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57"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60" d="100"/>
          <a:sy n="60" d="100"/>
        </p:scale>
        <p:origin x="7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B19607-B04F-4945-9C46-9975BFAC3C76}"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FF51A85-FAB7-4E15-B148-009BA653F650}" type="slidenum">
              <a:rPr lang="en-US" smtClean="0"/>
              <a:t>‹#›</a:t>
            </a:fld>
            <a:endParaRPr lang="en-US"/>
          </a:p>
        </p:txBody>
      </p:sp>
    </p:spTree>
    <p:extLst>
      <p:ext uri="{BB962C8B-B14F-4D97-AF65-F5344CB8AC3E}">
        <p14:creationId xmlns:p14="http://schemas.microsoft.com/office/powerpoint/2010/main" val="159976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B19607-B04F-4945-9C46-9975BFAC3C76}"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51A85-FAB7-4E15-B148-009BA653F650}" type="slidenum">
              <a:rPr lang="en-US" smtClean="0"/>
              <a:t>‹#›</a:t>
            </a:fld>
            <a:endParaRPr lang="en-US"/>
          </a:p>
        </p:txBody>
      </p:sp>
    </p:spTree>
    <p:extLst>
      <p:ext uri="{BB962C8B-B14F-4D97-AF65-F5344CB8AC3E}">
        <p14:creationId xmlns:p14="http://schemas.microsoft.com/office/powerpoint/2010/main" val="129870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B19607-B04F-4945-9C46-9975BFAC3C76}"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51A85-FAB7-4E15-B148-009BA653F650}" type="slidenum">
              <a:rPr lang="en-US" smtClean="0"/>
              <a:t>‹#›</a:t>
            </a:fld>
            <a:endParaRPr lang="en-US"/>
          </a:p>
        </p:txBody>
      </p:sp>
    </p:spTree>
    <p:extLst>
      <p:ext uri="{BB962C8B-B14F-4D97-AF65-F5344CB8AC3E}">
        <p14:creationId xmlns:p14="http://schemas.microsoft.com/office/powerpoint/2010/main" val="242450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B19607-B04F-4945-9C46-9975BFAC3C76}"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51A85-FAB7-4E15-B148-009BA653F650}" type="slidenum">
              <a:rPr lang="en-US" smtClean="0"/>
              <a:t>‹#›</a:t>
            </a:fld>
            <a:endParaRPr lang="en-US"/>
          </a:p>
        </p:txBody>
      </p:sp>
    </p:spTree>
    <p:extLst>
      <p:ext uri="{BB962C8B-B14F-4D97-AF65-F5344CB8AC3E}">
        <p14:creationId xmlns:p14="http://schemas.microsoft.com/office/powerpoint/2010/main" val="202471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63B19607-B04F-4945-9C46-9975BFAC3C76}" type="datetimeFigureOut">
              <a:rPr lang="en-US" smtClean="0"/>
              <a:t>10/30/2024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FF51A85-FAB7-4E15-B148-009BA653F650}" type="slidenum">
              <a:rPr lang="en-US" smtClean="0"/>
              <a:t>‹#›</a:t>
            </a:fld>
            <a:endParaRPr lang="en-US"/>
          </a:p>
        </p:txBody>
      </p:sp>
    </p:spTree>
    <p:extLst>
      <p:ext uri="{BB962C8B-B14F-4D97-AF65-F5344CB8AC3E}">
        <p14:creationId xmlns:p14="http://schemas.microsoft.com/office/powerpoint/2010/main" val="2092161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B19607-B04F-4945-9C46-9975BFAC3C76}"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51A85-FAB7-4E15-B148-009BA653F650}" type="slidenum">
              <a:rPr lang="en-US" smtClean="0"/>
              <a:t>‹#›</a:t>
            </a:fld>
            <a:endParaRPr lang="en-US"/>
          </a:p>
        </p:txBody>
      </p:sp>
    </p:spTree>
    <p:extLst>
      <p:ext uri="{BB962C8B-B14F-4D97-AF65-F5344CB8AC3E}">
        <p14:creationId xmlns:p14="http://schemas.microsoft.com/office/powerpoint/2010/main" val="372368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B19607-B04F-4945-9C46-9975BFAC3C76}" type="datetimeFigureOut">
              <a:rPr lang="en-US" smtClean="0"/>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51A85-FAB7-4E15-B148-009BA653F650}" type="slidenum">
              <a:rPr lang="en-US" smtClean="0"/>
              <a:t>‹#›</a:t>
            </a:fld>
            <a:endParaRPr lang="en-US"/>
          </a:p>
        </p:txBody>
      </p:sp>
    </p:spTree>
    <p:extLst>
      <p:ext uri="{BB962C8B-B14F-4D97-AF65-F5344CB8AC3E}">
        <p14:creationId xmlns:p14="http://schemas.microsoft.com/office/powerpoint/2010/main" val="300811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B19607-B04F-4945-9C46-9975BFAC3C76}"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51A85-FAB7-4E15-B148-009BA653F650}" type="slidenum">
              <a:rPr lang="en-US" smtClean="0"/>
              <a:t>‹#›</a:t>
            </a:fld>
            <a:endParaRPr lang="en-US"/>
          </a:p>
        </p:txBody>
      </p:sp>
    </p:spTree>
    <p:extLst>
      <p:ext uri="{BB962C8B-B14F-4D97-AF65-F5344CB8AC3E}">
        <p14:creationId xmlns:p14="http://schemas.microsoft.com/office/powerpoint/2010/main" val="39648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19607-B04F-4945-9C46-9975BFAC3C76}" type="datetimeFigureOut">
              <a:rPr lang="en-US" smtClean="0"/>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F51A85-FAB7-4E15-B148-009BA653F650}" type="slidenum">
              <a:rPr lang="en-US" smtClean="0"/>
              <a:t>‹#›</a:t>
            </a:fld>
            <a:endParaRPr lang="en-US"/>
          </a:p>
        </p:txBody>
      </p:sp>
    </p:spTree>
    <p:extLst>
      <p:ext uri="{BB962C8B-B14F-4D97-AF65-F5344CB8AC3E}">
        <p14:creationId xmlns:p14="http://schemas.microsoft.com/office/powerpoint/2010/main" val="103786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B19607-B04F-4945-9C46-9975BFAC3C76}"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FF51A85-FAB7-4E15-B148-009BA653F650}" type="slidenum">
              <a:rPr lang="en-US" smtClean="0"/>
              <a:t>‹#›</a:t>
            </a:fld>
            <a:endParaRPr lang="en-US"/>
          </a:p>
        </p:txBody>
      </p:sp>
    </p:spTree>
    <p:extLst>
      <p:ext uri="{BB962C8B-B14F-4D97-AF65-F5344CB8AC3E}">
        <p14:creationId xmlns:p14="http://schemas.microsoft.com/office/powerpoint/2010/main" val="301916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B19607-B04F-4945-9C46-9975BFAC3C76}" type="datetimeFigureOut">
              <a:rPr lang="en-US" smtClean="0"/>
              <a:t>10/30/2024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FF51A85-FAB7-4E15-B148-009BA653F650}" type="slidenum">
              <a:rPr lang="en-US" smtClean="0"/>
              <a:t>‹#›</a:t>
            </a:fld>
            <a:endParaRPr lang="en-US"/>
          </a:p>
        </p:txBody>
      </p:sp>
    </p:spTree>
    <p:extLst>
      <p:ext uri="{BB962C8B-B14F-4D97-AF65-F5344CB8AC3E}">
        <p14:creationId xmlns:p14="http://schemas.microsoft.com/office/powerpoint/2010/main" val="47848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3B19607-B04F-4945-9C46-9975BFAC3C76}" type="datetimeFigureOut">
              <a:rPr lang="en-US" smtClean="0"/>
              <a:t>10/30/2024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FF51A85-FAB7-4E15-B148-009BA653F650}" type="slidenum">
              <a:rPr lang="en-US" smtClean="0"/>
              <a:t>‹#›</a:t>
            </a:fld>
            <a:endParaRPr lang="en-US"/>
          </a:p>
        </p:txBody>
      </p:sp>
    </p:spTree>
    <p:extLst>
      <p:ext uri="{BB962C8B-B14F-4D97-AF65-F5344CB8AC3E}">
        <p14:creationId xmlns:p14="http://schemas.microsoft.com/office/powerpoint/2010/main" val="441614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yopenmath.com/"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anadacollege.edu/academicsenate/textbook_affordability_subcommittee.ph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hewlett.org/strategy/open-educational-resources/" TargetMode="External"/><Relationship Id="rId2" Type="http://schemas.openxmlformats.org/officeDocument/2006/relationships/hyperlink" Target="https://creativecommons.org/license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eginfo.legislature.ca.gov/faces/billNavClient.xhtml?bill_id=201520160SB135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ercommons.org/curated-collections/810?__hub_id=19"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sccc-oeri.org/webinars-and-event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7469-B3D2-484D-8FD7-2857FDB9FA51}"/>
              </a:ext>
            </a:extLst>
          </p:cNvPr>
          <p:cNvSpPr>
            <a:spLocks noGrp="1"/>
          </p:cNvSpPr>
          <p:nvPr>
            <p:ph type="ctrTitle"/>
          </p:nvPr>
        </p:nvSpPr>
        <p:spPr/>
        <p:txBody>
          <a:bodyPr/>
          <a:lstStyle/>
          <a:p>
            <a:r>
              <a:rPr lang="en-US" dirty="0"/>
              <a:t>My Journey to OER/ZTC</a:t>
            </a:r>
          </a:p>
        </p:txBody>
      </p:sp>
      <p:sp>
        <p:nvSpPr>
          <p:cNvPr id="3" name="Subtitle 2">
            <a:extLst>
              <a:ext uri="{FF2B5EF4-FFF2-40B4-BE49-F238E27FC236}">
                <a16:creationId xmlns:a16="http://schemas.microsoft.com/office/drawing/2014/main" id="{822E067F-33EE-45A5-BC03-708F900F5071}"/>
              </a:ext>
            </a:extLst>
          </p:cNvPr>
          <p:cNvSpPr>
            <a:spLocks noGrp="1"/>
          </p:cNvSpPr>
          <p:nvPr>
            <p:ph type="subTitle" idx="1"/>
          </p:nvPr>
        </p:nvSpPr>
        <p:spPr/>
        <p:txBody>
          <a:bodyPr>
            <a:normAutofit fontScale="92500" lnSpcReduction="20000"/>
          </a:bodyPr>
          <a:lstStyle/>
          <a:p>
            <a:r>
              <a:rPr lang="en-US" dirty="0"/>
              <a:t>Ray Lapuz</a:t>
            </a:r>
          </a:p>
          <a:p>
            <a:r>
              <a:rPr lang="en-US" dirty="0"/>
              <a:t>CMC3</a:t>
            </a:r>
          </a:p>
          <a:p>
            <a:r>
              <a:rPr lang="en-US" dirty="0"/>
              <a:t>November 2, 2024</a:t>
            </a:r>
          </a:p>
        </p:txBody>
      </p:sp>
    </p:spTree>
    <p:extLst>
      <p:ext uri="{BB962C8B-B14F-4D97-AF65-F5344CB8AC3E}">
        <p14:creationId xmlns:p14="http://schemas.microsoft.com/office/powerpoint/2010/main" val="3334409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6A1BC-95F4-4388-AAFE-1B4D089CFF58}"/>
              </a:ext>
            </a:extLst>
          </p:cNvPr>
          <p:cNvSpPr>
            <a:spLocks noGrp="1"/>
          </p:cNvSpPr>
          <p:nvPr>
            <p:ph type="title"/>
          </p:nvPr>
        </p:nvSpPr>
        <p:spPr/>
        <p:txBody>
          <a:bodyPr/>
          <a:lstStyle/>
          <a:p>
            <a:r>
              <a:rPr lang="en-US" dirty="0"/>
              <a:t>New Textbooks</a:t>
            </a:r>
          </a:p>
        </p:txBody>
      </p:sp>
      <p:pic>
        <p:nvPicPr>
          <p:cNvPr id="5" name="Picture 4">
            <a:extLst>
              <a:ext uri="{FF2B5EF4-FFF2-40B4-BE49-F238E27FC236}">
                <a16:creationId xmlns:a16="http://schemas.microsoft.com/office/drawing/2014/main" id="{73E4CC65-F2AD-413C-9356-2F12EEA3D9C1}"/>
              </a:ext>
            </a:extLst>
          </p:cNvPr>
          <p:cNvPicPr>
            <a:picLocks noChangeAspect="1"/>
          </p:cNvPicPr>
          <p:nvPr/>
        </p:nvPicPr>
        <p:blipFill>
          <a:blip r:embed="rId2"/>
          <a:stretch>
            <a:fillRect/>
          </a:stretch>
        </p:blipFill>
        <p:spPr>
          <a:xfrm>
            <a:off x="978034" y="2093976"/>
            <a:ext cx="4771483" cy="2852597"/>
          </a:xfrm>
          <a:prstGeom prst="rect">
            <a:avLst/>
          </a:prstGeom>
        </p:spPr>
      </p:pic>
      <p:pic>
        <p:nvPicPr>
          <p:cNvPr id="7" name="Picture 6">
            <a:extLst>
              <a:ext uri="{FF2B5EF4-FFF2-40B4-BE49-F238E27FC236}">
                <a16:creationId xmlns:a16="http://schemas.microsoft.com/office/drawing/2014/main" id="{BB25EBAD-69CF-49B4-995D-8A1B3EEB22EC}"/>
              </a:ext>
            </a:extLst>
          </p:cNvPr>
          <p:cNvPicPr>
            <a:picLocks noChangeAspect="1"/>
          </p:cNvPicPr>
          <p:nvPr/>
        </p:nvPicPr>
        <p:blipFill>
          <a:blip r:embed="rId3"/>
          <a:stretch>
            <a:fillRect/>
          </a:stretch>
        </p:blipFill>
        <p:spPr>
          <a:xfrm>
            <a:off x="6218649" y="2661760"/>
            <a:ext cx="5468959" cy="2714471"/>
          </a:xfrm>
          <a:prstGeom prst="rect">
            <a:avLst/>
          </a:prstGeom>
        </p:spPr>
      </p:pic>
    </p:spTree>
    <p:extLst>
      <p:ext uri="{BB962C8B-B14F-4D97-AF65-F5344CB8AC3E}">
        <p14:creationId xmlns:p14="http://schemas.microsoft.com/office/powerpoint/2010/main" val="281310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FD28-666F-48F5-AE35-5CB418CCF064}"/>
              </a:ext>
            </a:extLst>
          </p:cNvPr>
          <p:cNvSpPr>
            <a:spLocks noGrp="1"/>
          </p:cNvSpPr>
          <p:nvPr>
            <p:ph type="title"/>
          </p:nvPr>
        </p:nvSpPr>
        <p:spPr/>
        <p:txBody>
          <a:bodyPr/>
          <a:lstStyle/>
          <a:p>
            <a:r>
              <a:rPr lang="en-US" dirty="0"/>
              <a:t>My Journey:  </a:t>
            </a:r>
            <a:r>
              <a:rPr lang="en-US" dirty="0" err="1"/>
              <a:t>myOpenMath</a:t>
            </a:r>
            <a:r>
              <a:rPr lang="en-US" dirty="0"/>
              <a:t> …</a:t>
            </a:r>
          </a:p>
        </p:txBody>
      </p:sp>
      <p:pic>
        <p:nvPicPr>
          <p:cNvPr id="5" name="Content Placeholder 4">
            <a:extLst>
              <a:ext uri="{FF2B5EF4-FFF2-40B4-BE49-F238E27FC236}">
                <a16:creationId xmlns:a16="http://schemas.microsoft.com/office/drawing/2014/main" id="{DE7C047D-B786-4377-9200-A6B16869CF56}"/>
              </a:ext>
            </a:extLst>
          </p:cNvPr>
          <p:cNvPicPr>
            <a:picLocks noGrp="1" noChangeAspect="1"/>
          </p:cNvPicPr>
          <p:nvPr>
            <p:ph idx="1"/>
          </p:nvPr>
        </p:nvPicPr>
        <p:blipFill>
          <a:blip r:embed="rId2"/>
          <a:stretch>
            <a:fillRect/>
          </a:stretch>
        </p:blipFill>
        <p:spPr>
          <a:xfrm>
            <a:off x="1063753" y="2093976"/>
            <a:ext cx="5661490" cy="3381407"/>
          </a:xfrm>
        </p:spPr>
      </p:pic>
      <p:sp>
        <p:nvSpPr>
          <p:cNvPr id="6" name="TextBox 5">
            <a:extLst>
              <a:ext uri="{FF2B5EF4-FFF2-40B4-BE49-F238E27FC236}">
                <a16:creationId xmlns:a16="http://schemas.microsoft.com/office/drawing/2014/main" id="{8EBA5B79-DF89-4F32-A60A-A4EFC2945763}"/>
              </a:ext>
            </a:extLst>
          </p:cNvPr>
          <p:cNvSpPr txBox="1"/>
          <p:nvPr/>
        </p:nvSpPr>
        <p:spPr>
          <a:xfrm>
            <a:off x="7304183" y="2412694"/>
            <a:ext cx="3558447" cy="2585323"/>
          </a:xfrm>
          <a:prstGeom prst="rect">
            <a:avLst/>
          </a:prstGeom>
          <a:noFill/>
        </p:spPr>
        <p:txBody>
          <a:bodyPr wrap="square" rtlCol="0">
            <a:spAutoFit/>
          </a:bodyPr>
          <a:lstStyle/>
          <a:p>
            <a:r>
              <a:rPr lang="en-US" dirty="0" err="1"/>
              <a:t>MyOpenMath</a:t>
            </a:r>
            <a:endParaRPr lang="en-US" dirty="0"/>
          </a:p>
          <a:p>
            <a:endParaRPr lang="en-US" dirty="0"/>
          </a:p>
          <a:p>
            <a:pPr marL="285750" indent="-285750">
              <a:buFont typeface="Arial" panose="020B0604020202020204" pitchFamily="34" charset="0"/>
              <a:buChar char="•"/>
            </a:pPr>
            <a:r>
              <a:rPr lang="en-US" dirty="0"/>
              <a:t>Set up an instructor account </a:t>
            </a:r>
          </a:p>
          <a:p>
            <a:pPr marL="285750" indent="-285750">
              <a:buFont typeface="Arial" panose="020B0604020202020204" pitchFamily="34" charset="0"/>
              <a:buChar char="•"/>
            </a:pPr>
            <a:r>
              <a:rPr lang="en-US" dirty="0"/>
              <a:t>Add New Course</a:t>
            </a:r>
          </a:p>
          <a:p>
            <a:pPr marL="285750" indent="-285750">
              <a:buFont typeface="Arial" panose="020B0604020202020204" pitchFamily="34" charset="0"/>
              <a:buChar char="•"/>
            </a:pPr>
            <a:r>
              <a:rPr lang="en-US" dirty="0"/>
              <a:t>Copy a Template or Promoted Course</a:t>
            </a:r>
          </a:p>
          <a:p>
            <a:pPr marL="285750" indent="-285750">
              <a:buFont typeface="Arial" panose="020B0604020202020204" pitchFamily="34" charset="0"/>
              <a:buChar char="•"/>
            </a:pPr>
            <a:r>
              <a:rPr lang="en-US" dirty="0"/>
              <a:t>Find a Course [Preview]</a:t>
            </a:r>
          </a:p>
          <a:p>
            <a:pPr marL="285750" indent="-285750">
              <a:buFont typeface="Arial" panose="020B0604020202020204" pitchFamily="34" charset="0"/>
              <a:buChar char="•"/>
            </a:pPr>
            <a:r>
              <a:rPr lang="en-US" dirty="0"/>
              <a:t>Copy the Course</a:t>
            </a:r>
          </a:p>
          <a:p>
            <a:pPr marL="285750" indent="-285750">
              <a:buFont typeface="Arial" panose="020B0604020202020204" pitchFamily="34" charset="0"/>
              <a:buChar char="•"/>
            </a:pPr>
            <a:r>
              <a:rPr lang="en-US" dirty="0"/>
              <a:t>Set up the Course</a:t>
            </a:r>
          </a:p>
        </p:txBody>
      </p:sp>
      <p:sp>
        <p:nvSpPr>
          <p:cNvPr id="7" name="TextBox 6">
            <a:extLst>
              <a:ext uri="{FF2B5EF4-FFF2-40B4-BE49-F238E27FC236}">
                <a16:creationId xmlns:a16="http://schemas.microsoft.com/office/drawing/2014/main" id="{A997EFD2-6A38-465E-938D-EC95A7130283}"/>
              </a:ext>
            </a:extLst>
          </p:cNvPr>
          <p:cNvSpPr txBox="1"/>
          <p:nvPr/>
        </p:nvSpPr>
        <p:spPr>
          <a:xfrm>
            <a:off x="7138577" y="5290717"/>
            <a:ext cx="3734686" cy="338554"/>
          </a:xfrm>
          <a:prstGeom prst="rect">
            <a:avLst/>
          </a:prstGeom>
          <a:noFill/>
        </p:spPr>
        <p:txBody>
          <a:bodyPr wrap="square">
            <a:spAutoFit/>
          </a:bodyPr>
          <a:lstStyle/>
          <a:p>
            <a:r>
              <a:rPr lang="en-US" sz="1600" dirty="0">
                <a:hlinkClick r:id="rId3"/>
              </a:rPr>
              <a:t>https://www.myopenmath.com/</a:t>
            </a:r>
            <a:r>
              <a:rPr lang="en-US" sz="1600" dirty="0"/>
              <a:t> </a:t>
            </a:r>
          </a:p>
        </p:txBody>
      </p:sp>
    </p:spTree>
    <p:extLst>
      <p:ext uri="{BB962C8B-B14F-4D97-AF65-F5344CB8AC3E}">
        <p14:creationId xmlns:p14="http://schemas.microsoft.com/office/powerpoint/2010/main" val="2129458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CAC9-CB4B-4AB0-AD00-BDB2BB4D8DAB}"/>
              </a:ext>
            </a:extLst>
          </p:cNvPr>
          <p:cNvSpPr>
            <a:spLocks noGrp="1"/>
          </p:cNvSpPr>
          <p:nvPr>
            <p:ph type="title"/>
          </p:nvPr>
        </p:nvSpPr>
        <p:spPr/>
        <p:txBody>
          <a:bodyPr/>
          <a:lstStyle/>
          <a:p>
            <a:r>
              <a:rPr lang="en-US" dirty="0"/>
              <a:t>My Journey:  … to Canvas</a:t>
            </a:r>
          </a:p>
        </p:txBody>
      </p:sp>
      <p:pic>
        <p:nvPicPr>
          <p:cNvPr id="7" name="Content Placeholder 6">
            <a:extLst>
              <a:ext uri="{FF2B5EF4-FFF2-40B4-BE49-F238E27FC236}">
                <a16:creationId xmlns:a16="http://schemas.microsoft.com/office/drawing/2014/main" id="{21940B88-3F23-4D5E-A919-6BCFB1394773}"/>
              </a:ext>
            </a:extLst>
          </p:cNvPr>
          <p:cNvPicPr>
            <a:picLocks noGrp="1" noChangeAspect="1"/>
          </p:cNvPicPr>
          <p:nvPr>
            <p:ph idx="1"/>
          </p:nvPr>
        </p:nvPicPr>
        <p:blipFill>
          <a:blip r:embed="rId2"/>
          <a:stretch>
            <a:fillRect/>
          </a:stretch>
        </p:blipFill>
        <p:spPr>
          <a:xfrm>
            <a:off x="1069848" y="2192357"/>
            <a:ext cx="5407221" cy="3113449"/>
          </a:xfrm>
        </p:spPr>
      </p:pic>
      <p:pic>
        <p:nvPicPr>
          <p:cNvPr id="9" name="Picture 8">
            <a:extLst>
              <a:ext uri="{FF2B5EF4-FFF2-40B4-BE49-F238E27FC236}">
                <a16:creationId xmlns:a16="http://schemas.microsoft.com/office/drawing/2014/main" id="{1FDCEDF4-D501-4319-92E8-378B353CC17E}"/>
              </a:ext>
            </a:extLst>
          </p:cNvPr>
          <p:cNvPicPr>
            <a:picLocks noChangeAspect="1"/>
          </p:cNvPicPr>
          <p:nvPr/>
        </p:nvPicPr>
        <p:blipFill>
          <a:blip r:embed="rId3"/>
          <a:stretch>
            <a:fillRect/>
          </a:stretch>
        </p:blipFill>
        <p:spPr>
          <a:xfrm>
            <a:off x="6349094" y="2584255"/>
            <a:ext cx="4773058" cy="2819932"/>
          </a:xfrm>
          <a:prstGeom prst="rect">
            <a:avLst/>
          </a:prstGeom>
        </p:spPr>
      </p:pic>
    </p:spTree>
    <p:extLst>
      <p:ext uri="{BB962C8B-B14F-4D97-AF65-F5344CB8AC3E}">
        <p14:creationId xmlns:p14="http://schemas.microsoft.com/office/powerpoint/2010/main" val="437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84DB7-62D9-4FBB-A584-EAAFB1665D42}"/>
              </a:ext>
            </a:extLst>
          </p:cNvPr>
          <p:cNvSpPr>
            <a:spLocks noGrp="1"/>
          </p:cNvSpPr>
          <p:nvPr>
            <p:ph type="title"/>
          </p:nvPr>
        </p:nvSpPr>
        <p:spPr/>
        <p:txBody>
          <a:bodyPr/>
          <a:lstStyle/>
          <a:p>
            <a:r>
              <a:rPr lang="en-US" dirty="0"/>
              <a:t>Coordinator and Committee</a:t>
            </a:r>
          </a:p>
        </p:txBody>
      </p:sp>
      <p:pic>
        <p:nvPicPr>
          <p:cNvPr id="5" name="Content Placeholder 4">
            <a:extLst>
              <a:ext uri="{FF2B5EF4-FFF2-40B4-BE49-F238E27FC236}">
                <a16:creationId xmlns:a16="http://schemas.microsoft.com/office/drawing/2014/main" id="{467A35C8-93CE-431E-9942-5518DD3F654F}"/>
              </a:ext>
            </a:extLst>
          </p:cNvPr>
          <p:cNvPicPr>
            <a:picLocks noGrp="1" noChangeAspect="1"/>
          </p:cNvPicPr>
          <p:nvPr>
            <p:ph idx="1"/>
          </p:nvPr>
        </p:nvPicPr>
        <p:blipFill>
          <a:blip r:embed="rId2"/>
          <a:stretch>
            <a:fillRect/>
          </a:stretch>
        </p:blipFill>
        <p:spPr>
          <a:xfrm>
            <a:off x="838200" y="1758248"/>
            <a:ext cx="7621914" cy="4351338"/>
          </a:xfrm>
        </p:spPr>
      </p:pic>
      <p:pic>
        <p:nvPicPr>
          <p:cNvPr id="1026" name="Picture 2">
            <a:extLst>
              <a:ext uri="{FF2B5EF4-FFF2-40B4-BE49-F238E27FC236}">
                <a16:creationId xmlns:a16="http://schemas.microsoft.com/office/drawing/2014/main" id="{67674675-7698-4C32-8C3F-90890F441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6380" y="1690688"/>
            <a:ext cx="1808346" cy="18083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941DBA-B9B4-46F1-A1B0-5559551090A1}"/>
              </a:ext>
            </a:extLst>
          </p:cNvPr>
          <p:cNvSpPr txBox="1"/>
          <p:nvPr/>
        </p:nvSpPr>
        <p:spPr>
          <a:xfrm>
            <a:off x="8950062" y="3600270"/>
            <a:ext cx="2180982" cy="646331"/>
          </a:xfrm>
          <a:prstGeom prst="rect">
            <a:avLst/>
          </a:prstGeom>
          <a:noFill/>
        </p:spPr>
        <p:txBody>
          <a:bodyPr wrap="none" rtlCol="0">
            <a:spAutoFit/>
          </a:bodyPr>
          <a:lstStyle/>
          <a:p>
            <a:pPr algn="ctr"/>
            <a:r>
              <a:rPr lang="en-US" dirty="0"/>
              <a:t>Sarah Harmon</a:t>
            </a:r>
          </a:p>
          <a:p>
            <a:pPr algn="ctr"/>
            <a:r>
              <a:rPr lang="en-US" dirty="0"/>
              <a:t>OER/ZTC Coordinator</a:t>
            </a:r>
          </a:p>
        </p:txBody>
      </p:sp>
      <p:sp>
        <p:nvSpPr>
          <p:cNvPr id="7" name="TextBox 6">
            <a:extLst>
              <a:ext uri="{FF2B5EF4-FFF2-40B4-BE49-F238E27FC236}">
                <a16:creationId xmlns:a16="http://schemas.microsoft.com/office/drawing/2014/main" id="{AAEE45FE-38B5-4F40-B01C-E02FB9BD308C}"/>
              </a:ext>
            </a:extLst>
          </p:cNvPr>
          <p:cNvSpPr txBox="1"/>
          <p:nvPr/>
        </p:nvSpPr>
        <p:spPr>
          <a:xfrm>
            <a:off x="8950062" y="4474814"/>
            <a:ext cx="2525562" cy="1384995"/>
          </a:xfrm>
          <a:prstGeom prst="rect">
            <a:avLst/>
          </a:prstGeom>
          <a:noFill/>
        </p:spPr>
        <p:txBody>
          <a:bodyPr wrap="square" rtlCol="0">
            <a:spAutoFit/>
          </a:bodyPr>
          <a:lstStyle/>
          <a:p>
            <a:pPr algn="l">
              <a:buFont typeface="Arial" panose="020B0604020202020204" pitchFamily="34" charset="0"/>
              <a:buChar char="•"/>
            </a:pPr>
            <a:r>
              <a:rPr lang="en-US" sz="1200" b="0" i="0" dirty="0">
                <a:solidFill>
                  <a:srgbClr val="333333"/>
                </a:solidFill>
                <a:effectLst/>
                <a:latin typeface="Source Sans Pro" panose="020B0503030403020204" pitchFamily="34" charset="0"/>
              </a:rPr>
              <a:t>Online Instruction Coordinator</a:t>
            </a:r>
          </a:p>
          <a:p>
            <a:pPr algn="l">
              <a:buFont typeface="Arial" panose="020B0604020202020204" pitchFamily="34" charset="0"/>
              <a:buChar char="•"/>
            </a:pPr>
            <a:r>
              <a:rPr lang="en-US" sz="1200" b="0" i="0" dirty="0">
                <a:solidFill>
                  <a:srgbClr val="333333"/>
                </a:solidFill>
                <a:effectLst/>
                <a:latin typeface="Source Sans Pro" panose="020B0503030403020204" pitchFamily="34" charset="0"/>
              </a:rPr>
              <a:t>Librarian</a:t>
            </a:r>
          </a:p>
          <a:p>
            <a:pPr algn="l">
              <a:buFont typeface="Arial" panose="020B0604020202020204" pitchFamily="34" charset="0"/>
              <a:buChar char="•"/>
            </a:pPr>
            <a:r>
              <a:rPr lang="en-US" sz="1200" b="0" i="0" dirty="0">
                <a:solidFill>
                  <a:srgbClr val="333333"/>
                </a:solidFill>
                <a:effectLst/>
                <a:latin typeface="Source Sans Pro" panose="020B0503030403020204" pitchFamily="34" charset="0"/>
              </a:rPr>
              <a:t>Library Support Specialist</a:t>
            </a:r>
          </a:p>
          <a:p>
            <a:pPr algn="l">
              <a:buFont typeface="Arial" panose="020B0604020202020204" pitchFamily="34" charset="0"/>
              <a:buChar char="•"/>
            </a:pPr>
            <a:r>
              <a:rPr lang="en-US" sz="1200" b="0" i="0" dirty="0">
                <a:solidFill>
                  <a:srgbClr val="333333"/>
                </a:solidFill>
                <a:effectLst/>
                <a:latin typeface="Source Sans Pro" panose="020B0503030403020204" pitchFamily="34" charset="0"/>
              </a:rPr>
              <a:t>Bookstore Manager</a:t>
            </a:r>
          </a:p>
          <a:p>
            <a:pPr algn="l">
              <a:buFont typeface="Arial" panose="020B0604020202020204" pitchFamily="34" charset="0"/>
              <a:buChar char="•"/>
            </a:pPr>
            <a:r>
              <a:rPr lang="en-US" sz="1200" b="0" i="0" dirty="0">
                <a:solidFill>
                  <a:srgbClr val="333333"/>
                </a:solidFill>
                <a:effectLst/>
                <a:latin typeface="Source Sans Pro" panose="020B0503030403020204" pitchFamily="34" charset="0"/>
              </a:rPr>
              <a:t>Dean of Academic Services and Learning Technologies</a:t>
            </a:r>
          </a:p>
          <a:p>
            <a:pPr algn="l">
              <a:buFont typeface="Arial" panose="020B0604020202020204" pitchFamily="34" charset="0"/>
              <a:buChar char="•"/>
            </a:pPr>
            <a:r>
              <a:rPr lang="en-US" sz="1200" b="0" i="0" dirty="0">
                <a:solidFill>
                  <a:srgbClr val="333333"/>
                </a:solidFill>
                <a:effectLst/>
                <a:latin typeface="Source Sans Pro" panose="020B0503030403020204" pitchFamily="34" charset="0"/>
              </a:rPr>
              <a:t>Vice President of Instruction </a:t>
            </a:r>
          </a:p>
        </p:txBody>
      </p:sp>
      <p:sp>
        <p:nvSpPr>
          <p:cNvPr id="10" name="TextBox 9">
            <a:extLst>
              <a:ext uri="{FF2B5EF4-FFF2-40B4-BE49-F238E27FC236}">
                <a16:creationId xmlns:a16="http://schemas.microsoft.com/office/drawing/2014/main" id="{627356FE-B168-420E-AE6C-6E3650BFBDD3}"/>
              </a:ext>
            </a:extLst>
          </p:cNvPr>
          <p:cNvSpPr txBox="1"/>
          <p:nvPr/>
        </p:nvSpPr>
        <p:spPr>
          <a:xfrm>
            <a:off x="1270535" y="6109587"/>
            <a:ext cx="6572985" cy="276999"/>
          </a:xfrm>
          <a:prstGeom prst="rect">
            <a:avLst/>
          </a:prstGeom>
          <a:noFill/>
        </p:spPr>
        <p:txBody>
          <a:bodyPr wrap="square">
            <a:spAutoFit/>
          </a:bodyPr>
          <a:lstStyle/>
          <a:p>
            <a:r>
              <a:rPr lang="en-US" sz="1200" dirty="0">
                <a:hlinkClick r:id="rId4"/>
              </a:rPr>
              <a:t>https://canadacollege.edu/academicsenate/textbook_affordability_subcommittee.php</a:t>
            </a:r>
            <a:r>
              <a:rPr lang="en-US" sz="1200" dirty="0"/>
              <a:t> </a:t>
            </a:r>
          </a:p>
        </p:txBody>
      </p:sp>
    </p:spTree>
    <p:extLst>
      <p:ext uri="{BB962C8B-B14F-4D97-AF65-F5344CB8AC3E}">
        <p14:creationId xmlns:p14="http://schemas.microsoft.com/office/powerpoint/2010/main" val="241218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6565-127E-4D67-AF7E-DD9FD9D2A64F}"/>
              </a:ext>
            </a:extLst>
          </p:cNvPr>
          <p:cNvSpPr>
            <a:spLocks noGrp="1"/>
          </p:cNvSpPr>
          <p:nvPr>
            <p:ph type="title"/>
          </p:nvPr>
        </p:nvSpPr>
        <p:spPr/>
        <p:txBody>
          <a:bodyPr/>
          <a:lstStyle/>
          <a:p>
            <a:r>
              <a:rPr lang="en-US" dirty="0"/>
              <a:t>What are </a:t>
            </a:r>
            <a:r>
              <a:rPr lang="en-US" b="1" dirty="0"/>
              <a:t>OER</a:t>
            </a:r>
            <a:r>
              <a:rPr lang="en-US" dirty="0"/>
              <a:t> and ZTC? </a:t>
            </a:r>
          </a:p>
        </p:txBody>
      </p:sp>
      <p:sp>
        <p:nvSpPr>
          <p:cNvPr id="4" name="Content Placeholder 3">
            <a:extLst>
              <a:ext uri="{FF2B5EF4-FFF2-40B4-BE49-F238E27FC236}">
                <a16:creationId xmlns:a16="http://schemas.microsoft.com/office/drawing/2014/main" id="{7E23B41A-48FA-42C4-9158-A9D023F3765A}"/>
              </a:ext>
            </a:extLst>
          </p:cNvPr>
          <p:cNvSpPr>
            <a:spLocks noGrp="1"/>
          </p:cNvSpPr>
          <p:nvPr>
            <p:ph idx="1"/>
          </p:nvPr>
        </p:nvSpPr>
        <p:spPr/>
        <p:txBody>
          <a:bodyPr>
            <a:normAutofit lnSpcReduction="10000"/>
          </a:bodyPr>
          <a:lstStyle/>
          <a:p>
            <a:pPr marL="0" indent="0" algn="l">
              <a:buNone/>
            </a:pPr>
            <a:r>
              <a:rPr lang="en-US" b="1" i="0" dirty="0">
                <a:solidFill>
                  <a:srgbClr val="333333"/>
                </a:solidFill>
                <a:effectLst/>
              </a:rPr>
              <a:t>Open Educational Resources (OER)</a:t>
            </a:r>
            <a:r>
              <a:rPr lang="en-US" b="0" i="0" dirty="0">
                <a:solidFill>
                  <a:srgbClr val="333333"/>
                </a:solidFill>
                <a:effectLst/>
              </a:rPr>
              <a:t> are high-quality teaching, learning, and research resources that reside in the public domain or have been released under an intellectual property license, such as a </a:t>
            </a:r>
            <a:r>
              <a:rPr lang="en-US" b="0" i="0" dirty="0">
                <a:solidFill>
                  <a:srgbClr val="205C40"/>
                </a:solidFill>
                <a:effectLst/>
                <a:hlinkClick r:id="rId2"/>
              </a:rPr>
              <a:t>Creative Commons license</a:t>
            </a:r>
            <a:r>
              <a:rPr lang="en-US" b="0" i="0" dirty="0">
                <a:solidFill>
                  <a:srgbClr val="333333"/>
                </a:solidFill>
                <a:effectLst/>
              </a:rPr>
              <a:t>, that permits their free use and repurposing by others, and may include other resources that are legally available and free of cost to students. (</a:t>
            </a:r>
            <a:r>
              <a:rPr lang="en-US" b="0" i="0" dirty="0">
                <a:solidFill>
                  <a:srgbClr val="205C40"/>
                </a:solidFill>
                <a:effectLst/>
                <a:hlinkClick r:id="rId3"/>
              </a:rPr>
              <a:t>Hewlett</a:t>
            </a:r>
            <a:r>
              <a:rPr lang="en-US" b="0" i="0" dirty="0">
                <a:solidFill>
                  <a:srgbClr val="333333"/>
                </a:solidFill>
                <a:effectLst/>
              </a:rPr>
              <a:t>)</a:t>
            </a:r>
          </a:p>
          <a:p>
            <a:pPr marL="0" indent="0" algn="l">
              <a:buNone/>
            </a:pPr>
            <a:r>
              <a:rPr lang="en-US" b="1" i="0" dirty="0">
                <a:solidFill>
                  <a:srgbClr val="333333"/>
                </a:solidFill>
                <a:effectLst/>
              </a:rPr>
              <a:t>OER Materials may include:</a:t>
            </a:r>
            <a:endParaRPr lang="en-US" b="0" i="0" dirty="0">
              <a:solidFill>
                <a:srgbClr val="333333"/>
              </a:solidFill>
              <a:effectLst/>
            </a:endParaRPr>
          </a:p>
          <a:p>
            <a:pPr marL="0" algn="l">
              <a:lnSpc>
                <a:spcPct val="120000"/>
              </a:lnSpc>
              <a:spcBef>
                <a:spcPts val="0"/>
              </a:spcBef>
              <a:buFont typeface="Arial" panose="020B0604020202020204" pitchFamily="34" charset="0"/>
              <a:buChar char="•"/>
            </a:pPr>
            <a:r>
              <a:rPr lang="en-US" b="0" i="0" dirty="0">
                <a:solidFill>
                  <a:srgbClr val="333333"/>
                </a:solidFill>
                <a:effectLst/>
              </a:rPr>
              <a:t>Textbooks</a:t>
            </a:r>
          </a:p>
          <a:p>
            <a:pPr marL="0" algn="l">
              <a:lnSpc>
                <a:spcPct val="120000"/>
              </a:lnSpc>
              <a:spcBef>
                <a:spcPts val="0"/>
              </a:spcBef>
              <a:buFont typeface="Arial" panose="020B0604020202020204" pitchFamily="34" charset="0"/>
              <a:buChar char="•"/>
            </a:pPr>
            <a:r>
              <a:rPr lang="en-US" b="0" i="0" dirty="0">
                <a:solidFill>
                  <a:srgbClr val="333333"/>
                </a:solidFill>
                <a:effectLst/>
              </a:rPr>
              <a:t>Course readings, articles, and journals</a:t>
            </a:r>
          </a:p>
          <a:p>
            <a:pPr marL="0" algn="l">
              <a:lnSpc>
                <a:spcPct val="120000"/>
              </a:lnSpc>
              <a:spcBef>
                <a:spcPts val="0"/>
              </a:spcBef>
              <a:buFont typeface="Arial" panose="020B0604020202020204" pitchFamily="34" charset="0"/>
              <a:buChar char="•"/>
            </a:pPr>
            <a:r>
              <a:rPr lang="en-US" b="0" i="0" dirty="0">
                <a:solidFill>
                  <a:srgbClr val="333333"/>
                </a:solidFill>
                <a:effectLst/>
              </a:rPr>
              <a:t>Course packs</a:t>
            </a:r>
          </a:p>
          <a:p>
            <a:pPr marL="0" algn="l">
              <a:lnSpc>
                <a:spcPct val="120000"/>
              </a:lnSpc>
              <a:spcBef>
                <a:spcPts val="0"/>
              </a:spcBef>
              <a:buFont typeface="Arial" panose="020B0604020202020204" pitchFamily="34" charset="0"/>
              <a:buChar char="•"/>
            </a:pPr>
            <a:r>
              <a:rPr lang="en-US" b="0" i="0" dirty="0">
                <a:solidFill>
                  <a:srgbClr val="333333"/>
                </a:solidFill>
                <a:effectLst/>
              </a:rPr>
              <a:t>Quizzes</a:t>
            </a:r>
          </a:p>
          <a:p>
            <a:pPr marL="0" algn="l">
              <a:lnSpc>
                <a:spcPct val="120000"/>
              </a:lnSpc>
              <a:spcBef>
                <a:spcPts val="0"/>
              </a:spcBef>
              <a:buFont typeface="Arial" panose="020B0604020202020204" pitchFamily="34" charset="0"/>
              <a:buChar char="•"/>
            </a:pPr>
            <a:r>
              <a:rPr lang="en-US" b="0" i="0" dirty="0">
                <a:solidFill>
                  <a:srgbClr val="333333"/>
                </a:solidFill>
                <a:effectLst/>
              </a:rPr>
              <a:t>Streaming videos</a:t>
            </a:r>
          </a:p>
          <a:p>
            <a:pPr marL="0" algn="l">
              <a:lnSpc>
                <a:spcPct val="120000"/>
              </a:lnSpc>
              <a:spcBef>
                <a:spcPts val="0"/>
              </a:spcBef>
              <a:buFont typeface="Arial" panose="020B0604020202020204" pitchFamily="34" charset="0"/>
              <a:buChar char="•"/>
            </a:pPr>
            <a:r>
              <a:rPr lang="en-US" b="0" i="0" dirty="0">
                <a:solidFill>
                  <a:srgbClr val="333333"/>
                </a:solidFill>
                <a:effectLst/>
              </a:rPr>
              <a:t>Virtually </a:t>
            </a:r>
            <a:r>
              <a:rPr lang="en-US" b="0" i="1" dirty="0">
                <a:solidFill>
                  <a:srgbClr val="333333"/>
                </a:solidFill>
                <a:effectLst/>
              </a:rPr>
              <a:t>any </a:t>
            </a:r>
            <a:r>
              <a:rPr lang="en-US" b="0" i="0" dirty="0">
                <a:solidFill>
                  <a:srgbClr val="333333"/>
                </a:solidFill>
                <a:effectLst/>
              </a:rPr>
              <a:t>other material used for educational purposes</a:t>
            </a:r>
          </a:p>
        </p:txBody>
      </p:sp>
      <p:pic>
        <p:nvPicPr>
          <p:cNvPr id="8" name="Picture 7">
            <a:extLst>
              <a:ext uri="{FF2B5EF4-FFF2-40B4-BE49-F238E27FC236}">
                <a16:creationId xmlns:a16="http://schemas.microsoft.com/office/drawing/2014/main" id="{8799DA50-DB8F-4606-BB94-5DB88E54739F}"/>
              </a:ext>
            </a:extLst>
          </p:cNvPr>
          <p:cNvPicPr>
            <a:picLocks noChangeAspect="1"/>
          </p:cNvPicPr>
          <p:nvPr/>
        </p:nvPicPr>
        <p:blipFill>
          <a:blip r:embed="rId4"/>
          <a:stretch>
            <a:fillRect/>
          </a:stretch>
        </p:blipFill>
        <p:spPr>
          <a:xfrm rot="20919877">
            <a:off x="6473392" y="3394608"/>
            <a:ext cx="5169166" cy="1397072"/>
          </a:xfrm>
          <a:prstGeom prst="rect">
            <a:avLst/>
          </a:prstGeom>
        </p:spPr>
      </p:pic>
    </p:spTree>
    <p:extLst>
      <p:ext uri="{BB962C8B-B14F-4D97-AF65-F5344CB8AC3E}">
        <p14:creationId xmlns:p14="http://schemas.microsoft.com/office/powerpoint/2010/main" val="4213103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6565-127E-4D67-AF7E-DD9FD9D2A64F}"/>
              </a:ext>
            </a:extLst>
          </p:cNvPr>
          <p:cNvSpPr>
            <a:spLocks noGrp="1"/>
          </p:cNvSpPr>
          <p:nvPr>
            <p:ph type="title"/>
          </p:nvPr>
        </p:nvSpPr>
        <p:spPr/>
        <p:txBody>
          <a:bodyPr/>
          <a:lstStyle/>
          <a:p>
            <a:r>
              <a:rPr lang="en-US" dirty="0"/>
              <a:t>What are OER and </a:t>
            </a:r>
            <a:r>
              <a:rPr lang="en-US" b="1" dirty="0"/>
              <a:t>ZTC</a:t>
            </a:r>
            <a:r>
              <a:rPr lang="en-US" dirty="0"/>
              <a:t>? </a:t>
            </a:r>
          </a:p>
        </p:txBody>
      </p:sp>
      <p:sp>
        <p:nvSpPr>
          <p:cNvPr id="5" name="Content Placeholder 4">
            <a:extLst>
              <a:ext uri="{FF2B5EF4-FFF2-40B4-BE49-F238E27FC236}">
                <a16:creationId xmlns:a16="http://schemas.microsoft.com/office/drawing/2014/main" id="{04DA470A-9623-4432-A9ED-2485EADD5C0E}"/>
              </a:ext>
            </a:extLst>
          </p:cNvPr>
          <p:cNvSpPr>
            <a:spLocks noGrp="1"/>
          </p:cNvSpPr>
          <p:nvPr>
            <p:ph idx="1"/>
          </p:nvPr>
        </p:nvSpPr>
        <p:spPr/>
        <p:txBody>
          <a:bodyPr>
            <a:normAutofit/>
          </a:bodyPr>
          <a:lstStyle/>
          <a:p>
            <a:pPr algn="l"/>
            <a:r>
              <a:rPr lang="en-US" b="0" i="0" dirty="0">
                <a:solidFill>
                  <a:srgbClr val="205C40"/>
                </a:solidFill>
                <a:effectLst/>
                <a:hlinkClick r:id="rId2"/>
              </a:rPr>
              <a:t>S.B. 1359</a:t>
            </a:r>
            <a:r>
              <a:rPr lang="en-US" b="0" i="0" dirty="0">
                <a:solidFill>
                  <a:srgbClr val="333333"/>
                </a:solidFill>
                <a:effectLst/>
              </a:rPr>
              <a:t> states Zero Textbook Cost (ZTC) course materials “may include open educational resources, institutionally licensed campus library materials that all students enrolled in the course have access to use, and other properly licensed and adopted materials.”</a:t>
            </a:r>
          </a:p>
          <a:p>
            <a:pPr algn="l"/>
            <a:r>
              <a:rPr lang="en-US" b="0" i="0" dirty="0">
                <a:solidFill>
                  <a:srgbClr val="333333"/>
                </a:solidFill>
                <a:effectLst/>
              </a:rPr>
              <a:t>Zero textbook cost (ZTC) also means that students do not incur any costs for purchasing course materials. Zero-cost to the students does not guarantee zero-cost to the institution, i.e. subscription databases, library equipment loans. To create a ZTC course, instructors might use Open Educational Resources (OER); Open Access, Creative Commons, and public domain materials, along with teacher-created materials and electronic resources owned or licensed by the Cañada College Library.</a:t>
            </a:r>
          </a:p>
        </p:txBody>
      </p:sp>
      <p:pic>
        <p:nvPicPr>
          <p:cNvPr id="8" name="Picture 7">
            <a:extLst>
              <a:ext uri="{FF2B5EF4-FFF2-40B4-BE49-F238E27FC236}">
                <a16:creationId xmlns:a16="http://schemas.microsoft.com/office/drawing/2014/main" id="{60093F03-7F97-41F9-8D90-10ABCBB04DC7}"/>
              </a:ext>
            </a:extLst>
          </p:cNvPr>
          <p:cNvPicPr>
            <a:picLocks noChangeAspect="1"/>
          </p:cNvPicPr>
          <p:nvPr/>
        </p:nvPicPr>
        <p:blipFill>
          <a:blip r:embed="rId3"/>
          <a:stretch>
            <a:fillRect/>
          </a:stretch>
        </p:blipFill>
        <p:spPr>
          <a:xfrm>
            <a:off x="8699979" y="260689"/>
            <a:ext cx="1858097" cy="1497468"/>
          </a:xfrm>
          <a:prstGeom prst="rect">
            <a:avLst/>
          </a:prstGeom>
        </p:spPr>
      </p:pic>
    </p:spTree>
    <p:extLst>
      <p:ext uri="{BB962C8B-B14F-4D97-AF65-F5344CB8AC3E}">
        <p14:creationId xmlns:p14="http://schemas.microsoft.com/office/powerpoint/2010/main" val="234022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E819-B756-4F92-8F07-5D228DD14500}"/>
              </a:ext>
            </a:extLst>
          </p:cNvPr>
          <p:cNvSpPr>
            <a:spLocks noGrp="1"/>
          </p:cNvSpPr>
          <p:nvPr>
            <p:ph type="title"/>
          </p:nvPr>
        </p:nvSpPr>
        <p:spPr/>
        <p:txBody>
          <a:bodyPr/>
          <a:lstStyle/>
          <a:p>
            <a:r>
              <a:rPr lang="en-US" dirty="0"/>
              <a:t>Searching for Resources</a:t>
            </a:r>
          </a:p>
        </p:txBody>
      </p:sp>
      <p:pic>
        <p:nvPicPr>
          <p:cNvPr id="5" name="Content Placeholder 4">
            <a:extLst>
              <a:ext uri="{FF2B5EF4-FFF2-40B4-BE49-F238E27FC236}">
                <a16:creationId xmlns:a16="http://schemas.microsoft.com/office/drawing/2014/main" id="{B6107E9B-196A-44F3-ABDC-83F958BF4FFB}"/>
              </a:ext>
            </a:extLst>
          </p:cNvPr>
          <p:cNvPicPr>
            <a:picLocks noGrp="1" noChangeAspect="1"/>
          </p:cNvPicPr>
          <p:nvPr>
            <p:ph idx="1"/>
          </p:nvPr>
        </p:nvPicPr>
        <p:blipFill>
          <a:blip r:embed="rId2"/>
          <a:stretch>
            <a:fillRect/>
          </a:stretch>
        </p:blipFill>
        <p:spPr>
          <a:xfrm>
            <a:off x="1977548" y="1784393"/>
            <a:ext cx="8236904" cy="4049264"/>
          </a:xfrm>
        </p:spPr>
      </p:pic>
      <p:sp>
        <p:nvSpPr>
          <p:cNvPr id="7" name="TextBox 6">
            <a:extLst>
              <a:ext uri="{FF2B5EF4-FFF2-40B4-BE49-F238E27FC236}">
                <a16:creationId xmlns:a16="http://schemas.microsoft.com/office/drawing/2014/main" id="{6365BCB6-EEA6-4393-9E06-B994DD4E265A}"/>
              </a:ext>
            </a:extLst>
          </p:cNvPr>
          <p:cNvSpPr txBox="1"/>
          <p:nvPr/>
        </p:nvSpPr>
        <p:spPr>
          <a:xfrm>
            <a:off x="3047198" y="5995820"/>
            <a:ext cx="6097604" cy="307777"/>
          </a:xfrm>
          <a:prstGeom prst="rect">
            <a:avLst/>
          </a:prstGeom>
          <a:noFill/>
        </p:spPr>
        <p:txBody>
          <a:bodyPr wrap="square">
            <a:spAutoFit/>
          </a:bodyPr>
          <a:lstStyle/>
          <a:p>
            <a:r>
              <a:rPr lang="en-US" sz="1400" dirty="0">
                <a:hlinkClick r:id="rId3"/>
              </a:rPr>
              <a:t>https://oercommons.org/curated-collections/810?__hub_id=19</a:t>
            </a:r>
            <a:r>
              <a:rPr lang="en-US" sz="1400" dirty="0"/>
              <a:t> </a:t>
            </a:r>
          </a:p>
        </p:txBody>
      </p:sp>
    </p:spTree>
    <p:extLst>
      <p:ext uri="{BB962C8B-B14F-4D97-AF65-F5344CB8AC3E}">
        <p14:creationId xmlns:p14="http://schemas.microsoft.com/office/powerpoint/2010/main" val="280780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11D3-39C5-432F-800E-C797B0521C83}"/>
              </a:ext>
            </a:extLst>
          </p:cNvPr>
          <p:cNvSpPr>
            <a:spLocks noGrp="1"/>
          </p:cNvSpPr>
          <p:nvPr>
            <p:ph type="title"/>
          </p:nvPr>
        </p:nvSpPr>
        <p:spPr/>
        <p:txBody>
          <a:bodyPr/>
          <a:lstStyle/>
          <a:p>
            <a:r>
              <a:rPr lang="en-US" dirty="0"/>
              <a:t>OER Webinars (ASCCC)</a:t>
            </a:r>
          </a:p>
        </p:txBody>
      </p:sp>
      <p:pic>
        <p:nvPicPr>
          <p:cNvPr id="5" name="Content Placeholder 4">
            <a:extLst>
              <a:ext uri="{FF2B5EF4-FFF2-40B4-BE49-F238E27FC236}">
                <a16:creationId xmlns:a16="http://schemas.microsoft.com/office/drawing/2014/main" id="{DA86E536-7757-4BA8-A4E5-9C7DFFBBE007}"/>
              </a:ext>
            </a:extLst>
          </p:cNvPr>
          <p:cNvPicPr>
            <a:picLocks noGrp="1" noChangeAspect="1"/>
          </p:cNvPicPr>
          <p:nvPr>
            <p:ph idx="1"/>
          </p:nvPr>
        </p:nvPicPr>
        <p:blipFill>
          <a:blip r:embed="rId2"/>
          <a:stretch>
            <a:fillRect/>
          </a:stretch>
        </p:blipFill>
        <p:spPr>
          <a:xfrm>
            <a:off x="2515760" y="1880777"/>
            <a:ext cx="7317075" cy="3750001"/>
          </a:xfrm>
        </p:spPr>
      </p:pic>
      <p:sp>
        <p:nvSpPr>
          <p:cNvPr id="7" name="TextBox 6">
            <a:extLst>
              <a:ext uri="{FF2B5EF4-FFF2-40B4-BE49-F238E27FC236}">
                <a16:creationId xmlns:a16="http://schemas.microsoft.com/office/drawing/2014/main" id="{869A55F0-FD4D-49C5-98F4-487686A5C5EE}"/>
              </a:ext>
            </a:extLst>
          </p:cNvPr>
          <p:cNvSpPr txBox="1"/>
          <p:nvPr/>
        </p:nvSpPr>
        <p:spPr>
          <a:xfrm>
            <a:off x="3125495" y="5739684"/>
            <a:ext cx="6097604" cy="369332"/>
          </a:xfrm>
          <a:prstGeom prst="rect">
            <a:avLst/>
          </a:prstGeom>
          <a:noFill/>
        </p:spPr>
        <p:txBody>
          <a:bodyPr wrap="square">
            <a:spAutoFit/>
          </a:bodyPr>
          <a:lstStyle/>
          <a:p>
            <a:r>
              <a:rPr lang="en-US" dirty="0">
                <a:hlinkClick r:id="rId3"/>
              </a:rPr>
              <a:t>https://asccc-oeri.org/webinars-and-events/</a:t>
            </a:r>
            <a:r>
              <a:rPr lang="en-US" dirty="0"/>
              <a:t> </a:t>
            </a:r>
          </a:p>
        </p:txBody>
      </p:sp>
    </p:spTree>
    <p:extLst>
      <p:ext uri="{BB962C8B-B14F-4D97-AF65-F5344CB8AC3E}">
        <p14:creationId xmlns:p14="http://schemas.microsoft.com/office/powerpoint/2010/main" val="204721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8F7EB-DE65-4DC5-BDDB-0067A149AE98}"/>
              </a:ext>
            </a:extLst>
          </p:cNvPr>
          <p:cNvSpPr>
            <a:spLocks noGrp="1"/>
          </p:cNvSpPr>
          <p:nvPr>
            <p:ph type="title"/>
          </p:nvPr>
        </p:nvSpPr>
        <p:spPr/>
        <p:txBody>
          <a:bodyPr/>
          <a:lstStyle/>
          <a:p>
            <a:r>
              <a:rPr lang="en-US" dirty="0"/>
              <a:t>Old Learning Management Systems</a:t>
            </a:r>
          </a:p>
        </p:txBody>
      </p:sp>
      <p:pic>
        <p:nvPicPr>
          <p:cNvPr id="5" name="Picture 4">
            <a:extLst>
              <a:ext uri="{FF2B5EF4-FFF2-40B4-BE49-F238E27FC236}">
                <a16:creationId xmlns:a16="http://schemas.microsoft.com/office/drawing/2014/main" id="{65A5D509-3A16-45C2-9211-6B5FC2F1BBEB}"/>
              </a:ext>
            </a:extLst>
          </p:cNvPr>
          <p:cNvPicPr>
            <a:picLocks noChangeAspect="1"/>
          </p:cNvPicPr>
          <p:nvPr/>
        </p:nvPicPr>
        <p:blipFill>
          <a:blip r:embed="rId2"/>
          <a:stretch>
            <a:fillRect/>
          </a:stretch>
        </p:blipFill>
        <p:spPr>
          <a:xfrm>
            <a:off x="1069848" y="2543200"/>
            <a:ext cx="4109512" cy="2808447"/>
          </a:xfrm>
          <a:prstGeom prst="rect">
            <a:avLst/>
          </a:prstGeom>
        </p:spPr>
      </p:pic>
      <p:pic>
        <p:nvPicPr>
          <p:cNvPr id="7" name="Picture 6">
            <a:extLst>
              <a:ext uri="{FF2B5EF4-FFF2-40B4-BE49-F238E27FC236}">
                <a16:creationId xmlns:a16="http://schemas.microsoft.com/office/drawing/2014/main" id="{569BF3A6-60F2-4E21-B302-BD322E21060E}"/>
              </a:ext>
            </a:extLst>
          </p:cNvPr>
          <p:cNvPicPr>
            <a:picLocks noChangeAspect="1"/>
          </p:cNvPicPr>
          <p:nvPr/>
        </p:nvPicPr>
        <p:blipFill>
          <a:blip r:embed="rId3"/>
          <a:stretch>
            <a:fillRect/>
          </a:stretch>
        </p:blipFill>
        <p:spPr>
          <a:xfrm>
            <a:off x="5943170" y="2543199"/>
            <a:ext cx="5249433" cy="2808447"/>
          </a:xfrm>
          <a:prstGeom prst="rect">
            <a:avLst/>
          </a:prstGeom>
        </p:spPr>
      </p:pic>
    </p:spTree>
    <p:extLst>
      <p:ext uri="{BB962C8B-B14F-4D97-AF65-F5344CB8AC3E}">
        <p14:creationId xmlns:p14="http://schemas.microsoft.com/office/powerpoint/2010/main" val="353437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A119-3E38-4CE1-85D9-AF087DD742FE}"/>
              </a:ext>
            </a:extLst>
          </p:cNvPr>
          <p:cNvSpPr>
            <a:spLocks noGrp="1"/>
          </p:cNvSpPr>
          <p:nvPr>
            <p:ph type="title"/>
          </p:nvPr>
        </p:nvSpPr>
        <p:spPr/>
        <p:txBody>
          <a:bodyPr/>
          <a:lstStyle/>
          <a:p>
            <a:r>
              <a:rPr lang="en-US" dirty="0"/>
              <a:t>New Learning Management Systems</a:t>
            </a:r>
          </a:p>
        </p:txBody>
      </p:sp>
      <p:pic>
        <p:nvPicPr>
          <p:cNvPr id="4" name="Picture 3">
            <a:extLst>
              <a:ext uri="{FF2B5EF4-FFF2-40B4-BE49-F238E27FC236}">
                <a16:creationId xmlns:a16="http://schemas.microsoft.com/office/drawing/2014/main" id="{BE3CE39A-132D-472E-939D-366A5C014949}"/>
              </a:ext>
            </a:extLst>
          </p:cNvPr>
          <p:cNvPicPr>
            <a:picLocks noChangeAspect="1"/>
          </p:cNvPicPr>
          <p:nvPr/>
        </p:nvPicPr>
        <p:blipFill>
          <a:blip r:embed="rId2"/>
          <a:stretch>
            <a:fillRect/>
          </a:stretch>
        </p:blipFill>
        <p:spPr>
          <a:xfrm>
            <a:off x="1069848" y="2138464"/>
            <a:ext cx="4075028" cy="2035097"/>
          </a:xfrm>
          <a:prstGeom prst="rect">
            <a:avLst/>
          </a:prstGeom>
        </p:spPr>
      </p:pic>
      <p:pic>
        <p:nvPicPr>
          <p:cNvPr id="6" name="Picture 5">
            <a:extLst>
              <a:ext uri="{FF2B5EF4-FFF2-40B4-BE49-F238E27FC236}">
                <a16:creationId xmlns:a16="http://schemas.microsoft.com/office/drawing/2014/main" id="{B7BC7D9A-7A14-4255-BD89-0F1C1C79CBC4}"/>
              </a:ext>
            </a:extLst>
          </p:cNvPr>
          <p:cNvPicPr>
            <a:picLocks noChangeAspect="1"/>
          </p:cNvPicPr>
          <p:nvPr/>
        </p:nvPicPr>
        <p:blipFill>
          <a:blip r:embed="rId3"/>
          <a:stretch>
            <a:fillRect/>
          </a:stretch>
        </p:blipFill>
        <p:spPr>
          <a:xfrm>
            <a:off x="4935557" y="3701988"/>
            <a:ext cx="6703705" cy="1933928"/>
          </a:xfrm>
          <a:prstGeom prst="rect">
            <a:avLst/>
          </a:prstGeom>
        </p:spPr>
      </p:pic>
    </p:spTree>
    <p:extLst>
      <p:ext uri="{BB962C8B-B14F-4D97-AF65-F5344CB8AC3E}">
        <p14:creationId xmlns:p14="http://schemas.microsoft.com/office/powerpoint/2010/main" val="2842747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B3B7-0039-4BA6-8A8D-DFF0E6802D4B}"/>
              </a:ext>
            </a:extLst>
          </p:cNvPr>
          <p:cNvSpPr>
            <a:spLocks noGrp="1"/>
          </p:cNvSpPr>
          <p:nvPr>
            <p:ph type="title"/>
          </p:nvPr>
        </p:nvSpPr>
        <p:spPr/>
        <p:txBody>
          <a:bodyPr/>
          <a:lstStyle/>
          <a:p>
            <a:r>
              <a:rPr lang="en-US" dirty="0"/>
              <a:t>Old Textbooks</a:t>
            </a:r>
          </a:p>
        </p:txBody>
      </p:sp>
      <p:pic>
        <p:nvPicPr>
          <p:cNvPr id="7" name="Picture 6">
            <a:extLst>
              <a:ext uri="{FF2B5EF4-FFF2-40B4-BE49-F238E27FC236}">
                <a16:creationId xmlns:a16="http://schemas.microsoft.com/office/drawing/2014/main" id="{7B5DC4DE-ADCF-4387-853D-40CBDFFA383B}"/>
              </a:ext>
            </a:extLst>
          </p:cNvPr>
          <p:cNvPicPr>
            <a:picLocks noChangeAspect="1"/>
          </p:cNvPicPr>
          <p:nvPr/>
        </p:nvPicPr>
        <p:blipFill>
          <a:blip r:embed="rId2"/>
          <a:stretch>
            <a:fillRect/>
          </a:stretch>
        </p:blipFill>
        <p:spPr>
          <a:xfrm>
            <a:off x="5872707" y="1567109"/>
            <a:ext cx="5748712" cy="3008286"/>
          </a:xfrm>
          <a:prstGeom prst="rect">
            <a:avLst/>
          </a:prstGeom>
        </p:spPr>
      </p:pic>
      <p:pic>
        <p:nvPicPr>
          <p:cNvPr id="9" name="Picture 8">
            <a:extLst>
              <a:ext uri="{FF2B5EF4-FFF2-40B4-BE49-F238E27FC236}">
                <a16:creationId xmlns:a16="http://schemas.microsoft.com/office/drawing/2014/main" id="{EBE0A6B1-18CB-45AB-8F1C-825BB02819F0}"/>
              </a:ext>
            </a:extLst>
          </p:cNvPr>
          <p:cNvPicPr>
            <a:picLocks noChangeAspect="1"/>
          </p:cNvPicPr>
          <p:nvPr/>
        </p:nvPicPr>
        <p:blipFill>
          <a:blip r:embed="rId3"/>
          <a:stretch>
            <a:fillRect/>
          </a:stretch>
        </p:blipFill>
        <p:spPr>
          <a:xfrm>
            <a:off x="570581" y="2356284"/>
            <a:ext cx="5014970" cy="2893252"/>
          </a:xfrm>
          <a:prstGeom prst="rect">
            <a:avLst/>
          </a:prstGeom>
        </p:spPr>
      </p:pic>
    </p:spTree>
    <p:extLst>
      <p:ext uri="{BB962C8B-B14F-4D97-AF65-F5344CB8AC3E}">
        <p14:creationId xmlns:p14="http://schemas.microsoft.com/office/powerpoint/2010/main" val="2514166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981</TotalTime>
  <Words>383</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Rockwell</vt:lpstr>
      <vt:lpstr>Rockwell Condensed</vt:lpstr>
      <vt:lpstr>Source Sans Pro</vt:lpstr>
      <vt:lpstr>Wingdings</vt:lpstr>
      <vt:lpstr>Wood Type</vt:lpstr>
      <vt:lpstr>My Journey to OER/ZTC</vt:lpstr>
      <vt:lpstr>Coordinator and Committee</vt:lpstr>
      <vt:lpstr>What are OER and ZTC? </vt:lpstr>
      <vt:lpstr>What are OER and ZTC? </vt:lpstr>
      <vt:lpstr>Searching for Resources</vt:lpstr>
      <vt:lpstr>OER Webinars (ASCCC)</vt:lpstr>
      <vt:lpstr>Old Learning Management Systems</vt:lpstr>
      <vt:lpstr>New Learning Management Systems</vt:lpstr>
      <vt:lpstr>Old Textbooks</vt:lpstr>
      <vt:lpstr>New Textbooks</vt:lpstr>
      <vt:lpstr>My Journey:  myOpenMath …</vt:lpstr>
      <vt:lpstr>My Journey:  … to Canvas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Journey to OER/ZTC</dc:title>
  <dc:creator>Lapuz, Raymond</dc:creator>
  <cp:lastModifiedBy>Lapuz, Raymond</cp:lastModifiedBy>
  <cp:revision>16</cp:revision>
  <dcterms:created xsi:type="dcterms:W3CDTF">2024-10-24T18:48:13Z</dcterms:created>
  <dcterms:modified xsi:type="dcterms:W3CDTF">2024-10-31T15:36:28Z</dcterms:modified>
</cp:coreProperties>
</file>