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94"/>
  </p:normalViewPr>
  <p:slideViewPr>
    <p:cSldViewPr snapToGrid="0">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
        <p:cNvGrpSpPr/>
        <p:nvPr/>
      </p:nvGrpSpPr>
      <p:grpSpPr>
        <a:xfrm>
          <a:off x="0" y="0"/>
          <a:ext cx="0" cy="0"/>
          <a:chOff x="0" y="0"/>
          <a:chExt cx="0" cy="0"/>
        </a:xfrm>
      </p:grpSpPr>
      <p:sp>
        <p:nvSpPr>
          <p:cNvPr id="16" name="Google Shape;16;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 name="Google Shape;17;p1: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endParaRPr sz="1100" b="0" i="0" u="none" strike="noStrike" cap="none">
              <a:solidFill>
                <a:schemeClr val="dk1"/>
              </a:solidFill>
              <a:latin typeface="Calibri"/>
              <a:ea typeface="Calibri"/>
              <a:cs typeface="Calibri"/>
              <a:sym typeface="Calibri"/>
            </a:endParaRPr>
          </a:p>
        </p:txBody>
      </p:sp>
      <p:sp>
        <p:nvSpPr>
          <p:cNvPr id="18" name="Google Shape;18;p1: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1</a:t>
            </a:fld>
            <a:endParaRPr sz="1200">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6336c659df_0_54: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g26336c659df_0_54: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This is for non-STEM programs requiring calculus (students transferring to UCs…) </a:t>
            </a:r>
            <a:endParaRPr sz="1100"/>
          </a:p>
        </p:txBody>
      </p:sp>
      <p:sp>
        <p:nvSpPr>
          <p:cNvPr id="90" name="Google Shape;90;g26336c659df_0_54: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10</a:t>
            </a:fld>
            <a:endParaRPr sz="1200">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6336c659df_0_61: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g26336c659df_0_61: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This is for non-STEM programs requiring calculus (students transferring to UCs…) </a:t>
            </a:r>
            <a:endParaRPr sz="1100"/>
          </a:p>
        </p:txBody>
      </p:sp>
      <p:sp>
        <p:nvSpPr>
          <p:cNvPr id="98" name="Google Shape;98;g26336c659df_0_61: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11</a:t>
            </a:fld>
            <a:endParaRPr sz="1200">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endParaRPr sz="1100" b="0" i="0" u="none" strike="noStrike" cap="none">
              <a:solidFill>
                <a:schemeClr val="dk1"/>
              </a:solidFill>
              <a:latin typeface="Calibri"/>
              <a:ea typeface="Calibri"/>
              <a:cs typeface="Calibri"/>
              <a:sym typeface="Calibri"/>
            </a:endParaRPr>
          </a:p>
        </p:txBody>
      </p:sp>
      <p:sp>
        <p:nvSpPr>
          <p:cNvPr id="106" name="Google Shape;106;p7: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12</a:t>
            </a:fld>
            <a:endParaRPr sz="1200">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 name="Google Shape;24;p2: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endParaRPr sz="1100" b="0" i="0" u="none" strike="noStrike" cap="none">
              <a:solidFill>
                <a:schemeClr val="dk1"/>
              </a:solidFill>
              <a:latin typeface="Calibri"/>
              <a:ea typeface="Calibri"/>
              <a:cs typeface="Calibri"/>
              <a:sym typeface="Calibri"/>
            </a:endParaRPr>
          </a:p>
        </p:txBody>
      </p:sp>
      <p:sp>
        <p:nvSpPr>
          <p:cNvPr id="25" name="Google Shape;25;p2: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2</a:t>
            </a:fld>
            <a:endParaRPr sz="1200">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g26336c659df_0_9: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g26336c659df_0_9: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C-ID Math 140 descriptor prerequisite is “Intermediate Algebra” </a:t>
            </a:r>
            <a:endParaRPr sz="1100" b="0" i="0" u="none" strike="noStrike" cap="none">
              <a:solidFill>
                <a:schemeClr val="dk1"/>
              </a:solidFill>
              <a:latin typeface="Calibri"/>
              <a:ea typeface="Calibri"/>
              <a:cs typeface="Calibri"/>
              <a:sym typeface="Calibri"/>
            </a:endParaRPr>
          </a:p>
        </p:txBody>
      </p:sp>
      <p:sp>
        <p:nvSpPr>
          <p:cNvPr id="33" name="Google Shape;33;g26336c659df_0_9: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3</a:t>
            </a:fld>
            <a:endParaRPr sz="1200">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6336c659df_0_1: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6336c659df_0_1: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C-ID Math 210 - Pre-calculus, or college algebra and trigonometry, or equivalent.</a:t>
            </a:r>
            <a:endParaRPr sz="1100" b="0" i="0" u="none" strike="noStrike" cap="none">
              <a:solidFill>
                <a:schemeClr val="dk1"/>
              </a:solidFill>
              <a:latin typeface="Calibri"/>
              <a:ea typeface="Calibri"/>
              <a:cs typeface="Calibri"/>
              <a:sym typeface="Calibri"/>
            </a:endParaRPr>
          </a:p>
        </p:txBody>
      </p:sp>
      <p:sp>
        <p:nvSpPr>
          <p:cNvPr id="41" name="Google Shape;41;g26336c659df_0_1: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4</a:t>
            </a:fld>
            <a:endParaRPr sz="1200">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26336c659df_0_17: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 name="Google Shape;48;g26336c659df_0_17: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Different implementation timelines for STEM and non-STEM programs</a:t>
            </a:r>
            <a:endParaRPr sz="1100" b="0" i="0" u="none" strike="noStrike" cap="none">
              <a:solidFill>
                <a:schemeClr val="dk1"/>
              </a:solidFill>
              <a:latin typeface="Calibri"/>
              <a:ea typeface="Calibri"/>
              <a:cs typeface="Calibri"/>
              <a:sym typeface="Calibri"/>
            </a:endParaRPr>
          </a:p>
        </p:txBody>
      </p:sp>
      <p:sp>
        <p:nvSpPr>
          <p:cNvPr id="49" name="Google Shape;49;g26336c659df_0_17: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5</a:t>
            </a:fld>
            <a:endParaRPr sz="1200">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6336c659df_0_24: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26336c659df_0_24: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Memo from Late May, 2023</a:t>
            </a:r>
            <a:br>
              <a:rPr lang="en-US" sz="1100"/>
            </a:br>
            <a:r>
              <a:rPr lang="en-US" sz="1100"/>
              <a:t>Memo specifically mentions Business Administration programs and colleges that require students in that program to take transfer-level prerequisites to the calculus course</a:t>
            </a:r>
            <a:endParaRPr sz="1100"/>
          </a:p>
          <a:p>
            <a:pPr marL="0" marR="0" lvl="0" indent="0" algn="l" rtl="0">
              <a:spcBef>
                <a:spcPts val="0"/>
              </a:spcBef>
              <a:spcAft>
                <a:spcPts val="0"/>
              </a:spcAft>
              <a:buClr>
                <a:schemeClr val="dk1"/>
              </a:buClr>
              <a:buSzPts val="275"/>
              <a:buFont typeface="Calibri"/>
              <a:buNone/>
            </a:pPr>
            <a:r>
              <a:rPr lang="en-US" sz="1100"/>
              <a:t>CCSF Does not have a Business Administration program - ECON AS-T. </a:t>
            </a:r>
            <a:endParaRPr sz="1100"/>
          </a:p>
        </p:txBody>
      </p:sp>
      <p:sp>
        <p:nvSpPr>
          <p:cNvPr id="57" name="Google Shape;57;g26336c659df_0_24: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6</a:t>
            </a:fld>
            <a:endParaRPr sz="1200">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6336c659df_0_33: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g26336c659df_0_33: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This is for non-STEM programs requiring calculus (students transferring to UCs…) </a:t>
            </a:r>
            <a:endParaRPr sz="1100"/>
          </a:p>
        </p:txBody>
      </p:sp>
      <p:sp>
        <p:nvSpPr>
          <p:cNvPr id="65" name="Google Shape;65;g26336c659df_0_33: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7</a:t>
            </a:fld>
            <a:endParaRPr sz="1200">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6336c659df_0_40: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g26336c659df_0_40: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endParaRPr sz="1100"/>
          </a:p>
        </p:txBody>
      </p:sp>
      <p:sp>
        <p:nvSpPr>
          <p:cNvPr id="73" name="Google Shape;73;g26336c659df_0_40: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8</a:t>
            </a:fld>
            <a:endParaRPr sz="1200">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6336c659df_0_47:notes"/>
          <p:cNvSpPr>
            <a:spLocks noGrp="1" noRot="1" noChangeAspect="1"/>
          </p:cNvSpPr>
          <p:nvPr>
            <p:ph type="sldImg" idx="2"/>
          </p:nvPr>
        </p:nvSpPr>
        <p:spPr>
          <a:xfrm>
            <a:off x="717550" y="1162050"/>
            <a:ext cx="55752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g26336c659df_0_47:notes"/>
          <p:cNvSpPr txBox="1">
            <a:spLocks noGrp="1"/>
          </p:cNvSpPr>
          <p:nvPr>
            <p:ph type="body" idx="1"/>
          </p:nvPr>
        </p:nvSpPr>
        <p:spPr>
          <a:xfrm>
            <a:off x="701039" y="4473892"/>
            <a:ext cx="5608200" cy="366060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Clr>
                <a:schemeClr val="dk1"/>
              </a:buClr>
              <a:buSzPts val="275"/>
              <a:buFont typeface="Calibri"/>
              <a:buNone/>
            </a:pPr>
            <a:r>
              <a:rPr lang="en-US" sz="1100"/>
              <a:t>Math 110A Pilot Math 110S - 2 units</a:t>
            </a:r>
            <a:br>
              <a:rPr lang="en-US" sz="1100"/>
            </a:br>
            <a:r>
              <a:rPr lang="en-US" sz="1100"/>
              <a:t>Updating Calculus placement guidelines</a:t>
            </a:r>
            <a:endParaRPr sz="1100"/>
          </a:p>
        </p:txBody>
      </p:sp>
      <p:sp>
        <p:nvSpPr>
          <p:cNvPr id="81" name="Google Shape;81;g26336c659df_0_47:notes"/>
          <p:cNvSpPr txBox="1">
            <a:spLocks noGrp="1"/>
          </p:cNvSpPr>
          <p:nvPr>
            <p:ph type="sldNum" idx="12"/>
          </p:nvPr>
        </p:nvSpPr>
        <p:spPr>
          <a:xfrm>
            <a:off x="3970937"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sz="1200">
                <a:latin typeface="Calibri"/>
                <a:ea typeface="Calibri"/>
                <a:cs typeface="Calibri"/>
                <a:sym typeface="Calibri"/>
              </a:rPr>
              <a:t>9</a:t>
            </a:fld>
            <a:endParaRPr sz="1200">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2">
  <p:cSld name="Custom Layout 2">
    <p:spTree>
      <p:nvGrpSpPr>
        <p:cNvPr id="1" name="Shape 12"/>
        <p:cNvGrpSpPr/>
        <p:nvPr/>
      </p:nvGrpSpPr>
      <p:grpSpPr>
        <a:xfrm>
          <a:off x="0" y="0"/>
          <a:ext cx="0" cy="0"/>
          <a:chOff x="0" y="0"/>
          <a:chExt cx="0" cy="0"/>
        </a:xfrm>
      </p:grpSpPr>
      <p:sp>
        <p:nvSpPr>
          <p:cNvPr id="13" name="Google Shape;13;p2"/>
          <p:cNvSpPr/>
          <p:nvPr/>
        </p:nvSpPr>
        <p:spPr>
          <a:xfrm>
            <a:off x="-25400" y="-25400"/>
            <a:ext cx="12249200" cy="5692816"/>
          </a:xfrm>
          <a:prstGeom prst="rect">
            <a:avLst/>
          </a:prstGeom>
          <a:solidFill>
            <a:srgbClr val="DA0A1C"/>
          </a:solidFill>
          <a:ln>
            <a:noFill/>
          </a:ln>
        </p:spPr>
        <p:txBody>
          <a:bodyPr spcFirstLastPara="1" wrap="square" lIns="121875" tIns="121875" rIns="121875" bIns="12187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2">
  <p:cSld name="1_Custom Layout 2">
    <p:spTree>
      <p:nvGrpSpPr>
        <p:cNvPr id="1" name="Shape 1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PPTart_CE_1.19.png"/>
          <p:cNvPicPr preferRelativeResize="0"/>
          <p:nvPr/>
        </p:nvPicPr>
        <p:blipFill rotWithShape="1">
          <a:blip r:embed="rId4">
            <a:alphaModFix/>
          </a:blip>
          <a:srcRect l="-311" t="18758" r="311" b="15364"/>
          <a:stretch/>
        </p:blipFill>
        <p:spPr>
          <a:xfrm>
            <a:off x="-57169" y="5644448"/>
            <a:ext cx="12249169" cy="1225647"/>
          </a:xfrm>
          <a:prstGeom prst="rect">
            <a:avLst/>
          </a:prstGeom>
          <a:noFill/>
          <a:ln>
            <a:noFill/>
          </a:ln>
        </p:spPr>
      </p:pic>
      <p:pic>
        <p:nvPicPr>
          <p:cNvPr id="11" name="Google Shape;11;p1" descr="CCSF LOGO (vectors)_block solid (black).png"/>
          <p:cNvPicPr preferRelativeResize="0"/>
          <p:nvPr/>
        </p:nvPicPr>
        <p:blipFill rotWithShape="1">
          <a:blip r:embed="rId5">
            <a:alphaModFix/>
          </a:blip>
          <a:srcRect/>
          <a:stretch/>
        </p:blipFill>
        <p:spPr>
          <a:xfrm>
            <a:off x="230108" y="5815633"/>
            <a:ext cx="1082226" cy="8941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
        <p:cNvGrpSpPr/>
        <p:nvPr/>
      </p:nvGrpSpPr>
      <p:grpSpPr>
        <a:xfrm>
          <a:off x="0" y="0"/>
          <a:ext cx="0" cy="0"/>
          <a:chOff x="0" y="0"/>
          <a:chExt cx="0" cy="0"/>
        </a:xfrm>
      </p:grpSpPr>
      <p:sp>
        <p:nvSpPr>
          <p:cNvPr id="20" name="Google Shape;20;p4"/>
          <p:cNvSpPr txBox="1"/>
          <p:nvPr/>
        </p:nvSpPr>
        <p:spPr>
          <a:xfrm>
            <a:off x="341735" y="3081760"/>
            <a:ext cx="11618400" cy="1139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b="1">
                <a:solidFill>
                  <a:schemeClr val="lt1"/>
                </a:solidFill>
                <a:latin typeface="Calibri"/>
                <a:ea typeface="Calibri"/>
                <a:cs typeface="Calibri"/>
                <a:sym typeface="Calibri"/>
              </a:rPr>
              <a:t>SUPPORTING CALCULUS STUDENTS POST AB1705</a:t>
            </a:r>
            <a:endParaRPr sz="4000" b="1">
              <a:solidFill>
                <a:schemeClr val="lt1"/>
              </a:solidFill>
              <a:latin typeface="Calibri"/>
              <a:ea typeface="Calibri"/>
              <a:cs typeface="Calibri"/>
              <a:sym typeface="Calibri"/>
            </a:endParaRPr>
          </a:p>
          <a:p>
            <a:pPr marL="0" marR="0" lvl="0" indent="0" algn="l" rtl="0">
              <a:spcBef>
                <a:spcPts val="0"/>
              </a:spcBef>
              <a:spcAft>
                <a:spcPts val="0"/>
              </a:spcAft>
              <a:buNone/>
            </a:pPr>
            <a:r>
              <a:rPr lang="en-US" sz="2800" b="1">
                <a:solidFill>
                  <a:srgbClr val="404040"/>
                </a:solidFill>
                <a:latin typeface="Calibri"/>
                <a:ea typeface="Calibri"/>
                <a:cs typeface="Calibri"/>
                <a:sym typeface="Calibri"/>
              </a:rPr>
              <a:t>A DATA-DRIVEN PILOT AT CITY COLLEGE OF SAN FRANCISCO</a:t>
            </a:r>
            <a:endParaRPr sz="2800" b="1">
              <a:solidFill>
                <a:srgbClr val="404040"/>
              </a:solidFill>
              <a:latin typeface="Calibri"/>
              <a:ea typeface="Calibri"/>
              <a:cs typeface="Calibri"/>
              <a:sym typeface="Calibri"/>
            </a:endParaRPr>
          </a:p>
        </p:txBody>
      </p:sp>
      <p:sp>
        <p:nvSpPr>
          <p:cNvPr id="21" name="Google Shape;21;p4"/>
          <p:cNvSpPr txBox="1">
            <a:spLocks noGrp="1"/>
          </p:cNvSpPr>
          <p:nvPr>
            <p:ph type="title"/>
          </p:nvPr>
        </p:nvSpPr>
        <p:spPr>
          <a:xfrm>
            <a:off x="838200" y="-1819275"/>
            <a:ext cx="10515600" cy="13255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Invisible Cover Title Placeholder</a:t>
            </a:r>
            <a:endParaRPr sz="44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3"/>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lnSpcReduction="10000"/>
          </a:bodyPr>
          <a:lstStyle/>
          <a:p>
            <a:pPr marL="0" marR="0" lvl="0" indent="0" algn="l" rtl="0">
              <a:spcBef>
                <a:spcPts val="400"/>
              </a:spcBef>
              <a:spcAft>
                <a:spcPts val="0"/>
              </a:spcAft>
              <a:buNone/>
            </a:pPr>
            <a:endParaRPr sz="2000">
              <a:solidFill>
                <a:schemeClr val="lt1"/>
              </a:solidFill>
              <a:latin typeface="Calibri"/>
              <a:ea typeface="Calibri"/>
              <a:cs typeface="Calibri"/>
              <a:sym typeface="Calibri"/>
            </a:endParaRPr>
          </a:p>
          <a:p>
            <a:pPr marL="457200" marR="0" lvl="0" indent="-355600" algn="l" rtl="0">
              <a:spcBef>
                <a:spcPts val="40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Three sections with 35 students each</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Mix of “pilot” and “general population” students</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AB1705 implementation funds used to develop support materials and instructor community of practice</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Collect data comparing the success and experience of students who have and have not completed prerequisite courses</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Learn how best to support calculus students!</a:t>
            </a:r>
            <a:endParaRPr sz="2000">
              <a:solidFill>
                <a:schemeClr val="lt1"/>
              </a:solidFill>
              <a:latin typeface="Calibri"/>
              <a:ea typeface="Calibri"/>
              <a:cs typeface="Calibri"/>
              <a:sym typeface="Calibri"/>
            </a:endParaRPr>
          </a:p>
        </p:txBody>
      </p:sp>
      <p:sp>
        <p:nvSpPr>
          <p:cNvPr id="93" name="Google Shape;93;p13"/>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Calculus Pilot Spring 2024 - Goals</a:t>
            </a:r>
            <a:endParaRPr sz="3200" b="1">
              <a:solidFill>
                <a:schemeClr val="lt1"/>
              </a:solidFill>
              <a:latin typeface="Calibri"/>
              <a:ea typeface="Calibri"/>
              <a:cs typeface="Calibri"/>
              <a:sym typeface="Calibri"/>
            </a:endParaRPr>
          </a:p>
        </p:txBody>
      </p:sp>
      <p:sp>
        <p:nvSpPr>
          <p:cNvPr id="94" name="Google Shape;94;p13"/>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a:bodyPr>
          <a:lstStyle/>
          <a:p>
            <a:pPr marL="0" marR="0" lvl="0" indent="0" algn="l" rtl="0">
              <a:spcBef>
                <a:spcPts val="400"/>
              </a:spcBef>
              <a:spcAft>
                <a:spcPts val="0"/>
              </a:spcAft>
              <a:buNone/>
            </a:pPr>
            <a:endParaRPr sz="2000">
              <a:solidFill>
                <a:schemeClr val="lt1"/>
              </a:solidFill>
              <a:latin typeface="Calibri"/>
              <a:ea typeface="Calibri"/>
              <a:cs typeface="Calibri"/>
              <a:sym typeface="Calibri"/>
            </a:endParaRPr>
          </a:p>
          <a:p>
            <a:pPr marL="457200" marR="0" lvl="0" indent="-355600" algn="l" rtl="0">
              <a:spcBef>
                <a:spcPts val="40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Enrollment logistics</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Instructor community</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Support materials </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Looking ahead to Fall 2024</a:t>
            </a:r>
            <a:endParaRPr sz="2000">
              <a:solidFill>
                <a:schemeClr val="lt1"/>
              </a:solidFill>
              <a:latin typeface="Calibri"/>
              <a:ea typeface="Calibri"/>
              <a:cs typeface="Calibri"/>
              <a:sym typeface="Calibri"/>
            </a:endParaRPr>
          </a:p>
        </p:txBody>
      </p:sp>
      <p:sp>
        <p:nvSpPr>
          <p:cNvPr id="101" name="Google Shape;101;p14"/>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Calculus Pilot Spring 2024 - Status</a:t>
            </a:r>
            <a:endParaRPr sz="3200" b="1">
              <a:solidFill>
                <a:schemeClr val="lt1"/>
              </a:solidFill>
              <a:latin typeface="Calibri"/>
              <a:ea typeface="Calibri"/>
              <a:cs typeface="Calibri"/>
              <a:sym typeface="Calibri"/>
            </a:endParaRPr>
          </a:p>
        </p:txBody>
      </p:sp>
      <p:sp>
        <p:nvSpPr>
          <p:cNvPr id="102" name="Google Shape;102;p14"/>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p:nvPr/>
        </p:nvSpPr>
        <p:spPr>
          <a:xfrm>
            <a:off x="959409" y="665979"/>
            <a:ext cx="10751400" cy="1471500"/>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None/>
            </a:pPr>
            <a:r>
              <a:rPr lang="en-US" sz="2800" b="1">
                <a:solidFill>
                  <a:schemeClr val="lt1"/>
                </a:solidFill>
                <a:latin typeface="Calibri"/>
                <a:ea typeface="Calibri"/>
                <a:cs typeface="Calibri"/>
                <a:sym typeface="Calibri"/>
              </a:rPr>
              <a:t>Thank You!</a:t>
            </a:r>
            <a:br>
              <a:rPr lang="en-US" sz="2800" b="1">
                <a:solidFill>
                  <a:schemeClr val="lt1"/>
                </a:solidFill>
                <a:latin typeface="Calibri"/>
                <a:ea typeface="Calibri"/>
                <a:cs typeface="Calibri"/>
                <a:sym typeface="Calibri"/>
              </a:rPr>
            </a:br>
            <a:br>
              <a:rPr lang="en-US" sz="2800" b="1">
                <a:solidFill>
                  <a:schemeClr val="lt1"/>
                </a:solidFill>
                <a:latin typeface="Calibri"/>
                <a:ea typeface="Calibri"/>
                <a:cs typeface="Calibri"/>
                <a:sym typeface="Calibri"/>
              </a:rPr>
            </a:br>
            <a:br>
              <a:rPr lang="en-US" sz="2800" b="1">
                <a:solidFill>
                  <a:schemeClr val="lt1"/>
                </a:solidFill>
                <a:latin typeface="Calibri"/>
                <a:ea typeface="Calibri"/>
                <a:cs typeface="Calibri"/>
                <a:sym typeface="Calibri"/>
              </a:rPr>
            </a:br>
            <a:r>
              <a:rPr lang="en-US" sz="2800" b="1">
                <a:solidFill>
                  <a:schemeClr val="lt1"/>
                </a:solidFill>
                <a:latin typeface="Calibri"/>
                <a:ea typeface="Calibri"/>
                <a:cs typeface="Calibri"/>
                <a:sym typeface="Calibri"/>
              </a:rPr>
              <a:t>Questions?</a:t>
            </a:r>
            <a:endParaRPr sz="800" b="1">
              <a:solidFill>
                <a:schemeClr val="lt1"/>
              </a:solidFill>
              <a:latin typeface="Calibri"/>
              <a:ea typeface="Calibri"/>
              <a:cs typeface="Calibri"/>
              <a:sym typeface="Calibri"/>
            </a:endParaRPr>
          </a:p>
        </p:txBody>
      </p:sp>
      <p:sp>
        <p:nvSpPr>
          <p:cNvPr id="109" name="Google Shape;109;p15"/>
          <p:cNvSpPr txBox="1"/>
          <p:nvPr/>
        </p:nvSpPr>
        <p:spPr>
          <a:xfrm>
            <a:off x="912078" y="3518887"/>
            <a:ext cx="49755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u="sng">
                <a:solidFill>
                  <a:srgbClr val="FFFFFF"/>
                </a:solidFill>
                <a:latin typeface="Calibri"/>
                <a:ea typeface="Calibri"/>
                <a:cs typeface="Calibri"/>
                <a:sym typeface="Calibri"/>
              </a:rPr>
              <a:t>Katia Fuchs </a:t>
            </a:r>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Math Department Chair</a:t>
            </a:r>
            <a:endParaRPr sz="1800">
              <a:solidFill>
                <a:srgbClr val="FFFFFF"/>
              </a:solidFill>
              <a:latin typeface="Calibri"/>
              <a:ea typeface="Calibri"/>
              <a:cs typeface="Calibri"/>
              <a:sym typeface="Calibri"/>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City College of San Francisco</a:t>
            </a:r>
            <a:endParaRPr sz="1800">
              <a:solidFill>
                <a:srgbClr val="FFFFFF"/>
              </a:solidFill>
              <a:latin typeface="Calibri"/>
              <a:ea typeface="Calibri"/>
              <a:cs typeface="Calibri"/>
              <a:sym typeface="Calibri"/>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efuchs@ccsf.edu</a:t>
            </a:r>
            <a:endParaRPr sz="1800">
              <a:solidFill>
                <a:srgbClr val="FFFFFF"/>
              </a:solidFill>
              <a:latin typeface="Calibri"/>
              <a:ea typeface="Calibri"/>
              <a:cs typeface="Calibri"/>
              <a:sym typeface="Calibri"/>
            </a:endParaRPr>
          </a:p>
        </p:txBody>
      </p:sp>
      <p:sp>
        <p:nvSpPr>
          <p:cNvPr id="110" name="Google Shape;110;p15"/>
          <p:cNvSpPr txBox="1"/>
          <p:nvPr/>
        </p:nvSpPr>
        <p:spPr>
          <a:xfrm>
            <a:off x="6327676" y="1533569"/>
            <a:ext cx="4975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rgbClr val="FFFFFF"/>
              </a:solidFill>
              <a:latin typeface="Calibri"/>
              <a:ea typeface="Calibri"/>
              <a:cs typeface="Calibri"/>
              <a:sym typeface="Calibri"/>
            </a:endParaRPr>
          </a:p>
        </p:txBody>
      </p:sp>
      <p:sp>
        <p:nvSpPr>
          <p:cNvPr id="111" name="Google Shape;111;p15"/>
          <p:cNvSpPr txBox="1"/>
          <p:nvPr/>
        </p:nvSpPr>
        <p:spPr>
          <a:xfrm>
            <a:off x="6327676" y="3518887"/>
            <a:ext cx="4975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rgbClr val="FFFFFF"/>
              </a:solidFill>
              <a:latin typeface="Calibri"/>
              <a:ea typeface="Calibri"/>
              <a:cs typeface="Calibri"/>
              <a:sym typeface="Calibri"/>
            </a:endParaRPr>
          </a:p>
        </p:txBody>
      </p:sp>
      <p:sp>
        <p:nvSpPr>
          <p:cNvPr id="112" name="Google Shape;112;p15"/>
          <p:cNvSpPr/>
          <p:nvPr/>
        </p:nvSpPr>
        <p:spPr>
          <a:xfrm>
            <a:off x="1452816" y="6074700"/>
            <a:ext cx="4931400" cy="369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1800" b="1">
              <a:solidFill>
                <a:srgbClr val="FFFFFF"/>
              </a:solidFill>
              <a:latin typeface="Calibri"/>
              <a:ea typeface="Calibri"/>
              <a:cs typeface="Calibri"/>
              <a:sym typeface="Calibri"/>
            </a:endParaRPr>
          </a:p>
        </p:txBody>
      </p:sp>
      <p:sp>
        <p:nvSpPr>
          <p:cNvPr id="113" name="Google Shape;113;p15"/>
          <p:cNvSpPr txBox="1">
            <a:spLocks noGrp="1"/>
          </p:cNvSpPr>
          <p:nvPr>
            <p:ph type="title"/>
          </p:nvPr>
        </p:nvSpPr>
        <p:spPr>
          <a:xfrm>
            <a:off x="787461" y="-1735523"/>
            <a:ext cx="10515600" cy="13255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0000"/>
              </a:buClr>
              <a:buSzPts val="4400"/>
              <a:buFont typeface="Calibri"/>
              <a:buNone/>
            </a:pPr>
            <a:r>
              <a:rPr lang="en-US" sz="4400">
                <a:solidFill>
                  <a:srgbClr val="000000"/>
                </a:solidFill>
                <a:latin typeface="Calibri"/>
                <a:ea typeface="Calibri"/>
                <a:cs typeface="Calibri"/>
                <a:sym typeface="Calibri"/>
              </a:rPr>
              <a:t>Invisible Page 7 Title Placeholder</a:t>
            </a:r>
            <a:endParaRPr sz="44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txBox="1">
            <a:spLocks noGrp="1"/>
          </p:cNvSpPr>
          <p:nvPr>
            <p:ph type="subTitle" idx="1"/>
          </p:nvPr>
        </p:nvSpPr>
        <p:spPr>
          <a:xfrm>
            <a:off x="312457" y="1554121"/>
            <a:ext cx="11625051" cy="3293380"/>
          </a:xfrm>
          <a:prstGeom prst="rect">
            <a:avLst/>
          </a:prstGeom>
          <a:noFill/>
          <a:ln>
            <a:noFill/>
          </a:ln>
        </p:spPr>
        <p:txBody>
          <a:bodyPr spcFirstLastPara="1" wrap="square" lIns="91425" tIns="45700" rIns="91425" bIns="45700" anchor="t" anchorCtr="0">
            <a:normAutofit/>
          </a:bodyPr>
          <a:lstStyle/>
          <a:p>
            <a:pPr marL="342900" marR="0" lvl="0" indent="-342900" algn="l" rtl="0">
              <a:spcBef>
                <a:spcPts val="0"/>
              </a:spcBef>
              <a:spcAft>
                <a:spcPts val="0"/>
              </a:spcAft>
              <a:buClr>
                <a:schemeClr val="lt1"/>
              </a:buClr>
              <a:buSzPts val="2000"/>
              <a:buFont typeface="Noto Sans Symbols"/>
              <a:buChar char="▪"/>
            </a:pPr>
            <a:r>
              <a:rPr lang="en-US" sz="2000">
                <a:solidFill>
                  <a:schemeClr val="lt1"/>
                </a:solidFill>
                <a:latin typeface="Calibri"/>
                <a:ea typeface="Calibri"/>
                <a:cs typeface="Calibri"/>
                <a:sym typeface="Calibri"/>
              </a:rPr>
              <a:t>A brief overview of the Calculus at CCSF</a:t>
            </a:r>
            <a:endParaRPr sz="2000" b="0" i="0" u="none" strike="noStrike" cap="none">
              <a:solidFill>
                <a:schemeClr val="lt1"/>
              </a:solidFill>
              <a:latin typeface="Calibri"/>
              <a:ea typeface="Calibri"/>
              <a:cs typeface="Calibri"/>
              <a:sym typeface="Calibri"/>
            </a:endParaRPr>
          </a:p>
          <a:p>
            <a:pPr marL="342900" marR="0" lvl="0" indent="-342900" algn="l" rtl="0">
              <a:spcBef>
                <a:spcPts val="400"/>
              </a:spcBef>
              <a:spcAft>
                <a:spcPts val="0"/>
              </a:spcAft>
              <a:buClr>
                <a:schemeClr val="lt1"/>
              </a:buClr>
              <a:buSzPts val="2000"/>
              <a:buFont typeface="Noto Sans Symbols"/>
              <a:buChar char="▪"/>
            </a:pPr>
            <a:r>
              <a:rPr lang="en-US" sz="2000">
                <a:solidFill>
                  <a:schemeClr val="lt1"/>
                </a:solidFill>
                <a:latin typeface="Calibri"/>
                <a:ea typeface="Calibri"/>
                <a:cs typeface="Calibri"/>
                <a:sym typeface="Calibri"/>
              </a:rPr>
              <a:t>AB1705 “calculus clause” </a:t>
            </a:r>
            <a:endParaRPr sz="2000" b="0" i="0" u="none" strike="noStrike" cap="none">
              <a:solidFill>
                <a:schemeClr val="lt1"/>
              </a:solidFill>
              <a:latin typeface="Calibri"/>
              <a:ea typeface="Calibri"/>
              <a:cs typeface="Calibri"/>
              <a:sym typeface="Calibri"/>
            </a:endParaRPr>
          </a:p>
          <a:p>
            <a:pPr marL="342900" marR="0" lvl="0" indent="-342900" algn="l" rtl="0">
              <a:spcBef>
                <a:spcPts val="400"/>
              </a:spcBef>
              <a:spcAft>
                <a:spcPts val="0"/>
              </a:spcAft>
              <a:buClr>
                <a:schemeClr val="lt1"/>
              </a:buClr>
              <a:buSzPts val="2000"/>
              <a:buFont typeface="Noto Sans Symbols"/>
              <a:buChar char="▪"/>
            </a:pPr>
            <a:r>
              <a:rPr lang="en-US" sz="2000">
                <a:solidFill>
                  <a:schemeClr val="lt1"/>
                </a:solidFill>
                <a:latin typeface="Calibri"/>
                <a:ea typeface="Calibri"/>
                <a:cs typeface="Calibri"/>
                <a:sym typeface="Calibri"/>
              </a:rPr>
              <a:t>AB1705 validation, Summer 2023</a:t>
            </a:r>
            <a:endParaRPr sz="2000" b="0" i="0" u="none" strike="noStrike" cap="none">
              <a:solidFill>
                <a:schemeClr val="lt1"/>
              </a:solidFill>
              <a:latin typeface="Calibri"/>
              <a:ea typeface="Calibri"/>
              <a:cs typeface="Calibri"/>
              <a:sym typeface="Calibri"/>
            </a:endParaRPr>
          </a:p>
          <a:p>
            <a:pPr marL="342900" marR="0" lvl="0" indent="-342900" algn="l" rtl="0">
              <a:spcBef>
                <a:spcPts val="400"/>
              </a:spcBef>
              <a:spcAft>
                <a:spcPts val="0"/>
              </a:spcAft>
              <a:buClr>
                <a:schemeClr val="lt1"/>
              </a:buClr>
              <a:buSzPts val="2000"/>
              <a:buFont typeface="Noto Sans Symbols"/>
              <a:buChar char="▪"/>
            </a:pPr>
            <a:r>
              <a:rPr lang="en-US" sz="2000">
                <a:solidFill>
                  <a:schemeClr val="lt1"/>
                </a:solidFill>
                <a:latin typeface="Calibri"/>
                <a:ea typeface="Calibri"/>
                <a:cs typeface="Calibri"/>
                <a:sym typeface="Calibri"/>
              </a:rPr>
              <a:t>CCCCO Response </a:t>
            </a:r>
            <a:endParaRPr sz="2000" b="0" i="0" u="none" strike="noStrike" cap="none">
              <a:solidFill>
                <a:schemeClr val="lt1"/>
              </a:solidFill>
              <a:latin typeface="Calibri"/>
              <a:ea typeface="Calibri"/>
              <a:cs typeface="Calibri"/>
              <a:sym typeface="Calibri"/>
            </a:endParaRPr>
          </a:p>
          <a:p>
            <a:pPr marL="342900" marR="0" lvl="0" indent="-342900" algn="l" rtl="0">
              <a:spcBef>
                <a:spcPts val="400"/>
              </a:spcBef>
              <a:spcAft>
                <a:spcPts val="0"/>
              </a:spcAft>
              <a:buClr>
                <a:schemeClr val="lt1"/>
              </a:buClr>
              <a:buSzPts val="2000"/>
              <a:buFont typeface="Noto Sans Symbols"/>
              <a:buChar char="▪"/>
            </a:pPr>
            <a:r>
              <a:rPr lang="en-US" sz="2000">
                <a:solidFill>
                  <a:schemeClr val="lt1"/>
                </a:solidFill>
                <a:latin typeface="Calibri"/>
                <a:ea typeface="Calibri"/>
                <a:cs typeface="Calibri"/>
                <a:sym typeface="Calibri"/>
              </a:rPr>
              <a:t>Looking ahead - planning for STEM Calculus </a:t>
            </a:r>
            <a:endParaRPr sz="2000" b="0" i="0" u="none" strike="noStrike" cap="none">
              <a:solidFill>
                <a:schemeClr val="lt1"/>
              </a:solidFill>
              <a:latin typeface="Calibri"/>
              <a:ea typeface="Calibri"/>
              <a:cs typeface="Calibri"/>
              <a:sym typeface="Calibri"/>
            </a:endParaRPr>
          </a:p>
          <a:p>
            <a:pPr marL="342900" marR="0" lvl="0" indent="-342900" algn="l" rtl="0">
              <a:spcBef>
                <a:spcPts val="400"/>
              </a:spcBef>
              <a:spcAft>
                <a:spcPts val="0"/>
              </a:spcAft>
              <a:buClr>
                <a:schemeClr val="lt1"/>
              </a:buClr>
              <a:buSzPts val="2000"/>
              <a:buFont typeface="Noto Sans Symbols"/>
              <a:buChar char="▪"/>
            </a:pPr>
            <a:r>
              <a:rPr lang="en-US" sz="2000">
                <a:solidFill>
                  <a:schemeClr val="lt1"/>
                </a:solidFill>
                <a:latin typeface="Calibri"/>
                <a:ea typeface="Calibri"/>
                <a:cs typeface="Calibri"/>
                <a:sym typeface="Calibri"/>
              </a:rPr>
              <a:t>Calculus Pilot - goals and current status</a:t>
            </a:r>
            <a:endParaRPr sz="2000">
              <a:solidFill>
                <a:schemeClr val="lt1"/>
              </a:solidFill>
              <a:latin typeface="Calibri"/>
              <a:ea typeface="Calibri"/>
              <a:cs typeface="Calibri"/>
              <a:sym typeface="Calibri"/>
            </a:endParaRPr>
          </a:p>
          <a:p>
            <a:pPr marL="342900" marR="0" lvl="0" indent="-342900" algn="l" rtl="0">
              <a:spcBef>
                <a:spcPts val="40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Questions and Discussion</a:t>
            </a:r>
            <a:endParaRPr sz="2000">
              <a:solidFill>
                <a:schemeClr val="lt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a:solidFill>
                <a:schemeClr val="lt1"/>
              </a:solidFill>
              <a:latin typeface="Calibri"/>
              <a:ea typeface="Calibri"/>
              <a:cs typeface="Calibri"/>
              <a:sym typeface="Calibri"/>
            </a:endParaRPr>
          </a:p>
        </p:txBody>
      </p:sp>
      <p:sp>
        <p:nvSpPr>
          <p:cNvPr id="28" name="Google Shape;28;p5"/>
          <p:cNvSpPr txBox="1">
            <a:spLocks noGrp="1"/>
          </p:cNvSpPr>
          <p:nvPr>
            <p:ph type="title"/>
          </p:nvPr>
        </p:nvSpPr>
        <p:spPr>
          <a:xfrm>
            <a:off x="312457" y="869910"/>
            <a:ext cx="9601200" cy="6392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GOALS FOR THIS TALK</a:t>
            </a:r>
            <a:endParaRPr sz="3200" b="1">
              <a:solidFill>
                <a:schemeClr val="lt1"/>
              </a:solidFill>
              <a:latin typeface="Calibri"/>
              <a:ea typeface="Calibri"/>
              <a:cs typeface="Calibri"/>
              <a:sym typeface="Calibri"/>
            </a:endParaRPr>
          </a:p>
        </p:txBody>
      </p:sp>
      <p:sp>
        <p:nvSpPr>
          <p:cNvPr id="29" name="Google Shape;29;p5"/>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6"/>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a:bodyPr>
          <a:lstStyle/>
          <a:p>
            <a:pPr marL="0" marR="0" lvl="0" indent="0" algn="l" rtl="0">
              <a:spcBef>
                <a:spcPts val="400"/>
              </a:spcBef>
              <a:spcAft>
                <a:spcPts val="0"/>
              </a:spcAft>
              <a:buNone/>
            </a:pPr>
            <a:br>
              <a:rPr lang="en-US" sz="2000">
                <a:solidFill>
                  <a:schemeClr val="lt1"/>
                </a:solidFill>
                <a:latin typeface="Calibri"/>
                <a:ea typeface="Calibri"/>
                <a:cs typeface="Calibri"/>
                <a:sym typeface="Calibri"/>
              </a:rPr>
            </a:br>
            <a:r>
              <a:rPr lang="en-US" sz="2000" b="1">
                <a:solidFill>
                  <a:schemeClr val="lt1"/>
                </a:solidFill>
                <a:latin typeface="Calibri"/>
                <a:ea typeface="Calibri"/>
                <a:cs typeface="Calibri"/>
                <a:sym typeface="Calibri"/>
              </a:rPr>
              <a:t>MATH 100A, Short Calculus I</a:t>
            </a:r>
            <a:endParaRPr sz="2000" b="1">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Lec-52.5</a:t>
            </a:r>
            <a:endParaRPr sz="1466">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PREREQ: MATH 90 or MATH 92 or placement in MATH 100A or MATH 110A</a:t>
            </a:r>
            <a:endParaRPr sz="1466">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MATH 100A is the first course in a two-semester sequence in applied calculus. Lines, algebraic functions, exponential functions, logarithmic functions, limits, derivatives, and integrals, with applications.</a:t>
            </a:r>
            <a:endParaRPr sz="1466">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UC/CSU</a:t>
            </a:r>
            <a:endParaRPr sz="1466">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Units: 3</a:t>
            </a:r>
            <a:endParaRPr sz="1466">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Credit type: Credit/Degree Applicable</a:t>
            </a:r>
            <a:endParaRPr sz="1466">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66">
                <a:solidFill>
                  <a:schemeClr val="lt1"/>
                </a:solidFill>
                <a:latin typeface="Calibri"/>
                <a:ea typeface="Calibri"/>
                <a:cs typeface="Calibri"/>
                <a:sym typeface="Calibri"/>
              </a:rPr>
              <a:t>The calculus sequence of MATH 100A +100B is intended for students majoring in Business, Technology, Social Sciences, or Life Sciences.</a:t>
            </a:r>
            <a:endParaRPr sz="1466">
              <a:solidFill>
                <a:schemeClr val="lt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r>
              <a:rPr lang="en-US" sz="1200">
                <a:solidFill>
                  <a:schemeClr val="lt1"/>
                </a:solidFill>
                <a:latin typeface="Calibri"/>
                <a:ea typeface="Calibri"/>
                <a:cs typeface="Calibri"/>
                <a:sym typeface="Calibri"/>
              </a:rPr>
              <a:t>(Submitted for C-ID Math 140, Business Calculus) </a:t>
            </a:r>
            <a:endParaRPr sz="1200">
              <a:solidFill>
                <a:schemeClr val="lt1"/>
              </a:solidFill>
              <a:latin typeface="Calibri"/>
              <a:ea typeface="Calibri"/>
              <a:cs typeface="Calibri"/>
              <a:sym typeface="Calibri"/>
            </a:endParaRPr>
          </a:p>
        </p:txBody>
      </p:sp>
      <p:sp>
        <p:nvSpPr>
          <p:cNvPr id="36" name="Google Shape;36;p6"/>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A BRIEF OVERVIEW OF CALCULUS AT CCSF </a:t>
            </a:r>
            <a:endParaRPr sz="3200" b="1">
              <a:solidFill>
                <a:schemeClr val="lt1"/>
              </a:solidFill>
              <a:latin typeface="Calibri"/>
              <a:ea typeface="Calibri"/>
              <a:cs typeface="Calibri"/>
              <a:sym typeface="Calibri"/>
            </a:endParaRPr>
          </a:p>
        </p:txBody>
      </p:sp>
      <p:sp>
        <p:nvSpPr>
          <p:cNvPr id="37" name="Google Shape;37;p6"/>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7"/>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a:bodyPr>
          <a:lstStyle/>
          <a:p>
            <a:pPr marL="0" marR="0" lvl="0" indent="0" algn="l" rtl="0">
              <a:spcBef>
                <a:spcPts val="400"/>
              </a:spcBef>
              <a:spcAft>
                <a:spcPts val="0"/>
              </a:spcAft>
              <a:buNone/>
            </a:pPr>
            <a:br>
              <a:rPr lang="en-US" sz="2000">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MATH 110A, Calculus I</a:t>
            </a:r>
            <a:endParaRPr sz="2350" b="1">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1450">
                <a:solidFill>
                  <a:schemeClr val="lt1"/>
                </a:solidFill>
                <a:latin typeface="Calibri"/>
                <a:ea typeface="Calibri"/>
                <a:cs typeface="Calibri"/>
                <a:sym typeface="Calibri"/>
              </a:rPr>
              <a:t>Lec-87.5</a:t>
            </a:r>
            <a:endParaRPr sz="1450">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1450">
                <a:solidFill>
                  <a:schemeClr val="lt1"/>
                </a:solidFill>
                <a:latin typeface="Calibri"/>
                <a:ea typeface="Calibri"/>
                <a:cs typeface="Calibri"/>
                <a:sym typeface="Calibri"/>
              </a:rPr>
              <a:t>PREREQ: (MATH 90 and MATH 95) or (MATH 92 and MATH 95) or MATH 98 or placement in MATH 110A</a:t>
            </a:r>
            <a:endParaRPr sz="1450">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1450">
                <a:solidFill>
                  <a:schemeClr val="lt1"/>
                </a:solidFill>
                <a:latin typeface="Calibri"/>
                <a:ea typeface="Calibri"/>
                <a:cs typeface="Calibri"/>
                <a:sym typeface="Calibri"/>
              </a:rPr>
              <a:t>First course in a three-semester calculus sequence, this course covers differential calculus through the study of limits, continuity, differentiation, applications of differentiation, and an introduction to integration.</a:t>
            </a:r>
            <a:endParaRPr sz="1450">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1450">
                <a:solidFill>
                  <a:schemeClr val="lt1"/>
                </a:solidFill>
                <a:latin typeface="Calibri"/>
                <a:ea typeface="Calibri"/>
                <a:cs typeface="Calibri"/>
                <a:sym typeface="Calibri"/>
              </a:rPr>
              <a:t>UC/CSU</a:t>
            </a:r>
            <a:endParaRPr sz="1450">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1450">
                <a:solidFill>
                  <a:schemeClr val="lt1"/>
                </a:solidFill>
                <a:latin typeface="Calibri"/>
                <a:ea typeface="Calibri"/>
                <a:cs typeface="Calibri"/>
                <a:sym typeface="Calibri"/>
              </a:rPr>
              <a:t>Units: 5</a:t>
            </a:r>
            <a:endParaRPr sz="1450">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1450">
                <a:solidFill>
                  <a:schemeClr val="lt1"/>
                </a:solidFill>
                <a:latin typeface="Calibri"/>
                <a:ea typeface="Calibri"/>
                <a:cs typeface="Calibri"/>
                <a:sym typeface="Calibri"/>
              </a:rPr>
              <a:t>Credit type: Credit/Degree Applicable</a:t>
            </a:r>
            <a:br>
              <a:rPr lang="en-US" sz="1450">
                <a:solidFill>
                  <a:schemeClr val="lt1"/>
                </a:solidFill>
                <a:latin typeface="Calibri"/>
                <a:ea typeface="Calibri"/>
                <a:cs typeface="Calibri"/>
                <a:sym typeface="Calibri"/>
              </a:rPr>
            </a:br>
            <a:endParaRPr sz="1450">
              <a:solidFill>
                <a:schemeClr val="lt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r>
              <a:rPr lang="en-US" sz="1200">
                <a:solidFill>
                  <a:schemeClr val="lt1"/>
                </a:solidFill>
                <a:latin typeface="Calibri"/>
                <a:ea typeface="Calibri"/>
                <a:cs typeface="Calibri"/>
                <a:sym typeface="Calibri"/>
              </a:rPr>
              <a:t>C-ID Math 210 - Single Variable Calculus I Early Transcendentals</a:t>
            </a:r>
            <a:endParaRPr sz="1200">
              <a:solidFill>
                <a:schemeClr val="lt1"/>
              </a:solidFill>
              <a:latin typeface="Calibri"/>
              <a:ea typeface="Calibri"/>
              <a:cs typeface="Calibri"/>
              <a:sym typeface="Calibri"/>
            </a:endParaRPr>
          </a:p>
        </p:txBody>
      </p:sp>
      <p:sp>
        <p:nvSpPr>
          <p:cNvPr id="44" name="Google Shape;44;p7"/>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A BRIEF OVERVIEW OF CALCULUS AT CCSF </a:t>
            </a:r>
            <a:endParaRPr sz="3200" b="1">
              <a:solidFill>
                <a:schemeClr val="lt1"/>
              </a:solidFill>
              <a:latin typeface="Calibri"/>
              <a:ea typeface="Calibri"/>
              <a:cs typeface="Calibri"/>
              <a:sym typeface="Calibri"/>
            </a:endParaRPr>
          </a:p>
        </p:txBody>
      </p:sp>
      <p:sp>
        <p:nvSpPr>
          <p:cNvPr id="45" name="Google Shape;45;p7"/>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8"/>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fontScale="62500" lnSpcReduction="20000"/>
          </a:bodyPr>
          <a:lstStyle/>
          <a:p>
            <a:pPr marL="0" marR="0" lvl="0" indent="0" algn="l" rtl="0">
              <a:spcBef>
                <a:spcPts val="400"/>
              </a:spcBef>
              <a:spcAft>
                <a:spcPts val="0"/>
              </a:spcAft>
              <a:buNone/>
            </a:pPr>
            <a:br>
              <a:rPr lang="en-US" sz="2000">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(f) </a:t>
            </a:r>
            <a:br>
              <a:rPr lang="en-US" sz="2350" b="1">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(1) By July 1, 2024, for calculus-based associate degrees or transfer majors in science, technology, engineering, and mathematics (STEM), community colleges shall examine the impact of placing and enrolling students into transfer-level course sequences, composed of no more than two transfer-level courses, that prepare students for the first STEM calculus course, in order to verify the benefit of the coursework to students by showing all of the following:</a:t>
            </a:r>
            <a:endParaRPr sz="2350" b="1">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2350" b="1">
                <a:solidFill>
                  <a:schemeClr val="lt1"/>
                </a:solidFill>
                <a:latin typeface="Calibri"/>
                <a:ea typeface="Calibri"/>
                <a:cs typeface="Calibri"/>
                <a:sym typeface="Calibri"/>
              </a:rPr>
              <a:t>(A) The student is highly unlikely to succeed in the first STEM calculus course without the additional transfer-level preparation.</a:t>
            </a:r>
            <a:endParaRPr sz="2350" b="1">
              <a:solidFill>
                <a:schemeClr val="lt1"/>
              </a:solidFill>
              <a:latin typeface="Calibri"/>
              <a:ea typeface="Calibri"/>
              <a:cs typeface="Calibri"/>
              <a:sym typeface="Calibri"/>
            </a:endParaRPr>
          </a:p>
          <a:p>
            <a:pPr marL="0" marR="0" lvl="0" indent="457200" algn="l" rtl="0">
              <a:spcBef>
                <a:spcPts val="400"/>
              </a:spcBef>
              <a:spcAft>
                <a:spcPts val="0"/>
              </a:spcAft>
              <a:buNone/>
            </a:pPr>
            <a:r>
              <a:rPr lang="en-US" sz="2350" b="1">
                <a:solidFill>
                  <a:schemeClr val="lt1"/>
                </a:solidFill>
                <a:latin typeface="Calibri"/>
                <a:ea typeface="Calibri"/>
                <a:cs typeface="Calibri"/>
                <a:sym typeface="Calibri"/>
              </a:rPr>
              <a:t>(B) The enrollment will improve the student’s probability of completing the first STEM calculus course.</a:t>
            </a:r>
            <a:endParaRPr sz="2350" b="1">
              <a:solidFill>
                <a:schemeClr val="lt1"/>
              </a:solidFill>
              <a:latin typeface="Calibri"/>
              <a:ea typeface="Calibri"/>
              <a:cs typeface="Calibri"/>
              <a:sym typeface="Calibri"/>
            </a:endParaRPr>
          </a:p>
          <a:p>
            <a:pPr marL="457200" marR="0" lvl="0" indent="0" algn="l" rtl="0">
              <a:spcBef>
                <a:spcPts val="400"/>
              </a:spcBef>
              <a:spcAft>
                <a:spcPts val="0"/>
              </a:spcAft>
              <a:buNone/>
            </a:pPr>
            <a:r>
              <a:rPr lang="en-US" sz="2350" b="1">
                <a:solidFill>
                  <a:schemeClr val="lt1"/>
                </a:solidFill>
                <a:latin typeface="Calibri"/>
                <a:ea typeface="Calibri"/>
                <a:cs typeface="Calibri"/>
                <a:sym typeface="Calibri"/>
              </a:rPr>
              <a:t>(C) The enrollment will improve the student’s persistence to and completion of the second calculus course in the STEM program, if a second calculus course is required.</a:t>
            </a: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r>
              <a:rPr lang="en-US" sz="2350" b="1">
                <a:solidFill>
                  <a:schemeClr val="lt1"/>
                </a:solidFill>
                <a:latin typeface="Calibri"/>
                <a:ea typeface="Calibri"/>
                <a:cs typeface="Calibri"/>
                <a:sym typeface="Calibri"/>
              </a:rPr>
              <a:t>(2) If the benefit of the coursework, as described in paragraph (1), is not verified, the college shall not recommend or require students to enroll in that course after July 1, 2025, and shall notify students who continue to enroll in the course that it is optional and does not improve their chances of completing calculus for their STEM program.</a:t>
            </a: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r>
              <a:rPr lang="en-US" sz="2350" b="1">
                <a:solidFill>
                  <a:schemeClr val="lt1"/>
                </a:solidFill>
                <a:latin typeface="Calibri"/>
                <a:ea typeface="Calibri"/>
                <a:cs typeface="Calibri"/>
                <a:sym typeface="Calibri"/>
              </a:rPr>
              <a:t>(g) </a:t>
            </a:r>
            <a:br>
              <a:rPr lang="en-US" sz="2350" b="1">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Community colleges are encouraged to explore the impact of concurrent support for the first STEM calculus course as an alternative to transfer-level preparatory courses that are not part of the STEM degree or transfer coursework for the STEM major.</a:t>
            </a:r>
            <a:endParaRPr sz="2350" b="1">
              <a:solidFill>
                <a:schemeClr val="lt1"/>
              </a:solidFill>
              <a:latin typeface="Calibri"/>
              <a:ea typeface="Calibri"/>
              <a:cs typeface="Calibri"/>
              <a:sym typeface="Calibri"/>
            </a:endParaRPr>
          </a:p>
        </p:txBody>
      </p:sp>
      <p:sp>
        <p:nvSpPr>
          <p:cNvPr id="52" name="Google Shape;52;p8"/>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AB1705 “Calculus Clause” </a:t>
            </a:r>
            <a:endParaRPr sz="3200" b="1">
              <a:solidFill>
                <a:schemeClr val="lt1"/>
              </a:solidFill>
              <a:latin typeface="Calibri"/>
              <a:ea typeface="Calibri"/>
              <a:cs typeface="Calibri"/>
              <a:sym typeface="Calibri"/>
            </a:endParaRPr>
          </a:p>
        </p:txBody>
      </p:sp>
      <p:sp>
        <p:nvSpPr>
          <p:cNvPr id="53" name="Google Shape;53;p8"/>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9"/>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spcBef>
                <a:spcPts val="400"/>
              </a:spcBef>
              <a:spcAft>
                <a:spcPts val="0"/>
              </a:spcAft>
              <a:buNone/>
            </a:pPr>
            <a:br>
              <a:rPr lang="en-US" sz="2000">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REQUIRED ACTION #2 </a:t>
            </a:r>
            <a:br>
              <a:rPr lang="en-US" sz="2350" b="1">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Students shall begin in the transfer-level English and math/quantitative reasoning coursework that satisfies a course requirement for the student’s intended certificate or associate degree or a requirement for transfer within the intended major. Education Code references: §78213 (e),(f),(g) and (i)(2) </a:t>
            </a: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r>
              <a:rPr lang="en-US" sz="2350" b="1">
                <a:solidFill>
                  <a:schemeClr val="lt1"/>
                </a:solidFill>
                <a:latin typeface="Calibri"/>
                <a:ea typeface="Calibri"/>
                <a:cs typeface="Calibri"/>
                <a:sym typeface="Calibri"/>
              </a:rPr>
              <a:t> Colleges should do an internal audit of non-STEM program requirements to identify gateway math courses that have a transfer-level prerequisite and make a decision in each case to either: (1) submit data to attempt to validate the prerequisite, or (2) discontinue the enrollments of students into the prerequisite.</a:t>
            </a:r>
            <a:endParaRPr sz="2350" b="1">
              <a:solidFill>
                <a:schemeClr val="lt1"/>
              </a:solidFill>
              <a:latin typeface="Calibri"/>
              <a:ea typeface="Calibri"/>
              <a:cs typeface="Calibri"/>
              <a:sym typeface="Calibri"/>
            </a:endParaRPr>
          </a:p>
        </p:txBody>
      </p:sp>
      <p:sp>
        <p:nvSpPr>
          <p:cNvPr id="60" name="Google Shape;60;p9"/>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AB1705 Validation, Summer 2023 </a:t>
            </a:r>
            <a:endParaRPr sz="3200" b="1">
              <a:solidFill>
                <a:schemeClr val="lt1"/>
              </a:solidFill>
              <a:latin typeface="Calibri"/>
              <a:ea typeface="Calibri"/>
              <a:cs typeface="Calibri"/>
              <a:sym typeface="Calibri"/>
            </a:endParaRPr>
          </a:p>
        </p:txBody>
      </p:sp>
      <p:sp>
        <p:nvSpPr>
          <p:cNvPr id="61" name="Google Shape;61;p9"/>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0"/>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lnSpcReduction="10000"/>
          </a:bodyPr>
          <a:lstStyle/>
          <a:p>
            <a:pPr marL="0" marR="0" lvl="0" indent="0" algn="l" rtl="0">
              <a:spcBef>
                <a:spcPts val="400"/>
              </a:spcBef>
              <a:spcAft>
                <a:spcPts val="0"/>
              </a:spcAft>
              <a:buNone/>
            </a:pPr>
            <a:br>
              <a:rPr lang="en-US" sz="2000">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The Chancellor’s office has reviewed your data submission and concluded that your data does not meet AB 1705 standards for maintaining a transfer-level prerequisite to applied calculus. Your college’s one-year applied calculus completion rate (a.k.a. throughput) for students beginning in a transfer-level prerequisite for applied calculus is lower than 45%, the benchmark set by the statewide study, as described in ESS-23-19. To achieve compliance with Required Action 2, your college must make changes to placement, prerequisites, and advising for applied calculus by July 1, 2024 to ensure that students have direct access to applied calculus and are not enrolled by requirement or option into transfer-level prerequisites such as college algebra, trigonometry or precalculus.</a:t>
            </a:r>
            <a:endParaRPr sz="2350" b="1">
              <a:solidFill>
                <a:schemeClr val="lt1"/>
              </a:solidFill>
              <a:latin typeface="Calibri"/>
              <a:ea typeface="Calibri"/>
              <a:cs typeface="Calibri"/>
              <a:sym typeface="Calibri"/>
            </a:endParaRPr>
          </a:p>
        </p:txBody>
      </p:sp>
      <p:sp>
        <p:nvSpPr>
          <p:cNvPr id="68" name="Google Shape;68;p10"/>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CCCCO Response, Fall 2023 </a:t>
            </a:r>
            <a:endParaRPr sz="3200" b="1">
              <a:solidFill>
                <a:schemeClr val="lt1"/>
              </a:solidFill>
              <a:latin typeface="Calibri"/>
              <a:ea typeface="Calibri"/>
              <a:cs typeface="Calibri"/>
              <a:sym typeface="Calibri"/>
            </a:endParaRPr>
          </a:p>
        </p:txBody>
      </p:sp>
      <p:sp>
        <p:nvSpPr>
          <p:cNvPr id="69" name="Google Shape;69;p10"/>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a:bodyPr>
          <a:lstStyle/>
          <a:p>
            <a:pPr marL="0" marR="0" lvl="0" indent="0" algn="l" rtl="0">
              <a:spcBef>
                <a:spcPts val="400"/>
              </a:spcBef>
              <a:spcAft>
                <a:spcPts val="0"/>
              </a:spcAft>
              <a:buNone/>
            </a:pPr>
            <a:br>
              <a:rPr lang="en-US" sz="2000">
                <a:solidFill>
                  <a:schemeClr val="lt1"/>
                </a:solidFill>
                <a:latin typeface="Calibri"/>
                <a:ea typeface="Calibri"/>
                <a:cs typeface="Calibri"/>
                <a:sym typeface="Calibri"/>
              </a:rPr>
            </a:br>
            <a:r>
              <a:rPr lang="en-US" sz="2350" b="1">
                <a:solidFill>
                  <a:schemeClr val="lt1"/>
                </a:solidFill>
                <a:latin typeface="Calibri"/>
                <a:ea typeface="Calibri"/>
                <a:cs typeface="Calibri"/>
                <a:sym typeface="Calibri"/>
              </a:rPr>
              <a:t>STEM programs are limited to two transfer-level prerequisites prior to gateway STEM</a:t>
            </a: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r>
              <a:rPr lang="en-US" sz="2350" b="1">
                <a:solidFill>
                  <a:schemeClr val="lt1"/>
                </a:solidFill>
                <a:latin typeface="Calibri"/>
                <a:ea typeface="Calibri"/>
                <a:cs typeface="Calibri"/>
                <a:sym typeface="Calibri"/>
              </a:rPr>
              <a:t>calculus after July 1, 2024. The college must validate the effectiveness of the transfer-level prerequisites to gateway STEM calculus as described in §78213(f) by July 1, 2024</a:t>
            </a: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r>
              <a:rPr lang="en-US" sz="2350" b="1">
                <a:solidFill>
                  <a:schemeClr val="lt1"/>
                </a:solidFill>
                <a:latin typeface="Calibri"/>
                <a:ea typeface="Calibri"/>
                <a:cs typeface="Calibri"/>
                <a:sym typeface="Calibri"/>
              </a:rPr>
              <a:t>and make changes if necessary by July 1, 2025 (additional guidance for this validation is</a:t>
            </a:r>
            <a:endParaRPr sz="2350" b="1">
              <a:solidFill>
                <a:schemeClr val="lt1"/>
              </a:solidFill>
              <a:latin typeface="Calibri"/>
              <a:ea typeface="Calibri"/>
              <a:cs typeface="Calibri"/>
              <a:sym typeface="Calibri"/>
            </a:endParaRPr>
          </a:p>
          <a:p>
            <a:pPr marL="0" marR="0" lvl="0" indent="0" algn="l" rtl="0">
              <a:spcBef>
                <a:spcPts val="400"/>
              </a:spcBef>
              <a:spcAft>
                <a:spcPts val="0"/>
              </a:spcAft>
              <a:buNone/>
            </a:pPr>
            <a:r>
              <a:rPr lang="en-US" sz="2350" b="1">
                <a:solidFill>
                  <a:schemeClr val="lt1"/>
                </a:solidFill>
                <a:latin typeface="Calibri"/>
                <a:ea typeface="Calibri"/>
                <a:cs typeface="Calibri"/>
                <a:sym typeface="Calibri"/>
              </a:rPr>
              <a:t>forthcoming).</a:t>
            </a:r>
            <a:endParaRPr sz="2350" b="1">
              <a:solidFill>
                <a:schemeClr val="lt1"/>
              </a:solidFill>
              <a:latin typeface="Calibri"/>
              <a:ea typeface="Calibri"/>
              <a:cs typeface="Calibri"/>
              <a:sym typeface="Calibri"/>
            </a:endParaRPr>
          </a:p>
        </p:txBody>
      </p:sp>
      <p:sp>
        <p:nvSpPr>
          <p:cNvPr id="76" name="Google Shape;76;p11"/>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Looking Ahead - Planning for STEM Calculus</a:t>
            </a:r>
            <a:endParaRPr sz="3200" b="1">
              <a:solidFill>
                <a:schemeClr val="lt1"/>
              </a:solidFill>
              <a:latin typeface="Calibri"/>
              <a:ea typeface="Calibri"/>
              <a:cs typeface="Calibri"/>
              <a:sym typeface="Calibri"/>
            </a:endParaRPr>
          </a:p>
        </p:txBody>
      </p:sp>
      <p:sp>
        <p:nvSpPr>
          <p:cNvPr id="77" name="Google Shape;77;p11"/>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2"/>
          <p:cNvSpPr txBox="1">
            <a:spLocks noGrp="1"/>
          </p:cNvSpPr>
          <p:nvPr>
            <p:ph type="subTitle" idx="1"/>
          </p:nvPr>
        </p:nvSpPr>
        <p:spPr>
          <a:xfrm>
            <a:off x="312457" y="1554121"/>
            <a:ext cx="11625000" cy="3293400"/>
          </a:xfrm>
          <a:prstGeom prst="rect">
            <a:avLst/>
          </a:prstGeom>
          <a:noFill/>
          <a:ln>
            <a:noFill/>
          </a:ln>
        </p:spPr>
        <p:txBody>
          <a:bodyPr spcFirstLastPara="1" wrap="square" lIns="91425" tIns="45700" rIns="91425" bIns="45700" anchor="t" anchorCtr="0">
            <a:normAutofit/>
          </a:bodyPr>
          <a:lstStyle/>
          <a:p>
            <a:pPr marL="0" marR="0" lvl="0" indent="0" algn="l" rtl="0">
              <a:spcBef>
                <a:spcPts val="400"/>
              </a:spcBef>
              <a:spcAft>
                <a:spcPts val="0"/>
              </a:spcAft>
              <a:buNone/>
            </a:pPr>
            <a:endParaRPr sz="2000">
              <a:solidFill>
                <a:schemeClr val="lt1"/>
              </a:solidFill>
              <a:latin typeface="Calibri"/>
              <a:ea typeface="Calibri"/>
              <a:cs typeface="Calibri"/>
              <a:sym typeface="Calibri"/>
            </a:endParaRPr>
          </a:p>
          <a:p>
            <a:pPr marL="457200" marR="0" lvl="0" indent="-355600" algn="l" rtl="0">
              <a:spcBef>
                <a:spcPts val="40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Math 110A Pilot, Spring 2024</a:t>
            </a:r>
            <a:br>
              <a:rPr lang="en-US" sz="2000">
                <a:solidFill>
                  <a:schemeClr val="lt1"/>
                </a:solidFill>
                <a:latin typeface="Calibri"/>
                <a:ea typeface="Calibri"/>
                <a:cs typeface="Calibri"/>
                <a:sym typeface="Calibri"/>
              </a:rPr>
            </a:br>
            <a:r>
              <a:rPr lang="en-US" sz="2000">
                <a:solidFill>
                  <a:schemeClr val="lt1"/>
                </a:solidFill>
                <a:latin typeface="Calibri"/>
                <a:ea typeface="Calibri"/>
                <a:cs typeface="Calibri"/>
                <a:sym typeface="Calibri"/>
              </a:rPr>
              <a:t>Three sections of Math 110A (out of twelve total)</a:t>
            </a:r>
            <a:br>
              <a:rPr lang="en-US" sz="2000">
                <a:solidFill>
                  <a:schemeClr val="lt1"/>
                </a:solidFill>
                <a:latin typeface="Calibri"/>
                <a:ea typeface="Calibri"/>
                <a:cs typeface="Calibri"/>
                <a:sym typeface="Calibri"/>
              </a:rPr>
            </a:br>
            <a:r>
              <a:rPr lang="en-US" sz="2000">
                <a:solidFill>
                  <a:schemeClr val="lt1"/>
                </a:solidFill>
                <a:latin typeface="Calibri"/>
                <a:ea typeface="Calibri"/>
                <a:cs typeface="Calibri"/>
                <a:sym typeface="Calibri"/>
              </a:rPr>
              <a:t>Manual pre-requisite over-rides</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a:p>
            <a:pPr marL="457200" marR="0" lvl="0" indent="-355600" algn="l" rtl="0">
              <a:spcBef>
                <a:spcPts val="0"/>
              </a:spcBef>
              <a:spcAft>
                <a:spcPts val="0"/>
              </a:spcAft>
              <a:buClr>
                <a:schemeClr val="lt1"/>
              </a:buClr>
              <a:buSzPts val="2000"/>
              <a:buFont typeface="Calibri"/>
              <a:buChar char="-"/>
            </a:pPr>
            <a:r>
              <a:rPr lang="en-US" sz="2000">
                <a:solidFill>
                  <a:schemeClr val="lt1"/>
                </a:solidFill>
                <a:latin typeface="Calibri"/>
                <a:ea typeface="Calibri"/>
                <a:cs typeface="Calibri"/>
                <a:sym typeface="Calibri"/>
              </a:rPr>
              <a:t>Math 110S, Support for Calculus I </a:t>
            </a:r>
            <a:br>
              <a:rPr lang="en-US" sz="2000">
                <a:solidFill>
                  <a:schemeClr val="lt1"/>
                </a:solidFill>
                <a:latin typeface="Calibri"/>
                <a:ea typeface="Calibri"/>
                <a:cs typeface="Calibri"/>
                <a:sym typeface="Calibri"/>
              </a:rPr>
            </a:br>
            <a:r>
              <a:rPr lang="en-US" sz="2000">
                <a:solidFill>
                  <a:schemeClr val="lt1"/>
                </a:solidFill>
                <a:latin typeface="Calibri"/>
                <a:ea typeface="Calibri"/>
                <a:cs typeface="Calibri"/>
                <a:sym typeface="Calibri"/>
              </a:rPr>
              <a:t>Effective Fall 2024</a:t>
            </a:r>
            <a:br>
              <a:rPr lang="en-US" sz="2000">
                <a:solidFill>
                  <a:schemeClr val="lt1"/>
                </a:solidFill>
                <a:latin typeface="Calibri"/>
                <a:ea typeface="Calibri"/>
                <a:cs typeface="Calibri"/>
                <a:sym typeface="Calibri"/>
              </a:rPr>
            </a:br>
            <a:endParaRPr sz="2000">
              <a:solidFill>
                <a:schemeClr val="lt1"/>
              </a:solidFill>
              <a:latin typeface="Calibri"/>
              <a:ea typeface="Calibri"/>
              <a:cs typeface="Calibri"/>
              <a:sym typeface="Calibri"/>
            </a:endParaRPr>
          </a:p>
        </p:txBody>
      </p:sp>
      <p:sp>
        <p:nvSpPr>
          <p:cNvPr id="84" name="Google Shape;84;p12"/>
          <p:cNvSpPr txBox="1">
            <a:spLocks noGrp="1"/>
          </p:cNvSpPr>
          <p:nvPr>
            <p:ph type="title"/>
          </p:nvPr>
        </p:nvSpPr>
        <p:spPr>
          <a:xfrm>
            <a:off x="312457" y="869910"/>
            <a:ext cx="9601200" cy="63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200"/>
              <a:buFont typeface="Calibri"/>
              <a:buNone/>
            </a:pPr>
            <a:r>
              <a:rPr lang="en-US" sz="3200" b="1">
                <a:solidFill>
                  <a:schemeClr val="lt1"/>
                </a:solidFill>
                <a:latin typeface="Calibri"/>
                <a:ea typeface="Calibri"/>
                <a:cs typeface="Calibri"/>
                <a:sym typeface="Calibri"/>
              </a:rPr>
              <a:t>Looking Ahead - Planning for STEM Calculus</a:t>
            </a:r>
            <a:endParaRPr sz="3200" b="1">
              <a:solidFill>
                <a:schemeClr val="lt1"/>
              </a:solidFill>
              <a:latin typeface="Calibri"/>
              <a:ea typeface="Calibri"/>
              <a:cs typeface="Calibri"/>
              <a:sym typeface="Calibri"/>
            </a:endParaRPr>
          </a:p>
        </p:txBody>
      </p:sp>
      <p:sp>
        <p:nvSpPr>
          <p:cNvPr id="85" name="Google Shape;85;p12"/>
          <p:cNvSpPr/>
          <p:nvPr/>
        </p:nvSpPr>
        <p:spPr>
          <a:xfrm>
            <a:off x="1452812" y="6074700"/>
            <a:ext cx="6303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FFFF"/>
                </a:solidFill>
                <a:latin typeface="Calibri"/>
                <a:ea typeface="Calibri"/>
                <a:cs typeface="Calibri"/>
                <a:sym typeface="Calibri"/>
              </a:rPr>
              <a:t>CMC</a:t>
            </a:r>
            <a:r>
              <a:rPr lang="en-US" sz="1800" b="1" baseline="30000">
                <a:solidFill>
                  <a:srgbClr val="FFFFFF"/>
                </a:solidFill>
                <a:latin typeface="Calibri"/>
                <a:ea typeface="Calibri"/>
                <a:cs typeface="Calibri"/>
                <a:sym typeface="Calibri"/>
              </a:rPr>
              <a:t>3 </a:t>
            </a:r>
            <a:r>
              <a:rPr lang="en-US" sz="1800" b="1">
                <a:solidFill>
                  <a:srgbClr val="FFFFFF"/>
                </a:solidFill>
                <a:latin typeface="Calibri"/>
                <a:ea typeface="Calibri"/>
                <a:cs typeface="Calibri"/>
                <a:sym typeface="Calibri"/>
              </a:rPr>
              <a:t>FALL CONFERENCE 2023</a:t>
            </a:r>
            <a:endParaRPr sz="2000">
              <a:solidFill>
                <a:schemeClr val="dk1"/>
              </a:solidFill>
              <a:latin typeface="Calibri"/>
              <a:ea typeface="Calibri"/>
              <a:cs typeface="Calibri"/>
              <a:sym typeface="Calibri"/>
            </a:endParaRPr>
          </a:p>
        </p:txBody>
      </p:sp>
      <p:pic>
        <p:nvPicPr>
          <p:cNvPr id="86" name="Google Shape;86;p12"/>
          <p:cNvPicPr preferRelativeResize="0"/>
          <p:nvPr/>
        </p:nvPicPr>
        <p:blipFill>
          <a:blip r:embed="rId3">
            <a:alphaModFix/>
          </a:blip>
          <a:stretch>
            <a:fillRect/>
          </a:stretch>
        </p:blipFill>
        <p:spPr>
          <a:xfrm>
            <a:off x="8552473" y="1717800"/>
            <a:ext cx="2770625" cy="3569926"/>
          </a:xfrm>
          <a:prstGeom prst="rect">
            <a:avLst/>
          </a:prstGeom>
          <a:noFill/>
          <a:ln>
            <a:noFill/>
          </a:ln>
        </p:spPr>
      </p:pic>
    </p:spTree>
  </p:cSld>
  <p:clrMapOvr>
    <a:masterClrMapping/>
  </p:clrMapOvr>
</p:sld>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5096</TotalTime>
  <Words>1211</Words>
  <Application>Microsoft Macintosh PowerPoint</Application>
  <PresentationFormat>Widescreen</PresentationFormat>
  <Paragraphs>103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Noto Sans Symbols</vt:lpstr>
      <vt:lpstr>Custom Design</vt:lpstr>
      <vt:lpstr>Invisible Cover Title Placeholder</vt:lpstr>
      <vt:lpstr>GOALS FOR THIS TALK</vt:lpstr>
      <vt:lpstr>A BRIEF OVERVIEW OF CALCULUS AT CCSF </vt:lpstr>
      <vt:lpstr>A BRIEF OVERVIEW OF CALCULUS AT CCSF </vt:lpstr>
      <vt:lpstr>AB1705 “Calculus Clause” </vt:lpstr>
      <vt:lpstr>AB1705 Validation, Summer 2023 </vt:lpstr>
      <vt:lpstr>CCCCO Response, Fall 2023 </vt:lpstr>
      <vt:lpstr>Looking Ahead - Planning for STEM Calculus</vt:lpstr>
      <vt:lpstr>Looking Ahead - Planning for STEM Calculus</vt:lpstr>
      <vt:lpstr>Calculus Pilot Spring 2024 - Goals</vt:lpstr>
      <vt:lpstr>Calculus Pilot Spring 2024 - Status</vt:lpstr>
      <vt:lpstr>Invisible Page 7 Title Placeholder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Cover Title Placeholder</dc:title>
  <cp:lastModifiedBy>Ekaterina Fuchs</cp:lastModifiedBy>
  <cp:revision>1</cp:revision>
  <dcterms:modified xsi:type="dcterms:W3CDTF">2023-12-11T20:12:20Z</dcterms:modified>
</cp:coreProperties>
</file>