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19"/>
  </p:notesMasterIdLst>
  <p:sldIdLst>
    <p:sldId id="306" r:id="rId5"/>
    <p:sldId id="307" r:id="rId6"/>
    <p:sldId id="308" r:id="rId7"/>
    <p:sldId id="309" r:id="rId8"/>
    <p:sldId id="260" r:id="rId9"/>
    <p:sldId id="314" r:id="rId10"/>
    <p:sldId id="316" r:id="rId11"/>
    <p:sldId id="317" r:id="rId12"/>
    <p:sldId id="318" r:id="rId13"/>
    <p:sldId id="322" r:id="rId14"/>
    <p:sldId id="319" r:id="rId15"/>
    <p:sldId id="320" r:id="rId16"/>
    <p:sldId id="321" r:id="rId17"/>
    <p:sldId id="273"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84967" autoAdjust="0"/>
  </p:normalViewPr>
  <p:slideViewPr>
    <p:cSldViewPr snapToGrid="0">
      <p:cViewPr varScale="1">
        <p:scale>
          <a:sx n="79" d="100"/>
          <a:sy n="79" d="100"/>
        </p:scale>
        <p:origin x="72" y="11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5EA28068-AFBD-4979-B752-9EB6F90B1386}" type="datetimeFigureOut">
              <a:rPr lang="en-US" smtClean="0"/>
              <a:t>12/10/2022</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45b47e9e10_2_127:notes"/>
          <p:cNvSpPr txBox="1">
            <a:spLocks noGrp="1"/>
          </p:cNvSpPr>
          <p:nvPr>
            <p:ph type="body" idx="1"/>
          </p:nvPr>
        </p:nvSpPr>
        <p:spPr>
          <a:xfrm>
            <a:off x="695484" y="4447153"/>
            <a:ext cx="5563870" cy="3638580"/>
          </a:xfrm>
          <a:prstGeom prst="rect">
            <a:avLst/>
          </a:prstGeom>
        </p:spPr>
        <p:txBody>
          <a:bodyPr spcFirstLastPara="1" wrap="square" lIns="92531" tIns="92531" rIns="92531" bIns="92531" anchor="t" anchorCtr="0">
            <a:noAutofit/>
          </a:bodyPr>
          <a:lstStyle/>
          <a:p>
            <a:endParaRPr/>
          </a:p>
        </p:txBody>
      </p:sp>
      <p:sp>
        <p:nvSpPr>
          <p:cNvPr id="271" name="Google Shape;271;g145b47e9e10_2_127: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45b47e9e10_0_798: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45b47e9e10_0_798: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951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6025762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073016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30789091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806912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35265167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70374222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10067395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296435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36930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339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73905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Graphic 12">
            <a:extLst>
              <a:ext uri="{FF2B5EF4-FFF2-40B4-BE49-F238E27FC236}">
                <a16:creationId xmlns:a16="http://schemas.microsoft.com/office/drawing/2014/main" id="{8B68D462-8B6E-088A-7FBF-C921E615384B}"/>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D304C029-F83E-9B9F-3B99-0931E74C65BD}"/>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9091EB4E-82B6-AEDE-67A2-C12B02DCCD2F}"/>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CB877984-734F-E91E-1CEB-1A63A6816386}"/>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502672F5-5CF7-0A9E-E7E3-17A1A260794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FF8894FC-7739-801E-FC15-455D866BC86E}"/>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403030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
        <p:nvSpPr>
          <p:cNvPr id="8" name="Graphic 15">
            <a:extLst>
              <a:ext uri="{FF2B5EF4-FFF2-40B4-BE49-F238E27FC236}">
                <a16:creationId xmlns:a16="http://schemas.microsoft.com/office/drawing/2014/main" id="{9630270A-8AD8-A508-9D2B-6F7235020D8F}"/>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883BD9CC-36EB-DF89-D0CC-183FA4F9A3D9}"/>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572D858B-81DC-4DD3-8195-4206C2E25F3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269793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Graphic 15">
            <a:extLst>
              <a:ext uri="{FF2B5EF4-FFF2-40B4-BE49-F238E27FC236}">
                <a16:creationId xmlns:a16="http://schemas.microsoft.com/office/drawing/2014/main" id="{E80721F4-A80E-F39C-F2A6-60374C658B08}"/>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8A6AF8A7-BF8F-D85F-BC8B-0D27DA56EF77}"/>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F34F623D-7082-8A4A-F52B-A5A0404EDC1E}"/>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229606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31366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11984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49825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09968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9/3/20XX</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25808963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40" r:id="rId19"/>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1.jpg"/><Relationship Id="rId18" Type="http://schemas.openxmlformats.org/officeDocument/2006/relationships/image" Target="../media/image35.jpg"/><Relationship Id="rId3" Type="http://schemas.openxmlformats.org/officeDocument/2006/relationships/image" Target="../media/image4.jpeg"/><Relationship Id="rId7" Type="http://schemas.openxmlformats.org/officeDocument/2006/relationships/image" Target="../media/image26.jpg"/><Relationship Id="rId12" Type="http://schemas.openxmlformats.org/officeDocument/2006/relationships/image" Target="../media/image30.jpg"/><Relationship Id="rId17" Type="http://schemas.openxmlformats.org/officeDocument/2006/relationships/image" Target="../media/image34.jpg"/><Relationship Id="rId2" Type="http://schemas.openxmlformats.org/officeDocument/2006/relationships/notesSlide" Target="../notesSlides/notesSlide2.xml"/><Relationship Id="rId16" Type="http://schemas.openxmlformats.org/officeDocument/2006/relationships/image" Target="../media/image33.jpg"/><Relationship Id="rId20" Type="http://schemas.openxmlformats.org/officeDocument/2006/relationships/image" Target="../media/image36.jpg"/><Relationship Id="rId1" Type="http://schemas.openxmlformats.org/officeDocument/2006/relationships/slideLayout" Target="../slideLayouts/slideLayout19.xml"/><Relationship Id="rId6" Type="http://schemas.openxmlformats.org/officeDocument/2006/relationships/image" Target="../media/image2.jpeg"/><Relationship Id="rId11" Type="http://schemas.openxmlformats.org/officeDocument/2006/relationships/image" Target="../media/image1.jpeg"/><Relationship Id="rId5" Type="http://schemas.openxmlformats.org/officeDocument/2006/relationships/image" Target="../media/image3.jpeg"/><Relationship Id="rId15" Type="http://schemas.openxmlformats.org/officeDocument/2006/relationships/image" Target="../media/image6.jpeg"/><Relationship Id="rId10" Type="http://schemas.openxmlformats.org/officeDocument/2006/relationships/image" Target="../media/image29.jpg"/><Relationship Id="rId19" Type="http://schemas.openxmlformats.org/officeDocument/2006/relationships/image" Target="../media/image5.jpeg"/><Relationship Id="rId4" Type="http://schemas.openxmlformats.org/officeDocument/2006/relationships/image" Target="../media/image25.jpg"/><Relationship Id="rId9" Type="http://schemas.openxmlformats.org/officeDocument/2006/relationships/image" Target="../media/image28.jpg"/><Relationship Id="rId1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S84RLMiNiCU?feature=oembed" TargetMode="External"/><Relationship Id="rId1" Type="http://schemas.openxmlformats.org/officeDocument/2006/relationships/video" Target="https://www.youtube.com/embed/B2wXGWQaino?feature=oembed"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ideo" Target="https://www.youtube.com/embed/gfR0pJtXu5o?feature=oembed"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846667" y="594360"/>
            <a:ext cx="8568266" cy="3456476"/>
          </a:xfrm>
        </p:spPr>
        <p:txBody>
          <a:bodyPr/>
          <a:lstStyle/>
          <a:p>
            <a:r>
              <a:rPr lang="en-US" dirty="0"/>
              <a:t>One Idea to Rule Them All: Teach Me Videos for Retention, Success, Equity, and Rigor.</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747375" y="4369349"/>
            <a:ext cx="6272783" cy="1894291"/>
          </a:xfrm>
        </p:spPr>
        <p:txBody>
          <a:bodyPr>
            <a:normAutofit/>
          </a:bodyPr>
          <a:lstStyle/>
          <a:p>
            <a:pPr marL="228600" lvl="0" indent="-228600" algn="l" rtl="0">
              <a:lnSpc>
                <a:spcPct val="110000"/>
              </a:lnSpc>
              <a:spcBef>
                <a:spcPts val="0"/>
              </a:spcBef>
              <a:spcAft>
                <a:spcPts val="0"/>
              </a:spcAft>
              <a:buClr>
                <a:schemeClr val="lt1"/>
              </a:buClr>
              <a:buSzPts val="2000"/>
              <a:buNone/>
            </a:pPr>
            <a:r>
              <a:rPr lang="en-US" dirty="0"/>
              <a:t>Andre Bazos (Prof. Dre)</a:t>
            </a:r>
          </a:p>
          <a:p>
            <a:pPr marL="228600" lvl="0" indent="-228600" algn="l" rtl="0">
              <a:lnSpc>
                <a:spcPct val="110000"/>
              </a:lnSpc>
              <a:spcBef>
                <a:spcPts val="1800"/>
              </a:spcBef>
              <a:spcAft>
                <a:spcPts val="0"/>
              </a:spcAft>
              <a:buClr>
                <a:schemeClr val="lt1"/>
              </a:buClr>
              <a:buSzPts val="2000"/>
              <a:buNone/>
            </a:pPr>
            <a:r>
              <a:rPr lang="en-US" dirty="0"/>
              <a:t>Pronouns: he/him/his</a:t>
            </a:r>
          </a:p>
          <a:p>
            <a:pPr marL="228600" lvl="0" indent="-228600" algn="l" rtl="0">
              <a:lnSpc>
                <a:spcPct val="110000"/>
              </a:lnSpc>
              <a:spcBef>
                <a:spcPts val="1800"/>
              </a:spcBef>
              <a:spcAft>
                <a:spcPts val="0"/>
              </a:spcAft>
              <a:buClr>
                <a:schemeClr val="lt1"/>
              </a:buClr>
              <a:buSzPts val="2000"/>
              <a:buNone/>
            </a:pPr>
            <a:r>
              <a:rPr lang="en-US" dirty="0"/>
              <a:t>Contact Info: BazosA@scc.losrios.edu</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734F-C5F3-8351-8696-4E12DBFBBE54}"/>
              </a:ext>
            </a:extLst>
          </p:cNvPr>
          <p:cNvSpPr>
            <a:spLocks noGrp="1"/>
          </p:cNvSpPr>
          <p:nvPr>
            <p:ph type="title"/>
          </p:nvPr>
        </p:nvSpPr>
        <p:spPr>
          <a:xfrm>
            <a:off x="549319" y="219456"/>
            <a:ext cx="8596668" cy="787552"/>
          </a:xfrm>
        </p:spPr>
        <p:txBody>
          <a:bodyPr/>
          <a:lstStyle/>
          <a:p>
            <a:r>
              <a:rPr lang="en-US" dirty="0"/>
              <a:t>How is it Equitable/Anti-Racist?</a:t>
            </a:r>
          </a:p>
        </p:txBody>
      </p:sp>
      <p:sp>
        <p:nvSpPr>
          <p:cNvPr id="3" name="Text Placeholder 2">
            <a:extLst>
              <a:ext uri="{FF2B5EF4-FFF2-40B4-BE49-F238E27FC236}">
                <a16:creationId xmlns:a16="http://schemas.microsoft.com/office/drawing/2014/main" id="{FEF0D262-BCFD-564A-43E9-29A5979EDB56}"/>
              </a:ext>
            </a:extLst>
          </p:cNvPr>
          <p:cNvSpPr>
            <a:spLocks noGrp="1"/>
          </p:cNvSpPr>
          <p:nvPr>
            <p:ph type="body" idx="1"/>
          </p:nvPr>
        </p:nvSpPr>
        <p:spPr>
          <a:xfrm>
            <a:off x="549319" y="1077020"/>
            <a:ext cx="8596668" cy="5146904"/>
          </a:xfrm>
        </p:spPr>
        <p:txBody>
          <a:bodyPr>
            <a:normAutofit fontScale="92500" lnSpcReduction="20000"/>
          </a:bodyPr>
          <a:lstStyle/>
          <a:p>
            <a:r>
              <a:rPr lang="en-US" dirty="0"/>
              <a:t>Through the many </a:t>
            </a:r>
            <a:r>
              <a:rPr lang="en-US" dirty="0" err="1"/>
              <a:t>many</a:t>
            </a:r>
            <a:r>
              <a:rPr lang="en-US" dirty="0"/>
              <a:t> </a:t>
            </a:r>
            <a:r>
              <a:rPr lang="en-US" dirty="0" err="1"/>
              <a:t>many</a:t>
            </a:r>
            <a:r>
              <a:rPr lang="en-US" dirty="0"/>
              <a:t> workshops, conferences, equity summits, and programs I attended a couple of main themes kept popping up.</a:t>
            </a:r>
          </a:p>
          <a:p>
            <a:pPr marL="342900" indent="-342900">
              <a:buFont typeface="Arial" panose="020B0604020202020204" pitchFamily="34" charset="0"/>
              <a:buChar char="•"/>
            </a:pPr>
            <a:r>
              <a:rPr lang="en-US" dirty="0"/>
              <a:t>Get to know your students</a:t>
            </a:r>
          </a:p>
          <a:p>
            <a:pPr marL="342900" indent="-342900">
              <a:buFont typeface="Arial" panose="020B0604020202020204" pitchFamily="34" charset="0"/>
              <a:buChar char="•"/>
            </a:pPr>
            <a:r>
              <a:rPr lang="en-US" dirty="0"/>
              <a:t>Have them get to know you</a:t>
            </a:r>
          </a:p>
          <a:p>
            <a:pPr marL="342900" indent="-342900">
              <a:buFont typeface="Arial" panose="020B0604020202020204" pitchFamily="34" charset="0"/>
              <a:buChar char="•"/>
            </a:pPr>
            <a:r>
              <a:rPr lang="en-US" dirty="0"/>
              <a:t>Flip the class </a:t>
            </a:r>
          </a:p>
          <a:p>
            <a:pPr marL="342900" indent="-342900">
              <a:buFont typeface="Arial" panose="020B0604020202020204" pitchFamily="34" charset="0"/>
              <a:buChar char="•"/>
            </a:pPr>
            <a:r>
              <a:rPr lang="en-US" dirty="0"/>
              <a:t>Do group work</a:t>
            </a:r>
          </a:p>
          <a:p>
            <a:r>
              <a:rPr lang="en-US" dirty="0"/>
              <a:t>So, The TMVs do this and more to help close your equity gaps by…</a:t>
            </a:r>
          </a:p>
          <a:p>
            <a:pPr marL="342900" indent="-342900">
              <a:buFont typeface="Arial" panose="020B0604020202020204" pitchFamily="34" charset="0"/>
              <a:buChar char="•"/>
            </a:pPr>
            <a:r>
              <a:rPr lang="en-US" dirty="0"/>
              <a:t>Get to know your students. </a:t>
            </a:r>
          </a:p>
          <a:p>
            <a:pPr marL="342900" indent="-342900">
              <a:buFont typeface="Arial" panose="020B0604020202020204" pitchFamily="34" charset="0"/>
              <a:buChar char="•"/>
            </a:pPr>
            <a:r>
              <a:rPr lang="en-US" dirty="0"/>
              <a:t>They get to know you.</a:t>
            </a:r>
          </a:p>
          <a:p>
            <a:pPr marL="342900" indent="-342900">
              <a:buFont typeface="Arial" panose="020B0604020202020204" pitchFamily="34" charset="0"/>
              <a:buChar char="•"/>
            </a:pPr>
            <a:r>
              <a:rPr lang="en-US" dirty="0"/>
              <a:t>All students must participate. No student left behind.</a:t>
            </a:r>
          </a:p>
          <a:p>
            <a:pPr marL="342900" indent="-342900">
              <a:buFont typeface="Arial" panose="020B0604020202020204" pitchFamily="34" charset="0"/>
              <a:buChar char="•"/>
            </a:pPr>
            <a:r>
              <a:rPr lang="en-US" dirty="0"/>
              <a:t>Group work – student to student interaction.</a:t>
            </a:r>
          </a:p>
          <a:p>
            <a:pPr marL="342900" indent="-342900">
              <a:buFont typeface="Arial" panose="020B0604020202020204" pitchFamily="34" charset="0"/>
              <a:buChar char="•"/>
            </a:pPr>
            <a:r>
              <a:rPr lang="en-US" dirty="0"/>
              <a:t>Just-In-Time Remediation! </a:t>
            </a:r>
          </a:p>
          <a:p>
            <a:pPr marL="342900" indent="-342900">
              <a:buFont typeface="Arial" panose="020B0604020202020204" pitchFamily="34" charset="0"/>
              <a:buChar char="•"/>
            </a:pPr>
            <a:r>
              <a:rPr lang="en-US" dirty="0"/>
              <a:t>They can fix them!</a:t>
            </a:r>
          </a:p>
          <a:p>
            <a:pPr marL="342900" indent="-342900">
              <a:buFont typeface="Arial" panose="020B0604020202020204" pitchFamily="34" charset="0"/>
              <a:buChar char="•"/>
            </a:pPr>
            <a:r>
              <a:rPr lang="en-US" dirty="0"/>
              <a:t>Non-Disposable Assignments can be made. </a:t>
            </a:r>
          </a:p>
        </p:txBody>
      </p:sp>
      <p:sp>
        <p:nvSpPr>
          <p:cNvPr id="4" name="Date Placeholder 3">
            <a:extLst>
              <a:ext uri="{FF2B5EF4-FFF2-40B4-BE49-F238E27FC236}">
                <a16:creationId xmlns:a16="http://schemas.microsoft.com/office/drawing/2014/main" id="{47061EA8-09BD-ABFD-6BB1-62CCCA4BCF31}"/>
              </a:ext>
            </a:extLst>
          </p:cNvPr>
          <p:cNvSpPr>
            <a:spLocks noGrp="1"/>
          </p:cNvSpPr>
          <p:nvPr>
            <p:ph type="dt" sz="half" idx="10"/>
          </p:nvPr>
        </p:nvSpPr>
        <p:spPr/>
        <p:txBody>
          <a:bodyPr/>
          <a:lstStyle/>
          <a:p>
            <a:fld id="{ACE4C9A9-1627-4DCC-B103-A027DDB42CC7}" type="datetime1">
              <a:rPr lang="en-US" smtClean="0"/>
              <a:t>12/10/2022</a:t>
            </a:fld>
            <a:endParaRPr lang="en-US" dirty="0"/>
          </a:p>
        </p:txBody>
      </p:sp>
      <p:sp>
        <p:nvSpPr>
          <p:cNvPr id="5" name="Footer Placeholder 4">
            <a:extLst>
              <a:ext uri="{FF2B5EF4-FFF2-40B4-BE49-F238E27FC236}">
                <a16:creationId xmlns:a16="http://schemas.microsoft.com/office/drawing/2014/main" id="{1D66860E-99D9-21B9-3363-8D0BFA1F1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23AFAE-56E5-E293-39DC-A31B49490AC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566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0AA1-F13D-52B8-24F0-E4C74604E183}"/>
              </a:ext>
            </a:extLst>
          </p:cNvPr>
          <p:cNvSpPr>
            <a:spLocks noGrp="1"/>
          </p:cNvSpPr>
          <p:nvPr>
            <p:ph type="title"/>
          </p:nvPr>
        </p:nvSpPr>
        <p:spPr>
          <a:xfrm>
            <a:off x="589652" y="182889"/>
            <a:ext cx="9769373" cy="656356"/>
          </a:xfrm>
        </p:spPr>
        <p:txBody>
          <a:bodyPr>
            <a:normAutofit fontScale="90000"/>
          </a:bodyPr>
          <a:lstStyle/>
          <a:p>
            <a:r>
              <a:rPr lang="en-US" dirty="0"/>
              <a:t>What do the students think?</a:t>
            </a:r>
          </a:p>
        </p:txBody>
      </p:sp>
      <p:sp>
        <p:nvSpPr>
          <p:cNvPr id="3" name="Text Placeholder 2">
            <a:extLst>
              <a:ext uri="{FF2B5EF4-FFF2-40B4-BE49-F238E27FC236}">
                <a16:creationId xmlns:a16="http://schemas.microsoft.com/office/drawing/2014/main" id="{E7F45B2F-AAFB-8371-8163-1CCDB491806F}"/>
              </a:ext>
            </a:extLst>
          </p:cNvPr>
          <p:cNvSpPr>
            <a:spLocks noGrp="1"/>
          </p:cNvSpPr>
          <p:nvPr>
            <p:ph type="body" idx="1"/>
          </p:nvPr>
        </p:nvSpPr>
        <p:spPr>
          <a:xfrm>
            <a:off x="677334" y="839244"/>
            <a:ext cx="8596668" cy="1634645"/>
          </a:xfrm>
        </p:spPr>
        <p:txBody>
          <a:bodyPr/>
          <a:lstStyle/>
          <a:p>
            <a:r>
              <a:rPr lang="en-US" dirty="0"/>
              <a:t>Nervous at first but they can really get into them.  </a:t>
            </a:r>
          </a:p>
          <a:p>
            <a:endParaRPr lang="en-US" dirty="0"/>
          </a:p>
        </p:txBody>
      </p:sp>
      <p:sp>
        <p:nvSpPr>
          <p:cNvPr id="4" name="Date Placeholder 3">
            <a:extLst>
              <a:ext uri="{FF2B5EF4-FFF2-40B4-BE49-F238E27FC236}">
                <a16:creationId xmlns:a16="http://schemas.microsoft.com/office/drawing/2014/main" id="{43F2B9DC-1721-87EA-C032-E6B079BBBEBE}"/>
              </a:ext>
            </a:extLst>
          </p:cNvPr>
          <p:cNvSpPr>
            <a:spLocks noGrp="1"/>
          </p:cNvSpPr>
          <p:nvPr>
            <p:ph type="dt" sz="half" idx="10"/>
          </p:nvPr>
        </p:nvSpPr>
        <p:spPr/>
        <p:txBody>
          <a:bodyPr/>
          <a:lstStyle/>
          <a:p>
            <a:fld id="{9EE61D71-6DB6-4BC3-AA0F-6648DD617B9F}" type="datetime1">
              <a:rPr lang="en-US" smtClean="0"/>
              <a:t>12/10/2022</a:t>
            </a:fld>
            <a:endParaRPr lang="en-US" dirty="0"/>
          </a:p>
        </p:txBody>
      </p:sp>
      <p:sp>
        <p:nvSpPr>
          <p:cNvPr id="5" name="Footer Placeholder 4">
            <a:extLst>
              <a:ext uri="{FF2B5EF4-FFF2-40B4-BE49-F238E27FC236}">
                <a16:creationId xmlns:a16="http://schemas.microsoft.com/office/drawing/2014/main" id="{0356413C-3E11-8697-901C-FAC30D2AF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17768A-BF41-C37E-D56C-FE1045DA50A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9" name="Picture 8">
            <a:extLst>
              <a:ext uri="{FF2B5EF4-FFF2-40B4-BE49-F238E27FC236}">
                <a16:creationId xmlns:a16="http://schemas.microsoft.com/office/drawing/2014/main" id="{DCB8C47B-B3AB-6DE1-792C-F810261F738C}"/>
              </a:ext>
            </a:extLst>
          </p:cNvPr>
          <p:cNvPicPr>
            <a:picLocks noChangeAspect="1"/>
          </p:cNvPicPr>
          <p:nvPr/>
        </p:nvPicPr>
        <p:blipFill>
          <a:blip r:embed="rId2"/>
          <a:stretch>
            <a:fillRect/>
          </a:stretch>
        </p:blipFill>
        <p:spPr>
          <a:xfrm>
            <a:off x="677334" y="1771442"/>
            <a:ext cx="5324271" cy="3049029"/>
          </a:xfrm>
          <a:prstGeom prst="rect">
            <a:avLst/>
          </a:prstGeom>
          <a:ln>
            <a:solidFill>
              <a:schemeClr val="accent1"/>
            </a:solidFill>
          </a:ln>
        </p:spPr>
      </p:pic>
      <p:sp>
        <p:nvSpPr>
          <p:cNvPr id="11" name="TextBox 10">
            <a:extLst>
              <a:ext uri="{FF2B5EF4-FFF2-40B4-BE49-F238E27FC236}">
                <a16:creationId xmlns:a16="http://schemas.microsoft.com/office/drawing/2014/main" id="{7E6F8013-10D7-5609-2767-DEC7D314C135}"/>
              </a:ext>
            </a:extLst>
          </p:cNvPr>
          <p:cNvSpPr txBox="1"/>
          <p:nvPr/>
        </p:nvSpPr>
        <p:spPr>
          <a:xfrm>
            <a:off x="6190397" y="1066799"/>
            <a:ext cx="5541818" cy="5447645"/>
          </a:xfrm>
          <a:prstGeom prst="rect">
            <a:avLst/>
          </a:prstGeom>
          <a:noFill/>
        </p:spPr>
        <p:txBody>
          <a:bodyPr wrap="square">
            <a:spAutoFit/>
          </a:bodyPr>
          <a:lstStyle/>
          <a:p>
            <a:pPr marL="171450" indent="-171450">
              <a:buFont typeface="Arial" panose="020B0604020202020204" pitchFamily="34" charset="0"/>
              <a:buChar char="•"/>
            </a:pPr>
            <a:r>
              <a:rPr lang="en-US" sz="1200" dirty="0"/>
              <a:t>I thought that the class was well structured, and your instruction was among the best of any math teacher I have had. The Teach me Videos REALLY helped me solidify my understanding of calculus and how different topics fit in with each other. Overall, I would say that this is one of the best math classes I have ever taken.</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This class was way better compared to any of my past math classes I have taken. You went into good detail with the notes along with explaining any questions we had with some of the MOMs. I feel like this combination led to great success for me on the exams as I knew based on worksheets, notes, and MOMs what would be on the exam. Although at first I hated the TMVs as it got later into the semester I found that they could be useful.</a:t>
            </a:r>
          </a:p>
          <a:p>
            <a:endParaRPr lang="en-US" sz="1200" dirty="0"/>
          </a:p>
          <a:p>
            <a:pPr marL="171450" indent="-171450">
              <a:buFont typeface="Arial" panose="020B0604020202020204" pitchFamily="34" charset="0"/>
              <a:buChar char="•"/>
            </a:pPr>
            <a:r>
              <a:rPr lang="en-US" sz="1200" dirty="0"/>
              <a:t>I wouldn't say I liked TMV at first. I was not too fond of group projects and making videos. But at the end of the semester, I gradually found TMV is a good method to study and connect with classmates. When I made my TMV, the problems I needed to solve became clearer in my mind and became problems that I really mastered. This math class is the only class that gives me a chance to communicate with my classmates (it is tough to communicate with your classmates in CC) I also like the simultaneous online and offline, which I think is a new way of teaching after the pandemic. This teaching method gives me a lot of conveniences. It takes me two hours to commute from home to school and back, so online teaching saves me time. But sometimes, I want to communicate with my classmates, and going to the college campus is also a good choice. After all, thank you, Professor Dre! Thank you for an excellent course and innovative way of teaching this semester.</a:t>
            </a:r>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41452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C54B-4CA0-F5AB-2546-0B813994A4F3}"/>
              </a:ext>
            </a:extLst>
          </p:cNvPr>
          <p:cNvSpPr>
            <a:spLocks noGrp="1"/>
          </p:cNvSpPr>
          <p:nvPr>
            <p:ph type="title"/>
          </p:nvPr>
        </p:nvSpPr>
        <p:spPr>
          <a:xfrm>
            <a:off x="677335" y="367146"/>
            <a:ext cx="8596668" cy="779793"/>
          </a:xfrm>
        </p:spPr>
        <p:txBody>
          <a:bodyPr/>
          <a:lstStyle/>
          <a:p>
            <a:r>
              <a:rPr lang="en-US" dirty="0"/>
              <a:t>Structure of my Calculus 1 Course</a:t>
            </a:r>
          </a:p>
        </p:txBody>
      </p:sp>
      <p:sp>
        <p:nvSpPr>
          <p:cNvPr id="4" name="Date Placeholder 3">
            <a:extLst>
              <a:ext uri="{FF2B5EF4-FFF2-40B4-BE49-F238E27FC236}">
                <a16:creationId xmlns:a16="http://schemas.microsoft.com/office/drawing/2014/main" id="{17685B91-6488-5F01-051D-980BE0B75C21}"/>
              </a:ext>
            </a:extLst>
          </p:cNvPr>
          <p:cNvSpPr>
            <a:spLocks noGrp="1"/>
          </p:cNvSpPr>
          <p:nvPr>
            <p:ph type="dt" sz="half" idx="10"/>
          </p:nvPr>
        </p:nvSpPr>
        <p:spPr/>
        <p:txBody>
          <a:bodyPr/>
          <a:lstStyle/>
          <a:p>
            <a:fld id="{1BEC42CC-CA70-45FD-A4CA-7F19DB311823}" type="datetime1">
              <a:rPr lang="en-US" smtClean="0"/>
              <a:t>12/10/2022</a:t>
            </a:fld>
            <a:endParaRPr lang="en-US" dirty="0"/>
          </a:p>
        </p:txBody>
      </p:sp>
      <p:sp>
        <p:nvSpPr>
          <p:cNvPr id="6" name="Slide Number Placeholder 5">
            <a:extLst>
              <a:ext uri="{FF2B5EF4-FFF2-40B4-BE49-F238E27FC236}">
                <a16:creationId xmlns:a16="http://schemas.microsoft.com/office/drawing/2014/main" id="{599C5790-22B5-554E-7486-6510F549EE0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 name="Picture 9">
            <a:extLst>
              <a:ext uri="{FF2B5EF4-FFF2-40B4-BE49-F238E27FC236}">
                <a16:creationId xmlns:a16="http://schemas.microsoft.com/office/drawing/2014/main" id="{E0130BD4-D988-A410-2D68-36B8F1A3FD99}"/>
              </a:ext>
            </a:extLst>
          </p:cNvPr>
          <p:cNvPicPr>
            <a:picLocks noChangeAspect="1"/>
          </p:cNvPicPr>
          <p:nvPr/>
        </p:nvPicPr>
        <p:blipFill>
          <a:blip r:embed="rId2"/>
          <a:stretch>
            <a:fillRect/>
          </a:stretch>
        </p:blipFill>
        <p:spPr>
          <a:xfrm>
            <a:off x="425102" y="1258852"/>
            <a:ext cx="6236808" cy="4965072"/>
          </a:xfrm>
          <a:prstGeom prst="rect">
            <a:avLst/>
          </a:prstGeom>
        </p:spPr>
      </p:pic>
      <p:pic>
        <p:nvPicPr>
          <p:cNvPr id="8" name="Picture 7">
            <a:extLst>
              <a:ext uri="{FF2B5EF4-FFF2-40B4-BE49-F238E27FC236}">
                <a16:creationId xmlns:a16="http://schemas.microsoft.com/office/drawing/2014/main" id="{6D1283A6-EE5B-B1E9-46F7-7E22CC0B5105}"/>
              </a:ext>
            </a:extLst>
          </p:cNvPr>
          <p:cNvPicPr>
            <a:picLocks noChangeAspect="1"/>
          </p:cNvPicPr>
          <p:nvPr/>
        </p:nvPicPr>
        <p:blipFill rotWithShape="1">
          <a:blip r:embed="rId3"/>
          <a:srcRect t="-315" b="21367"/>
          <a:stretch/>
        </p:blipFill>
        <p:spPr>
          <a:xfrm>
            <a:off x="5096243" y="1161591"/>
            <a:ext cx="5798672" cy="4114800"/>
          </a:xfrm>
          <a:prstGeom prst="rect">
            <a:avLst/>
          </a:prstGeom>
        </p:spPr>
      </p:pic>
    </p:spTree>
    <p:extLst>
      <p:ext uri="{BB962C8B-B14F-4D97-AF65-F5344CB8AC3E}">
        <p14:creationId xmlns:p14="http://schemas.microsoft.com/office/powerpoint/2010/main" val="396175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B866-BF5B-210A-395B-D9EDC3E938DB}"/>
              </a:ext>
            </a:extLst>
          </p:cNvPr>
          <p:cNvSpPr>
            <a:spLocks noGrp="1"/>
          </p:cNvSpPr>
          <p:nvPr>
            <p:ph type="title"/>
          </p:nvPr>
        </p:nvSpPr>
        <p:spPr>
          <a:xfrm>
            <a:off x="559572" y="199473"/>
            <a:ext cx="9339501" cy="959902"/>
          </a:xfrm>
        </p:spPr>
        <p:txBody>
          <a:bodyPr/>
          <a:lstStyle/>
          <a:p>
            <a:r>
              <a:rPr lang="en-US" dirty="0"/>
              <a:t>Yes, there is a lot of Good stuff, but…</a:t>
            </a:r>
          </a:p>
        </p:txBody>
      </p:sp>
      <p:sp>
        <p:nvSpPr>
          <p:cNvPr id="3" name="Text Placeholder 2">
            <a:extLst>
              <a:ext uri="{FF2B5EF4-FFF2-40B4-BE49-F238E27FC236}">
                <a16:creationId xmlns:a16="http://schemas.microsoft.com/office/drawing/2014/main" id="{D1AB0BBE-5B96-7348-E457-9D8FDD51A7E6}"/>
              </a:ext>
            </a:extLst>
          </p:cNvPr>
          <p:cNvSpPr>
            <a:spLocks noGrp="1"/>
          </p:cNvSpPr>
          <p:nvPr>
            <p:ph type="body" idx="1"/>
          </p:nvPr>
        </p:nvSpPr>
        <p:spPr>
          <a:xfrm>
            <a:off x="677335" y="1330036"/>
            <a:ext cx="8596668" cy="4057812"/>
          </a:xfrm>
        </p:spPr>
        <p:txBody>
          <a:bodyPr/>
          <a:lstStyle/>
          <a:p>
            <a:pPr marL="342900" indent="-342900">
              <a:buFont typeface="Arial" panose="020B0604020202020204" pitchFamily="34" charset="0"/>
              <a:buChar char="•"/>
            </a:pPr>
            <a:r>
              <a:rPr lang="en-US" dirty="0" err="1"/>
              <a:t>GoReact</a:t>
            </a:r>
            <a:r>
              <a:rPr lang="en-US" dirty="0"/>
              <a:t> is great if you have a decent PC, but not as good for Macs or Chrome Book.  </a:t>
            </a:r>
          </a:p>
          <a:p>
            <a:pPr marL="342900" indent="-342900">
              <a:buFont typeface="Arial" panose="020B0604020202020204" pitchFamily="34" charset="0"/>
              <a:buChar char="•"/>
            </a:pPr>
            <a:r>
              <a:rPr lang="en-US" dirty="0"/>
              <a:t>I have to help my students with tech issue, particularly in the beginning.</a:t>
            </a:r>
          </a:p>
          <a:p>
            <a:pPr marL="342900" indent="-342900">
              <a:buFont typeface="Arial" panose="020B0604020202020204" pitchFamily="34" charset="0"/>
              <a:buChar char="•"/>
            </a:pPr>
            <a:r>
              <a:rPr lang="en-US" dirty="0"/>
              <a:t>Yes, student’s videos are sometimes not good enough quality.</a:t>
            </a:r>
          </a:p>
          <a:p>
            <a:pPr marL="342900" indent="-342900">
              <a:buFont typeface="Arial" panose="020B0604020202020204" pitchFamily="34" charset="0"/>
              <a:buChar char="•"/>
            </a:pPr>
            <a:r>
              <a:rPr lang="en-US" dirty="0"/>
              <a:t>The Digital Divide is something to be concerned about here.</a:t>
            </a:r>
          </a:p>
          <a:p>
            <a:pPr marL="342900" indent="-342900">
              <a:buFont typeface="Arial" panose="020B0604020202020204" pitchFamily="34" charset="0"/>
              <a:buChar char="•"/>
            </a:pPr>
            <a:r>
              <a:rPr lang="en-US" dirty="0"/>
              <a:t>Yes, they can take a long time to grade.</a:t>
            </a:r>
          </a:p>
          <a:p>
            <a:pPr marL="342900" indent="-342900">
              <a:buFont typeface="Arial" panose="020B0604020202020204" pitchFamily="34" charset="0"/>
              <a:buChar char="•"/>
            </a:pPr>
            <a:r>
              <a:rPr lang="en-US" dirty="0"/>
              <a:t>To set up a Canvas course like my Calculus course is a lot of work.</a:t>
            </a:r>
          </a:p>
          <a:p>
            <a:endParaRPr lang="en-US" dirty="0"/>
          </a:p>
        </p:txBody>
      </p:sp>
      <p:sp>
        <p:nvSpPr>
          <p:cNvPr id="4" name="Date Placeholder 3">
            <a:extLst>
              <a:ext uri="{FF2B5EF4-FFF2-40B4-BE49-F238E27FC236}">
                <a16:creationId xmlns:a16="http://schemas.microsoft.com/office/drawing/2014/main" id="{F8986288-A6D0-B332-FF5C-D35B8D5D4EB9}"/>
              </a:ext>
            </a:extLst>
          </p:cNvPr>
          <p:cNvSpPr>
            <a:spLocks noGrp="1"/>
          </p:cNvSpPr>
          <p:nvPr>
            <p:ph type="dt" sz="half" idx="10"/>
          </p:nvPr>
        </p:nvSpPr>
        <p:spPr/>
        <p:txBody>
          <a:bodyPr/>
          <a:lstStyle/>
          <a:p>
            <a:fld id="{57761D04-8A20-455B-85DB-3CFBC9E3E8F4}" type="datetime1">
              <a:rPr lang="en-US" smtClean="0"/>
              <a:t>12/10/2022</a:t>
            </a:fld>
            <a:endParaRPr lang="en-US" dirty="0"/>
          </a:p>
        </p:txBody>
      </p:sp>
      <p:sp>
        <p:nvSpPr>
          <p:cNvPr id="5" name="Footer Placeholder 4">
            <a:extLst>
              <a:ext uri="{FF2B5EF4-FFF2-40B4-BE49-F238E27FC236}">
                <a16:creationId xmlns:a16="http://schemas.microsoft.com/office/drawing/2014/main" id="{1832EF4E-69F8-9AB0-37D5-5C27ECE152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4FAE2-57D0-CA7F-ED24-C83752288A3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02591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56"/>
          <p:cNvPicPr preferRelativeResize="0"/>
          <p:nvPr/>
        </p:nvPicPr>
        <p:blipFill>
          <a:blip r:embed="rId3">
            <a:alphaModFix/>
          </a:blip>
          <a:stretch>
            <a:fillRect/>
          </a:stretch>
        </p:blipFill>
        <p:spPr>
          <a:xfrm rot="1888952">
            <a:off x="-306433" y="2692402"/>
            <a:ext cx="2876601" cy="2015065"/>
          </a:xfrm>
          <a:prstGeom prst="rect">
            <a:avLst/>
          </a:prstGeom>
          <a:noFill/>
          <a:ln>
            <a:noFill/>
          </a:ln>
        </p:spPr>
      </p:pic>
      <p:pic>
        <p:nvPicPr>
          <p:cNvPr id="445" name="Google Shape;445;p56"/>
          <p:cNvPicPr preferRelativeResize="0"/>
          <p:nvPr/>
        </p:nvPicPr>
        <p:blipFill>
          <a:blip r:embed="rId4">
            <a:alphaModFix/>
          </a:blip>
          <a:stretch>
            <a:fillRect/>
          </a:stretch>
        </p:blipFill>
        <p:spPr>
          <a:xfrm rot="-1166898">
            <a:off x="-26201" y="4445240"/>
            <a:ext cx="4027479" cy="2141977"/>
          </a:xfrm>
          <a:prstGeom prst="rect">
            <a:avLst/>
          </a:prstGeom>
          <a:noFill/>
          <a:ln>
            <a:noFill/>
          </a:ln>
        </p:spPr>
      </p:pic>
      <p:pic>
        <p:nvPicPr>
          <p:cNvPr id="446" name="Google Shape;446;p56"/>
          <p:cNvPicPr preferRelativeResize="0"/>
          <p:nvPr/>
        </p:nvPicPr>
        <p:blipFill>
          <a:blip r:embed="rId5">
            <a:alphaModFix/>
          </a:blip>
          <a:stretch>
            <a:fillRect/>
          </a:stretch>
        </p:blipFill>
        <p:spPr>
          <a:xfrm rot="-5400000">
            <a:off x="3076649" y="4141583"/>
            <a:ext cx="2268667" cy="3164167"/>
          </a:xfrm>
          <a:prstGeom prst="rect">
            <a:avLst/>
          </a:prstGeom>
          <a:noFill/>
          <a:ln>
            <a:noFill/>
          </a:ln>
        </p:spPr>
      </p:pic>
      <p:pic>
        <p:nvPicPr>
          <p:cNvPr id="447" name="Google Shape;447;p56"/>
          <p:cNvPicPr preferRelativeResize="0"/>
          <p:nvPr/>
        </p:nvPicPr>
        <p:blipFill>
          <a:blip r:embed="rId6">
            <a:alphaModFix/>
          </a:blip>
          <a:stretch>
            <a:fillRect/>
          </a:stretch>
        </p:blipFill>
        <p:spPr>
          <a:xfrm rot="6691351">
            <a:off x="3208500" y="182233"/>
            <a:ext cx="2004963" cy="2944800"/>
          </a:xfrm>
          <a:prstGeom prst="rect">
            <a:avLst/>
          </a:prstGeom>
          <a:noFill/>
          <a:ln>
            <a:noFill/>
          </a:ln>
        </p:spPr>
      </p:pic>
      <p:pic>
        <p:nvPicPr>
          <p:cNvPr id="448" name="Google Shape;448;p56"/>
          <p:cNvPicPr preferRelativeResize="0"/>
          <p:nvPr/>
        </p:nvPicPr>
        <p:blipFill>
          <a:blip r:embed="rId7">
            <a:alphaModFix/>
          </a:blip>
          <a:stretch>
            <a:fillRect/>
          </a:stretch>
        </p:blipFill>
        <p:spPr>
          <a:xfrm rot="-1191584">
            <a:off x="12900" y="404600"/>
            <a:ext cx="2755933" cy="2135600"/>
          </a:xfrm>
          <a:prstGeom prst="rect">
            <a:avLst/>
          </a:prstGeom>
          <a:noFill/>
          <a:ln>
            <a:noFill/>
          </a:ln>
        </p:spPr>
      </p:pic>
      <p:pic>
        <p:nvPicPr>
          <p:cNvPr id="449" name="Google Shape;449;p56"/>
          <p:cNvPicPr preferRelativeResize="0"/>
          <p:nvPr/>
        </p:nvPicPr>
        <p:blipFill>
          <a:blip r:embed="rId8">
            <a:alphaModFix/>
          </a:blip>
          <a:stretch>
            <a:fillRect/>
          </a:stretch>
        </p:blipFill>
        <p:spPr>
          <a:xfrm>
            <a:off x="3763601" y="2565599"/>
            <a:ext cx="2332399" cy="2268667"/>
          </a:xfrm>
          <a:prstGeom prst="rect">
            <a:avLst/>
          </a:prstGeom>
          <a:noFill/>
          <a:ln>
            <a:noFill/>
          </a:ln>
        </p:spPr>
      </p:pic>
      <p:pic>
        <p:nvPicPr>
          <p:cNvPr id="450" name="Google Shape;450;p56"/>
          <p:cNvPicPr preferRelativeResize="0"/>
          <p:nvPr/>
        </p:nvPicPr>
        <p:blipFill>
          <a:blip r:embed="rId9">
            <a:alphaModFix/>
          </a:blip>
          <a:stretch>
            <a:fillRect/>
          </a:stretch>
        </p:blipFill>
        <p:spPr>
          <a:xfrm>
            <a:off x="1375867" y="2111133"/>
            <a:ext cx="2526332" cy="2010267"/>
          </a:xfrm>
          <a:prstGeom prst="rect">
            <a:avLst/>
          </a:prstGeom>
          <a:noFill/>
          <a:ln>
            <a:noFill/>
          </a:ln>
        </p:spPr>
      </p:pic>
      <p:pic>
        <p:nvPicPr>
          <p:cNvPr id="451" name="Google Shape;451;p56"/>
          <p:cNvPicPr preferRelativeResize="0"/>
          <p:nvPr/>
        </p:nvPicPr>
        <p:blipFill>
          <a:blip r:embed="rId10">
            <a:alphaModFix/>
          </a:blip>
          <a:stretch>
            <a:fillRect/>
          </a:stretch>
        </p:blipFill>
        <p:spPr>
          <a:xfrm rot="2568724">
            <a:off x="1604318" y="3722702"/>
            <a:ext cx="2398033" cy="1648201"/>
          </a:xfrm>
          <a:prstGeom prst="rect">
            <a:avLst/>
          </a:prstGeom>
          <a:noFill/>
          <a:ln>
            <a:noFill/>
          </a:ln>
        </p:spPr>
      </p:pic>
      <p:pic>
        <p:nvPicPr>
          <p:cNvPr id="452" name="Google Shape;452;p56"/>
          <p:cNvPicPr preferRelativeResize="0"/>
          <p:nvPr/>
        </p:nvPicPr>
        <p:blipFill>
          <a:blip r:embed="rId11">
            <a:alphaModFix/>
          </a:blip>
          <a:stretch>
            <a:fillRect/>
          </a:stretch>
        </p:blipFill>
        <p:spPr>
          <a:xfrm rot="983550">
            <a:off x="10139334" y="338071"/>
            <a:ext cx="2213828" cy="2268667"/>
          </a:xfrm>
          <a:prstGeom prst="rect">
            <a:avLst/>
          </a:prstGeom>
          <a:noFill/>
          <a:ln>
            <a:noFill/>
          </a:ln>
        </p:spPr>
      </p:pic>
      <p:pic>
        <p:nvPicPr>
          <p:cNvPr id="453" name="Google Shape;453;p56"/>
          <p:cNvPicPr preferRelativeResize="0"/>
          <p:nvPr/>
        </p:nvPicPr>
        <p:blipFill>
          <a:blip r:embed="rId12">
            <a:alphaModFix/>
          </a:blip>
          <a:stretch>
            <a:fillRect/>
          </a:stretch>
        </p:blipFill>
        <p:spPr>
          <a:xfrm rot="958322">
            <a:off x="5718201" y="2657112"/>
            <a:ext cx="3317532" cy="2085657"/>
          </a:xfrm>
          <a:prstGeom prst="rect">
            <a:avLst/>
          </a:prstGeom>
          <a:noFill/>
          <a:ln>
            <a:noFill/>
          </a:ln>
        </p:spPr>
      </p:pic>
      <p:pic>
        <p:nvPicPr>
          <p:cNvPr id="454" name="Google Shape;454;p56"/>
          <p:cNvPicPr preferRelativeResize="0"/>
          <p:nvPr/>
        </p:nvPicPr>
        <p:blipFill>
          <a:blip r:embed="rId13">
            <a:alphaModFix/>
          </a:blip>
          <a:stretch>
            <a:fillRect/>
          </a:stretch>
        </p:blipFill>
        <p:spPr>
          <a:xfrm rot="-2079646">
            <a:off x="5323957" y="4576214"/>
            <a:ext cx="3062519" cy="1880039"/>
          </a:xfrm>
          <a:prstGeom prst="rect">
            <a:avLst/>
          </a:prstGeom>
          <a:noFill/>
          <a:ln>
            <a:noFill/>
          </a:ln>
        </p:spPr>
      </p:pic>
      <p:pic>
        <p:nvPicPr>
          <p:cNvPr id="455" name="Google Shape;455;p56"/>
          <p:cNvPicPr preferRelativeResize="0"/>
          <p:nvPr/>
        </p:nvPicPr>
        <p:blipFill>
          <a:blip r:embed="rId14">
            <a:alphaModFix/>
          </a:blip>
          <a:stretch>
            <a:fillRect/>
          </a:stretch>
        </p:blipFill>
        <p:spPr>
          <a:xfrm rot="897979">
            <a:off x="6963267" y="5012255"/>
            <a:ext cx="2764100" cy="1422815"/>
          </a:xfrm>
          <a:prstGeom prst="rect">
            <a:avLst/>
          </a:prstGeom>
          <a:noFill/>
          <a:ln>
            <a:noFill/>
          </a:ln>
        </p:spPr>
      </p:pic>
      <p:pic>
        <p:nvPicPr>
          <p:cNvPr id="456" name="Google Shape;456;p56"/>
          <p:cNvPicPr preferRelativeResize="0"/>
          <p:nvPr/>
        </p:nvPicPr>
        <p:blipFill>
          <a:blip r:embed="rId15">
            <a:alphaModFix/>
          </a:blip>
          <a:stretch>
            <a:fillRect/>
          </a:stretch>
        </p:blipFill>
        <p:spPr>
          <a:xfrm rot="-1761615">
            <a:off x="6524301" y="23151"/>
            <a:ext cx="2764100" cy="1603484"/>
          </a:xfrm>
          <a:prstGeom prst="rect">
            <a:avLst/>
          </a:prstGeom>
          <a:noFill/>
          <a:ln>
            <a:noFill/>
          </a:ln>
        </p:spPr>
      </p:pic>
      <p:pic>
        <p:nvPicPr>
          <p:cNvPr id="457" name="Google Shape;457;p56"/>
          <p:cNvPicPr preferRelativeResize="0"/>
          <p:nvPr/>
        </p:nvPicPr>
        <p:blipFill>
          <a:blip r:embed="rId16">
            <a:alphaModFix/>
          </a:blip>
          <a:stretch>
            <a:fillRect/>
          </a:stretch>
        </p:blipFill>
        <p:spPr>
          <a:xfrm rot="1947015">
            <a:off x="9441967" y="3260901"/>
            <a:ext cx="2252115" cy="2268668"/>
          </a:xfrm>
          <a:prstGeom prst="rect">
            <a:avLst/>
          </a:prstGeom>
          <a:noFill/>
          <a:ln>
            <a:noFill/>
          </a:ln>
        </p:spPr>
      </p:pic>
      <p:pic>
        <p:nvPicPr>
          <p:cNvPr id="458" name="Google Shape;458;p56"/>
          <p:cNvPicPr preferRelativeResize="0"/>
          <p:nvPr/>
        </p:nvPicPr>
        <p:blipFill>
          <a:blip r:embed="rId17">
            <a:alphaModFix/>
          </a:blip>
          <a:stretch>
            <a:fillRect/>
          </a:stretch>
        </p:blipFill>
        <p:spPr>
          <a:xfrm>
            <a:off x="5061101" y="627801"/>
            <a:ext cx="2069785" cy="2801201"/>
          </a:xfrm>
          <a:prstGeom prst="rect">
            <a:avLst/>
          </a:prstGeom>
          <a:noFill/>
          <a:ln>
            <a:noFill/>
          </a:ln>
        </p:spPr>
      </p:pic>
      <p:pic>
        <p:nvPicPr>
          <p:cNvPr id="459" name="Google Shape;459;p56"/>
          <p:cNvPicPr preferRelativeResize="0"/>
          <p:nvPr/>
        </p:nvPicPr>
        <p:blipFill>
          <a:blip r:embed="rId18">
            <a:alphaModFix/>
          </a:blip>
          <a:stretch>
            <a:fillRect/>
          </a:stretch>
        </p:blipFill>
        <p:spPr>
          <a:xfrm rot="-746036">
            <a:off x="9307366" y="2415077"/>
            <a:ext cx="2879268" cy="1492508"/>
          </a:xfrm>
          <a:prstGeom prst="rect">
            <a:avLst/>
          </a:prstGeom>
          <a:noFill/>
          <a:ln>
            <a:noFill/>
          </a:ln>
        </p:spPr>
      </p:pic>
      <p:pic>
        <p:nvPicPr>
          <p:cNvPr id="460" name="Google Shape;460;p56"/>
          <p:cNvPicPr preferRelativeResize="0"/>
          <p:nvPr/>
        </p:nvPicPr>
        <p:blipFill>
          <a:blip r:embed="rId19">
            <a:alphaModFix/>
          </a:blip>
          <a:stretch>
            <a:fillRect/>
          </a:stretch>
        </p:blipFill>
        <p:spPr>
          <a:xfrm rot="-2333861">
            <a:off x="9625017" y="4310632"/>
            <a:ext cx="2526332" cy="2411201"/>
          </a:xfrm>
          <a:prstGeom prst="rect">
            <a:avLst/>
          </a:prstGeom>
          <a:noFill/>
          <a:ln>
            <a:noFill/>
          </a:ln>
        </p:spPr>
      </p:pic>
      <p:pic>
        <p:nvPicPr>
          <p:cNvPr id="461" name="Google Shape;461;p56"/>
          <p:cNvPicPr preferRelativeResize="0"/>
          <p:nvPr/>
        </p:nvPicPr>
        <p:blipFill>
          <a:blip r:embed="rId20">
            <a:alphaModFix/>
          </a:blip>
          <a:stretch>
            <a:fillRect/>
          </a:stretch>
        </p:blipFill>
        <p:spPr>
          <a:xfrm>
            <a:off x="7130901" y="1184418"/>
            <a:ext cx="2879265" cy="1687951"/>
          </a:xfrm>
          <a:prstGeom prst="rect">
            <a:avLst/>
          </a:prstGeom>
          <a:noFill/>
          <a:ln>
            <a:noFill/>
          </a:ln>
        </p:spPr>
      </p:pic>
      <p:sp>
        <p:nvSpPr>
          <p:cNvPr id="462" name="Google Shape;462;p56"/>
          <p:cNvSpPr txBox="1">
            <a:spLocks noGrp="1"/>
          </p:cNvSpPr>
          <p:nvPr>
            <p:ph type="title"/>
          </p:nvPr>
        </p:nvSpPr>
        <p:spPr>
          <a:xfrm>
            <a:off x="457200" y="71800"/>
            <a:ext cx="11549200" cy="556000"/>
          </a:xfrm>
          <a:prstGeom prst="rect">
            <a:avLst/>
          </a:prstGeom>
          <a:solidFill>
            <a:srgbClr val="2B2B2B"/>
          </a:solidFill>
          <a:effectLst>
            <a:outerShdw blurRad="57150" dist="19050" dir="5400000" algn="bl" rotWithShape="0">
              <a:srgbClr val="000000">
                <a:alpha val="50000"/>
              </a:srgbClr>
            </a:outerShdw>
          </a:effectLst>
        </p:spPr>
        <p:txBody>
          <a:bodyPr spcFirstLastPara="1" vert="horz" wrap="square" lIns="121900" tIns="121900" rIns="121900" bIns="121900" rtlCol="0" anchor="t" anchorCtr="0">
            <a:noAutofit/>
          </a:bodyPr>
          <a:lstStyle/>
          <a:p>
            <a:pPr algn="ctr">
              <a:lnSpc>
                <a:spcPct val="115000"/>
              </a:lnSpc>
            </a:pPr>
            <a:r>
              <a:rPr lang="en" sz="2533" b="1" dirty="0">
                <a:solidFill>
                  <a:schemeClr val="lt1"/>
                </a:solidFill>
              </a:rPr>
              <a:t>Free, Rigorous, &amp; Equitable Calculus 1 Course with Teach Me Videos</a:t>
            </a:r>
            <a:endParaRPr sz="5067" b="1" dirty="0">
              <a:solidFill>
                <a:schemeClr val="lt1"/>
              </a:solidFill>
            </a:endParaRPr>
          </a:p>
        </p:txBody>
      </p:sp>
      <p:sp>
        <p:nvSpPr>
          <p:cNvPr id="463" name="Google Shape;463;p56"/>
          <p:cNvSpPr txBox="1"/>
          <p:nvPr/>
        </p:nvSpPr>
        <p:spPr>
          <a:xfrm>
            <a:off x="1327448" y="690574"/>
            <a:ext cx="9918800" cy="4267346"/>
          </a:xfrm>
          <a:prstGeom prst="rect">
            <a:avLst/>
          </a:prstGeom>
          <a:solidFill>
            <a:srgbClr val="8F1010">
              <a:alpha val="68860"/>
            </a:srgbClr>
          </a:solidFill>
          <a:ln w="9525" cap="flat" cmpd="sng">
            <a:solidFill>
              <a:schemeClr val="lt2"/>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spcBef>
                <a:spcPts val="1600"/>
              </a:spcBef>
              <a:spcAft>
                <a:spcPts val="1600"/>
              </a:spcAft>
            </a:pPr>
            <a:r>
              <a:rPr lang="en" sz="2267" b="1" dirty="0">
                <a:solidFill>
                  <a:srgbClr val="FFFFFF"/>
                </a:solidFill>
                <a:latin typeface="Proxima Nova"/>
                <a:ea typeface="Proxima Nova"/>
                <a:cs typeface="Proxima Nova"/>
                <a:sym typeface="Proxima Nova"/>
              </a:rPr>
              <a:t>Taking this class with you made me absolutely love math! The once terrified college freshman who was insecure about their mathematics skills is now confident about taking higher-level math courses and doing well in them - thanks to you and your teaching style. The Teach Me Videos, in particular, were extremely helpful as you would have to know very well what you're talking about (why the correct answer is correct and the process of solving it) before you teach how to do it. I really enjoyed this class and had lots of fun learning math.</a:t>
            </a:r>
            <a:endParaRPr sz="2267" b="1" dirty="0">
              <a:solidFill>
                <a:srgbClr val="FFFFFF"/>
              </a:solidFill>
              <a:latin typeface="Proxima Nova"/>
              <a:ea typeface="Proxima Nova"/>
              <a:cs typeface="Proxima Nova"/>
              <a:sym typeface="Proxima Nova"/>
            </a:endParaRPr>
          </a:p>
        </p:txBody>
      </p:sp>
      <p:sp>
        <p:nvSpPr>
          <p:cNvPr id="2" name="Google Shape;463;p56">
            <a:extLst>
              <a:ext uri="{FF2B5EF4-FFF2-40B4-BE49-F238E27FC236}">
                <a16:creationId xmlns:a16="http://schemas.microsoft.com/office/drawing/2014/main" id="{EC4DB6BD-135E-065E-E806-A0D3F3CB709C}"/>
              </a:ext>
            </a:extLst>
          </p:cNvPr>
          <p:cNvSpPr txBox="1"/>
          <p:nvPr/>
        </p:nvSpPr>
        <p:spPr>
          <a:xfrm>
            <a:off x="1327448" y="4987553"/>
            <a:ext cx="9918800" cy="1860149"/>
          </a:xfrm>
          <a:prstGeom prst="rect">
            <a:avLst/>
          </a:prstGeom>
          <a:solidFill>
            <a:srgbClr val="8F1010">
              <a:alpha val="68860"/>
            </a:srgbClr>
          </a:solidFill>
          <a:ln w="9525" cap="flat" cmpd="sng">
            <a:solidFill>
              <a:schemeClr val="lt2"/>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spcBef>
                <a:spcPts val="1600"/>
              </a:spcBef>
              <a:spcAft>
                <a:spcPts val="1600"/>
              </a:spcAft>
            </a:pPr>
            <a:r>
              <a:rPr lang="en" sz="2267" b="1" dirty="0">
                <a:solidFill>
                  <a:srgbClr val="FFFFFF"/>
                </a:solidFill>
                <a:latin typeface="Proxima Nova"/>
                <a:ea typeface="Proxima Nova"/>
                <a:cs typeface="Proxima Nova"/>
                <a:sym typeface="Proxima Nova"/>
              </a:rPr>
              <a:t>Try my Calculus 1 Course that is in Canvas Commons, just look up Bazos.  Note: I’ll have a Statistic class up by the end of the semester. THANK YOU!</a:t>
            </a:r>
            <a:endParaRPr sz="2267" b="1" dirty="0">
              <a:solidFill>
                <a:srgbClr val="FFFFFF"/>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2000"/>
                                        <p:tgtEl>
                                          <p:spTgt spid="463"/>
                                        </p:tgtEl>
                                      </p:cBhvr>
                                    </p:animEffect>
                                    <p:anim calcmode="lin" valueType="num">
                                      <p:cBhvr>
                                        <p:cTn id="8" dur="2000" fill="hold"/>
                                        <p:tgtEl>
                                          <p:spTgt spid="463"/>
                                        </p:tgtEl>
                                        <p:attrNameLst>
                                          <p:attrName>ppt_w</p:attrName>
                                        </p:attrNameLst>
                                      </p:cBhvr>
                                      <p:tavLst>
                                        <p:tav tm="0" fmla="#ppt_w*sin(2.5*pi*$)">
                                          <p:val>
                                            <p:fltVal val="0"/>
                                          </p:val>
                                        </p:tav>
                                        <p:tav tm="100000">
                                          <p:val>
                                            <p:fltVal val="1"/>
                                          </p:val>
                                        </p:tav>
                                      </p:tavLst>
                                    </p:anim>
                                    <p:anim calcmode="lin" valueType="num">
                                      <p:cBhvr>
                                        <p:cTn id="9" dur="2000" fill="hold"/>
                                        <p:tgtEl>
                                          <p:spTgt spid="46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30">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677334" y="609600"/>
            <a:ext cx="8596667" cy="1320800"/>
          </a:xfrm>
        </p:spPr>
        <p:txBody>
          <a:bodyPr vert="horz" lIns="91440" tIns="45720" rIns="91440" bIns="45720" rtlCol="0" anchor="t">
            <a:normAutofit/>
          </a:bodyPr>
          <a:lstStyle/>
          <a:p>
            <a:pPr algn="l"/>
            <a:r>
              <a:rPr lang="en-US" sz="3600" b="1" cap="all" spc="400" dirty="0">
                <a:solidFill>
                  <a:schemeClr val="accent1"/>
                </a:solidFill>
              </a:rPr>
              <a:t>Agenda</a:t>
            </a:r>
            <a:endParaRPr lang="en-US" sz="3600" dirty="0">
              <a:solidFill>
                <a:schemeClr val="accent1"/>
              </a:solidFill>
            </a:endParaRPr>
          </a:p>
        </p:txBody>
      </p:sp>
      <p:pic>
        <p:nvPicPr>
          <p:cNvPr id="13" name="Google Shape;452;p56" descr="Text, whiteboard&#10;&#10;Description automatically generated">
            <a:extLst>
              <a:ext uri="{FF2B5EF4-FFF2-40B4-BE49-F238E27FC236}">
                <a16:creationId xmlns:a16="http://schemas.microsoft.com/office/drawing/2014/main" id="{592DF2B7-53DC-8213-5C19-FBCF4D6DD3A7}"/>
              </a:ext>
            </a:extLst>
          </p:cNvPr>
          <p:cNvPicPr preferRelativeResize="0"/>
          <p:nvPr/>
        </p:nvPicPr>
        <p:blipFill rotWithShape="1">
          <a:blip r:embed="rId2"/>
          <a:srcRect r="30319" b="1"/>
          <a:stretch/>
        </p:blipFill>
        <p:spPr>
          <a:xfrm>
            <a:off x="676053" y="2158073"/>
            <a:ext cx="2637660" cy="3882362"/>
          </a:xfrm>
          <a:prstGeom prst="rect">
            <a:avLst/>
          </a:prstGeom>
          <a:noFill/>
        </p:spPr>
      </p:pic>
      <p:pic>
        <p:nvPicPr>
          <p:cNvPr id="25" name="Google Shape;447;p56" descr="A blackboard with writing on it&#10;&#10;Description automatically generated with low confidence">
            <a:extLst>
              <a:ext uri="{FF2B5EF4-FFF2-40B4-BE49-F238E27FC236}">
                <a16:creationId xmlns:a16="http://schemas.microsoft.com/office/drawing/2014/main" id="{B979C154-A8C8-376A-EA9D-55B89471D70F}"/>
              </a:ext>
            </a:extLst>
          </p:cNvPr>
          <p:cNvPicPr preferRelativeResize="0"/>
          <p:nvPr/>
        </p:nvPicPr>
        <p:blipFill rotWithShape="1">
          <a:blip r:embed="rId3"/>
          <a:srcRect r="4" b="4047"/>
          <a:stretch/>
        </p:blipFill>
        <p:spPr>
          <a:xfrm rot="5400000">
            <a:off x="3860732" y="1778241"/>
            <a:ext cx="1853870" cy="2616049"/>
          </a:xfrm>
          <a:prstGeom prst="rect">
            <a:avLst/>
          </a:prstGeom>
          <a:noFill/>
        </p:spPr>
      </p:pic>
      <p:sp>
        <p:nvSpPr>
          <p:cNvPr id="46" name="Isosceles Triangle 8">
            <a:extLst>
              <a:ext uri="{FF2B5EF4-FFF2-40B4-BE49-F238E27FC236}">
                <a16:creationId xmlns:a16="http://schemas.microsoft.com/office/drawing/2014/main" id="{EDEA1E2F-218D-4172-856B-74C87C89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Google Shape;446;p56" descr="Text, letter&#10;&#10;Description automatically generated">
            <a:extLst>
              <a:ext uri="{FF2B5EF4-FFF2-40B4-BE49-F238E27FC236}">
                <a16:creationId xmlns:a16="http://schemas.microsoft.com/office/drawing/2014/main" id="{326AB0F9-E20D-1026-C5A5-A28F055054CF}"/>
              </a:ext>
            </a:extLst>
          </p:cNvPr>
          <p:cNvPicPr preferRelativeResize="0"/>
          <p:nvPr/>
        </p:nvPicPr>
        <p:blipFill rotWithShape="1">
          <a:blip r:embed="rId4"/>
          <a:srcRect l="842" r="-2" b="-2"/>
          <a:stretch/>
        </p:blipFill>
        <p:spPr>
          <a:xfrm rot="16200000">
            <a:off x="3855781" y="3802269"/>
            <a:ext cx="1861210" cy="2616049"/>
          </a:xfrm>
          <a:prstGeom prst="rect">
            <a:avLst/>
          </a:prstGeom>
          <a:noFill/>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677334" y="6041362"/>
            <a:ext cx="5192561"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Presentation Title</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6325880" y="2160589"/>
            <a:ext cx="2948121" cy="3880773"/>
          </a:xfrm>
        </p:spPr>
        <p:txBody>
          <a:bodyPr vert="horz" lIns="91440" tIns="45720" rIns="91440" bIns="45720" rtlCol="0">
            <a:normAutofit/>
          </a:bodyPr>
          <a:lstStyle/>
          <a:p>
            <a:pPr marL="228600" lvl="0" indent="-228600" algn="l">
              <a:lnSpc>
                <a:spcPct val="90000"/>
              </a:lnSpc>
              <a:buFont typeface="Wingdings 3" charset="2"/>
              <a:buChar char=""/>
            </a:pPr>
            <a:r>
              <a:rPr lang="en-US" sz="1500">
                <a:solidFill>
                  <a:schemeClr val="tx1">
                    <a:lumMod val="75000"/>
                    <a:lumOff val="25000"/>
                  </a:schemeClr>
                </a:solidFill>
              </a:rPr>
              <a:t>My Journey to Teach Me Videos?</a:t>
            </a:r>
          </a:p>
          <a:p>
            <a:pPr marL="228600" lvl="0" indent="-228600" algn="l">
              <a:lnSpc>
                <a:spcPct val="90000"/>
              </a:lnSpc>
              <a:buFont typeface="Wingdings 3" charset="2"/>
              <a:buChar char=""/>
            </a:pPr>
            <a:r>
              <a:rPr lang="en-US" sz="1500">
                <a:solidFill>
                  <a:schemeClr val="tx1">
                    <a:lumMod val="75000"/>
                    <a:lumOff val="25000"/>
                  </a:schemeClr>
                </a:solidFill>
              </a:rPr>
              <a:t>What is it? The Teach Me Video</a:t>
            </a:r>
          </a:p>
          <a:p>
            <a:pPr marL="228600" lvl="0" indent="-228600" algn="l">
              <a:lnSpc>
                <a:spcPct val="90000"/>
              </a:lnSpc>
              <a:buFont typeface="Wingdings 3" charset="2"/>
              <a:buChar char=""/>
            </a:pPr>
            <a:r>
              <a:rPr lang="en-US" sz="1500">
                <a:solidFill>
                  <a:schemeClr val="tx1">
                    <a:lumMod val="75000"/>
                    <a:lumOff val="25000"/>
                  </a:schemeClr>
                </a:solidFill>
              </a:rPr>
              <a:t>How has it affected my Success rate?</a:t>
            </a:r>
          </a:p>
          <a:p>
            <a:pPr marL="228600" lvl="0" indent="-228600" algn="l">
              <a:lnSpc>
                <a:spcPct val="90000"/>
              </a:lnSpc>
              <a:buFont typeface="Wingdings 3" charset="2"/>
              <a:buChar char=""/>
            </a:pPr>
            <a:r>
              <a:rPr lang="en-US" sz="1500">
                <a:solidFill>
                  <a:schemeClr val="tx1">
                    <a:lumMod val="75000"/>
                    <a:lumOff val="25000"/>
                  </a:schemeClr>
                </a:solidFill>
              </a:rPr>
              <a:t>How has it affected my Retention rate?</a:t>
            </a:r>
          </a:p>
          <a:p>
            <a:pPr marL="228600" lvl="0" indent="-228600" algn="l">
              <a:lnSpc>
                <a:spcPct val="90000"/>
              </a:lnSpc>
              <a:buFont typeface="Wingdings 3" charset="2"/>
              <a:buChar char=""/>
            </a:pPr>
            <a:r>
              <a:rPr lang="en-US" sz="1500">
                <a:solidFill>
                  <a:schemeClr val="tx1">
                    <a:lumMod val="75000"/>
                    <a:lumOff val="25000"/>
                  </a:schemeClr>
                </a:solidFill>
              </a:rPr>
              <a:t>How is it Anti-Racist/Equitable?</a:t>
            </a:r>
          </a:p>
          <a:p>
            <a:pPr marL="228600" lvl="0" indent="-228600" algn="l">
              <a:lnSpc>
                <a:spcPct val="90000"/>
              </a:lnSpc>
              <a:buFont typeface="Wingdings 3" charset="2"/>
              <a:buChar char=""/>
            </a:pPr>
            <a:r>
              <a:rPr lang="en-US" sz="1500">
                <a:solidFill>
                  <a:schemeClr val="tx1">
                    <a:lumMod val="75000"/>
                    <a:lumOff val="25000"/>
                  </a:schemeClr>
                </a:solidFill>
              </a:rPr>
              <a:t>How is it MORE Rigorous?</a:t>
            </a:r>
          </a:p>
          <a:p>
            <a:pPr marL="228600" lvl="0" indent="-228600" algn="l">
              <a:lnSpc>
                <a:spcPct val="90000"/>
              </a:lnSpc>
              <a:buFont typeface="Wingdings 3" charset="2"/>
              <a:buChar char=""/>
            </a:pPr>
            <a:r>
              <a:rPr lang="en-US" sz="1500">
                <a:solidFill>
                  <a:schemeClr val="tx1">
                    <a:lumMod val="75000"/>
                    <a:lumOff val="25000"/>
                  </a:schemeClr>
                </a:solidFill>
              </a:rPr>
              <a:t>What are the other benefits?</a:t>
            </a:r>
          </a:p>
        </p:txBody>
      </p:sp>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a:xfrm>
            <a:off x="6095693" y="6041362"/>
            <a:ext cx="2021380" cy="365125"/>
          </a:xfrm>
        </p:spPr>
        <p:txBody>
          <a:bodyPr vert="horz" lIns="91440" tIns="45720" rIns="91440" bIns="45720" rtlCol="0" anchor="ctr">
            <a:normAutofit/>
          </a:bodyPr>
          <a:lstStyle/>
          <a:p>
            <a:pPr defTabSz="914400">
              <a:spcAft>
                <a:spcPts val="600"/>
              </a:spcAft>
            </a:pPr>
            <a:r>
              <a:rPr lang="en-US">
                <a:solidFill>
                  <a:schemeClr val="tx1">
                    <a:tint val="75000"/>
                  </a:schemeClr>
                </a:solidFill>
              </a:rPr>
              <a:t>9/3/20XX</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accent1"/>
                </a:solidFill>
              </a:rPr>
              <a:pPr defTabSz="914400">
                <a:spcAft>
                  <a:spcPts val="600"/>
                </a:spcAft>
              </a:pPr>
              <a:t>2</a:t>
            </a:fld>
            <a:endParaRPr lang="en-US">
              <a:solidFill>
                <a:schemeClr val="accent1"/>
              </a:solidFill>
            </a:endParaRPr>
          </a:p>
        </p:txBody>
      </p:sp>
    </p:spTree>
    <p:extLst>
      <p:ext uri="{BB962C8B-B14F-4D97-AF65-F5344CB8AC3E}">
        <p14:creationId xmlns:p14="http://schemas.microsoft.com/office/powerpoint/2010/main" val="16135980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5" name="Rectangle 44">
            <a:extLst>
              <a:ext uri="{FF2B5EF4-FFF2-40B4-BE49-F238E27FC236}">
                <a16:creationId xmlns:a16="http://schemas.microsoft.com/office/drawing/2014/main" id="{531A1158-931F-4682-A085-AF74D6204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096000" y="609600"/>
            <a:ext cx="3178002" cy="1922060"/>
          </a:xfrm>
        </p:spPr>
        <p:txBody>
          <a:bodyPr vert="horz" lIns="91440" tIns="45720" rIns="91440" bIns="45720" rtlCol="0" anchor="b">
            <a:normAutofit/>
          </a:bodyPr>
          <a:lstStyle/>
          <a:p>
            <a:pPr>
              <a:lnSpc>
                <a:spcPct val="90000"/>
              </a:lnSpc>
            </a:pPr>
            <a:r>
              <a:rPr lang="en-US" sz="3200"/>
              <a:t>My Personal Education and Work Journey to Teach Me Videos</a:t>
            </a:r>
          </a:p>
        </p:txBody>
      </p:sp>
      <p:pic>
        <p:nvPicPr>
          <p:cNvPr id="6" name="Google Shape;444;p56">
            <a:extLst>
              <a:ext uri="{FF2B5EF4-FFF2-40B4-BE49-F238E27FC236}">
                <a16:creationId xmlns:a16="http://schemas.microsoft.com/office/drawing/2014/main" id="{74103E58-CE7F-E580-362C-4DBB3CEA81CB}"/>
              </a:ext>
            </a:extLst>
          </p:cNvPr>
          <p:cNvPicPr preferRelativeResize="0"/>
          <p:nvPr/>
        </p:nvPicPr>
        <p:blipFill rotWithShape="1">
          <a:blip r:embed="rId2"/>
          <a:srcRect r="18999" b="1"/>
          <a:stretch/>
        </p:blipFill>
        <p:spPr>
          <a:xfrm>
            <a:off x="3078396" y="10"/>
            <a:ext cx="3030396" cy="261882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a:noFill/>
        </p:spPr>
      </p:pic>
      <p:pic>
        <p:nvPicPr>
          <p:cNvPr id="12" name="Google Shape;460;p56">
            <a:extLst>
              <a:ext uri="{FF2B5EF4-FFF2-40B4-BE49-F238E27FC236}">
                <a16:creationId xmlns:a16="http://schemas.microsoft.com/office/drawing/2014/main" id="{C9A2CD54-3E09-3A48-E84D-CAA4D6F68C09}"/>
              </a:ext>
            </a:extLst>
          </p:cNvPr>
          <p:cNvPicPr preferRelativeResize="0"/>
          <p:nvPr/>
        </p:nvPicPr>
        <p:blipFill rotWithShape="1">
          <a:blip r:embed="rId3"/>
          <a:srcRect r="-1" b="9684"/>
          <a:stretch/>
        </p:blipFill>
        <p:spPr>
          <a:xfrm>
            <a:off x="440943" y="10"/>
            <a:ext cx="3038117" cy="2618824"/>
          </a:xfrm>
          <a:custGeom>
            <a:avLst/>
            <a:gdLst/>
            <a:ahLst/>
            <a:cxnLst/>
            <a:rect l="l" t="t" r="r" b="b"/>
            <a:pathLst>
              <a:path w="3038117" h="2618834">
                <a:moveTo>
                  <a:pt x="389438" y="0"/>
                </a:moveTo>
                <a:lnTo>
                  <a:pt x="3038117" y="0"/>
                </a:lnTo>
                <a:lnTo>
                  <a:pt x="2639865" y="2618834"/>
                </a:lnTo>
                <a:lnTo>
                  <a:pt x="0" y="2618834"/>
                </a:lnTo>
                <a:close/>
              </a:path>
            </a:pathLst>
          </a:custGeom>
          <a:noFill/>
        </p:spPr>
      </p:pic>
      <p:pic>
        <p:nvPicPr>
          <p:cNvPr id="7" name="Google Shape;456;p56">
            <a:extLst>
              <a:ext uri="{FF2B5EF4-FFF2-40B4-BE49-F238E27FC236}">
                <a16:creationId xmlns:a16="http://schemas.microsoft.com/office/drawing/2014/main" id="{0485023E-D81F-7425-12F3-096B25DB8CBD}"/>
              </a:ext>
            </a:extLst>
          </p:cNvPr>
          <p:cNvPicPr preferRelativeResize="0"/>
          <p:nvPr/>
        </p:nvPicPr>
        <p:blipFill rotWithShape="1">
          <a:blip r:embed="rId4"/>
          <a:srcRect l="21756" r="2" b="2"/>
          <a:stretch/>
        </p:blipFill>
        <p:spPr>
          <a:xfrm>
            <a:off x="1" y="2618834"/>
            <a:ext cx="5717617"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a:noFill/>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096000" y="2710380"/>
            <a:ext cx="3178002" cy="3330982"/>
          </a:xfrm>
        </p:spPr>
        <p:txBody>
          <a:bodyPr vert="horz" lIns="91440" tIns="45720" rIns="91440" bIns="45720" rtlCol="0">
            <a:normAutofit/>
          </a:bodyPr>
          <a:lstStyle/>
          <a:p>
            <a:pPr marL="342900" indent="-342900">
              <a:lnSpc>
                <a:spcPct val="100000"/>
              </a:lnSpc>
              <a:buFont typeface="Wingdings 3" charset="2"/>
              <a:buChar char=""/>
            </a:pPr>
            <a:r>
              <a:rPr lang="en-US" sz="1700"/>
              <a:t>Earned a Masters in Math and Teaching Math from UC Davis in 2007.</a:t>
            </a:r>
          </a:p>
          <a:p>
            <a:pPr marL="342900" indent="-342900">
              <a:lnSpc>
                <a:spcPct val="100000"/>
              </a:lnSpc>
              <a:buFont typeface="Wingdings 3" charset="2"/>
              <a:buChar char=""/>
            </a:pPr>
            <a:r>
              <a:rPr lang="en-US" sz="1700"/>
              <a:t>CRC (Consumnes River College) from 2007 – 2014</a:t>
            </a:r>
          </a:p>
          <a:p>
            <a:pPr marL="342900" indent="-342900">
              <a:lnSpc>
                <a:spcPct val="100000"/>
              </a:lnSpc>
              <a:buFont typeface="Wingdings 3" charset="2"/>
              <a:buChar char=""/>
            </a:pPr>
            <a:r>
              <a:rPr lang="en-US" sz="1700"/>
              <a:t>Sierra College Tenured Track Faculty 2014 – 2019</a:t>
            </a:r>
          </a:p>
          <a:p>
            <a:pPr marL="342900" indent="-342900">
              <a:lnSpc>
                <a:spcPct val="100000"/>
              </a:lnSpc>
              <a:buFont typeface="Wingdings 3" charset="2"/>
              <a:buChar char=""/>
            </a:pPr>
            <a:r>
              <a:rPr lang="en-US" sz="1700"/>
              <a:t>Sac City College 2019 until present.</a:t>
            </a:r>
          </a:p>
          <a:p>
            <a:pPr>
              <a:lnSpc>
                <a:spcPct val="100000"/>
              </a:lnSpc>
              <a:buFont typeface="Wingdings 3" charset="2"/>
              <a:buChar char=""/>
            </a:pPr>
            <a:endParaRPr lang="en-US" sz="170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a:xfrm>
            <a:off x="7205133" y="6041362"/>
            <a:ext cx="911939" cy="365125"/>
          </a:xfrm>
        </p:spPr>
        <p:txBody>
          <a:bodyPr vert="horz" lIns="91440" tIns="45720" rIns="91440" bIns="45720" rtlCol="0" anchor="ctr">
            <a:normAutofit/>
          </a:bodyPr>
          <a:lstStyle/>
          <a:p>
            <a:pPr defTabSz="914400">
              <a:spcAft>
                <a:spcPts val="600"/>
              </a:spcAft>
            </a:pPr>
            <a:r>
              <a:rPr lang="en-US">
                <a:solidFill>
                  <a:schemeClr val="tx1">
                    <a:tint val="75000"/>
                  </a:schemeClr>
                </a:solidFill>
              </a:rPr>
              <a:t>10/21/2022</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accent1"/>
                </a:solidFill>
              </a:rPr>
              <a:pPr defTabSz="914400">
                <a:spcAft>
                  <a:spcPts val="600"/>
                </a:spcAft>
              </a:pPr>
              <a:t>3</a:t>
            </a:fld>
            <a:endParaRPr lang="en-US">
              <a:solidFill>
                <a:schemeClr val="accent1"/>
              </a:solidFill>
            </a:endParaRPr>
          </a:p>
        </p:txBody>
      </p:sp>
      <p:grpSp>
        <p:nvGrpSpPr>
          <p:cNvPr id="47" name="Group 46">
            <a:extLst>
              <a:ext uri="{FF2B5EF4-FFF2-40B4-BE49-F238E27FC236}">
                <a16:creationId xmlns:a16="http://schemas.microsoft.com/office/drawing/2014/main" id="{68CC4534-BAAC-4D5F-9F61-089745A30A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99868E2D-9742-407F-951A-CBC2D02BB6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260601E-0F58-44EA-8496-D4CCBA9DF7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E7685DF3-C544-4461-BCFF-BFC22FD08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BF702000-D597-4B33-97F1-3EA2CA978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7940EC63-7135-4958-A6DA-2B7B3F549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0EDEC1C3-D953-4DF1-914A-FE4A7DB6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a:extLst>
                <a:ext uri="{FF2B5EF4-FFF2-40B4-BE49-F238E27FC236}">
                  <a16:creationId xmlns:a16="http://schemas.microsoft.com/office/drawing/2014/main" id="{58EFEF71-11D2-41FA-B797-4781045C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id="{08B9320D-2631-415E-9956-83E6C6F1D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164EAB87-65E0-4E1F-B08C-D636A9585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A3C46668-C714-4110-8DCB-DB0056366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677334" y="6041362"/>
            <a:ext cx="4194917"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The Power of Teach Me Videos</a:t>
            </a: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38203" y="209593"/>
            <a:ext cx="9090002" cy="1115773"/>
          </a:xfrm>
        </p:spPr>
        <p:txBody>
          <a:bodyPr>
            <a:normAutofit fontScale="90000"/>
          </a:bodyPr>
          <a:lstStyle/>
          <a:p>
            <a:r>
              <a:rPr lang="en-US"/>
              <a:t>W</a:t>
            </a:r>
            <a:r>
              <a:rPr lang="en-US" sz="4000"/>
              <a:t>ho Supported me Through my Journey to Teach Me Videos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21240" y="1325366"/>
            <a:ext cx="9090002" cy="5323041"/>
          </a:xfrm>
        </p:spPr>
        <p:txBody>
          <a:bodyPr>
            <a:normAutofit fontScale="85000" lnSpcReduction="10000"/>
          </a:bodyPr>
          <a:lstStyle/>
          <a:p>
            <a:pPr algn="l"/>
            <a:r>
              <a:rPr lang="en-US" b="1" u="sng" dirty="0">
                <a:solidFill>
                  <a:schemeClr val="accent1"/>
                </a:solidFill>
              </a:rPr>
              <a:t>Many helpful faculty at CRC</a:t>
            </a:r>
          </a:p>
          <a:p>
            <a:pPr marL="342900" indent="-342900" algn="l">
              <a:buFont typeface="Arial" panose="020B0604020202020204" pitchFamily="34" charset="0"/>
              <a:buChar char="•"/>
            </a:pPr>
            <a:r>
              <a:rPr lang="en-US" dirty="0"/>
              <a:t>Openness to sharing resources and not to be afraid to explore educational technologies.</a:t>
            </a:r>
          </a:p>
          <a:p>
            <a:pPr algn="l"/>
            <a:endParaRPr lang="en-US" dirty="0"/>
          </a:p>
          <a:p>
            <a:pPr algn="l"/>
            <a:r>
              <a:rPr lang="en-US" b="1" u="sng" dirty="0">
                <a:solidFill>
                  <a:schemeClr val="accent1"/>
                </a:solidFill>
              </a:rPr>
              <a:t>Sierra Tonya Times and Sandi Escobar</a:t>
            </a:r>
          </a:p>
          <a:p>
            <a:pPr marL="342900" indent="-342900" algn="l">
              <a:buFont typeface="Arial" panose="020B0604020202020204" pitchFamily="34" charset="0"/>
              <a:buChar char="•"/>
            </a:pPr>
            <a:r>
              <a:rPr lang="en-US" dirty="0"/>
              <a:t>Equity journey began here</a:t>
            </a:r>
          </a:p>
          <a:p>
            <a:pPr marL="342900" indent="-342900" algn="l">
              <a:buFont typeface="Arial" panose="020B0604020202020204" pitchFamily="34" charset="0"/>
              <a:buChar char="•"/>
            </a:pPr>
            <a:r>
              <a:rPr lang="en-US" dirty="0"/>
              <a:t>Story about may unequitable biases</a:t>
            </a:r>
          </a:p>
          <a:p>
            <a:pPr marL="342900" indent="-342900" algn="l">
              <a:buFont typeface="Arial" panose="020B0604020202020204" pitchFamily="34" charset="0"/>
              <a:buChar char="•"/>
            </a:pPr>
            <a:r>
              <a:rPr lang="en-US" dirty="0"/>
              <a:t>Schedule Assignment</a:t>
            </a:r>
          </a:p>
          <a:p>
            <a:pPr algn="l"/>
            <a:endParaRPr lang="en-US" dirty="0"/>
          </a:p>
          <a:p>
            <a:pPr algn="l"/>
            <a:r>
              <a:rPr lang="en-US" b="1" u="sng" dirty="0">
                <a:solidFill>
                  <a:schemeClr val="accent1"/>
                </a:solidFill>
              </a:rPr>
              <a:t>Sierra Ken Jonson and then Mike Waterson</a:t>
            </a:r>
          </a:p>
          <a:p>
            <a:pPr marL="342900" indent="-342900" algn="l">
              <a:buFont typeface="Arial" panose="020B0604020202020204" pitchFamily="34" charset="0"/>
              <a:buChar char="•"/>
            </a:pPr>
            <a:r>
              <a:rPr lang="en-US" dirty="0"/>
              <a:t>Taught me collaboration is not only fun but it’s the way we have hard conversations about what we teach and why.</a:t>
            </a:r>
          </a:p>
          <a:p>
            <a:pPr algn="l"/>
            <a:endParaRPr lang="en-US" dirty="0"/>
          </a:p>
          <a:p>
            <a:pPr algn="l"/>
            <a:r>
              <a:rPr lang="en-US" b="1" u="sng" dirty="0">
                <a:solidFill>
                  <a:schemeClr val="accent1"/>
                </a:solidFill>
              </a:rPr>
              <a:t>SCC Haynalka Caton, Karla Rojas, Michelle Poliseno, Tricia Sanford, and Angie Lambert</a:t>
            </a:r>
          </a:p>
          <a:p>
            <a:pPr marL="342900" indent="-342900" algn="l">
              <a:buFont typeface="Arial" panose="020B0604020202020204" pitchFamily="34" charset="0"/>
              <a:buChar char="•"/>
            </a:pPr>
            <a:r>
              <a:rPr lang="en-US" dirty="0"/>
              <a:t>These people got me to these ideas and kept me sane over the course of Covid.</a:t>
            </a:r>
          </a:p>
          <a:p>
            <a:endParaRPr lang="en-US" dirty="0"/>
          </a:p>
        </p:txBody>
      </p:sp>
    </p:spTree>
    <p:extLst>
      <p:ext uri="{BB962C8B-B14F-4D97-AF65-F5344CB8AC3E}">
        <p14:creationId xmlns:p14="http://schemas.microsoft.com/office/powerpoint/2010/main" val="222788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p:nvPr/>
        </p:nvSpPr>
        <p:spPr>
          <a:xfrm>
            <a:off x="-1" y="0"/>
            <a:ext cx="12188952" cy="6858000"/>
          </a:xfrm>
          <a:prstGeom prst="rect">
            <a:avLst/>
          </a:prstGeom>
          <a:solidFill>
            <a:schemeClr val="dk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74" name="Google Shape;274;p43"/>
          <p:cNvSpPr txBox="1">
            <a:spLocks noGrp="1"/>
          </p:cNvSpPr>
          <p:nvPr>
            <p:ph type="title"/>
          </p:nvPr>
        </p:nvSpPr>
        <p:spPr>
          <a:xfrm>
            <a:off x="841248" y="3521648"/>
            <a:ext cx="10506456" cy="1485513"/>
          </a:xfrm>
          <a:prstGeom prst="rect">
            <a:avLst/>
          </a:prstGeom>
          <a:noFill/>
          <a:ln>
            <a:noFill/>
          </a:ln>
        </p:spPr>
        <p:txBody>
          <a:bodyPr spcFirstLastPara="1" vert="horz" wrap="square" lIns="91433" tIns="45700" rIns="91433" bIns="45700" rtlCol="0" anchor="b" anchorCtr="0">
            <a:normAutofit/>
          </a:bodyPr>
          <a:lstStyle/>
          <a:p>
            <a:pPr algn="ctr">
              <a:lnSpc>
                <a:spcPct val="90000"/>
              </a:lnSpc>
              <a:spcBef>
                <a:spcPts val="0"/>
              </a:spcBef>
              <a:buClr>
                <a:schemeClr val="lt1"/>
              </a:buClr>
              <a:buSzPts val="3900"/>
            </a:pPr>
            <a:r>
              <a:rPr lang="en" sz="5200">
                <a:solidFill>
                  <a:schemeClr val="lt1"/>
                </a:solidFill>
                <a:latin typeface="Calibri"/>
                <a:ea typeface="Calibri"/>
                <a:cs typeface="Calibri"/>
                <a:sym typeface="Calibri"/>
              </a:rPr>
              <a:t>Who are we?</a:t>
            </a:r>
            <a:endParaRPr/>
          </a:p>
        </p:txBody>
      </p:sp>
      <p:sp>
        <p:nvSpPr>
          <p:cNvPr id="275" name="Google Shape;275;p43"/>
          <p:cNvSpPr txBox="1">
            <a:spLocks noGrp="1"/>
          </p:cNvSpPr>
          <p:nvPr>
            <p:ph type="body" idx="1"/>
          </p:nvPr>
        </p:nvSpPr>
        <p:spPr>
          <a:xfrm>
            <a:off x="841248" y="5193979"/>
            <a:ext cx="10506456" cy="928325"/>
          </a:xfrm>
          <a:prstGeom prst="rect">
            <a:avLst/>
          </a:prstGeom>
          <a:noFill/>
          <a:ln>
            <a:noFill/>
          </a:ln>
        </p:spPr>
        <p:txBody>
          <a:bodyPr spcFirstLastPara="1" vert="horz" wrap="square" lIns="91433" tIns="45700" rIns="91433" bIns="45700" rtlCol="0" anchor="t" anchorCtr="0">
            <a:normAutofit/>
          </a:bodyPr>
          <a:lstStyle/>
          <a:p>
            <a:pPr marL="0" indent="0" algn="ctr">
              <a:lnSpc>
                <a:spcPct val="90000"/>
              </a:lnSpc>
              <a:spcBef>
                <a:spcPts val="0"/>
              </a:spcBef>
              <a:buClr>
                <a:schemeClr val="lt1"/>
              </a:buClr>
              <a:buSzPts val="1800"/>
              <a:buNone/>
            </a:pPr>
            <a:r>
              <a:rPr lang="en" sz="2400">
                <a:solidFill>
                  <a:schemeClr val="lt1"/>
                </a:solidFill>
                <a:latin typeface="Calibri"/>
                <a:ea typeface="Calibri"/>
                <a:cs typeface="Calibri"/>
                <a:sym typeface="Calibri"/>
              </a:rPr>
              <a:t>Sacramento City College Mathematics Professors</a:t>
            </a:r>
            <a:endParaRPr/>
          </a:p>
        </p:txBody>
      </p:sp>
      <p:pic>
        <p:nvPicPr>
          <p:cNvPr id="276" name="Google Shape;276;p43"/>
          <p:cNvPicPr preferRelativeResize="0"/>
          <p:nvPr/>
        </p:nvPicPr>
        <p:blipFill rotWithShape="1">
          <a:blip r:embed="rId3">
            <a:alphaModFix/>
          </a:blip>
          <a:srcRect t="1154" r="-3" b="20154"/>
          <a:stretch/>
        </p:blipFill>
        <p:spPr>
          <a:xfrm>
            <a:off x="7357970" y="202381"/>
            <a:ext cx="2255461" cy="3155239"/>
          </a:xfrm>
          <a:prstGeom prst="rect">
            <a:avLst/>
          </a:prstGeom>
          <a:noFill/>
          <a:ln>
            <a:noFill/>
          </a:ln>
        </p:spPr>
      </p:pic>
      <p:pic>
        <p:nvPicPr>
          <p:cNvPr id="277" name="Google Shape;277;p43" descr="A person taking a selfie&#10;&#10;Description automatically generated"/>
          <p:cNvPicPr preferRelativeResize="0"/>
          <p:nvPr/>
        </p:nvPicPr>
        <p:blipFill rotWithShape="1">
          <a:blip r:embed="rId4">
            <a:alphaModFix/>
          </a:blip>
          <a:srcRect l="4688" b="-1"/>
          <a:stretch/>
        </p:blipFill>
        <p:spPr>
          <a:xfrm>
            <a:off x="2575696" y="187901"/>
            <a:ext cx="2255461" cy="3155239"/>
          </a:xfrm>
          <a:prstGeom prst="rect">
            <a:avLst/>
          </a:prstGeom>
          <a:noFill/>
          <a:ln>
            <a:noFill/>
          </a:ln>
        </p:spPr>
      </p:pic>
      <p:pic>
        <p:nvPicPr>
          <p:cNvPr id="278" name="Google Shape;278;p43"/>
          <p:cNvPicPr preferRelativeResize="0"/>
          <p:nvPr/>
        </p:nvPicPr>
        <p:blipFill rotWithShape="1">
          <a:blip r:embed="rId5">
            <a:alphaModFix/>
          </a:blip>
          <a:srcRect l="4345" r="342" b="-1"/>
          <a:stretch/>
        </p:blipFill>
        <p:spPr>
          <a:xfrm>
            <a:off x="4966834" y="187901"/>
            <a:ext cx="2255461" cy="3155239"/>
          </a:xfrm>
          <a:prstGeom prst="rect">
            <a:avLst/>
          </a:prstGeom>
          <a:noFill/>
          <a:ln>
            <a:noFill/>
          </a:ln>
        </p:spPr>
      </p:pic>
      <p:pic>
        <p:nvPicPr>
          <p:cNvPr id="279" name="Google Shape;279;p43"/>
          <p:cNvPicPr preferRelativeResize="0"/>
          <p:nvPr/>
        </p:nvPicPr>
        <p:blipFill rotWithShape="1">
          <a:blip r:embed="rId6">
            <a:alphaModFix/>
          </a:blip>
          <a:srcRect l="4688" b="-1"/>
          <a:stretch/>
        </p:blipFill>
        <p:spPr>
          <a:xfrm>
            <a:off x="184558" y="216458"/>
            <a:ext cx="2255461" cy="3155239"/>
          </a:xfrm>
          <a:prstGeom prst="rect">
            <a:avLst/>
          </a:prstGeom>
          <a:noFill/>
          <a:ln>
            <a:noFill/>
          </a:ln>
        </p:spPr>
      </p:pic>
      <p:pic>
        <p:nvPicPr>
          <p:cNvPr id="280" name="Google Shape;280;p43"/>
          <p:cNvPicPr preferRelativeResize="0"/>
          <p:nvPr/>
        </p:nvPicPr>
        <p:blipFill rotWithShape="1">
          <a:blip r:embed="rId7">
            <a:alphaModFix/>
          </a:blip>
          <a:srcRect l="5007" r="41377" b="-4"/>
          <a:stretch/>
        </p:blipFill>
        <p:spPr>
          <a:xfrm>
            <a:off x="9749110" y="187901"/>
            <a:ext cx="2255461" cy="3155239"/>
          </a:xfrm>
          <a:prstGeom prst="rect">
            <a:avLst/>
          </a:prstGeom>
          <a:noFill/>
          <a:ln>
            <a:noFill/>
          </a:ln>
        </p:spPr>
      </p:pic>
      <p:sp>
        <p:nvSpPr>
          <p:cNvPr id="281" name="Google Shape;281;p43"/>
          <p:cNvSpPr/>
          <p:nvPr/>
        </p:nvSpPr>
        <p:spPr>
          <a:xfrm>
            <a:off x="-54641" y="3128680"/>
            <a:ext cx="2630337" cy="578867"/>
          </a:xfrm>
          <a:prstGeom prst="ribbon">
            <a:avLst>
              <a:gd name="adj1" fmla="val 16667"/>
              <a:gd name="adj2" fmla="val 50000"/>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1867">
                <a:solidFill>
                  <a:schemeClr val="lt1"/>
                </a:solidFill>
                <a:latin typeface="Calibri"/>
                <a:ea typeface="Calibri"/>
                <a:cs typeface="Calibri"/>
                <a:sym typeface="Calibri"/>
              </a:rPr>
              <a:t>Tricia Sanford</a:t>
            </a:r>
            <a:endParaRPr sz="1467"/>
          </a:p>
        </p:txBody>
      </p:sp>
      <p:sp>
        <p:nvSpPr>
          <p:cNvPr id="282" name="Google Shape;282;p43"/>
          <p:cNvSpPr/>
          <p:nvPr/>
        </p:nvSpPr>
        <p:spPr>
          <a:xfrm>
            <a:off x="2440020" y="156831"/>
            <a:ext cx="2630337" cy="578867"/>
          </a:xfrm>
          <a:prstGeom prst="ribbon">
            <a:avLst>
              <a:gd name="adj1" fmla="val 16667"/>
              <a:gd name="adj2" fmla="val 50000"/>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1867">
                <a:solidFill>
                  <a:schemeClr val="lt1"/>
                </a:solidFill>
                <a:latin typeface="Calibri"/>
                <a:ea typeface="Calibri"/>
                <a:cs typeface="Calibri"/>
                <a:sym typeface="Calibri"/>
              </a:rPr>
              <a:t>Karla Rojas</a:t>
            </a:r>
            <a:endParaRPr sz="1467"/>
          </a:p>
        </p:txBody>
      </p:sp>
      <p:sp>
        <p:nvSpPr>
          <p:cNvPr id="283" name="Google Shape;283;p43"/>
          <p:cNvSpPr/>
          <p:nvPr/>
        </p:nvSpPr>
        <p:spPr>
          <a:xfrm>
            <a:off x="4700314" y="3132119"/>
            <a:ext cx="2630337" cy="578867"/>
          </a:xfrm>
          <a:prstGeom prst="ribbon">
            <a:avLst>
              <a:gd name="adj1" fmla="val 16667"/>
              <a:gd name="adj2" fmla="val 50000"/>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1867">
                <a:solidFill>
                  <a:schemeClr val="lt1"/>
                </a:solidFill>
                <a:latin typeface="Calibri"/>
                <a:ea typeface="Calibri"/>
                <a:cs typeface="Calibri"/>
                <a:sym typeface="Calibri"/>
              </a:rPr>
              <a:t>Michelle Poliseno</a:t>
            </a:r>
            <a:endParaRPr sz="1867">
              <a:solidFill>
                <a:schemeClr val="lt1"/>
              </a:solidFill>
              <a:latin typeface="Calibri"/>
              <a:ea typeface="Calibri"/>
              <a:cs typeface="Calibri"/>
              <a:sym typeface="Calibri"/>
            </a:endParaRPr>
          </a:p>
        </p:txBody>
      </p:sp>
      <p:sp>
        <p:nvSpPr>
          <p:cNvPr id="284" name="Google Shape;284;p43"/>
          <p:cNvSpPr/>
          <p:nvPr/>
        </p:nvSpPr>
        <p:spPr>
          <a:xfrm>
            <a:off x="7170534" y="156829"/>
            <a:ext cx="2630337" cy="578867"/>
          </a:xfrm>
          <a:prstGeom prst="ribbon">
            <a:avLst>
              <a:gd name="adj1" fmla="val 16667"/>
              <a:gd name="adj2" fmla="val 50000"/>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1867">
                <a:solidFill>
                  <a:schemeClr val="lt1"/>
                </a:solidFill>
                <a:latin typeface="Calibri"/>
                <a:ea typeface="Calibri"/>
                <a:cs typeface="Calibri"/>
                <a:sym typeface="Calibri"/>
              </a:rPr>
              <a:t>Haynalka Caton</a:t>
            </a:r>
            <a:endParaRPr sz="1467"/>
          </a:p>
        </p:txBody>
      </p:sp>
      <p:sp>
        <p:nvSpPr>
          <p:cNvPr id="285" name="Google Shape;285;p43"/>
          <p:cNvSpPr/>
          <p:nvPr/>
        </p:nvSpPr>
        <p:spPr>
          <a:xfrm>
            <a:off x="9531206" y="3139567"/>
            <a:ext cx="2630337" cy="578867"/>
          </a:xfrm>
          <a:prstGeom prst="ribbon">
            <a:avLst>
              <a:gd name="adj1" fmla="val 16667"/>
              <a:gd name="adj2" fmla="val 50000"/>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1867">
                <a:solidFill>
                  <a:schemeClr val="lt1"/>
                </a:solidFill>
                <a:latin typeface="Calibri"/>
                <a:ea typeface="Calibri"/>
                <a:cs typeface="Calibri"/>
                <a:sym typeface="Calibri"/>
              </a:rPr>
              <a:t>Andre Bazos</a:t>
            </a:r>
            <a:endParaRPr sz="1867">
              <a:solidFill>
                <a:schemeClr val="lt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7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nline Media 11" title="Introductions">
            <a:hlinkClick r:id="" action="ppaction://media"/>
            <a:extLst>
              <a:ext uri="{FF2B5EF4-FFF2-40B4-BE49-F238E27FC236}">
                <a16:creationId xmlns:a16="http://schemas.microsoft.com/office/drawing/2014/main" id="{9C76C81F-C667-9264-C9E5-9541C152F7B4}"/>
              </a:ext>
            </a:extLst>
          </p:cNvPr>
          <p:cNvPicPr>
            <a:picLocks noRot="1" noChangeAspect="1"/>
          </p:cNvPicPr>
          <p:nvPr>
            <a:videoFile r:link="rId1"/>
          </p:nvPr>
        </p:nvPicPr>
        <p:blipFill>
          <a:blip r:embed="rId4"/>
          <a:stretch>
            <a:fillRect/>
          </a:stretch>
        </p:blipFill>
        <p:spPr>
          <a:xfrm>
            <a:off x="3197959" y="81642"/>
            <a:ext cx="8926286" cy="6694715"/>
          </a:xfrm>
          <a:prstGeom prst="rect">
            <a:avLst/>
          </a:prstGeom>
        </p:spPr>
      </p:pic>
      <p:sp>
        <p:nvSpPr>
          <p:cNvPr id="2" name="Title 1">
            <a:extLst>
              <a:ext uri="{FF2B5EF4-FFF2-40B4-BE49-F238E27FC236}">
                <a16:creationId xmlns:a16="http://schemas.microsoft.com/office/drawing/2014/main" id="{A5EA0AA1-F13D-52B8-24F0-E4C74604E183}"/>
              </a:ext>
            </a:extLst>
          </p:cNvPr>
          <p:cNvSpPr>
            <a:spLocks noGrp="1"/>
          </p:cNvSpPr>
          <p:nvPr>
            <p:ph type="title"/>
          </p:nvPr>
        </p:nvSpPr>
        <p:spPr>
          <a:xfrm>
            <a:off x="589653" y="182889"/>
            <a:ext cx="8596668" cy="656356"/>
          </a:xfrm>
        </p:spPr>
        <p:txBody>
          <a:bodyPr>
            <a:normAutofit fontScale="90000"/>
          </a:bodyPr>
          <a:lstStyle/>
          <a:p>
            <a:r>
              <a:rPr lang="en-US" dirty="0"/>
              <a:t>Well? What the hell are they?</a:t>
            </a:r>
          </a:p>
        </p:txBody>
      </p:sp>
      <p:sp>
        <p:nvSpPr>
          <p:cNvPr id="3" name="Text Placeholder 2">
            <a:extLst>
              <a:ext uri="{FF2B5EF4-FFF2-40B4-BE49-F238E27FC236}">
                <a16:creationId xmlns:a16="http://schemas.microsoft.com/office/drawing/2014/main" id="{E7F45B2F-AAFB-8371-8163-1CCDB491806F}"/>
              </a:ext>
            </a:extLst>
          </p:cNvPr>
          <p:cNvSpPr>
            <a:spLocks noGrp="1"/>
          </p:cNvSpPr>
          <p:nvPr>
            <p:ph type="body" idx="1"/>
          </p:nvPr>
        </p:nvSpPr>
        <p:spPr>
          <a:xfrm>
            <a:off x="677334" y="839245"/>
            <a:ext cx="8596668" cy="860400"/>
          </a:xfrm>
        </p:spPr>
        <p:txBody>
          <a:bodyPr/>
          <a:lstStyle/>
          <a:p>
            <a:r>
              <a:rPr lang="en-US" dirty="0"/>
              <a:t>Teach Me Videos are just simply that… all my students must Teach Me one problem each week on a video.</a:t>
            </a:r>
          </a:p>
        </p:txBody>
      </p:sp>
      <p:sp>
        <p:nvSpPr>
          <p:cNvPr id="4" name="Date Placeholder 3">
            <a:extLst>
              <a:ext uri="{FF2B5EF4-FFF2-40B4-BE49-F238E27FC236}">
                <a16:creationId xmlns:a16="http://schemas.microsoft.com/office/drawing/2014/main" id="{43F2B9DC-1721-87EA-C032-E6B079BBBEBE}"/>
              </a:ext>
            </a:extLst>
          </p:cNvPr>
          <p:cNvSpPr>
            <a:spLocks noGrp="1"/>
          </p:cNvSpPr>
          <p:nvPr>
            <p:ph type="dt" sz="half" idx="10"/>
          </p:nvPr>
        </p:nvSpPr>
        <p:spPr/>
        <p:txBody>
          <a:bodyPr/>
          <a:lstStyle/>
          <a:p>
            <a:fld id="{9EE61D71-6DB6-4BC3-AA0F-6648DD617B9F}" type="datetime1">
              <a:rPr lang="en-US" smtClean="0"/>
              <a:t>12/10/2022</a:t>
            </a:fld>
            <a:endParaRPr lang="en-US" dirty="0"/>
          </a:p>
        </p:txBody>
      </p:sp>
      <p:sp>
        <p:nvSpPr>
          <p:cNvPr id="5" name="Footer Placeholder 4">
            <a:extLst>
              <a:ext uri="{FF2B5EF4-FFF2-40B4-BE49-F238E27FC236}">
                <a16:creationId xmlns:a16="http://schemas.microsoft.com/office/drawing/2014/main" id="{0356413C-3E11-8697-901C-FAC30D2AF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17768A-BF41-C37E-D56C-FE1045DA50A8}"/>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3" name="Online Media 12" title="Examples of Class Recordings">
            <a:hlinkClick r:id="" action="ppaction://media"/>
            <a:extLst>
              <a:ext uri="{FF2B5EF4-FFF2-40B4-BE49-F238E27FC236}">
                <a16:creationId xmlns:a16="http://schemas.microsoft.com/office/drawing/2014/main" id="{F9149BB2-A750-FBA2-AEDD-1D25C8735F7E}"/>
              </a:ext>
            </a:extLst>
          </p:cNvPr>
          <p:cNvPicPr>
            <a:picLocks noRot="1" noChangeAspect="1"/>
          </p:cNvPicPr>
          <p:nvPr>
            <a:videoFile r:link="rId2"/>
          </p:nvPr>
        </p:nvPicPr>
        <p:blipFill>
          <a:blip r:embed="rId5"/>
          <a:stretch>
            <a:fillRect/>
          </a:stretch>
        </p:blipFill>
        <p:spPr>
          <a:xfrm>
            <a:off x="3197959" y="785585"/>
            <a:ext cx="8926286" cy="5021036"/>
          </a:xfrm>
          <a:prstGeom prst="rect">
            <a:avLst/>
          </a:prstGeom>
        </p:spPr>
      </p:pic>
    </p:spTree>
    <p:extLst>
      <p:ext uri="{BB962C8B-B14F-4D97-AF65-F5344CB8AC3E}">
        <p14:creationId xmlns:p14="http://schemas.microsoft.com/office/powerpoint/2010/main" val="25459100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2"/>
                </p:tgtEl>
              </p:cMediaNode>
            </p:video>
            <p:video>
              <p:cMediaNode vol="80000">
                <p:cTn id="14" fill="hold" display="0">
                  <p:stCondLst>
                    <p:cond delay="indefinite"/>
                  </p:stCondLst>
                </p:cTn>
                <p:tgtEl>
                  <p:spTgt spid="1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F45B2F-AAFB-8371-8163-1CCDB491806F}"/>
              </a:ext>
            </a:extLst>
          </p:cNvPr>
          <p:cNvSpPr>
            <a:spLocks noGrp="1"/>
          </p:cNvSpPr>
          <p:nvPr>
            <p:ph type="body" idx="1"/>
          </p:nvPr>
        </p:nvSpPr>
        <p:spPr>
          <a:xfrm>
            <a:off x="677334" y="839245"/>
            <a:ext cx="8596668" cy="860400"/>
          </a:xfrm>
        </p:spPr>
        <p:txBody>
          <a:bodyPr/>
          <a:lstStyle/>
          <a:p>
            <a:r>
              <a:rPr lang="en-US" dirty="0" err="1"/>
              <a:t>GoReact</a:t>
            </a:r>
            <a:r>
              <a:rPr lang="en-US" dirty="0"/>
              <a:t> is the apps that is in Canvas. This is an easy tool to use in Canvas.</a:t>
            </a:r>
          </a:p>
        </p:txBody>
      </p:sp>
      <p:sp>
        <p:nvSpPr>
          <p:cNvPr id="4" name="Date Placeholder 3">
            <a:extLst>
              <a:ext uri="{FF2B5EF4-FFF2-40B4-BE49-F238E27FC236}">
                <a16:creationId xmlns:a16="http://schemas.microsoft.com/office/drawing/2014/main" id="{43F2B9DC-1721-87EA-C032-E6B079BBBEBE}"/>
              </a:ext>
            </a:extLst>
          </p:cNvPr>
          <p:cNvSpPr>
            <a:spLocks noGrp="1"/>
          </p:cNvSpPr>
          <p:nvPr>
            <p:ph type="dt" sz="half" idx="10"/>
          </p:nvPr>
        </p:nvSpPr>
        <p:spPr/>
        <p:txBody>
          <a:bodyPr/>
          <a:lstStyle/>
          <a:p>
            <a:fld id="{9EE61D71-6DB6-4BC3-AA0F-6648DD617B9F}" type="datetime1">
              <a:rPr lang="en-US" smtClean="0"/>
              <a:t>12/10/2022</a:t>
            </a:fld>
            <a:endParaRPr lang="en-US" dirty="0"/>
          </a:p>
        </p:txBody>
      </p:sp>
      <p:sp>
        <p:nvSpPr>
          <p:cNvPr id="5" name="Footer Placeholder 4">
            <a:extLst>
              <a:ext uri="{FF2B5EF4-FFF2-40B4-BE49-F238E27FC236}">
                <a16:creationId xmlns:a16="http://schemas.microsoft.com/office/drawing/2014/main" id="{0356413C-3E11-8697-901C-FAC30D2AF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17768A-BF41-C37E-D56C-FE1045DA50A8}"/>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9" name="Picture 8">
            <a:extLst>
              <a:ext uri="{FF2B5EF4-FFF2-40B4-BE49-F238E27FC236}">
                <a16:creationId xmlns:a16="http://schemas.microsoft.com/office/drawing/2014/main" id="{B210B6D7-F1F3-A3B3-C31F-1EBA1D94935C}"/>
              </a:ext>
            </a:extLst>
          </p:cNvPr>
          <p:cNvPicPr>
            <a:picLocks noChangeAspect="1"/>
          </p:cNvPicPr>
          <p:nvPr/>
        </p:nvPicPr>
        <p:blipFill>
          <a:blip r:embed="rId2"/>
          <a:stretch>
            <a:fillRect/>
          </a:stretch>
        </p:blipFill>
        <p:spPr>
          <a:xfrm>
            <a:off x="540293" y="1495601"/>
            <a:ext cx="3569607" cy="4456820"/>
          </a:xfrm>
          <a:prstGeom prst="rect">
            <a:avLst/>
          </a:prstGeom>
          <a:ln>
            <a:solidFill>
              <a:schemeClr val="accent1"/>
            </a:solidFill>
          </a:ln>
        </p:spPr>
      </p:pic>
      <p:pic>
        <p:nvPicPr>
          <p:cNvPr id="11" name="Picture 10">
            <a:extLst>
              <a:ext uri="{FF2B5EF4-FFF2-40B4-BE49-F238E27FC236}">
                <a16:creationId xmlns:a16="http://schemas.microsoft.com/office/drawing/2014/main" id="{BD8E38B9-7A5B-7EC9-240D-814DA5CAF378}"/>
              </a:ext>
            </a:extLst>
          </p:cNvPr>
          <p:cNvPicPr>
            <a:picLocks noChangeAspect="1"/>
          </p:cNvPicPr>
          <p:nvPr/>
        </p:nvPicPr>
        <p:blipFill>
          <a:blip r:embed="rId3"/>
          <a:stretch>
            <a:fillRect/>
          </a:stretch>
        </p:blipFill>
        <p:spPr>
          <a:xfrm>
            <a:off x="3398993" y="1868187"/>
            <a:ext cx="3686398" cy="3711647"/>
          </a:xfrm>
          <a:prstGeom prst="rect">
            <a:avLst/>
          </a:prstGeom>
        </p:spPr>
      </p:pic>
      <p:pic>
        <p:nvPicPr>
          <p:cNvPr id="13" name="Picture 12">
            <a:extLst>
              <a:ext uri="{FF2B5EF4-FFF2-40B4-BE49-F238E27FC236}">
                <a16:creationId xmlns:a16="http://schemas.microsoft.com/office/drawing/2014/main" id="{0000B86A-EEAA-608F-014E-AB461E8D2897}"/>
              </a:ext>
            </a:extLst>
          </p:cNvPr>
          <p:cNvPicPr>
            <a:picLocks noChangeAspect="1"/>
          </p:cNvPicPr>
          <p:nvPr/>
        </p:nvPicPr>
        <p:blipFill>
          <a:blip r:embed="rId4"/>
          <a:stretch>
            <a:fillRect/>
          </a:stretch>
        </p:blipFill>
        <p:spPr>
          <a:xfrm>
            <a:off x="1204686" y="2148927"/>
            <a:ext cx="8426991" cy="2111996"/>
          </a:xfrm>
          <a:prstGeom prst="rect">
            <a:avLst/>
          </a:prstGeom>
          <a:ln>
            <a:solidFill>
              <a:schemeClr val="accent2"/>
            </a:solidFill>
          </a:ln>
        </p:spPr>
      </p:pic>
      <p:pic>
        <p:nvPicPr>
          <p:cNvPr id="15" name="Picture 14">
            <a:extLst>
              <a:ext uri="{FF2B5EF4-FFF2-40B4-BE49-F238E27FC236}">
                <a16:creationId xmlns:a16="http://schemas.microsoft.com/office/drawing/2014/main" id="{286B8080-615E-1191-C13B-9A81BBD2EEC4}"/>
              </a:ext>
            </a:extLst>
          </p:cNvPr>
          <p:cNvPicPr>
            <a:picLocks noChangeAspect="1"/>
          </p:cNvPicPr>
          <p:nvPr/>
        </p:nvPicPr>
        <p:blipFill>
          <a:blip r:embed="rId5"/>
          <a:stretch>
            <a:fillRect/>
          </a:stretch>
        </p:blipFill>
        <p:spPr>
          <a:xfrm>
            <a:off x="4424229" y="706248"/>
            <a:ext cx="5782984" cy="5700239"/>
          </a:xfrm>
          <a:prstGeom prst="rect">
            <a:avLst/>
          </a:prstGeom>
          <a:ln>
            <a:solidFill>
              <a:schemeClr val="accent2"/>
            </a:solidFill>
          </a:ln>
        </p:spPr>
      </p:pic>
      <p:pic>
        <p:nvPicPr>
          <p:cNvPr id="17" name="Picture 16">
            <a:extLst>
              <a:ext uri="{FF2B5EF4-FFF2-40B4-BE49-F238E27FC236}">
                <a16:creationId xmlns:a16="http://schemas.microsoft.com/office/drawing/2014/main" id="{EC5027B5-E2FE-E610-2F6F-2686F2DF0DA3}"/>
              </a:ext>
            </a:extLst>
          </p:cNvPr>
          <p:cNvPicPr>
            <a:picLocks noChangeAspect="1"/>
          </p:cNvPicPr>
          <p:nvPr/>
        </p:nvPicPr>
        <p:blipFill>
          <a:blip r:embed="rId6"/>
          <a:stretch>
            <a:fillRect/>
          </a:stretch>
        </p:blipFill>
        <p:spPr>
          <a:xfrm>
            <a:off x="5327377" y="1158584"/>
            <a:ext cx="5579389" cy="5526420"/>
          </a:xfrm>
          <a:prstGeom prst="rect">
            <a:avLst/>
          </a:prstGeom>
          <a:ln>
            <a:solidFill>
              <a:schemeClr val="accent2">
                <a:lumMod val="75000"/>
              </a:schemeClr>
            </a:solidFill>
          </a:ln>
        </p:spPr>
      </p:pic>
      <p:pic>
        <p:nvPicPr>
          <p:cNvPr id="19" name="Picture 18">
            <a:extLst>
              <a:ext uri="{FF2B5EF4-FFF2-40B4-BE49-F238E27FC236}">
                <a16:creationId xmlns:a16="http://schemas.microsoft.com/office/drawing/2014/main" id="{348D2B97-4789-46A1-C4EA-62340A272893}"/>
              </a:ext>
            </a:extLst>
          </p:cNvPr>
          <p:cNvPicPr>
            <a:picLocks noChangeAspect="1"/>
          </p:cNvPicPr>
          <p:nvPr/>
        </p:nvPicPr>
        <p:blipFill>
          <a:blip r:embed="rId7"/>
          <a:stretch>
            <a:fillRect/>
          </a:stretch>
        </p:blipFill>
        <p:spPr>
          <a:xfrm>
            <a:off x="3695576" y="352267"/>
            <a:ext cx="4800847" cy="6153466"/>
          </a:xfrm>
          <a:prstGeom prst="rect">
            <a:avLst/>
          </a:prstGeom>
        </p:spPr>
      </p:pic>
      <p:sp>
        <p:nvSpPr>
          <p:cNvPr id="2" name="Title 1">
            <a:extLst>
              <a:ext uri="{FF2B5EF4-FFF2-40B4-BE49-F238E27FC236}">
                <a16:creationId xmlns:a16="http://schemas.microsoft.com/office/drawing/2014/main" id="{A5EA0AA1-F13D-52B8-24F0-E4C74604E183}"/>
              </a:ext>
            </a:extLst>
          </p:cNvPr>
          <p:cNvSpPr>
            <a:spLocks noGrp="1"/>
          </p:cNvSpPr>
          <p:nvPr>
            <p:ph type="title"/>
          </p:nvPr>
        </p:nvSpPr>
        <p:spPr>
          <a:xfrm>
            <a:off x="589652" y="182889"/>
            <a:ext cx="9769373" cy="656356"/>
          </a:xfrm>
        </p:spPr>
        <p:txBody>
          <a:bodyPr>
            <a:normAutofit fontScale="90000"/>
          </a:bodyPr>
          <a:lstStyle/>
          <a:p>
            <a:r>
              <a:rPr lang="en-US" dirty="0"/>
              <a:t>What do you use and how do you assign them?</a:t>
            </a:r>
          </a:p>
        </p:txBody>
      </p:sp>
    </p:spTree>
    <p:extLst>
      <p:ext uri="{BB962C8B-B14F-4D97-AF65-F5344CB8AC3E}">
        <p14:creationId xmlns:p14="http://schemas.microsoft.com/office/powerpoint/2010/main" val="2439668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0AA1-F13D-52B8-24F0-E4C74604E183}"/>
              </a:ext>
            </a:extLst>
          </p:cNvPr>
          <p:cNvSpPr>
            <a:spLocks noGrp="1"/>
          </p:cNvSpPr>
          <p:nvPr>
            <p:ph type="title"/>
          </p:nvPr>
        </p:nvSpPr>
        <p:spPr>
          <a:xfrm>
            <a:off x="589652" y="182889"/>
            <a:ext cx="9769373" cy="656356"/>
          </a:xfrm>
        </p:spPr>
        <p:txBody>
          <a:bodyPr>
            <a:normAutofit fontScale="90000"/>
          </a:bodyPr>
          <a:lstStyle/>
          <a:p>
            <a:r>
              <a:rPr lang="en-US" dirty="0"/>
              <a:t>How do you grade them?</a:t>
            </a:r>
          </a:p>
        </p:txBody>
      </p:sp>
      <p:sp>
        <p:nvSpPr>
          <p:cNvPr id="3" name="Text Placeholder 2">
            <a:extLst>
              <a:ext uri="{FF2B5EF4-FFF2-40B4-BE49-F238E27FC236}">
                <a16:creationId xmlns:a16="http://schemas.microsoft.com/office/drawing/2014/main" id="{E7F45B2F-AAFB-8371-8163-1CCDB491806F}"/>
              </a:ext>
            </a:extLst>
          </p:cNvPr>
          <p:cNvSpPr>
            <a:spLocks noGrp="1"/>
          </p:cNvSpPr>
          <p:nvPr>
            <p:ph type="body" idx="1"/>
          </p:nvPr>
        </p:nvSpPr>
        <p:spPr>
          <a:xfrm>
            <a:off x="677334" y="839245"/>
            <a:ext cx="8596668" cy="860400"/>
          </a:xfrm>
        </p:spPr>
        <p:txBody>
          <a:bodyPr>
            <a:normAutofit/>
          </a:bodyPr>
          <a:lstStyle/>
          <a:p>
            <a:r>
              <a:rPr lang="en-US" dirty="0"/>
              <a:t>Use </a:t>
            </a:r>
            <a:r>
              <a:rPr lang="en-US" dirty="0" err="1"/>
              <a:t>GoReact’s</a:t>
            </a:r>
            <a:r>
              <a:rPr lang="en-US" dirty="0"/>
              <a:t> Rubric, Use Double Speed, and Video Feedback to tell them exactly where they nailed it and of course where they didn’t.</a:t>
            </a:r>
          </a:p>
        </p:txBody>
      </p:sp>
      <p:sp>
        <p:nvSpPr>
          <p:cNvPr id="4" name="Date Placeholder 3">
            <a:extLst>
              <a:ext uri="{FF2B5EF4-FFF2-40B4-BE49-F238E27FC236}">
                <a16:creationId xmlns:a16="http://schemas.microsoft.com/office/drawing/2014/main" id="{43F2B9DC-1721-87EA-C032-E6B079BBBEBE}"/>
              </a:ext>
            </a:extLst>
          </p:cNvPr>
          <p:cNvSpPr>
            <a:spLocks noGrp="1"/>
          </p:cNvSpPr>
          <p:nvPr>
            <p:ph type="dt" sz="half" idx="10"/>
          </p:nvPr>
        </p:nvSpPr>
        <p:spPr/>
        <p:txBody>
          <a:bodyPr/>
          <a:lstStyle/>
          <a:p>
            <a:fld id="{9EE61D71-6DB6-4BC3-AA0F-6648DD617B9F}" type="datetime1">
              <a:rPr lang="en-US" smtClean="0"/>
              <a:t>12/10/2022</a:t>
            </a:fld>
            <a:endParaRPr lang="en-US" dirty="0"/>
          </a:p>
        </p:txBody>
      </p:sp>
      <p:sp>
        <p:nvSpPr>
          <p:cNvPr id="5" name="Footer Placeholder 4">
            <a:extLst>
              <a:ext uri="{FF2B5EF4-FFF2-40B4-BE49-F238E27FC236}">
                <a16:creationId xmlns:a16="http://schemas.microsoft.com/office/drawing/2014/main" id="{0356413C-3E11-8697-901C-FAC30D2AF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17768A-BF41-C37E-D56C-FE1045DA50A8}"/>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1" name="Picture 10">
            <a:extLst>
              <a:ext uri="{FF2B5EF4-FFF2-40B4-BE49-F238E27FC236}">
                <a16:creationId xmlns:a16="http://schemas.microsoft.com/office/drawing/2014/main" id="{6BCC3E4D-FFDC-79C5-9238-24A6F1FE5213}"/>
              </a:ext>
            </a:extLst>
          </p:cNvPr>
          <p:cNvPicPr>
            <a:picLocks noChangeAspect="1"/>
          </p:cNvPicPr>
          <p:nvPr/>
        </p:nvPicPr>
        <p:blipFill>
          <a:blip r:embed="rId3"/>
          <a:stretch>
            <a:fillRect/>
          </a:stretch>
        </p:blipFill>
        <p:spPr>
          <a:xfrm>
            <a:off x="677334" y="1565995"/>
            <a:ext cx="9108787" cy="4840492"/>
          </a:xfrm>
          <a:prstGeom prst="rect">
            <a:avLst/>
          </a:prstGeom>
        </p:spPr>
      </p:pic>
      <p:pic>
        <p:nvPicPr>
          <p:cNvPr id="14" name="Online Media 13" title="Feedback">
            <a:hlinkClick r:id="" action="ppaction://media"/>
            <a:extLst>
              <a:ext uri="{FF2B5EF4-FFF2-40B4-BE49-F238E27FC236}">
                <a16:creationId xmlns:a16="http://schemas.microsoft.com/office/drawing/2014/main" id="{1F7115CC-57F0-1354-B759-0126575990BE}"/>
              </a:ext>
            </a:extLst>
          </p:cNvPr>
          <p:cNvPicPr>
            <a:picLocks noRot="1" noChangeAspect="1"/>
          </p:cNvPicPr>
          <p:nvPr>
            <a:videoFile r:link="rId1"/>
          </p:nvPr>
        </p:nvPicPr>
        <p:blipFill>
          <a:blip r:embed="rId4"/>
          <a:stretch>
            <a:fillRect/>
          </a:stretch>
        </p:blipFill>
        <p:spPr>
          <a:xfrm>
            <a:off x="1747780" y="957730"/>
            <a:ext cx="8826929" cy="4965147"/>
          </a:xfrm>
          <a:prstGeom prst="rect">
            <a:avLst/>
          </a:prstGeom>
        </p:spPr>
      </p:pic>
      <p:sp>
        <p:nvSpPr>
          <p:cNvPr id="13" name="TextBox 12">
            <a:extLst>
              <a:ext uri="{FF2B5EF4-FFF2-40B4-BE49-F238E27FC236}">
                <a16:creationId xmlns:a16="http://schemas.microsoft.com/office/drawing/2014/main" id="{60D768A9-C231-A89D-0138-672054A14C9E}"/>
              </a:ext>
            </a:extLst>
          </p:cNvPr>
          <p:cNvSpPr txBox="1"/>
          <p:nvPr/>
        </p:nvSpPr>
        <p:spPr>
          <a:xfrm>
            <a:off x="589652" y="271534"/>
            <a:ext cx="9108787" cy="615553"/>
          </a:xfrm>
          <a:prstGeom prst="rect">
            <a:avLst/>
          </a:prstGeom>
          <a:solidFill>
            <a:schemeClr val="bg1"/>
          </a:solidFill>
          <a:ln>
            <a:solidFill>
              <a:schemeClr val="accent2"/>
            </a:solidFill>
          </a:ln>
        </p:spPr>
        <p:txBody>
          <a:bodyPr wrap="square">
            <a:spAutoFit/>
          </a:bodyPr>
          <a:lstStyle/>
          <a:p>
            <a:r>
              <a:rPr lang="en-US" sz="3400" b="1" dirty="0">
                <a:solidFill>
                  <a:schemeClr val="accent2">
                    <a:lumMod val="75000"/>
                  </a:schemeClr>
                </a:solidFill>
              </a:rPr>
              <a:t>Note: You can allow redo's for points back. </a:t>
            </a:r>
          </a:p>
        </p:txBody>
      </p:sp>
    </p:spTree>
    <p:extLst>
      <p:ext uri="{BB962C8B-B14F-4D97-AF65-F5344CB8AC3E}">
        <p14:creationId xmlns:p14="http://schemas.microsoft.com/office/powerpoint/2010/main" val="1740682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14"/>
                </p:tgtEl>
              </p:cMediaNode>
            </p:video>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C93E27-E09C-1619-8BB3-16E9D3111D84}"/>
              </a:ext>
            </a:extLst>
          </p:cNvPr>
          <p:cNvPicPr>
            <a:picLocks noChangeAspect="1"/>
          </p:cNvPicPr>
          <p:nvPr/>
        </p:nvPicPr>
        <p:blipFill>
          <a:blip r:embed="rId2"/>
          <a:stretch>
            <a:fillRect/>
          </a:stretch>
        </p:blipFill>
        <p:spPr>
          <a:xfrm>
            <a:off x="5583382" y="2475990"/>
            <a:ext cx="4578353" cy="4165936"/>
          </a:xfrm>
          <a:prstGeom prst="rect">
            <a:avLst/>
          </a:prstGeom>
        </p:spPr>
      </p:pic>
      <p:sp>
        <p:nvSpPr>
          <p:cNvPr id="2" name="Title 1">
            <a:extLst>
              <a:ext uri="{FF2B5EF4-FFF2-40B4-BE49-F238E27FC236}">
                <a16:creationId xmlns:a16="http://schemas.microsoft.com/office/drawing/2014/main" id="{A5EA0AA1-F13D-52B8-24F0-E4C74604E183}"/>
              </a:ext>
            </a:extLst>
          </p:cNvPr>
          <p:cNvSpPr>
            <a:spLocks noGrp="1"/>
          </p:cNvSpPr>
          <p:nvPr>
            <p:ph type="title"/>
          </p:nvPr>
        </p:nvSpPr>
        <p:spPr>
          <a:xfrm>
            <a:off x="589652" y="182889"/>
            <a:ext cx="9769373" cy="656356"/>
          </a:xfrm>
        </p:spPr>
        <p:txBody>
          <a:bodyPr>
            <a:normAutofit fontScale="90000"/>
          </a:bodyPr>
          <a:lstStyle/>
          <a:p>
            <a:r>
              <a:rPr lang="en-US" dirty="0"/>
              <a:t>But why should I want to do them?</a:t>
            </a:r>
          </a:p>
        </p:txBody>
      </p:sp>
      <p:sp>
        <p:nvSpPr>
          <p:cNvPr id="3" name="Text Placeholder 2">
            <a:extLst>
              <a:ext uri="{FF2B5EF4-FFF2-40B4-BE49-F238E27FC236}">
                <a16:creationId xmlns:a16="http://schemas.microsoft.com/office/drawing/2014/main" id="{E7F45B2F-AAFB-8371-8163-1CCDB491806F}"/>
              </a:ext>
            </a:extLst>
          </p:cNvPr>
          <p:cNvSpPr>
            <a:spLocks noGrp="1"/>
          </p:cNvSpPr>
          <p:nvPr>
            <p:ph type="body" idx="1"/>
          </p:nvPr>
        </p:nvSpPr>
        <p:spPr>
          <a:xfrm>
            <a:off x="677334" y="839244"/>
            <a:ext cx="4906048" cy="5291392"/>
          </a:xfrm>
        </p:spPr>
        <p:txBody>
          <a:bodyPr>
            <a:normAutofit fontScale="55000" lnSpcReduction="20000"/>
          </a:bodyPr>
          <a:lstStyle/>
          <a:p>
            <a:r>
              <a:rPr lang="en-US" dirty="0"/>
              <a:t>Increased Retention</a:t>
            </a:r>
          </a:p>
          <a:p>
            <a:pPr marL="342900" indent="-342900">
              <a:buFont typeface="Arial" panose="020B0604020202020204" pitchFamily="34" charset="0"/>
              <a:buChar char="•"/>
            </a:pPr>
            <a:r>
              <a:rPr lang="en-US" dirty="0">
                <a:solidFill>
                  <a:schemeClr val="accent2">
                    <a:lumMod val="75000"/>
                  </a:schemeClr>
                </a:solidFill>
              </a:rPr>
              <a:t>TMV Retention for all Completed TMV classes: 62/69 = 89.9%,</a:t>
            </a:r>
          </a:p>
          <a:p>
            <a:pPr marL="342900" indent="-342900">
              <a:buFont typeface="Arial" panose="020B0604020202020204" pitchFamily="34" charset="0"/>
              <a:buChar char="•"/>
            </a:pPr>
            <a:r>
              <a:rPr lang="en-US" dirty="0">
                <a:solidFill>
                  <a:schemeClr val="accent2">
                    <a:lumMod val="75000"/>
                  </a:schemeClr>
                </a:solidFill>
              </a:rPr>
              <a:t>TMV Retention for all TMV classes: 119/135 = 88.1%,</a:t>
            </a:r>
          </a:p>
          <a:p>
            <a:pPr marL="800100" lvl="1" indent="-342900">
              <a:buFont typeface="Arial" panose="020B0604020202020204" pitchFamily="34" charset="0"/>
              <a:buChar char="•"/>
            </a:pPr>
            <a:r>
              <a:rPr lang="en-US" dirty="0">
                <a:solidFill>
                  <a:schemeClr val="accent4"/>
                </a:solidFill>
              </a:rPr>
              <a:t>Pre – TMV Retention for all my Non-TMV classes: 161/210 = 76.2%,</a:t>
            </a:r>
          </a:p>
          <a:p>
            <a:pPr marL="342900" indent="-342900">
              <a:buFont typeface="Arial" panose="020B0604020202020204" pitchFamily="34" charset="0"/>
              <a:buChar char="•"/>
            </a:pPr>
            <a:r>
              <a:rPr lang="en-US" dirty="0">
                <a:solidFill>
                  <a:schemeClr val="accent2">
                    <a:lumMod val="75000"/>
                  </a:schemeClr>
                </a:solidFill>
              </a:rPr>
              <a:t>Retention for my current Stats classes: 57/66 = 86.4%,</a:t>
            </a:r>
          </a:p>
          <a:p>
            <a:pPr marL="800100" lvl="1" indent="-342900">
              <a:buFont typeface="Arial" panose="020B0604020202020204" pitchFamily="34" charset="0"/>
              <a:buChar char="•"/>
            </a:pPr>
            <a:r>
              <a:rPr lang="en-US" dirty="0">
                <a:solidFill>
                  <a:schemeClr val="accent4"/>
                </a:solidFill>
              </a:rPr>
              <a:t>Pre – TMV Retention for past Stat courses: 136/175 = 77.7%</a:t>
            </a:r>
          </a:p>
          <a:p>
            <a:r>
              <a:rPr lang="en-US" dirty="0"/>
              <a:t>Increased Success</a:t>
            </a:r>
          </a:p>
          <a:p>
            <a:pPr marL="342900" indent="-342900">
              <a:buFont typeface="Arial" panose="020B0604020202020204" pitchFamily="34" charset="0"/>
              <a:buChar char="•"/>
            </a:pPr>
            <a:r>
              <a:rPr lang="en-US" dirty="0">
                <a:solidFill>
                  <a:schemeClr val="accent2">
                    <a:lumMod val="75000"/>
                  </a:schemeClr>
                </a:solidFill>
              </a:rPr>
              <a:t>TMV Class Success Rate in Fall 2021: 31/32 = 96.9%</a:t>
            </a:r>
          </a:p>
          <a:p>
            <a:pPr marL="800100" lvl="1" indent="-342900">
              <a:buFont typeface="Arial" panose="020B0604020202020204" pitchFamily="34" charset="0"/>
              <a:buChar char="•"/>
            </a:pPr>
            <a:r>
              <a:rPr lang="en-US" dirty="0">
                <a:solidFill>
                  <a:schemeClr val="accent4"/>
                </a:solidFill>
              </a:rPr>
              <a:t>SCC’s Fall 2021 Success Rate: 68.1%</a:t>
            </a:r>
          </a:p>
          <a:p>
            <a:pPr marL="800100" lvl="1" indent="-342900">
              <a:buFont typeface="Arial" panose="020B0604020202020204" pitchFamily="34" charset="0"/>
              <a:buChar char="•"/>
            </a:pPr>
            <a:r>
              <a:rPr lang="en-US" dirty="0">
                <a:solidFill>
                  <a:schemeClr val="accent4"/>
                </a:solidFill>
              </a:rPr>
              <a:t>SCC’s Math Department Fall 2021 Success Rate: 58.6%</a:t>
            </a:r>
          </a:p>
          <a:p>
            <a:pPr marL="342900" indent="-342900">
              <a:buFont typeface="Arial" panose="020B0604020202020204" pitchFamily="34" charset="0"/>
              <a:buChar char="•"/>
            </a:pPr>
            <a:r>
              <a:rPr lang="en-US" dirty="0">
                <a:solidFill>
                  <a:schemeClr val="accent2">
                    <a:lumMod val="75000"/>
                  </a:schemeClr>
                </a:solidFill>
              </a:rPr>
              <a:t>TMV Class Success Rate in Spring 2022: 26/30 = 86.7%</a:t>
            </a:r>
          </a:p>
          <a:p>
            <a:pPr marL="800100" lvl="1" indent="-342900">
              <a:buFont typeface="Arial" panose="020B0604020202020204" pitchFamily="34" charset="0"/>
              <a:buChar char="•"/>
            </a:pPr>
            <a:r>
              <a:rPr lang="en-US" dirty="0">
                <a:solidFill>
                  <a:schemeClr val="accent4"/>
                </a:solidFill>
              </a:rPr>
              <a:t>SCC’s Spring 2022 Success Rate: 69.8%</a:t>
            </a:r>
          </a:p>
          <a:p>
            <a:pPr marL="800100" lvl="1" indent="-342900">
              <a:buFont typeface="Arial" panose="020B0604020202020204" pitchFamily="34" charset="0"/>
              <a:buChar char="•"/>
            </a:pPr>
            <a:r>
              <a:rPr lang="en-US" dirty="0">
                <a:solidFill>
                  <a:schemeClr val="accent4"/>
                </a:solidFill>
              </a:rPr>
              <a:t>SCC’s Math Department Spring 2022 Success Rate: 58.6%</a:t>
            </a:r>
          </a:p>
          <a:p>
            <a:pPr marL="342900" indent="-342900">
              <a:buFont typeface="Arial" panose="020B0604020202020204" pitchFamily="34" charset="0"/>
              <a:buChar char="•"/>
            </a:pPr>
            <a:r>
              <a:rPr lang="en-US" dirty="0">
                <a:solidFill>
                  <a:schemeClr val="accent2">
                    <a:lumMod val="75000"/>
                  </a:schemeClr>
                </a:solidFill>
              </a:rPr>
              <a:t>Current TMV Class Success Rate: 45/66 = 68.2%</a:t>
            </a:r>
            <a:endParaRPr lang="en-US" dirty="0"/>
          </a:p>
          <a:p>
            <a:r>
              <a:rPr lang="en-US" dirty="0"/>
              <a:t>Increases Rigor</a:t>
            </a:r>
          </a:p>
          <a:p>
            <a:pPr marL="342900" indent="-342900">
              <a:buFont typeface="Arial" panose="020B0604020202020204" pitchFamily="34" charset="0"/>
              <a:buChar char="•"/>
            </a:pPr>
            <a:r>
              <a:rPr lang="en-US" dirty="0">
                <a:solidFill>
                  <a:schemeClr val="accent2">
                    <a:lumMod val="75000"/>
                  </a:schemeClr>
                </a:solidFill>
              </a:rPr>
              <a:t>TMV Class Success Rate for my Fall 2021 Calculus 1 students that Passed Calculus 2 in Spring 2022: 18/23 = 78% </a:t>
            </a:r>
          </a:p>
          <a:p>
            <a:pPr marL="800100" lvl="1" indent="-342900">
              <a:buFont typeface="Arial" panose="020B0604020202020204" pitchFamily="34" charset="0"/>
              <a:buChar char="•"/>
            </a:pPr>
            <a:r>
              <a:rPr lang="en-US" dirty="0">
                <a:solidFill>
                  <a:schemeClr val="accent4"/>
                </a:solidFill>
              </a:rPr>
              <a:t>Success Rate for Fall 2021 Calculus 1 students at SCC that Passed Calculus 2 in Spring 2022: 76%</a:t>
            </a:r>
          </a:p>
          <a:p>
            <a:pPr marL="342900" indent="-342900">
              <a:buFont typeface="Arial" panose="020B0604020202020204" pitchFamily="34" charset="0"/>
              <a:buChar char="•"/>
            </a:pPr>
            <a:r>
              <a:rPr lang="en-US" dirty="0">
                <a:solidFill>
                  <a:schemeClr val="accent2">
                    <a:lumMod val="75000"/>
                  </a:schemeClr>
                </a:solidFill>
              </a:rPr>
              <a:t>Made harder problems and now they have to teach it to me!  That’s Rigor!</a:t>
            </a:r>
          </a:p>
        </p:txBody>
      </p:sp>
      <p:sp>
        <p:nvSpPr>
          <p:cNvPr id="4" name="Date Placeholder 3">
            <a:extLst>
              <a:ext uri="{FF2B5EF4-FFF2-40B4-BE49-F238E27FC236}">
                <a16:creationId xmlns:a16="http://schemas.microsoft.com/office/drawing/2014/main" id="{43F2B9DC-1721-87EA-C032-E6B079BBBEBE}"/>
              </a:ext>
            </a:extLst>
          </p:cNvPr>
          <p:cNvSpPr>
            <a:spLocks noGrp="1"/>
          </p:cNvSpPr>
          <p:nvPr>
            <p:ph type="dt" sz="half" idx="10"/>
          </p:nvPr>
        </p:nvSpPr>
        <p:spPr/>
        <p:txBody>
          <a:bodyPr/>
          <a:lstStyle/>
          <a:p>
            <a:fld id="{9EE61D71-6DB6-4BC3-AA0F-6648DD617B9F}" type="datetime1">
              <a:rPr lang="en-US" smtClean="0"/>
              <a:t>12/10/2022</a:t>
            </a:fld>
            <a:endParaRPr lang="en-US" dirty="0"/>
          </a:p>
        </p:txBody>
      </p:sp>
      <p:sp>
        <p:nvSpPr>
          <p:cNvPr id="5" name="Footer Placeholder 4">
            <a:extLst>
              <a:ext uri="{FF2B5EF4-FFF2-40B4-BE49-F238E27FC236}">
                <a16:creationId xmlns:a16="http://schemas.microsoft.com/office/drawing/2014/main" id="{0356413C-3E11-8697-901C-FAC30D2AF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17768A-BF41-C37E-D56C-FE1045DA50A8}"/>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9" name="TextBox 8">
            <a:extLst>
              <a:ext uri="{FF2B5EF4-FFF2-40B4-BE49-F238E27FC236}">
                <a16:creationId xmlns:a16="http://schemas.microsoft.com/office/drawing/2014/main" id="{FA6E5CB9-5F43-CDF2-F1C3-219B551E94A4}"/>
              </a:ext>
            </a:extLst>
          </p:cNvPr>
          <p:cNvSpPr txBox="1"/>
          <p:nvPr/>
        </p:nvSpPr>
        <p:spPr>
          <a:xfrm>
            <a:off x="5474338" y="1084926"/>
            <a:ext cx="4463087" cy="1384995"/>
          </a:xfrm>
          <a:prstGeom prst="rect">
            <a:avLst/>
          </a:prstGeom>
          <a:noFill/>
        </p:spPr>
        <p:txBody>
          <a:bodyPr wrap="square">
            <a:spAutoFit/>
          </a:bodyPr>
          <a:lstStyle/>
          <a:p>
            <a:r>
              <a:rPr lang="en-US" sz="1200" b="1" i="1" u="sng" dirty="0"/>
              <a:t>Other things to mention:</a:t>
            </a:r>
          </a:p>
          <a:p>
            <a:r>
              <a:rPr lang="en-US" sz="1200" dirty="0"/>
              <a:t>Increased Participation</a:t>
            </a:r>
          </a:p>
          <a:p>
            <a:pPr marL="342900" indent="-342900">
              <a:buFont typeface="Arial" panose="020B0604020202020204" pitchFamily="34" charset="0"/>
              <a:buChar char="•"/>
            </a:pPr>
            <a:r>
              <a:rPr lang="en-US" sz="1200" dirty="0">
                <a:solidFill>
                  <a:schemeClr val="accent2">
                    <a:lumMod val="75000"/>
                  </a:schemeClr>
                </a:solidFill>
              </a:rPr>
              <a:t>They literally must participate, even the quite ones.</a:t>
            </a:r>
          </a:p>
          <a:p>
            <a:r>
              <a:rPr lang="en-US" sz="1200" dirty="0"/>
              <a:t>Increase Relationships with your students</a:t>
            </a:r>
          </a:p>
          <a:p>
            <a:pPr marL="342900" indent="-342900">
              <a:buFont typeface="Arial" panose="020B0604020202020204" pitchFamily="34" charset="0"/>
              <a:buChar char="•"/>
            </a:pPr>
            <a:r>
              <a:rPr lang="en-US" sz="1200" dirty="0">
                <a:solidFill>
                  <a:schemeClr val="accent2">
                    <a:lumMod val="75000"/>
                  </a:schemeClr>
                </a:solidFill>
              </a:rPr>
              <a:t>I have a conversation with them every week</a:t>
            </a:r>
          </a:p>
          <a:p>
            <a:r>
              <a:rPr lang="en-US" sz="1200" dirty="0"/>
              <a:t>Know all of them and their strengths and weaknesses</a:t>
            </a:r>
          </a:p>
          <a:p>
            <a:pPr marL="342900" indent="-342900">
              <a:buFont typeface="Arial" panose="020B0604020202020204" pitchFamily="34" charset="0"/>
              <a:buChar char="•"/>
            </a:pPr>
            <a:r>
              <a:rPr lang="en-US" sz="1200" dirty="0">
                <a:solidFill>
                  <a:schemeClr val="accent2">
                    <a:lumMod val="75000"/>
                  </a:schemeClr>
                </a:solidFill>
              </a:rPr>
              <a:t>Again, they literally must participate</a:t>
            </a:r>
          </a:p>
        </p:txBody>
      </p:sp>
    </p:spTree>
    <p:extLst>
      <p:ext uri="{BB962C8B-B14F-4D97-AF65-F5344CB8AC3E}">
        <p14:creationId xmlns:p14="http://schemas.microsoft.com/office/powerpoint/2010/main" val="31522851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5113</TotalTime>
  <Words>1383</Words>
  <Application>Microsoft Office PowerPoint</Application>
  <PresentationFormat>Widescreen</PresentationFormat>
  <Paragraphs>125</Paragraphs>
  <Slides>14</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Proxima Nova</vt:lpstr>
      <vt:lpstr>Trebuchet MS</vt:lpstr>
      <vt:lpstr>Wingdings 3</vt:lpstr>
      <vt:lpstr>Facet</vt:lpstr>
      <vt:lpstr>One Idea to Rule Them All: Teach Me Videos for Retention, Success, Equity, and Rigor.</vt:lpstr>
      <vt:lpstr>Agenda</vt:lpstr>
      <vt:lpstr>My Personal Education and Work Journey to Teach Me Videos</vt:lpstr>
      <vt:lpstr>Who Supported me Through my Journey to Teach Me Videos</vt:lpstr>
      <vt:lpstr>Who are we?</vt:lpstr>
      <vt:lpstr>Well? What the hell are they?</vt:lpstr>
      <vt:lpstr>What do you use and how do you assign them?</vt:lpstr>
      <vt:lpstr>How do you grade them?</vt:lpstr>
      <vt:lpstr>But why should I want to do them?</vt:lpstr>
      <vt:lpstr>How is it Equitable/Anti-Racist?</vt:lpstr>
      <vt:lpstr>What do the students think?</vt:lpstr>
      <vt:lpstr>Structure of my Calculus 1 Course</vt:lpstr>
      <vt:lpstr>Yes, there is a lot of Good stuff, but…</vt:lpstr>
      <vt:lpstr>Free, Rigorous, &amp; Equitable Calculus 1 Course with Teach Me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Teach Me Videos</dc:title>
  <dc:creator>Andre Bazos</dc:creator>
  <cp:lastModifiedBy>Bazos, Andreas</cp:lastModifiedBy>
  <cp:revision>7</cp:revision>
  <cp:lastPrinted>2022-12-09T14:47:55Z</cp:lastPrinted>
  <dcterms:created xsi:type="dcterms:W3CDTF">2022-10-21T04:02:05Z</dcterms:created>
  <dcterms:modified xsi:type="dcterms:W3CDTF">2022-12-11T14:25:53Z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