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1" r:id="rId1"/>
    <p:sldMasterId id="2147484194" r:id="rId2"/>
  </p:sldMasterIdLst>
  <p:notesMasterIdLst>
    <p:notesMasterId r:id="rId35"/>
  </p:notesMasterIdLst>
  <p:handoutMasterIdLst>
    <p:handoutMasterId r:id="rId36"/>
  </p:handoutMasterIdLst>
  <p:sldIdLst>
    <p:sldId id="278" r:id="rId3"/>
    <p:sldId id="757" r:id="rId4"/>
    <p:sldId id="280" r:id="rId5"/>
    <p:sldId id="755" r:id="rId6"/>
    <p:sldId id="281" r:id="rId7"/>
    <p:sldId id="765" r:id="rId8"/>
    <p:sldId id="752" r:id="rId9"/>
    <p:sldId id="754" r:id="rId10"/>
    <p:sldId id="753" r:id="rId11"/>
    <p:sldId id="859" r:id="rId12"/>
    <p:sldId id="764" r:id="rId13"/>
    <p:sldId id="303" r:id="rId14"/>
    <p:sldId id="315" r:id="rId15"/>
    <p:sldId id="759" r:id="rId16"/>
    <p:sldId id="763" r:id="rId17"/>
    <p:sldId id="762" r:id="rId18"/>
    <p:sldId id="532" r:id="rId19"/>
    <p:sldId id="533" r:id="rId20"/>
    <p:sldId id="419" r:id="rId21"/>
    <p:sldId id="756" r:id="rId22"/>
    <p:sldId id="275" r:id="rId23"/>
    <p:sldId id="276" r:id="rId24"/>
    <p:sldId id="860" r:id="rId25"/>
    <p:sldId id="861" r:id="rId26"/>
    <p:sldId id="862" r:id="rId27"/>
    <p:sldId id="381" r:id="rId28"/>
    <p:sldId id="286" r:id="rId29"/>
    <p:sldId id="287" r:id="rId30"/>
    <p:sldId id="289" r:id="rId31"/>
    <p:sldId id="864" r:id="rId32"/>
    <p:sldId id="865" r:id="rId33"/>
    <p:sldId id="277" r:id="rId34"/>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432"/>
    <p:restoredTop sz="94697"/>
  </p:normalViewPr>
  <p:slideViewPr>
    <p:cSldViewPr snapToGrid="0">
      <p:cViewPr varScale="1">
        <p:scale>
          <a:sx n="48" d="100"/>
          <a:sy n="48" d="100"/>
        </p:scale>
        <p:origin x="192" y="1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resno\users\perez\Desktop\FinalFigures&amp;Tables_Laurel_formatted_EVENTUPDATES_cp.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resno\users\perez\Desktop\FinalFigures&amp;Tables_Laurel_formatted_EVENTUPDATES_cp.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30666846791213"/>
          <c:y val="0.13091012928939438"/>
          <c:w val="0.85169332349081361"/>
          <c:h val="0.74108345735819847"/>
        </c:manualLayout>
      </c:layout>
      <c:barChart>
        <c:barDir val="col"/>
        <c:grouping val="stacked"/>
        <c:varyColors val="0"/>
        <c:ser>
          <c:idx val="0"/>
          <c:order val="0"/>
          <c:tx>
            <c:strRef>
              <c:f>Figure1!$A$10</c:f>
              <c:strCache>
                <c:ptCount val="1"/>
                <c:pt idx="0">
                  <c:v>Below transfer-level</c:v>
                </c:pt>
              </c:strCache>
            </c:strRef>
          </c:tx>
          <c:spPr>
            <a:solidFill>
              <a:srgbClr val="CA4D1D"/>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Figure1!$H$9:$M$9</c:f>
              <c:numCache>
                <c:formatCode>General</c:formatCode>
                <c:ptCount val="6"/>
                <c:pt idx="0">
                  <c:v>2015</c:v>
                </c:pt>
                <c:pt idx="1">
                  <c:v>2016</c:v>
                </c:pt>
                <c:pt idx="2">
                  <c:v>2017</c:v>
                </c:pt>
                <c:pt idx="3">
                  <c:v>2018</c:v>
                </c:pt>
                <c:pt idx="4">
                  <c:v>2019</c:v>
                </c:pt>
                <c:pt idx="5">
                  <c:v>2020</c:v>
                </c:pt>
              </c:numCache>
            </c:numRef>
          </c:cat>
          <c:val>
            <c:numRef>
              <c:f>Figure1!$H$10:$M$10</c:f>
              <c:numCache>
                <c:formatCode>0</c:formatCode>
                <c:ptCount val="6"/>
                <c:pt idx="0">
                  <c:v>76.422704917534489</c:v>
                </c:pt>
                <c:pt idx="1">
                  <c:v>74.403346031784849</c:v>
                </c:pt>
                <c:pt idx="2">
                  <c:v>70.050601460473288</c:v>
                </c:pt>
                <c:pt idx="3">
                  <c:v>59.896326602770522</c:v>
                </c:pt>
                <c:pt idx="4">
                  <c:v>21.245851525294196</c:v>
                </c:pt>
                <c:pt idx="5">
                  <c:v>19.818480435273329</c:v>
                </c:pt>
              </c:numCache>
            </c:numRef>
          </c:val>
          <c:extLst>
            <c:ext xmlns:c16="http://schemas.microsoft.com/office/drawing/2014/chart" uri="{C3380CC4-5D6E-409C-BE32-E72D297353CC}">
              <c16:uniqueId val="{00000000-2E7D-49D6-84D4-4C1FB59EC455}"/>
            </c:ext>
          </c:extLst>
        </c:ser>
        <c:ser>
          <c:idx val="2"/>
          <c:order val="1"/>
          <c:tx>
            <c:strRef>
              <c:f>Figure1!$A$11</c:f>
              <c:strCache>
                <c:ptCount val="1"/>
                <c:pt idx="0">
                  <c:v>Transfer-level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Figure1!$H$9:$M$9</c:f>
              <c:numCache>
                <c:formatCode>General</c:formatCode>
                <c:ptCount val="6"/>
                <c:pt idx="0">
                  <c:v>2015</c:v>
                </c:pt>
                <c:pt idx="1">
                  <c:v>2016</c:v>
                </c:pt>
                <c:pt idx="2">
                  <c:v>2017</c:v>
                </c:pt>
                <c:pt idx="3">
                  <c:v>2018</c:v>
                </c:pt>
                <c:pt idx="4">
                  <c:v>2019</c:v>
                </c:pt>
                <c:pt idx="5">
                  <c:v>2020</c:v>
                </c:pt>
              </c:numCache>
            </c:numRef>
          </c:cat>
          <c:val>
            <c:numRef>
              <c:f>Figure1!$H$11:$M$11</c:f>
              <c:numCache>
                <c:formatCode>#,##0</c:formatCode>
                <c:ptCount val="6"/>
                <c:pt idx="0">
                  <c:v>23.577295082465515</c:v>
                </c:pt>
                <c:pt idx="1">
                  <c:v>25.596653968215143</c:v>
                </c:pt>
                <c:pt idx="2">
                  <c:v>29.949398539526708</c:v>
                </c:pt>
                <c:pt idx="3">
                  <c:v>40.103673397229485</c:v>
                </c:pt>
                <c:pt idx="4">
                  <c:v>78.754148474705801</c:v>
                </c:pt>
                <c:pt idx="5">
                  <c:v>80.181519564726671</c:v>
                </c:pt>
              </c:numCache>
            </c:numRef>
          </c:val>
          <c:extLst>
            <c:ext xmlns:c16="http://schemas.microsoft.com/office/drawing/2014/chart" uri="{C3380CC4-5D6E-409C-BE32-E72D297353CC}">
              <c16:uniqueId val="{00000001-2E7D-49D6-84D4-4C1FB59EC455}"/>
            </c:ext>
          </c:extLst>
        </c:ser>
        <c:dLbls>
          <c:showLegendKey val="0"/>
          <c:showVal val="0"/>
          <c:showCatName val="0"/>
          <c:showSerName val="0"/>
          <c:showPercent val="0"/>
          <c:showBubbleSize val="0"/>
        </c:dLbls>
        <c:gapWidth val="150"/>
        <c:overlap val="100"/>
        <c:axId val="617662168"/>
        <c:axId val="617662824"/>
      </c:barChart>
      <c:catAx>
        <c:axId val="617662168"/>
        <c:scaling>
          <c:orientation val="minMax"/>
        </c:scaling>
        <c:delete val="0"/>
        <c:axPos val="b"/>
        <c:numFmt formatCode="General" sourceLinked="1"/>
        <c:majorTickMark val="none"/>
        <c:minorTickMark val="none"/>
        <c:tickLblPos val="nextTo"/>
        <c:spPr>
          <a:noFill/>
          <a:ln w="12700" cap="flat" cmpd="sng" algn="ctr">
            <a:solidFill>
              <a:srgbClr val="6C7075"/>
            </a:solidFill>
            <a:round/>
          </a:ln>
          <a:effectLst/>
        </c:spPr>
        <c:txPr>
          <a:bodyPr rot="-60000000" spcFirstLastPara="1" vertOverflow="ellipsis" vert="horz" wrap="square" anchor="ctr" anchorCtr="1"/>
          <a:lstStyle/>
          <a:p>
            <a:pPr>
              <a:defRPr sz="1400" b="0" i="0" u="none" strike="noStrike" kern="1200" baseline="0">
                <a:solidFill>
                  <a:srgbClr val="6C7075"/>
                </a:solidFill>
                <a:latin typeface="Arial" panose="020B0604020202020204" pitchFamily="34" charset="0"/>
                <a:ea typeface="+mn-ea"/>
                <a:cs typeface="Arial" panose="020B0604020202020204" pitchFamily="34" charset="0"/>
              </a:defRPr>
            </a:pPr>
            <a:endParaRPr lang="en-US"/>
          </a:p>
        </c:txPr>
        <c:crossAx val="617662824"/>
        <c:crosses val="autoZero"/>
        <c:auto val="1"/>
        <c:lblAlgn val="ctr"/>
        <c:lblOffset val="100"/>
        <c:noMultiLvlLbl val="0"/>
      </c:catAx>
      <c:valAx>
        <c:axId val="617662824"/>
        <c:scaling>
          <c:orientation val="minMax"/>
          <c:max val="100"/>
        </c:scaling>
        <c:delete val="0"/>
        <c:axPos val="l"/>
        <c:numFmt formatCode="0" sourceLinked="1"/>
        <c:majorTickMark val="none"/>
        <c:minorTickMark val="none"/>
        <c:tickLblPos val="nextTo"/>
        <c:spPr>
          <a:noFill/>
          <a:ln w="12700">
            <a:solidFill>
              <a:srgbClr val="6C7075"/>
            </a:solidFill>
          </a:ln>
          <a:effectLst/>
        </c:spPr>
        <c:txPr>
          <a:bodyPr rot="-60000000" spcFirstLastPara="1" vertOverflow="ellipsis" vert="horz" wrap="square" anchor="ctr" anchorCtr="1"/>
          <a:lstStyle/>
          <a:p>
            <a:pPr>
              <a:defRPr sz="1400" b="0" i="0" u="none" strike="noStrike" kern="1200" baseline="0">
                <a:solidFill>
                  <a:srgbClr val="6C7075"/>
                </a:solidFill>
                <a:latin typeface="Arial" panose="020B0604020202020204" pitchFamily="34" charset="0"/>
                <a:ea typeface="+mn-ea"/>
                <a:cs typeface="Arial" panose="020B0604020202020204" pitchFamily="34" charset="0"/>
              </a:defRPr>
            </a:pPr>
            <a:endParaRPr lang="en-US"/>
          </a:p>
        </c:txPr>
        <c:crossAx val="617662168"/>
        <c:crosses val="autoZero"/>
        <c:crossBetween val="between"/>
      </c:valAx>
      <c:spPr>
        <a:noFill/>
        <a:ln>
          <a:noFill/>
        </a:ln>
        <a:effectLst/>
      </c:spPr>
    </c:plotArea>
    <c:legend>
      <c:legendPos val="t"/>
      <c:layout>
        <c:manualLayout>
          <c:xMode val="edge"/>
          <c:yMode val="edge"/>
          <c:x val="0.26272748450822347"/>
          <c:y val="0"/>
          <c:w val="0.47454489786409837"/>
          <c:h val="9.6542522485026649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Proxima Nova" panose="02000506030000020004" pitchFamily="2"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a:solidFill>
            <a:srgbClr val="6C7075"/>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4588361366072"/>
          <c:y val="0.10481887924569487"/>
          <c:w val="0.82727298140986816"/>
          <c:h val="0.77956023432364896"/>
        </c:manualLayout>
      </c:layout>
      <c:barChart>
        <c:barDir val="col"/>
        <c:grouping val="stacked"/>
        <c:varyColors val="0"/>
        <c:ser>
          <c:idx val="0"/>
          <c:order val="0"/>
          <c:tx>
            <c:strRef>
              <c:f>Figure6!$A$2</c:f>
              <c:strCache>
                <c:ptCount val="1"/>
                <c:pt idx="0">
                  <c:v>One-term </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Figure6!$B$1:$G$1</c:f>
              <c:numCache>
                <c:formatCode>General</c:formatCode>
                <c:ptCount val="6"/>
                <c:pt idx="0">
                  <c:v>2015</c:v>
                </c:pt>
                <c:pt idx="1">
                  <c:v>2016</c:v>
                </c:pt>
                <c:pt idx="2">
                  <c:v>2017</c:v>
                </c:pt>
                <c:pt idx="3">
                  <c:v>2018</c:v>
                </c:pt>
                <c:pt idx="4">
                  <c:v>2019</c:v>
                </c:pt>
                <c:pt idx="5">
                  <c:v>2020</c:v>
                </c:pt>
              </c:numCache>
            </c:numRef>
          </c:cat>
          <c:val>
            <c:numRef>
              <c:f>Figure6!$B$2:$G$2</c:f>
              <c:numCache>
                <c:formatCode>0</c:formatCode>
                <c:ptCount val="6"/>
                <c:pt idx="0">
                  <c:v>15.318584985379315</c:v>
                </c:pt>
                <c:pt idx="1">
                  <c:v>16.55833236515284</c:v>
                </c:pt>
                <c:pt idx="2">
                  <c:v>18.576493046086721</c:v>
                </c:pt>
                <c:pt idx="3">
                  <c:v>23.73880870300918</c:v>
                </c:pt>
                <c:pt idx="4">
                  <c:v>40.458685083889414</c:v>
                </c:pt>
                <c:pt idx="5">
                  <c:v>45.97846984922667</c:v>
                </c:pt>
              </c:numCache>
            </c:numRef>
          </c:val>
          <c:extLst>
            <c:ext xmlns:c16="http://schemas.microsoft.com/office/drawing/2014/chart" uri="{C3380CC4-5D6E-409C-BE32-E72D297353CC}">
              <c16:uniqueId val="{00000000-5F0D-44D9-8BC6-64C1643FFA22}"/>
            </c:ext>
          </c:extLst>
        </c:ser>
        <c:ser>
          <c:idx val="1"/>
          <c:order val="1"/>
          <c:tx>
            <c:strRef>
              <c:f>Figure6!$A$3</c:f>
              <c:strCache>
                <c:ptCount val="1"/>
                <c:pt idx="0">
                  <c:v>Within a year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Figure6!$B$1:$G$1</c:f>
              <c:numCache>
                <c:formatCode>General</c:formatCode>
                <c:ptCount val="6"/>
                <c:pt idx="0">
                  <c:v>2015</c:v>
                </c:pt>
                <c:pt idx="1">
                  <c:v>2016</c:v>
                </c:pt>
                <c:pt idx="2">
                  <c:v>2017</c:v>
                </c:pt>
                <c:pt idx="3">
                  <c:v>2018</c:v>
                </c:pt>
                <c:pt idx="4">
                  <c:v>2019</c:v>
                </c:pt>
                <c:pt idx="5">
                  <c:v>2020</c:v>
                </c:pt>
              </c:numCache>
            </c:numRef>
          </c:cat>
          <c:val>
            <c:numRef>
              <c:f>Figure6!$B$3:$G$3</c:f>
              <c:numCache>
                <c:formatCode>0</c:formatCode>
                <c:ptCount val="6"/>
                <c:pt idx="0">
                  <c:v>8.7936872693670889</c:v>
                </c:pt>
                <c:pt idx="1">
                  <c:v>8.9490451702061335</c:v>
                </c:pt>
                <c:pt idx="2">
                  <c:v>9.2300699936369419</c:v>
                </c:pt>
                <c:pt idx="3">
                  <c:v>9.746688386306527</c:v>
                </c:pt>
                <c:pt idx="4">
                  <c:v>9.1673330172590681</c:v>
                </c:pt>
              </c:numCache>
            </c:numRef>
          </c:val>
          <c:extLst>
            <c:ext xmlns:c16="http://schemas.microsoft.com/office/drawing/2014/chart" uri="{C3380CC4-5D6E-409C-BE32-E72D297353CC}">
              <c16:uniqueId val="{00000001-5F0D-44D9-8BC6-64C1643FFA22}"/>
            </c:ext>
          </c:extLst>
        </c:ser>
        <c:ser>
          <c:idx val="2"/>
          <c:order val="2"/>
          <c:tx>
            <c:strRef>
              <c:f>Figure6!$A$4</c:f>
              <c:strCache>
                <c:ptCount val="1"/>
                <c:pt idx="0">
                  <c:v>Next fall</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Figure6!$B$1:$G$1</c:f>
              <c:numCache>
                <c:formatCode>General</c:formatCode>
                <c:ptCount val="6"/>
                <c:pt idx="0">
                  <c:v>2015</c:v>
                </c:pt>
                <c:pt idx="1">
                  <c:v>2016</c:v>
                </c:pt>
                <c:pt idx="2">
                  <c:v>2017</c:v>
                </c:pt>
                <c:pt idx="3">
                  <c:v>2018</c:v>
                </c:pt>
                <c:pt idx="4">
                  <c:v>2019</c:v>
                </c:pt>
                <c:pt idx="5">
                  <c:v>2020</c:v>
                </c:pt>
              </c:numCache>
            </c:numRef>
          </c:cat>
          <c:val>
            <c:numRef>
              <c:f>Figure6!$B$4:$G$4</c:f>
              <c:numCache>
                <c:formatCode>0</c:formatCode>
                <c:ptCount val="6"/>
                <c:pt idx="0">
                  <c:v>5.0038603466408915</c:v>
                </c:pt>
                <c:pt idx="1">
                  <c:v>5.0037606168634596</c:v>
                </c:pt>
                <c:pt idx="2">
                  <c:v>4.9153107293276364</c:v>
                </c:pt>
                <c:pt idx="3">
                  <c:v>5.7771716482933684</c:v>
                </c:pt>
                <c:pt idx="4">
                  <c:v>3.7037299121832561</c:v>
                </c:pt>
              </c:numCache>
            </c:numRef>
          </c:val>
          <c:extLst>
            <c:ext xmlns:c16="http://schemas.microsoft.com/office/drawing/2014/chart" uri="{C3380CC4-5D6E-409C-BE32-E72D297353CC}">
              <c16:uniqueId val="{00000002-5F0D-44D9-8BC6-64C1643FFA22}"/>
            </c:ext>
          </c:extLst>
        </c:ser>
        <c:dLbls>
          <c:showLegendKey val="0"/>
          <c:showVal val="0"/>
          <c:showCatName val="0"/>
          <c:showSerName val="0"/>
          <c:showPercent val="0"/>
          <c:showBubbleSize val="0"/>
        </c:dLbls>
        <c:gapWidth val="150"/>
        <c:overlap val="100"/>
        <c:axId val="689561736"/>
        <c:axId val="689558784"/>
      </c:barChart>
      <c:catAx>
        <c:axId val="689561736"/>
        <c:scaling>
          <c:orientation val="minMax"/>
        </c:scaling>
        <c:delete val="0"/>
        <c:axPos val="b"/>
        <c:numFmt formatCode="General" sourceLinked="1"/>
        <c:majorTickMark val="none"/>
        <c:minorTickMark val="none"/>
        <c:tickLblPos val="nextTo"/>
        <c:spPr>
          <a:noFill/>
          <a:ln w="12700" cap="flat" cmpd="sng" algn="ctr">
            <a:solidFill>
              <a:srgbClr val="6C7075"/>
            </a:solidFill>
            <a:round/>
          </a:ln>
          <a:effectLst/>
        </c:spPr>
        <c:txPr>
          <a:bodyPr rot="-60000000" spcFirstLastPara="1" vertOverflow="ellipsis" vert="horz" wrap="square" anchor="ctr" anchorCtr="1"/>
          <a:lstStyle/>
          <a:p>
            <a:pPr>
              <a:defRPr sz="1400" b="0" i="0" u="none" strike="noStrike" kern="1200" baseline="0">
                <a:solidFill>
                  <a:srgbClr val="6C7075"/>
                </a:solidFill>
                <a:latin typeface="Arial" panose="020B0604020202020204" pitchFamily="34" charset="0"/>
                <a:ea typeface="+mn-ea"/>
                <a:cs typeface="Arial" panose="020B0604020202020204" pitchFamily="34" charset="0"/>
              </a:defRPr>
            </a:pPr>
            <a:endParaRPr lang="en-US"/>
          </a:p>
        </c:txPr>
        <c:crossAx val="689558784"/>
        <c:crosses val="autoZero"/>
        <c:auto val="1"/>
        <c:lblAlgn val="ctr"/>
        <c:lblOffset val="100"/>
        <c:noMultiLvlLbl val="0"/>
      </c:catAx>
      <c:valAx>
        <c:axId val="689558784"/>
        <c:scaling>
          <c:orientation val="minMax"/>
        </c:scaling>
        <c:delete val="0"/>
        <c:axPos val="l"/>
        <c:numFmt formatCode="0" sourceLinked="0"/>
        <c:majorTickMark val="none"/>
        <c:minorTickMark val="none"/>
        <c:tickLblPos val="nextTo"/>
        <c:spPr>
          <a:noFill/>
          <a:ln w="12700">
            <a:solidFill>
              <a:srgbClr val="6C7075"/>
            </a:solidFill>
          </a:ln>
          <a:effectLst/>
        </c:spPr>
        <c:txPr>
          <a:bodyPr rot="-60000000" spcFirstLastPara="1" vertOverflow="ellipsis" vert="horz" wrap="square" anchor="ctr" anchorCtr="1"/>
          <a:lstStyle/>
          <a:p>
            <a:pPr>
              <a:defRPr sz="1400" b="0" i="0" u="none" strike="noStrike" kern="1200" baseline="0">
                <a:solidFill>
                  <a:srgbClr val="6C7075"/>
                </a:solidFill>
                <a:latin typeface="Arial" panose="020B0604020202020204" pitchFamily="34" charset="0"/>
                <a:ea typeface="+mn-ea"/>
                <a:cs typeface="Arial" panose="020B0604020202020204" pitchFamily="34" charset="0"/>
              </a:defRPr>
            </a:pPr>
            <a:endParaRPr lang="en-US"/>
          </a:p>
        </c:txPr>
        <c:crossAx val="689561736"/>
        <c:crosses val="autoZero"/>
        <c:crossBetween val="between"/>
      </c:valAx>
      <c:spPr>
        <a:noFill/>
        <a:ln w="25400">
          <a:noFill/>
        </a:ln>
        <a:effectLst/>
      </c:spPr>
    </c:plotArea>
    <c:legend>
      <c:legendPos val="t"/>
      <c:layout>
        <c:manualLayout>
          <c:xMode val="edge"/>
          <c:yMode val="edge"/>
          <c:x val="0.25913538914144613"/>
          <c:y val="8.9136474610317443E-3"/>
          <c:w val="0.474966753416178"/>
          <c:h val="9.6542522485026649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Proxima Nova" panose="02000506030000020004" pitchFamily="2"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a:solidFill>
            <a:srgbClr val="6C7075"/>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t>Completion</a:t>
            </a:r>
            <a:r>
              <a:rPr lang="en-US" sz="2000" baseline="0" dirty="0"/>
              <a:t> of Transfer-Level Course in One Year (Throughput), 2019-20</a:t>
            </a:r>
            <a:endParaRPr lang="en-US" sz="2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Start One Remedial Course Below Transfer Level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English</c:v>
                </c:pt>
                <c:pt idx="1">
                  <c:v>Math (overall)</c:v>
                </c:pt>
              </c:strCache>
            </c:strRef>
          </c:cat>
          <c:val>
            <c:numRef>
              <c:f>Sheet1!$B$2:$B$3</c:f>
              <c:numCache>
                <c:formatCode>0%</c:formatCode>
                <c:ptCount val="2"/>
                <c:pt idx="0">
                  <c:v>0.25</c:v>
                </c:pt>
                <c:pt idx="1">
                  <c:v>0.14000000000000001</c:v>
                </c:pt>
              </c:numCache>
            </c:numRef>
          </c:val>
          <c:extLst>
            <c:ext xmlns:c16="http://schemas.microsoft.com/office/drawing/2014/chart" uri="{C3380CC4-5D6E-409C-BE32-E72D297353CC}">
              <c16:uniqueId val="{00000000-50BF-FC4E-97E8-CEBECF6DEF52}"/>
            </c:ext>
          </c:extLst>
        </c:ser>
        <c:ser>
          <c:idx val="1"/>
          <c:order val="1"/>
          <c:tx>
            <c:strRef>
              <c:f>Sheet1!$C$1</c:f>
              <c:strCache>
                <c:ptCount val="1"/>
                <c:pt idx="0">
                  <c:v>Start in Transfer Level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English</c:v>
                </c:pt>
                <c:pt idx="1">
                  <c:v>Math (overall)</c:v>
                </c:pt>
              </c:strCache>
            </c:strRef>
          </c:cat>
          <c:val>
            <c:numRef>
              <c:f>Sheet1!$C$2:$C$3</c:f>
              <c:numCache>
                <c:formatCode>0%</c:formatCode>
                <c:ptCount val="2"/>
                <c:pt idx="0">
                  <c:v>0.7</c:v>
                </c:pt>
                <c:pt idx="1">
                  <c:v>0.6</c:v>
                </c:pt>
              </c:numCache>
            </c:numRef>
          </c:val>
          <c:extLst>
            <c:ext xmlns:c16="http://schemas.microsoft.com/office/drawing/2014/chart" uri="{C3380CC4-5D6E-409C-BE32-E72D297353CC}">
              <c16:uniqueId val="{00000001-50BF-FC4E-97E8-CEBECF6DEF52}"/>
            </c:ext>
          </c:extLst>
        </c:ser>
        <c:dLbls>
          <c:showLegendKey val="0"/>
          <c:showVal val="0"/>
          <c:showCatName val="0"/>
          <c:showSerName val="0"/>
          <c:showPercent val="0"/>
          <c:showBubbleSize val="0"/>
        </c:dLbls>
        <c:gapWidth val="219"/>
        <c:overlap val="-27"/>
        <c:axId val="1896551535"/>
        <c:axId val="1896522895"/>
      </c:barChart>
      <c:catAx>
        <c:axId val="1896551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96522895"/>
        <c:crosses val="autoZero"/>
        <c:auto val="1"/>
        <c:lblAlgn val="ctr"/>
        <c:lblOffset val="100"/>
        <c:noMultiLvlLbl val="0"/>
      </c:catAx>
      <c:valAx>
        <c:axId val="1896522895"/>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6551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Asian</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Fall 2015</c:v>
                </c:pt>
                <c:pt idx="1">
                  <c:v>Fall 2019</c:v>
                </c:pt>
              </c:strCache>
            </c:strRef>
          </c:cat>
          <c:val>
            <c:numRef>
              <c:f>Sheet1!$B$2:$B$4</c:f>
              <c:numCache>
                <c:formatCode>General</c:formatCode>
                <c:ptCount val="3"/>
                <c:pt idx="0">
                  <c:v>36</c:v>
                </c:pt>
                <c:pt idx="1">
                  <c:v>59</c:v>
                </c:pt>
              </c:numCache>
            </c:numRef>
          </c:val>
          <c:extLst>
            <c:ext xmlns:c16="http://schemas.microsoft.com/office/drawing/2014/chart" uri="{C3380CC4-5D6E-409C-BE32-E72D297353CC}">
              <c16:uniqueId val="{00000000-DD6C-5E48-99D9-011E399E7934}"/>
            </c:ext>
          </c:extLst>
        </c:ser>
        <c:ser>
          <c:idx val="1"/>
          <c:order val="1"/>
          <c:tx>
            <c:strRef>
              <c:f>Sheet1!$C$1</c:f>
              <c:strCache>
                <c:ptCount val="1"/>
                <c:pt idx="0">
                  <c:v>White</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Fall 2015</c:v>
                </c:pt>
                <c:pt idx="1">
                  <c:v>Fall 2019</c:v>
                </c:pt>
              </c:strCache>
            </c:strRef>
          </c:cat>
          <c:val>
            <c:numRef>
              <c:f>Sheet1!$C$2:$C$4</c:f>
              <c:numCache>
                <c:formatCode>General</c:formatCode>
                <c:ptCount val="3"/>
                <c:pt idx="0">
                  <c:v>22</c:v>
                </c:pt>
                <c:pt idx="1">
                  <c:v>51</c:v>
                </c:pt>
              </c:numCache>
            </c:numRef>
          </c:val>
          <c:extLst>
            <c:ext xmlns:c16="http://schemas.microsoft.com/office/drawing/2014/chart" uri="{C3380CC4-5D6E-409C-BE32-E72D297353CC}">
              <c16:uniqueId val="{00000001-DD6C-5E48-99D9-011E399E7934}"/>
            </c:ext>
          </c:extLst>
        </c:ser>
        <c:ser>
          <c:idx val="2"/>
          <c:order val="2"/>
          <c:tx>
            <c:strRef>
              <c:f>Sheet1!$D$1</c:f>
              <c:strCache>
                <c:ptCount val="1"/>
                <c:pt idx="0">
                  <c:v>Latinx</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Fall 2015</c:v>
                </c:pt>
                <c:pt idx="1">
                  <c:v>Fall 2019</c:v>
                </c:pt>
              </c:strCache>
            </c:strRef>
          </c:cat>
          <c:val>
            <c:numRef>
              <c:f>Sheet1!$D$2:$D$4</c:f>
              <c:numCache>
                <c:formatCode>General</c:formatCode>
                <c:ptCount val="3"/>
                <c:pt idx="0">
                  <c:v>10</c:v>
                </c:pt>
                <c:pt idx="1">
                  <c:v>34</c:v>
                </c:pt>
              </c:numCache>
            </c:numRef>
          </c:val>
          <c:extLst>
            <c:ext xmlns:c16="http://schemas.microsoft.com/office/drawing/2014/chart" uri="{C3380CC4-5D6E-409C-BE32-E72D297353CC}">
              <c16:uniqueId val="{00000002-DD6C-5E48-99D9-011E399E7934}"/>
            </c:ext>
          </c:extLst>
        </c:ser>
        <c:ser>
          <c:idx val="3"/>
          <c:order val="3"/>
          <c:tx>
            <c:strRef>
              <c:f>Sheet1!$E$1</c:f>
              <c:strCache>
                <c:ptCount val="1"/>
                <c:pt idx="0">
                  <c:v>Black </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Fall 2015</c:v>
                </c:pt>
                <c:pt idx="1">
                  <c:v>Fall 2019</c:v>
                </c:pt>
              </c:strCache>
            </c:strRef>
          </c:cat>
          <c:val>
            <c:numRef>
              <c:f>Sheet1!$E$2:$E$4</c:f>
              <c:numCache>
                <c:formatCode>General</c:formatCode>
                <c:ptCount val="3"/>
                <c:pt idx="0">
                  <c:v>8</c:v>
                </c:pt>
                <c:pt idx="1">
                  <c:v>28</c:v>
                </c:pt>
              </c:numCache>
            </c:numRef>
          </c:val>
          <c:extLst>
            <c:ext xmlns:c16="http://schemas.microsoft.com/office/drawing/2014/chart" uri="{C3380CC4-5D6E-409C-BE32-E72D297353CC}">
              <c16:uniqueId val="{00000004-DD6C-5E48-99D9-011E399E7934}"/>
            </c:ext>
          </c:extLst>
        </c:ser>
        <c:dLbls>
          <c:showLegendKey val="0"/>
          <c:showVal val="1"/>
          <c:showCatName val="0"/>
          <c:showSerName val="0"/>
          <c:showPercent val="0"/>
          <c:showBubbleSize val="0"/>
        </c:dLbls>
        <c:gapWidth val="75"/>
        <c:axId val="1622933503"/>
        <c:axId val="1638319247"/>
      </c:barChart>
      <c:catAx>
        <c:axId val="162293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8319247"/>
        <c:crosses val="autoZero"/>
        <c:auto val="1"/>
        <c:lblAlgn val="ctr"/>
        <c:lblOffset val="100"/>
        <c:noMultiLvlLbl val="0"/>
      </c:catAx>
      <c:valAx>
        <c:axId val="163831924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t>
                </a:r>
                <a:r>
                  <a:rPr lang="en-US" baseline="0" dirty="0"/>
                  <a:t> first math enrollments </a:t>
                </a:r>
              </a:p>
              <a:p>
                <a:pPr>
                  <a:defRPr/>
                </a:pPr>
                <a:r>
                  <a:rPr lang="en-US" baseline="0" dirty="0"/>
                  <a:t>completing TL math in one term </a:t>
                </a:r>
                <a:endParaRPr lang="en-US" dirty="0"/>
              </a:p>
            </c:rich>
          </c:tx>
          <c:layout>
            <c:manualLayout>
              <c:xMode val="edge"/>
              <c:yMode val="edge"/>
              <c:x val="1.2626262626262627E-3"/>
              <c:y val="0.1617157523817810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2933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Asian </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Fall 2015</c:v>
                </c:pt>
                <c:pt idx="1">
                  <c:v>Fall 2019</c:v>
                </c:pt>
                <c:pt idx="2">
                  <c:v>Fall 2020</c:v>
                </c:pt>
              </c:strCache>
            </c:strRef>
          </c:cat>
          <c:val>
            <c:numRef>
              <c:f>Sheet1!$B$2:$B$4</c:f>
              <c:numCache>
                <c:formatCode>General</c:formatCode>
                <c:ptCount val="3"/>
                <c:pt idx="0">
                  <c:v>40</c:v>
                </c:pt>
                <c:pt idx="1">
                  <c:v>83</c:v>
                </c:pt>
                <c:pt idx="2">
                  <c:v>85</c:v>
                </c:pt>
              </c:numCache>
            </c:numRef>
          </c:val>
          <c:extLst>
            <c:ext xmlns:c16="http://schemas.microsoft.com/office/drawing/2014/chart" uri="{C3380CC4-5D6E-409C-BE32-E72D297353CC}">
              <c16:uniqueId val="{00000000-584D-D44D-9D15-00718F2B7678}"/>
            </c:ext>
          </c:extLst>
        </c:ser>
        <c:ser>
          <c:idx val="1"/>
          <c:order val="1"/>
          <c:tx>
            <c:strRef>
              <c:f>Sheet1!$C$1</c:f>
              <c:strCache>
                <c:ptCount val="1"/>
                <c:pt idx="0">
                  <c:v>White</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Fall 2015</c:v>
                </c:pt>
                <c:pt idx="1">
                  <c:v>Fall 2019</c:v>
                </c:pt>
                <c:pt idx="2">
                  <c:v>Fall 2020</c:v>
                </c:pt>
              </c:strCache>
            </c:strRef>
          </c:cat>
          <c:val>
            <c:numRef>
              <c:f>Sheet1!$C$2:$C$4</c:f>
              <c:numCache>
                <c:formatCode>General</c:formatCode>
                <c:ptCount val="3"/>
                <c:pt idx="0">
                  <c:v>27</c:v>
                </c:pt>
                <c:pt idx="1">
                  <c:v>80</c:v>
                </c:pt>
                <c:pt idx="2">
                  <c:v>82</c:v>
                </c:pt>
              </c:numCache>
            </c:numRef>
          </c:val>
          <c:extLst>
            <c:ext xmlns:c16="http://schemas.microsoft.com/office/drawing/2014/chart" uri="{C3380CC4-5D6E-409C-BE32-E72D297353CC}">
              <c16:uniqueId val="{00000001-584D-D44D-9D15-00718F2B7678}"/>
            </c:ext>
          </c:extLst>
        </c:ser>
        <c:ser>
          <c:idx val="2"/>
          <c:order val="2"/>
          <c:tx>
            <c:strRef>
              <c:f>Sheet1!$D$1</c:f>
              <c:strCache>
                <c:ptCount val="1"/>
                <c:pt idx="0">
                  <c:v>Latinx</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Fall 2015</c:v>
                </c:pt>
                <c:pt idx="1">
                  <c:v>Fall 2019</c:v>
                </c:pt>
                <c:pt idx="2">
                  <c:v>Fall 2020</c:v>
                </c:pt>
              </c:strCache>
            </c:strRef>
          </c:cat>
          <c:val>
            <c:numRef>
              <c:f>Sheet1!$D$2:$D$4</c:f>
              <c:numCache>
                <c:formatCode>General</c:formatCode>
                <c:ptCount val="3"/>
                <c:pt idx="0">
                  <c:v>15</c:v>
                </c:pt>
                <c:pt idx="1">
                  <c:v>76</c:v>
                </c:pt>
                <c:pt idx="2">
                  <c:v>78</c:v>
                </c:pt>
              </c:numCache>
            </c:numRef>
          </c:val>
          <c:extLst>
            <c:ext xmlns:c16="http://schemas.microsoft.com/office/drawing/2014/chart" uri="{C3380CC4-5D6E-409C-BE32-E72D297353CC}">
              <c16:uniqueId val="{00000002-584D-D44D-9D15-00718F2B7678}"/>
            </c:ext>
          </c:extLst>
        </c:ser>
        <c:ser>
          <c:idx val="3"/>
          <c:order val="3"/>
          <c:tx>
            <c:strRef>
              <c:f>Sheet1!$E$1</c:f>
              <c:strCache>
                <c:ptCount val="1"/>
                <c:pt idx="0">
                  <c:v>Black </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Fall 2015</c:v>
                </c:pt>
                <c:pt idx="1">
                  <c:v>Fall 2019</c:v>
                </c:pt>
                <c:pt idx="2">
                  <c:v>Fall 2020</c:v>
                </c:pt>
              </c:strCache>
            </c:strRef>
          </c:cat>
          <c:val>
            <c:numRef>
              <c:f>Sheet1!$E$2:$E$4</c:f>
              <c:numCache>
                <c:formatCode>General</c:formatCode>
                <c:ptCount val="3"/>
                <c:pt idx="0">
                  <c:v>12</c:v>
                </c:pt>
                <c:pt idx="1">
                  <c:v>71</c:v>
                </c:pt>
                <c:pt idx="2">
                  <c:v>73</c:v>
                </c:pt>
              </c:numCache>
            </c:numRef>
          </c:val>
          <c:extLst>
            <c:ext xmlns:c16="http://schemas.microsoft.com/office/drawing/2014/chart" uri="{C3380CC4-5D6E-409C-BE32-E72D297353CC}">
              <c16:uniqueId val="{00000004-584D-D44D-9D15-00718F2B7678}"/>
            </c:ext>
          </c:extLst>
        </c:ser>
        <c:dLbls>
          <c:showLegendKey val="0"/>
          <c:showVal val="1"/>
          <c:showCatName val="0"/>
          <c:showSerName val="0"/>
          <c:showPercent val="0"/>
          <c:showBubbleSize val="0"/>
        </c:dLbls>
        <c:gapWidth val="75"/>
        <c:axId val="1640200479"/>
        <c:axId val="1640202127"/>
      </c:barChart>
      <c:catAx>
        <c:axId val="164020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0202127"/>
        <c:crosses val="autoZero"/>
        <c:auto val="1"/>
        <c:lblAlgn val="ctr"/>
        <c:lblOffset val="100"/>
        <c:noMultiLvlLbl val="0"/>
      </c:catAx>
      <c:valAx>
        <c:axId val="164020212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starting at TL math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020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2586E-06E5-3D48-99FF-DBB4469909A1}"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15C0DFC8-961A-6F47-883C-411574111CAB}">
      <dgm:prSet phldrT="[Text]"/>
      <dgm:spPr/>
      <dgm:t>
        <a:bodyPr/>
        <a:lstStyle/>
        <a:p>
          <a:r>
            <a:rPr lang="en-US" dirty="0"/>
            <a:t>Inequitable Transfer-Level Offerings</a:t>
          </a:r>
        </a:p>
      </dgm:t>
      <dgm:extLst>
        <a:ext uri="{E40237B7-FDA0-4F09-8148-C483321AD2D9}">
          <dgm14:cNvPr xmlns:dgm14="http://schemas.microsoft.com/office/drawing/2010/diagram" id="0" name="" descr="Inequitable transfer-level offerings&#10;"/>
        </a:ext>
      </dgm:extLst>
    </dgm:pt>
    <dgm:pt modelId="{1DC710A2-D019-B44E-9E53-DC064B1C332B}" type="parTrans" cxnId="{7989FFA2-6AC4-9748-9DC1-313ABDBFF939}">
      <dgm:prSet/>
      <dgm:spPr/>
      <dgm:t>
        <a:bodyPr/>
        <a:lstStyle/>
        <a:p>
          <a:endParaRPr lang="en-US"/>
        </a:p>
      </dgm:t>
    </dgm:pt>
    <dgm:pt modelId="{E6F0FF4A-DA3B-414E-9DA8-35706AC6A130}" type="sibTrans" cxnId="{7989FFA2-6AC4-9748-9DC1-313ABDBFF939}">
      <dgm:prSet/>
      <dgm:spPr/>
      <dgm:t>
        <a:bodyPr/>
        <a:lstStyle/>
        <a:p>
          <a:endParaRPr lang="en-US"/>
        </a:p>
      </dgm:t>
    </dgm:pt>
    <dgm:pt modelId="{06F6F162-7828-5243-B0E5-8634325BF1B4}">
      <dgm:prSet phldrT="[Text]" custT="1"/>
      <dgm:spPr/>
      <dgm:t>
        <a:bodyPr/>
        <a:lstStyle/>
        <a:p>
          <a:pPr>
            <a:buNone/>
          </a:pPr>
          <a:r>
            <a:rPr lang="en-US" sz="2000" dirty="0"/>
            <a:t>	</a:t>
          </a:r>
          <a:r>
            <a:rPr lang="en-US" sz="2400" baseline="0" dirty="0"/>
            <a:t>Black and Latinx students disproportionately attend colleges with large remedial math offerings post AB 705</a:t>
          </a:r>
          <a:endParaRPr lang="en-US" sz="2400" dirty="0"/>
        </a:p>
      </dgm:t>
    </dgm:pt>
    <dgm:pt modelId="{A75271B0-36BD-824A-9FA5-9E530B08294D}" type="parTrans" cxnId="{BE466B5C-4A3A-5D4B-8A7C-EEF29FDC2EC8}">
      <dgm:prSet/>
      <dgm:spPr/>
      <dgm:t>
        <a:bodyPr/>
        <a:lstStyle/>
        <a:p>
          <a:endParaRPr lang="en-US"/>
        </a:p>
      </dgm:t>
    </dgm:pt>
    <dgm:pt modelId="{8F91198A-3F4F-AD48-8425-E0EC475D1FCB}" type="sibTrans" cxnId="{BE466B5C-4A3A-5D4B-8A7C-EEF29FDC2EC8}">
      <dgm:prSet/>
      <dgm:spPr/>
      <dgm:t>
        <a:bodyPr/>
        <a:lstStyle/>
        <a:p>
          <a:endParaRPr lang="en-US"/>
        </a:p>
      </dgm:t>
    </dgm:pt>
    <dgm:pt modelId="{8C238EFC-6D2F-E543-9290-3996E6206B7B}">
      <dgm:prSet phldrT="[Text]"/>
      <dgm:spPr/>
      <dgm:t>
        <a:bodyPr/>
        <a:lstStyle/>
        <a:p>
          <a:r>
            <a:rPr lang="en-US"/>
            <a:t>Inequitable Transfer-Level Enrollment</a:t>
          </a:r>
        </a:p>
      </dgm:t>
      <dgm:extLst>
        <a:ext uri="{E40237B7-FDA0-4F09-8148-C483321AD2D9}">
          <dgm14:cNvPr xmlns:dgm14="http://schemas.microsoft.com/office/drawing/2010/diagram" id="0" name="" descr="Inequitable transfer-level enrollment"/>
        </a:ext>
      </dgm:extLst>
    </dgm:pt>
    <dgm:pt modelId="{C6DDBC2F-1BC1-8149-B2A4-BC616FED439F}" type="parTrans" cxnId="{7179F106-3D11-A640-8FD7-28531F0FA379}">
      <dgm:prSet/>
      <dgm:spPr/>
      <dgm:t>
        <a:bodyPr/>
        <a:lstStyle/>
        <a:p>
          <a:endParaRPr lang="en-US"/>
        </a:p>
      </dgm:t>
    </dgm:pt>
    <dgm:pt modelId="{5CC0518B-D593-ED41-8B37-DB17ED4DFB35}" type="sibTrans" cxnId="{7179F106-3D11-A640-8FD7-28531F0FA379}">
      <dgm:prSet/>
      <dgm:spPr/>
      <dgm:t>
        <a:bodyPr/>
        <a:lstStyle/>
        <a:p>
          <a:endParaRPr lang="en-US"/>
        </a:p>
      </dgm:t>
    </dgm:pt>
    <dgm:pt modelId="{6C187069-D7AD-A242-8F14-60ADBF1646A0}">
      <dgm:prSet phldrT="[Text]" custT="1"/>
      <dgm:spPr/>
      <dgm:t>
        <a:bodyPr/>
        <a:lstStyle/>
        <a:p>
          <a:pPr>
            <a:buNone/>
          </a:pPr>
          <a:r>
            <a:rPr lang="en-US" sz="2400"/>
            <a:t> 	Black and Latinx students enrolled in remedial math at higher rates (28%, 23%) than Asian (15%) and white students (19%) in first year of AB 705 </a:t>
          </a:r>
        </a:p>
      </dgm:t>
    </dgm:pt>
    <dgm:pt modelId="{BF37C6E0-20F5-2B4D-A182-D6C3A735A39E}" type="parTrans" cxnId="{6567133F-FD93-7F40-AA8B-1900824BBA95}">
      <dgm:prSet/>
      <dgm:spPr/>
      <dgm:t>
        <a:bodyPr/>
        <a:lstStyle/>
        <a:p>
          <a:endParaRPr lang="en-US"/>
        </a:p>
      </dgm:t>
    </dgm:pt>
    <dgm:pt modelId="{42D41D29-3999-364B-BDF5-C54DE656F61C}" type="sibTrans" cxnId="{6567133F-FD93-7F40-AA8B-1900824BBA95}">
      <dgm:prSet/>
      <dgm:spPr/>
      <dgm:t>
        <a:bodyPr/>
        <a:lstStyle/>
        <a:p>
          <a:endParaRPr lang="en-US"/>
        </a:p>
      </dgm:t>
    </dgm:pt>
    <dgm:pt modelId="{6198D6C1-EE47-D84F-BB6D-ACB452A8695F}">
      <dgm:prSet phldrT="[Text]"/>
      <dgm:spPr/>
      <dgm:t>
        <a:bodyPr/>
        <a:lstStyle/>
        <a:p>
          <a:r>
            <a:rPr lang="en-US"/>
            <a:t>Inequitable Transfer-Level Completion</a:t>
          </a:r>
        </a:p>
      </dgm:t>
      <dgm:extLst>
        <a:ext uri="{E40237B7-FDA0-4F09-8148-C483321AD2D9}">
          <dgm14:cNvPr xmlns:dgm14="http://schemas.microsoft.com/office/drawing/2010/diagram" id="0" name="" descr="Inequitable transfer-level completion"/>
        </a:ext>
      </dgm:extLst>
    </dgm:pt>
    <dgm:pt modelId="{063F89E8-67CD-B742-A198-E713F4F9E15A}" type="parTrans" cxnId="{29A8ACB1-21E9-6E41-B7AE-6690615F7B3C}">
      <dgm:prSet/>
      <dgm:spPr/>
      <dgm:t>
        <a:bodyPr/>
        <a:lstStyle/>
        <a:p>
          <a:endParaRPr lang="en-US"/>
        </a:p>
      </dgm:t>
    </dgm:pt>
    <dgm:pt modelId="{12850053-9FD8-CF48-A7ED-CF561E80474D}" type="sibTrans" cxnId="{29A8ACB1-21E9-6E41-B7AE-6690615F7B3C}">
      <dgm:prSet/>
      <dgm:spPr/>
      <dgm:t>
        <a:bodyPr/>
        <a:lstStyle/>
        <a:p>
          <a:endParaRPr lang="en-US"/>
        </a:p>
      </dgm:t>
    </dgm:pt>
    <dgm:pt modelId="{4CBF45AF-0698-FD47-8889-58E26F7BAFE1}">
      <dgm:prSet phldrT="[Text]"/>
      <dgm:spPr/>
      <dgm:t>
        <a:bodyPr/>
        <a:lstStyle/>
        <a:p>
          <a:pPr>
            <a:buNone/>
          </a:pPr>
          <a:endParaRPr lang="en-US"/>
        </a:p>
      </dgm:t>
    </dgm:pt>
    <dgm:pt modelId="{CEE218A8-0981-9647-A81F-1B57CB1A428B}" type="parTrans" cxnId="{8CE1D0BE-8094-3F4A-94AD-82F4141CC804}">
      <dgm:prSet/>
      <dgm:spPr/>
      <dgm:t>
        <a:bodyPr/>
        <a:lstStyle/>
        <a:p>
          <a:endParaRPr lang="en-US"/>
        </a:p>
      </dgm:t>
    </dgm:pt>
    <dgm:pt modelId="{8DC5235C-4289-0247-9B0D-E950A6E3CB56}" type="sibTrans" cxnId="{8CE1D0BE-8094-3F4A-94AD-82F4141CC804}">
      <dgm:prSet/>
      <dgm:spPr/>
      <dgm:t>
        <a:bodyPr/>
        <a:lstStyle/>
        <a:p>
          <a:endParaRPr lang="en-US"/>
        </a:p>
      </dgm:t>
    </dgm:pt>
    <dgm:pt modelId="{E05A50B1-8743-FC45-8D95-6307CD1B4A07}" type="pres">
      <dgm:prSet presAssocID="{89B2586E-06E5-3D48-99FF-DBB4469909A1}" presName="rootnode" presStyleCnt="0">
        <dgm:presLayoutVars>
          <dgm:chMax/>
          <dgm:chPref/>
          <dgm:dir/>
          <dgm:animLvl val="lvl"/>
        </dgm:presLayoutVars>
      </dgm:prSet>
      <dgm:spPr/>
    </dgm:pt>
    <dgm:pt modelId="{AB2CDF07-DFD4-0F4F-9A79-62E1D15B59A9}" type="pres">
      <dgm:prSet presAssocID="{15C0DFC8-961A-6F47-883C-411574111CAB}" presName="composite" presStyleCnt="0"/>
      <dgm:spPr/>
    </dgm:pt>
    <dgm:pt modelId="{1EC1F759-2EE1-554F-885C-BF282131BD7C}" type="pres">
      <dgm:prSet presAssocID="{15C0DFC8-961A-6F47-883C-411574111CAB}" presName="bentUpArrow1" presStyleLbl="alignImgPlace1" presStyleIdx="0" presStyleCnt="2" custLinFactNeighborX="-33385" custLinFactNeighborY="-3129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E066117-128F-CA49-A196-C1CD5484673F}" type="pres">
      <dgm:prSet presAssocID="{15C0DFC8-961A-6F47-883C-411574111CAB}" presName="ParentText" presStyleLbl="node1" presStyleIdx="0" presStyleCnt="3" custLinFactNeighborX="-19587" custLinFactNeighborY="-9055">
        <dgm:presLayoutVars>
          <dgm:chMax val="1"/>
          <dgm:chPref val="1"/>
          <dgm:bulletEnabled val="1"/>
        </dgm:presLayoutVars>
      </dgm:prSet>
      <dgm:spPr/>
    </dgm:pt>
    <dgm:pt modelId="{C3006EC8-BA47-2947-B24B-1501D19278D4}" type="pres">
      <dgm:prSet presAssocID="{15C0DFC8-961A-6F47-883C-411574111CAB}" presName="ChildText" presStyleLbl="revTx" presStyleIdx="0" presStyleCnt="3" custScaleX="486172" custLinFactX="56281" custLinFactNeighborX="100000" custLinFactNeighborY="-13382">
        <dgm:presLayoutVars>
          <dgm:chMax val="0"/>
          <dgm:chPref val="0"/>
          <dgm:bulletEnabled val="1"/>
        </dgm:presLayoutVars>
      </dgm:prSet>
      <dgm:spPr/>
    </dgm:pt>
    <dgm:pt modelId="{3E7D99EB-A374-2D49-AC90-12690B1B6043}" type="pres">
      <dgm:prSet presAssocID="{E6F0FF4A-DA3B-414E-9DA8-35706AC6A130}" presName="sibTrans" presStyleCnt="0"/>
      <dgm:spPr/>
    </dgm:pt>
    <dgm:pt modelId="{DA0CA39E-3D96-A641-805F-261549631D75}" type="pres">
      <dgm:prSet presAssocID="{8C238EFC-6D2F-E543-9290-3996E6206B7B}" presName="composite" presStyleCnt="0"/>
      <dgm:spPr/>
    </dgm:pt>
    <dgm:pt modelId="{8220898B-EC4E-6742-B534-841065606ED8}" type="pres">
      <dgm:prSet presAssocID="{8C238EFC-6D2F-E543-9290-3996E6206B7B}" presName="bentUpArrow1" presStyleLbl="alignImgPlace1" presStyleIdx="1" presStyleCnt="2" custLinFactX="-38188" custLinFactNeighborX="-100000" custLinFactNeighborY="-30690"/>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FC81857-4A63-AB43-AC66-F704AC1DA939}" type="pres">
      <dgm:prSet presAssocID="{8C238EFC-6D2F-E543-9290-3996E6206B7B}" presName="ParentText" presStyleLbl="node1" presStyleIdx="1" presStyleCnt="3" custLinFactNeighborX="-98531" custLinFactNeighborY="-10709">
        <dgm:presLayoutVars>
          <dgm:chMax val="1"/>
          <dgm:chPref val="1"/>
          <dgm:bulletEnabled val="1"/>
        </dgm:presLayoutVars>
      </dgm:prSet>
      <dgm:spPr/>
    </dgm:pt>
    <dgm:pt modelId="{364C79D6-3D4B-314D-8EC8-FA629B434444}" type="pres">
      <dgm:prSet presAssocID="{8C238EFC-6D2F-E543-9290-3996E6206B7B}" presName="ChildText" presStyleLbl="revTx" presStyleIdx="1" presStyleCnt="3" custScaleX="440494" custScaleY="126411" custLinFactNeighborX="30870" custLinFactNeighborY="-24258">
        <dgm:presLayoutVars>
          <dgm:chMax val="0"/>
          <dgm:chPref val="0"/>
          <dgm:bulletEnabled val="1"/>
        </dgm:presLayoutVars>
      </dgm:prSet>
      <dgm:spPr/>
    </dgm:pt>
    <dgm:pt modelId="{31F8C99E-B675-7E4E-8476-1EE962B449AD}" type="pres">
      <dgm:prSet presAssocID="{5CC0518B-D593-ED41-8B37-DB17ED4DFB35}" presName="sibTrans" presStyleCnt="0"/>
      <dgm:spPr/>
    </dgm:pt>
    <dgm:pt modelId="{C9761A4B-F775-B848-A938-F1634CB46211}" type="pres">
      <dgm:prSet presAssocID="{6198D6C1-EE47-D84F-BB6D-ACB452A8695F}" presName="composite" presStyleCnt="0"/>
      <dgm:spPr/>
    </dgm:pt>
    <dgm:pt modelId="{AFAE9894-F447-F64F-B438-3AF20AFDC9B2}" type="pres">
      <dgm:prSet presAssocID="{6198D6C1-EE47-D84F-BB6D-ACB452A8695F}" presName="ParentText" presStyleLbl="node1" presStyleIdx="2" presStyleCnt="3" custLinFactX="-59729" custLinFactNeighborX="-100000" custLinFactNeighborY="-5485">
        <dgm:presLayoutVars>
          <dgm:chMax val="1"/>
          <dgm:chPref val="1"/>
          <dgm:bulletEnabled val="1"/>
        </dgm:presLayoutVars>
      </dgm:prSet>
      <dgm:spPr/>
    </dgm:pt>
    <dgm:pt modelId="{D2EC001E-3914-1041-A309-86B8B410AA81}" type="pres">
      <dgm:prSet presAssocID="{6198D6C1-EE47-D84F-BB6D-ACB452A8695F}" presName="FinalChildText" presStyleLbl="revTx" presStyleIdx="2" presStyleCnt="3">
        <dgm:presLayoutVars>
          <dgm:chMax val="0"/>
          <dgm:chPref val="0"/>
          <dgm:bulletEnabled val="1"/>
        </dgm:presLayoutVars>
      </dgm:prSet>
      <dgm:spPr/>
    </dgm:pt>
  </dgm:ptLst>
  <dgm:cxnLst>
    <dgm:cxn modelId="{7179F106-3D11-A640-8FD7-28531F0FA379}" srcId="{89B2586E-06E5-3D48-99FF-DBB4469909A1}" destId="{8C238EFC-6D2F-E543-9290-3996E6206B7B}" srcOrd="1" destOrd="0" parTransId="{C6DDBC2F-1BC1-8149-B2A4-BC616FED439F}" sibTransId="{5CC0518B-D593-ED41-8B37-DB17ED4DFB35}"/>
    <dgm:cxn modelId="{FCDF0215-A5E3-AB40-B0DA-41F2719C1C37}" type="presOf" srcId="{89B2586E-06E5-3D48-99FF-DBB4469909A1}" destId="{E05A50B1-8743-FC45-8D95-6307CD1B4A07}" srcOrd="0" destOrd="0" presId="urn:microsoft.com/office/officeart/2005/8/layout/StepDownProcess"/>
    <dgm:cxn modelId="{EE1FDB1C-7872-FC40-93DA-4B930EBA20C4}" type="presOf" srcId="{8C238EFC-6D2F-E543-9290-3996E6206B7B}" destId="{BFC81857-4A63-AB43-AC66-F704AC1DA939}" srcOrd="0" destOrd="0" presId="urn:microsoft.com/office/officeart/2005/8/layout/StepDownProcess"/>
    <dgm:cxn modelId="{2B54E520-76DC-9B4A-A4CC-FBD77897579B}" type="presOf" srcId="{4CBF45AF-0698-FD47-8889-58E26F7BAFE1}" destId="{D2EC001E-3914-1041-A309-86B8B410AA81}" srcOrd="0" destOrd="0" presId="urn:microsoft.com/office/officeart/2005/8/layout/StepDownProcess"/>
    <dgm:cxn modelId="{6567133F-FD93-7F40-AA8B-1900824BBA95}" srcId="{8C238EFC-6D2F-E543-9290-3996E6206B7B}" destId="{6C187069-D7AD-A242-8F14-60ADBF1646A0}" srcOrd="0" destOrd="0" parTransId="{BF37C6E0-20F5-2B4D-A182-D6C3A735A39E}" sibTransId="{42D41D29-3999-364B-BDF5-C54DE656F61C}"/>
    <dgm:cxn modelId="{BE466B5C-4A3A-5D4B-8A7C-EEF29FDC2EC8}" srcId="{15C0DFC8-961A-6F47-883C-411574111CAB}" destId="{06F6F162-7828-5243-B0E5-8634325BF1B4}" srcOrd="0" destOrd="0" parTransId="{A75271B0-36BD-824A-9FA5-9E530B08294D}" sibTransId="{8F91198A-3F4F-AD48-8425-E0EC475D1FCB}"/>
    <dgm:cxn modelId="{925A845D-1E61-E142-8206-A29BFC0F7F5B}" type="presOf" srcId="{6198D6C1-EE47-D84F-BB6D-ACB452A8695F}" destId="{AFAE9894-F447-F64F-B438-3AF20AFDC9B2}" srcOrd="0" destOrd="0" presId="urn:microsoft.com/office/officeart/2005/8/layout/StepDownProcess"/>
    <dgm:cxn modelId="{313EB09F-CC47-4043-8044-EB9ED8E4295C}" type="presOf" srcId="{06F6F162-7828-5243-B0E5-8634325BF1B4}" destId="{C3006EC8-BA47-2947-B24B-1501D19278D4}" srcOrd="0" destOrd="0" presId="urn:microsoft.com/office/officeart/2005/8/layout/StepDownProcess"/>
    <dgm:cxn modelId="{7989FFA2-6AC4-9748-9DC1-313ABDBFF939}" srcId="{89B2586E-06E5-3D48-99FF-DBB4469909A1}" destId="{15C0DFC8-961A-6F47-883C-411574111CAB}" srcOrd="0" destOrd="0" parTransId="{1DC710A2-D019-B44E-9E53-DC064B1C332B}" sibTransId="{E6F0FF4A-DA3B-414E-9DA8-35706AC6A130}"/>
    <dgm:cxn modelId="{29A8ACB1-21E9-6E41-B7AE-6690615F7B3C}" srcId="{89B2586E-06E5-3D48-99FF-DBB4469909A1}" destId="{6198D6C1-EE47-D84F-BB6D-ACB452A8695F}" srcOrd="2" destOrd="0" parTransId="{063F89E8-67CD-B742-A198-E713F4F9E15A}" sibTransId="{12850053-9FD8-CF48-A7ED-CF561E80474D}"/>
    <dgm:cxn modelId="{0894CCB2-1CB1-2E48-9FDB-EB9412E188D2}" type="presOf" srcId="{6C187069-D7AD-A242-8F14-60ADBF1646A0}" destId="{364C79D6-3D4B-314D-8EC8-FA629B434444}" srcOrd="0" destOrd="0" presId="urn:microsoft.com/office/officeart/2005/8/layout/StepDownProcess"/>
    <dgm:cxn modelId="{00D7CFBC-5291-A34A-A294-9B1F082414A2}" type="presOf" srcId="{15C0DFC8-961A-6F47-883C-411574111CAB}" destId="{1E066117-128F-CA49-A196-C1CD5484673F}" srcOrd="0" destOrd="0" presId="urn:microsoft.com/office/officeart/2005/8/layout/StepDownProcess"/>
    <dgm:cxn modelId="{8CE1D0BE-8094-3F4A-94AD-82F4141CC804}" srcId="{6198D6C1-EE47-D84F-BB6D-ACB452A8695F}" destId="{4CBF45AF-0698-FD47-8889-58E26F7BAFE1}" srcOrd="0" destOrd="0" parTransId="{CEE218A8-0981-9647-A81F-1B57CB1A428B}" sibTransId="{8DC5235C-4289-0247-9B0D-E950A6E3CB56}"/>
    <dgm:cxn modelId="{6DB88AE0-7265-124E-8E5F-3E29926050D9}" type="presParOf" srcId="{E05A50B1-8743-FC45-8D95-6307CD1B4A07}" destId="{AB2CDF07-DFD4-0F4F-9A79-62E1D15B59A9}" srcOrd="0" destOrd="0" presId="urn:microsoft.com/office/officeart/2005/8/layout/StepDownProcess"/>
    <dgm:cxn modelId="{A7E72D87-208B-7241-A9F2-576EFC1BF96B}" type="presParOf" srcId="{AB2CDF07-DFD4-0F4F-9A79-62E1D15B59A9}" destId="{1EC1F759-2EE1-554F-885C-BF282131BD7C}" srcOrd="0" destOrd="0" presId="urn:microsoft.com/office/officeart/2005/8/layout/StepDownProcess"/>
    <dgm:cxn modelId="{40E46807-C6B5-CD4C-A4B9-66B41E1FA1F2}" type="presParOf" srcId="{AB2CDF07-DFD4-0F4F-9A79-62E1D15B59A9}" destId="{1E066117-128F-CA49-A196-C1CD5484673F}" srcOrd="1" destOrd="0" presId="urn:microsoft.com/office/officeart/2005/8/layout/StepDownProcess"/>
    <dgm:cxn modelId="{A6ACFA99-9ADE-5848-91C1-10D897C98E43}" type="presParOf" srcId="{AB2CDF07-DFD4-0F4F-9A79-62E1D15B59A9}" destId="{C3006EC8-BA47-2947-B24B-1501D19278D4}" srcOrd="2" destOrd="0" presId="urn:microsoft.com/office/officeart/2005/8/layout/StepDownProcess"/>
    <dgm:cxn modelId="{9FE943CD-FEC2-034B-B2CF-6065DD432739}" type="presParOf" srcId="{E05A50B1-8743-FC45-8D95-6307CD1B4A07}" destId="{3E7D99EB-A374-2D49-AC90-12690B1B6043}" srcOrd="1" destOrd="0" presId="urn:microsoft.com/office/officeart/2005/8/layout/StepDownProcess"/>
    <dgm:cxn modelId="{B01E07AB-FF69-F54D-825C-CEDFA30EBC39}" type="presParOf" srcId="{E05A50B1-8743-FC45-8D95-6307CD1B4A07}" destId="{DA0CA39E-3D96-A641-805F-261549631D75}" srcOrd="2" destOrd="0" presId="urn:microsoft.com/office/officeart/2005/8/layout/StepDownProcess"/>
    <dgm:cxn modelId="{14AB04E3-FF0B-2747-B4FE-C84E97FCB76A}" type="presParOf" srcId="{DA0CA39E-3D96-A641-805F-261549631D75}" destId="{8220898B-EC4E-6742-B534-841065606ED8}" srcOrd="0" destOrd="0" presId="urn:microsoft.com/office/officeart/2005/8/layout/StepDownProcess"/>
    <dgm:cxn modelId="{78E910D4-B4A1-DD43-BAB9-2EBE66567728}" type="presParOf" srcId="{DA0CA39E-3D96-A641-805F-261549631D75}" destId="{BFC81857-4A63-AB43-AC66-F704AC1DA939}" srcOrd="1" destOrd="0" presId="urn:microsoft.com/office/officeart/2005/8/layout/StepDownProcess"/>
    <dgm:cxn modelId="{B8BFB103-61C9-E64E-A2A9-33DA943F89A2}" type="presParOf" srcId="{DA0CA39E-3D96-A641-805F-261549631D75}" destId="{364C79D6-3D4B-314D-8EC8-FA629B434444}" srcOrd="2" destOrd="0" presId="urn:microsoft.com/office/officeart/2005/8/layout/StepDownProcess"/>
    <dgm:cxn modelId="{45488E83-EE74-5F4E-9EE4-CCAD88F5F271}" type="presParOf" srcId="{E05A50B1-8743-FC45-8D95-6307CD1B4A07}" destId="{31F8C99E-B675-7E4E-8476-1EE962B449AD}" srcOrd="3" destOrd="0" presId="urn:microsoft.com/office/officeart/2005/8/layout/StepDownProcess"/>
    <dgm:cxn modelId="{ED299122-6890-9940-A519-86352DDDB66A}" type="presParOf" srcId="{E05A50B1-8743-FC45-8D95-6307CD1B4A07}" destId="{C9761A4B-F775-B848-A938-F1634CB46211}" srcOrd="4" destOrd="0" presId="urn:microsoft.com/office/officeart/2005/8/layout/StepDownProcess"/>
    <dgm:cxn modelId="{F1AA65D3-F2B8-044F-8E27-94AE177058D0}" type="presParOf" srcId="{C9761A4B-F775-B848-A938-F1634CB46211}" destId="{AFAE9894-F447-F64F-B438-3AF20AFDC9B2}" srcOrd="0" destOrd="0" presId="urn:microsoft.com/office/officeart/2005/8/layout/StepDownProcess"/>
    <dgm:cxn modelId="{2506C729-78F1-8449-AF0A-E9EA56604B53}" type="presParOf" srcId="{C9761A4B-F775-B848-A938-F1634CB46211}" destId="{D2EC001E-3914-1041-A309-86B8B410AA8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1F759-2EE1-554F-885C-BF282131BD7C}">
      <dsp:nvSpPr>
        <dsp:cNvPr id="0" name=""/>
        <dsp:cNvSpPr/>
      </dsp:nvSpPr>
      <dsp:spPr>
        <a:xfrm rot="5400000">
          <a:off x="1034378" y="957980"/>
          <a:ext cx="1176697" cy="1339629"/>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066117-128F-CA49-A196-C1CD5484673F}">
      <dsp:nvSpPr>
        <dsp:cNvPr id="0" name=""/>
        <dsp:cNvSpPr/>
      </dsp:nvSpPr>
      <dsp:spPr>
        <a:xfrm>
          <a:off x="781867" y="0"/>
          <a:ext cx="1980866" cy="1386542"/>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Inequitable Transfer-Level Offerings</a:t>
          </a:r>
        </a:p>
      </dsp:txBody>
      <dsp:txXfrm>
        <a:off x="849565" y="67698"/>
        <a:ext cx="1845470" cy="1251146"/>
      </dsp:txXfrm>
    </dsp:sp>
    <dsp:sp modelId="{C3006EC8-BA47-2947-B24B-1501D19278D4}">
      <dsp:nvSpPr>
        <dsp:cNvPr id="0" name=""/>
        <dsp:cNvSpPr/>
      </dsp:nvSpPr>
      <dsp:spPr>
        <a:xfrm>
          <a:off x="2620479" y="4105"/>
          <a:ext cx="7004249" cy="112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None/>
          </a:pPr>
          <a:r>
            <a:rPr lang="en-US" sz="2000" kern="1200" dirty="0"/>
            <a:t>	</a:t>
          </a:r>
          <a:r>
            <a:rPr lang="en-US" sz="2400" kern="1200" baseline="0" dirty="0"/>
            <a:t>Black and Latinx students disproportionately attend colleges with large remedial math offerings post AB 705</a:t>
          </a:r>
          <a:endParaRPr lang="en-US" sz="2400" kern="1200" dirty="0"/>
        </a:p>
      </dsp:txBody>
      <dsp:txXfrm>
        <a:off x="2620479" y="4105"/>
        <a:ext cx="7004249" cy="1120664"/>
      </dsp:txXfrm>
    </dsp:sp>
    <dsp:sp modelId="{8220898B-EC4E-6742-B534-841065606ED8}">
      <dsp:nvSpPr>
        <dsp:cNvPr id="0" name=""/>
        <dsp:cNvSpPr/>
      </dsp:nvSpPr>
      <dsp:spPr>
        <a:xfrm rot="5400000">
          <a:off x="2663406" y="2538394"/>
          <a:ext cx="1176697" cy="1339629"/>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C81857-4A63-AB43-AC66-F704AC1DA939}">
      <dsp:nvSpPr>
        <dsp:cNvPr id="0" name=""/>
        <dsp:cNvSpPr/>
      </dsp:nvSpPr>
      <dsp:spPr>
        <a:xfrm>
          <a:off x="2251091" y="1446645"/>
          <a:ext cx="1980866" cy="1386542"/>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Inequitable Transfer-Level Enrollment</a:t>
          </a:r>
        </a:p>
      </dsp:txBody>
      <dsp:txXfrm>
        <a:off x="2318789" y="1514343"/>
        <a:ext cx="1845470" cy="1251146"/>
      </dsp:txXfrm>
    </dsp:sp>
    <dsp:sp modelId="{364C79D6-3D4B-314D-8EC8-FA629B434444}">
      <dsp:nvSpPr>
        <dsp:cNvPr id="0" name=""/>
        <dsp:cNvSpPr/>
      </dsp:nvSpPr>
      <dsp:spPr>
        <a:xfrm>
          <a:off x="4175730" y="1307528"/>
          <a:ext cx="6346169" cy="1416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None/>
          </a:pPr>
          <a:r>
            <a:rPr lang="en-US" sz="2400" kern="1200"/>
            <a:t> 	Black and Latinx students enrolled in remedial math at higher rates (28%, 23%) than Asian (15%) and white students (19%) in first year of AB 705 </a:t>
          </a:r>
        </a:p>
      </dsp:txBody>
      <dsp:txXfrm>
        <a:off x="4175730" y="1307528"/>
        <a:ext cx="6346169" cy="1416643"/>
      </dsp:txXfrm>
    </dsp:sp>
    <dsp:sp modelId="{AFAE9894-F447-F64F-B438-3AF20AFDC9B2}">
      <dsp:nvSpPr>
        <dsp:cNvPr id="0" name=""/>
        <dsp:cNvSpPr/>
      </dsp:nvSpPr>
      <dsp:spPr>
        <a:xfrm>
          <a:off x="3929009" y="3076623"/>
          <a:ext cx="1980866" cy="1386542"/>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Inequitable Transfer-Level Completion</a:t>
          </a:r>
        </a:p>
      </dsp:txBody>
      <dsp:txXfrm>
        <a:off x="3996707" y="3144321"/>
        <a:ext cx="1845470" cy="1251146"/>
      </dsp:txXfrm>
    </dsp:sp>
    <dsp:sp modelId="{D2EC001E-3914-1041-A309-86B8B410AA81}">
      <dsp:nvSpPr>
        <dsp:cNvPr id="0" name=""/>
        <dsp:cNvSpPr/>
      </dsp:nvSpPr>
      <dsp:spPr>
        <a:xfrm>
          <a:off x="9073894" y="3284913"/>
          <a:ext cx="1440693" cy="112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None/>
          </a:pPr>
          <a:endParaRPr lang="en-US" sz="2800" kern="1200"/>
        </a:p>
      </dsp:txBody>
      <dsp:txXfrm>
        <a:off x="9073894" y="3284913"/>
        <a:ext cx="1440693" cy="112066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5565539A-034E-4C8A-817C-87B47B6D2B70}" type="datetimeFigureOut">
              <a:rPr lang="en-US" smtClean="0"/>
              <a:t>12/11/21</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9A6574E8-817C-40E3-9BDB-83FFB7CA1EF8}" type="slidenum">
              <a:rPr lang="en-US" smtClean="0"/>
              <a:t>‹#›</a:t>
            </a:fld>
            <a:endParaRPr lang="en-US"/>
          </a:p>
        </p:txBody>
      </p:sp>
    </p:spTree>
    <p:extLst>
      <p:ext uri="{BB962C8B-B14F-4D97-AF65-F5344CB8AC3E}">
        <p14:creationId xmlns:p14="http://schemas.microsoft.com/office/powerpoint/2010/main" val="1775101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14ABD828-41AC-4D16-8222-D8C34D63A98E}" type="datetimeFigureOut">
              <a:rPr lang="en-US" smtClean="0"/>
              <a:t>12/11/21</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3E9D76E-8979-460F-9A47-16ADA4E83777}" type="slidenum">
              <a:rPr lang="en-US" smtClean="0"/>
              <a:t>‹#›</a:t>
            </a:fld>
            <a:endParaRPr lang="en-US"/>
          </a:p>
        </p:txBody>
      </p:sp>
    </p:spTree>
    <p:extLst>
      <p:ext uri="{BB962C8B-B14F-4D97-AF65-F5344CB8AC3E}">
        <p14:creationId xmlns:p14="http://schemas.microsoft.com/office/powerpoint/2010/main" val="328654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337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57BF12E-1598-884E-988B-8195259D4A69}"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756846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explain this? Small but consistent difference in teacher’s treatment of “</a:t>
            </a:r>
            <a:r>
              <a:rPr lang="en-US" dirty="0" err="1"/>
              <a:t>spurters</a:t>
            </a:r>
            <a:r>
              <a:rPr lang="en-US" dirty="0"/>
              <a:t>” … more attention, more praise and </a:t>
            </a:r>
            <a:r>
              <a:rPr lang="en-US" dirty="0" err="1"/>
              <a:t>encouragemnet</a:t>
            </a:r>
            <a:r>
              <a:rPr lang="en-US" dirty="0"/>
              <a:t>, more help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CE6349-98B0-C34F-8CF9-9333B66282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5931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might growth mindset faculty be doing that fixed mindset faculty are not? Think-pair-share. This is the focus of our time together.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CE6349-98B0-C34F-8CF9-9333B66282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29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E9D76E-8979-460F-9A47-16ADA4E83777}" type="slidenum">
              <a:rPr lang="en-US" smtClean="0"/>
              <a:t>32</a:t>
            </a:fld>
            <a:endParaRPr lang="en-US"/>
          </a:p>
        </p:txBody>
      </p:sp>
    </p:spTree>
    <p:extLst>
      <p:ext uri="{BB962C8B-B14F-4D97-AF65-F5344CB8AC3E}">
        <p14:creationId xmlns:p14="http://schemas.microsoft.com/office/powerpoint/2010/main" val="169946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71061-2EAD-FF40-8A50-0116D665ECD9}" type="slidenum">
              <a:rPr lang="en-US" smtClean="0"/>
              <a:t>12</a:t>
            </a:fld>
            <a:endParaRPr lang="en-US"/>
          </a:p>
        </p:txBody>
      </p:sp>
    </p:spTree>
    <p:extLst>
      <p:ext uri="{BB962C8B-B14F-4D97-AF65-F5344CB8AC3E}">
        <p14:creationId xmlns:p14="http://schemas.microsoft.com/office/powerpoint/2010/main" val="422406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71061-2EAD-FF40-8A50-0116D665ECD9}" type="slidenum">
              <a:rPr lang="en-US" smtClean="0"/>
              <a:t>13</a:t>
            </a:fld>
            <a:endParaRPr lang="en-US"/>
          </a:p>
        </p:txBody>
      </p:sp>
    </p:spTree>
    <p:extLst>
      <p:ext uri="{BB962C8B-B14F-4D97-AF65-F5344CB8AC3E}">
        <p14:creationId xmlns:p14="http://schemas.microsoft.com/office/powerpoint/2010/main" val="392111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0D3CA-E551-FC4A-84B2-31A6D852F071}" type="slidenum">
              <a:rPr lang="en-US" smtClean="0"/>
              <a:t>14</a:t>
            </a:fld>
            <a:endParaRPr lang="en-US"/>
          </a:p>
        </p:txBody>
      </p:sp>
    </p:spTree>
    <p:extLst>
      <p:ext uri="{BB962C8B-B14F-4D97-AF65-F5344CB8AC3E}">
        <p14:creationId xmlns:p14="http://schemas.microsoft.com/office/powerpoint/2010/main" val="52188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9D76E-8979-460F-9A47-16ADA4E83777}" type="slidenum">
              <a:rPr lang="en-US" smtClean="0"/>
              <a:t>20</a:t>
            </a:fld>
            <a:endParaRPr lang="en-US" dirty="0"/>
          </a:p>
        </p:txBody>
      </p:sp>
    </p:spTree>
    <p:extLst>
      <p:ext uri="{BB962C8B-B14F-4D97-AF65-F5344CB8AC3E}">
        <p14:creationId xmlns:p14="http://schemas.microsoft.com/office/powerpoint/2010/main" val="121807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E9D76E-8979-460F-9A47-16ADA4E83777}" type="slidenum">
              <a:rPr lang="en-US" smtClean="0"/>
              <a:t>21</a:t>
            </a:fld>
            <a:endParaRPr lang="en-US"/>
          </a:p>
        </p:txBody>
      </p:sp>
    </p:spTree>
    <p:extLst>
      <p:ext uri="{BB962C8B-B14F-4D97-AF65-F5344CB8AC3E}">
        <p14:creationId xmlns:p14="http://schemas.microsoft.com/office/powerpoint/2010/main" val="235518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E9D76E-8979-460F-9A47-16ADA4E83777}" type="slidenum">
              <a:rPr lang="en-US" smtClean="0"/>
              <a:t>22</a:t>
            </a:fld>
            <a:endParaRPr lang="en-US"/>
          </a:p>
        </p:txBody>
      </p:sp>
    </p:spTree>
    <p:extLst>
      <p:ext uri="{BB962C8B-B14F-4D97-AF65-F5344CB8AC3E}">
        <p14:creationId xmlns:p14="http://schemas.microsoft.com/office/powerpoint/2010/main" val="35221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Walk them through a bit of the data as an example. </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Ola</a:t>
            </a:r>
          </a:p>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999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explain this? Handling rats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58BE4-122E-F248-85E8-AC2B445409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544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3BB16DE-926D-4389-9F64-F8448C3178F4}" type="datetime1">
              <a:rPr lang="en-US" smtClean="0"/>
              <a:t>12/11/21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95C-4C30-40C2-B871-C318E1989D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62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4966D-FD33-47FA-8021-8481515068F6}" type="datetime1">
              <a:rPr lang="en-US" smtClean="0"/>
              <a:t>12/11/21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95C-4C30-40C2-B871-C318E1989D26}" type="slidenum">
              <a:rPr lang="en-US" smtClean="0"/>
              <a:t>‹#›</a:t>
            </a:fld>
            <a:endParaRPr lang="en-US"/>
          </a:p>
        </p:txBody>
      </p:sp>
    </p:spTree>
    <p:extLst>
      <p:ext uri="{BB962C8B-B14F-4D97-AF65-F5344CB8AC3E}">
        <p14:creationId xmlns:p14="http://schemas.microsoft.com/office/powerpoint/2010/main" val="174015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A19C19-A3A7-431B-8756-9EF38085DB96}" type="datetime1">
              <a:rPr lang="en-US" smtClean="0"/>
              <a:t>12/11/21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95C-4C30-40C2-B871-C318E1989D26}" type="slidenum">
              <a:rPr lang="en-US" smtClean="0"/>
              <a:t>‹#›</a:t>
            </a:fld>
            <a:endParaRPr lang="en-US"/>
          </a:p>
        </p:txBody>
      </p:sp>
    </p:spTree>
    <p:extLst>
      <p:ext uri="{BB962C8B-B14F-4D97-AF65-F5344CB8AC3E}">
        <p14:creationId xmlns:p14="http://schemas.microsoft.com/office/powerpoint/2010/main" val="276739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 with Tit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a:lvl1pPr>
          </a:lstStyle>
          <a:p>
            <a:r>
              <a:rPr lang="en-US" dirty="0"/>
              <a:t>Title</a:t>
            </a:r>
          </a:p>
        </p:txBody>
      </p:sp>
      <p:sp>
        <p:nvSpPr>
          <p:cNvPr id="5" name="Chart Placeholder 4"/>
          <p:cNvSpPr>
            <a:spLocks noGrp="1"/>
          </p:cNvSpPr>
          <p:nvPr>
            <p:ph type="chart" sz="quarter" idx="11"/>
          </p:nvPr>
        </p:nvSpPr>
        <p:spPr>
          <a:xfrm>
            <a:off x="770611" y="2103500"/>
            <a:ext cx="10016589" cy="3800595"/>
          </a:xfrm>
        </p:spPr>
        <p:txBody>
          <a:bodyPr/>
          <a:lstStyle>
            <a:lvl1pPr marL="0" indent="0">
              <a:buNone/>
              <a:defRPr sz="1600">
                <a:latin typeface="Arial"/>
                <a:cs typeface="Arial"/>
              </a:defRPr>
            </a:lvl1pPr>
          </a:lstStyle>
          <a:p>
            <a:r>
              <a:rPr lang="en-US"/>
              <a:t>Click icon to add chart</a:t>
            </a:r>
            <a:endParaRPr lang="en-US" dirty="0"/>
          </a:p>
        </p:txBody>
      </p:sp>
      <p:sp>
        <p:nvSpPr>
          <p:cNvPr id="6" name="Text Placeholder 5"/>
          <p:cNvSpPr>
            <a:spLocks noGrp="1"/>
          </p:cNvSpPr>
          <p:nvPr>
            <p:ph type="body" sz="quarter" idx="13" hasCustomPrompt="1"/>
          </p:nvPr>
        </p:nvSpPr>
        <p:spPr>
          <a:xfrm>
            <a:off x="770539" y="1667971"/>
            <a:ext cx="10016589" cy="313544"/>
          </a:xfrm>
        </p:spPr>
        <p:txBody>
          <a:bodyPr/>
          <a:lstStyle>
            <a:lvl1pPr marL="0" indent="0">
              <a:buFontTx/>
              <a:buNone/>
              <a:defRPr sz="2133">
                <a:solidFill>
                  <a:srgbClr val="1A1918"/>
                </a:solidFill>
                <a:latin typeface="Proxima Nova" panose="02000506030000020004" pitchFamily="2" charset="0"/>
              </a:defRPr>
            </a:lvl1pPr>
          </a:lstStyle>
          <a:p>
            <a:pPr lvl="0"/>
            <a:r>
              <a:rPr lang="en-US" dirty="0"/>
              <a:t>Chart Title</a:t>
            </a:r>
          </a:p>
        </p:txBody>
      </p:sp>
    </p:spTree>
    <p:extLst>
      <p:ext uri="{BB962C8B-B14F-4D97-AF65-F5344CB8AC3E}">
        <p14:creationId xmlns:p14="http://schemas.microsoft.com/office/powerpoint/2010/main" val="1093426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1"/>
            <a:ext cx="8957733" cy="996509"/>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82469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2"/>
            <a:ext cx="8957733" cy="100046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2339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B5858C-B4E6-4FDA-B696-798AAB6BDCAD}" type="datetime1">
              <a:rPr lang="en-US" smtClean="0"/>
              <a:t>12/11/21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95C-4C30-40C2-B871-C318E1989D26}" type="slidenum">
              <a:rPr lang="en-US" smtClean="0"/>
              <a:t>‹#›</a:t>
            </a:fld>
            <a:endParaRPr lang="en-US"/>
          </a:p>
        </p:txBody>
      </p:sp>
    </p:spTree>
    <p:extLst>
      <p:ext uri="{BB962C8B-B14F-4D97-AF65-F5344CB8AC3E}">
        <p14:creationId xmlns:p14="http://schemas.microsoft.com/office/powerpoint/2010/main" val="304675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914E96-EFD5-4FA9-BCA3-5E05ABA9F52B}" type="datetime1">
              <a:rPr lang="en-US" smtClean="0"/>
              <a:t>12/11/21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9595C-4C30-40C2-B871-C318E1989D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88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3F4977-81DB-491D-AFB6-750102608E75}" type="datetime1">
              <a:rPr lang="en-US" smtClean="0"/>
              <a:t>12/11/21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95C-4C30-40C2-B871-C318E1989D26}" type="slidenum">
              <a:rPr lang="en-US" smtClean="0"/>
              <a:t>‹#›</a:t>
            </a:fld>
            <a:endParaRPr lang="en-US"/>
          </a:p>
        </p:txBody>
      </p:sp>
    </p:spTree>
    <p:extLst>
      <p:ext uri="{BB962C8B-B14F-4D97-AF65-F5344CB8AC3E}">
        <p14:creationId xmlns:p14="http://schemas.microsoft.com/office/powerpoint/2010/main" val="157752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002988-27E4-4A9E-9AE4-D0A2F67884F0}" type="datetime1">
              <a:rPr lang="en-US" smtClean="0"/>
              <a:t>12/11/21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9595C-4C30-40C2-B871-C318E1989D26}" type="slidenum">
              <a:rPr lang="en-US" smtClean="0"/>
              <a:t>‹#›</a:t>
            </a:fld>
            <a:endParaRPr lang="en-US"/>
          </a:p>
        </p:txBody>
      </p:sp>
    </p:spTree>
    <p:extLst>
      <p:ext uri="{BB962C8B-B14F-4D97-AF65-F5344CB8AC3E}">
        <p14:creationId xmlns:p14="http://schemas.microsoft.com/office/powerpoint/2010/main" val="3700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90CD03-3A54-430E-B3AF-B2F932DD89AE}" type="datetime1">
              <a:rPr lang="en-US" smtClean="0"/>
              <a:t>12/11/21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9595C-4C30-40C2-B871-C318E1989D26}" type="slidenum">
              <a:rPr lang="en-US" smtClean="0"/>
              <a:t>‹#›</a:t>
            </a:fld>
            <a:endParaRPr lang="en-US"/>
          </a:p>
        </p:txBody>
      </p:sp>
    </p:spTree>
    <p:extLst>
      <p:ext uri="{BB962C8B-B14F-4D97-AF65-F5344CB8AC3E}">
        <p14:creationId xmlns:p14="http://schemas.microsoft.com/office/powerpoint/2010/main" val="391005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1E7F18-265A-494E-AA5A-717313E92C0E}" type="datetime1">
              <a:rPr lang="en-US" smtClean="0"/>
              <a:t>12/11/21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1D9595C-4C30-40C2-B871-C318E1989D26}" type="slidenum">
              <a:rPr lang="en-US" smtClean="0"/>
              <a:t>‹#›</a:t>
            </a:fld>
            <a:endParaRPr lang="en-US"/>
          </a:p>
        </p:txBody>
      </p:sp>
    </p:spTree>
    <p:extLst>
      <p:ext uri="{BB962C8B-B14F-4D97-AF65-F5344CB8AC3E}">
        <p14:creationId xmlns:p14="http://schemas.microsoft.com/office/powerpoint/2010/main" val="28641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1B2741-768A-416B-8B8D-C213A0B1655E}" type="datetime1">
              <a:rPr lang="en-US" smtClean="0"/>
              <a:t>12/11/21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D9595C-4C30-40C2-B871-C318E1989D26}" type="slidenum">
              <a:rPr lang="en-US" smtClean="0"/>
              <a:t>‹#›</a:t>
            </a:fld>
            <a:endParaRPr lang="en-US"/>
          </a:p>
        </p:txBody>
      </p:sp>
    </p:spTree>
    <p:extLst>
      <p:ext uri="{BB962C8B-B14F-4D97-AF65-F5344CB8AC3E}">
        <p14:creationId xmlns:p14="http://schemas.microsoft.com/office/powerpoint/2010/main" val="251761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7353DA-B61E-45E6-9D08-287EA11F657C}" type="datetime1">
              <a:rPr lang="en-US" smtClean="0"/>
              <a:t>12/11/21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9595C-4C30-40C2-B871-C318E1989D26}" type="slidenum">
              <a:rPr lang="en-US" smtClean="0"/>
              <a:t>‹#›</a:t>
            </a:fld>
            <a:endParaRPr lang="en-US"/>
          </a:p>
        </p:txBody>
      </p:sp>
    </p:spTree>
    <p:extLst>
      <p:ext uri="{BB962C8B-B14F-4D97-AF65-F5344CB8AC3E}">
        <p14:creationId xmlns:p14="http://schemas.microsoft.com/office/powerpoint/2010/main" val="5276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4053E9-F979-461D-8634-8D13F56425C0}" type="datetime1">
              <a:rPr lang="en-US" smtClean="0"/>
              <a:t>12/11/21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D9595C-4C30-40C2-B871-C318E1989D2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007314"/>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b="-30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1"/>
            <a:ext cx="8957733" cy="996509"/>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5"/>
          <a:stretch>
            <a:fillRect/>
          </a:stretch>
        </p:blipFill>
        <p:spPr>
          <a:xfrm>
            <a:off x="296333" y="190500"/>
            <a:ext cx="1896825" cy="678180"/>
          </a:xfrm>
          <a:prstGeom prst="rect">
            <a:avLst/>
          </a:prstGeom>
        </p:spPr>
      </p:pic>
    </p:spTree>
    <p:extLst>
      <p:ext uri="{BB962C8B-B14F-4D97-AF65-F5344CB8AC3E}">
        <p14:creationId xmlns:p14="http://schemas.microsoft.com/office/powerpoint/2010/main" val="2494071678"/>
      </p:ext>
    </p:extLst>
  </p:cSld>
  <p:clrMap bg1="lt1" tx1="dk1" bg2="lt2" tx2="dk2" accent1="accent1" accent2="accent2" accent3="accent3" accent4="accent4" accent5="accent5" accent6="accent6" hlink="hlink" folHlink="folHlink"/>
  <p:sldLayoutIdLst>
    <p:sldLayoutId id="2147484195" r:id="rId1"/>
    <p:sldLayoutId id="2147484196" r:id="rId2"/>
  </p:sldLayoutIdLst>
  <p:txStyles>
    <p:titleStyle>
      <a:lvl1pPr algn="l" defTabSz="822960" rtl="0" eaLnBrk="1" latinLnBrk="0" hangingPunct="1">
        <a:lnSpc>
          <a:spcPct val="90000"/>
        </a:lnSpc>
        <a:spcBef>
          <a:spcPct val="0"/>
        </a:spcBef>
        <a:buNone/>
        <a:defRPr sz="3960" b="1" kern="1200">
          <a:solidFill>
            <a:schemeClr val="bg1"/>
          </a:solidFill>
          <a:latin typeface="+mj-lt"/>
          <a:ea typeface="+mj-ea"/>
          <a:cs typeface="+mj-cs"/>
        </a:defRPr>
      </a:lvl1pPr>
    </p:titleStyle>
    <p:bodyStyle>
      <a:lvl1pPr marL="0" indent="0" algn="l" defTabSz="822960" rtl="0" eaLnBrk="1" latinLnBrk="0" hangingPunct="1">
        <a:lnSpc>
          <a:spcPct val="90000"/>
        </a:lnSpc>
        <a:spcBef>
          <a:spcPts val="900"/>
        </a:spcBef>
        <a:buFont typeface="Arial"/>
        <a:buNone/>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Wingdings" charset="2"/>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Wingdings" charset="2"/>
        <a:buChar char="Ø"/>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pgroup.org/Portals/0/Documents/Projects/MultipleMeasures/AB705_Workshops/AccessEnrollmentSuccess_RPGroup_Final2020-1.pdf?ver=2021-01-06-082534-290" TargetMode="Externa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atamart.cccco.edu/Students/Student_Term_Annual_Count.aspx"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accelerationproject.org/Portals/0/Documents/Still_Getting_There_Final.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atamart.cccco.edu/Students/Student_Term_Annual_Count.aspx"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accelerationproject.org/Portals/0/Documents/Still_Getting_There_Final.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accelerationproject.org/Portals/0/Documents/Still_Getting_There_Final.pdf" TargetMode="External"/><Relationship Id="rId3" Type="http://schemas.openxmlformats.org/officeDocument/2006/relationships/diagramLayout" Target="../diagrams/layout1.xml"/><Relationship Id="rId7" Type="http://schemas.openxmlformats.org/officeDocument/2006/relationships/hyperlink" Target="https://rpgroup.org/Portals/0/Documents/Projects/MultipleMeasures/AB705_Workshops/AccessEnrollmentSuccess_RPGroup_Final2020-1.pdf?ver=2021-01-06-082534-290"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ccco.edu/About-Us/News-and-Media/California-Community-Colleges-Outlook-Newsletter/celebrating-black-student-success"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sidehighered.com/news/2019/02/18/study-links-faculty-attitudes-intelligence-student-success-stem-large-impact?fbclid=IwAR1tRkLw8dNZHBygR02s0OKPJh_4ViTQ-d4pyK_fehRqDzeJ6dzt-EOjakw&amp;utm_campaign=IHEbuffer&amp;utm_content=buffer2d1ea&amp;utm_medium=social&amp;utm_source=faceboo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rpgroup.org/Portals/0/Documents/Projects/MultipleMeasures/AB705_Workshops/MaximizingMathThroughputOfStudentsWhoDidNotCompleteAlgebra2InHighSchool-final-August2021.pdf?ver=2021-08-20-172339-740" TargetMode="External"/><Relationship Id="rId3" Type="http://schemas.openxmlformats.org/officeDocument/2006/relationships/hyperlink" Target="https://www.ppic.org/publication/a-new-era-of-student-access-at-californias-community-colleges/" TargetMode="External"/><Relationship Id="rId7" Type="http://schemas.openxmlformats.org/officeDocument/2006/relationships/hyperlink" Target="https://www.cccco.edu/About-Us/Chancellors-Office/Divisions/Educational-Services-and-Support/transfer-level-dashboar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ric.ed.gov/?id=ED611912" TargetMode="External"/><Relationship Id="rId5" Type="http://schemas.openxmlformats.org/officeDocument/2006/relationships/hyperlink" Target="mailto:californiaaccelerationproject@gmail.com" TargetMode="External"/><Relationship Id="rId4" Type="http://schemas.openxmlformats.org/officeDocument/2006/relationships/hyperlink" Target="https://www.ppic.org/publication/community-college-math-in-californias-new-era-of-student-access/" TargetMode="External"/><Relationship Id="rId9" Type="http://schemas.openxmlformats.org/officeDocument/2006/relationships/hyperlink" Target="https://accelerationproject.org/Portals/0/Documents/Still_Getting_There_Final.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D4C3-2DAE-3F43-8332-D3D5526C58B4}"/>
              </a:ext>
            </a:extLst>
          </p:cNvPr>
          <p:cNvSpPr>
            <a:spLocks noGrp="1"/>
          </p:cNvSpPr>
          <p:nvPr>
            <p:ph type="title"/>
          </p:nvPr>
        </p:nvSpPr>
        <p:spPr/>
        <p:txBody>
          <a:bodyPr/>
          <a:lstStyle/>
          <a:p>
            <a:r>
              <a:rPr lang="en-US" dirty="0"/>
              <a:t>AB 705: Is it working?</a:t>
            </a:r>
          </a:p>
        </p:txBody>
      </p:sp>
      <p:sp>
        <p:nvSpPr>
          <p:cNvPr id="3" name="Content Placeholder 2">
            <a:extLst>
              <a:ext uri="{FF2B5EF4-FFF2-40B4-BE49-F238E27FC236}">
                <a16:creationId xmlns:a16="http://schemas.microsoft.com/office/drawing/2014/main" id="{2E1FF011-A5BA-104B-BE3B-EE98B8A110D5}"/>
              </a:ext>
            </a:extLst>
          </p:cNvPr>
          <p:cNvSpPr>
            <a:spLocks noGrp="1"/>
          </p:cNvSpPr>
          <p:nvPr>
            <p:ph idx="1"/>
          </p:nvPr>
        </p:nvSpPr>
        <p:spPr/>
        <p:txBody>
          <a:bodyPr/>
          <a:lstStyle/>
          <a:p>
            <a:r>
              <a:rPr lang="en-US" sz="3600" b="1" dirty="0"/>
              <a:t>California Mathematics Council Community Colleges</a:t>
            </a:r>
          </a:p>
          <a:p>
            <a:r>
              <a:rPr lang="en-US" sz="3600" b="1" dirty="0"/>
              <a:t>Fall Conference 2021</a:t>
            </a:r>
          </a:p>
          <a:p>
            <a:endParaRPr lang="en-US" sz="3600" b="1" dirty="0"/>
          </a:p>
          <a:p>
            <a:r>
              <a:rPr lang="en-US" sz="3600" b="1" dirty="0"/>
              <a:t>Presenter: Myra Snell, </a:t>
            </a:r>
            <a:br>
              <a:rPr lang="en-US" sz="3600" b="1" dirty="0"/>
            </a:br>
            <a:r>
              <a:rPr lang="en-US" sz="3600" b="1" dirty="0"/>
              <a:t>Professor of Mathematics, Los </a:t>
            </a:r>
            <a:r>
              <a:rPr lang="en-US" sz="3600" b="1" dirty="0" err="1"/>
              <a:t>Medanos</a:t>
            </a:r>
            <a:r>
              <a:rPr lang="en-US" sz="3600" b="1" dirty="0"/>
              <a:t> College</a:t>
            </a:r>
            <a:br>
              <a:rPr lang="en-US" sz="3600" b="1" dirty="0"/>
            </a:br>
            <a:r>
              <a:rPr lang="en-US" sz="3600" b="1" dirty="0"/>
              <a:t>Co-Founder, California Acceleration Project</a:t>
            </a:r>
          </a:p>
          <a:p>
            <a:endParaRPr lang="en-US" b="1" dirty="0"/>
          </a:p>
        </p:txBody>
      </p:sp>
      <p:sp>
        <p:nvSpPr>
          <p:cNvPr id="4" name="Slide Number Placeholder 3">
            <a:extLst>
              <a:ext uri="{FF2B5EF4-FFF2-40B4-BE49-F238E27FC236}">
                <a16:creationId xmlns:a16="http://schemas.microsoft.com/office/drawing/2014/main" id="{CE8C0A7F-0666-3145-BBCC-8CCDCE1B628E}"/>
              </a:ext>
            </a:extLst>
          </p:cNvPr>
          <p:cNvSpPr>
            <a:spLocks noGrp="1"/>
          </p:cNvSpPr>
          <p:nvPr>
            <p:ph type="sldNum" sz="quarter" idx="12"/>
          </p:nvPr>
        </p:nvSpPr>
        <p:spPr/>
        <p:txBody>
          <a:bodyPr/>
          <a:lstStyle/>
          <a:p>
            <a:fld id="{71D9595C-4C30-40C2-B871-C318E1989D26}" type="slidenum">
              <a:rPr lang="en-US" smtClean="0"/>
              <a:t>1</a:t>
            </a:fld>
            <a:endParaRPr lang="en-US"/>
          </a:p>
        </p:txBody>
      </p:sp>
    </p:spTree>
    <p:extLst>
      <p:ext uri="{BB962C8B-B14F-4D97-AF65-F5344CB8AC3E}">
        <p14:creationId xmlns:p14="http://schemas.microsoft.com/office/powerpoint/2010/main" val="417325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larger the share of students starting in TL math, the better the TL completion </a:t>
            </a:r>
          </a:p>
        </p:txBody>
      </p:sp>
      <p:pic>
        <p:nvPicPr>
          <p:cNvPr id="15" name="Content Placeholder 14">
            <a:extLst>
              <a:ext uri="{FF2B5EF4-FFF2-40B4-BE49-F238E27FC236}">
                <a16:creationId xmlns:a16="http://schemas.microsoft.com/office/drawing/2014/main" id="{F96C8455-4696-C348-B663-2FD97F68E29D}"/>
              </a:ext>
            </a:extLst>
          </p:cNvPr>
          <p:cNvPicPr>
            <a:picLocks noGrp="1" noChangeAspect="1"/>
          </p:cNvPicPr>
          <p:nvPr>
            <p:ph idx="1"/>
          </p:nvPr>
        </p:nvPicPr>
        <p:blipFill>
          <a:blip r:embed="rId2"/>
          <a:stretch>
            <a:fillRect/>
          </a:stretch>
        </p:blipFill>
        <p:spPr>
          <a:xfrm>
            <a:off x="1436220" y="1832685"/>
            <a:ext cx="5733677" cy="4114242"/>
          </a:xfrm>
        </p:spPr>
      </p:pic>
      <p:sp>
        <p:nvSpPr>
          <p:cNvPr id="3" name="TextBox 2">
            <a:extLst>
              <a:ext uri="{FF2B5EF4-FFF2-40B4-BE49-F238E27FC236}">
                <a16:creationId xmlns:a16="http://schemas.microsoft.com/office/drawing/2014/main" id="{D14CDA4D-21C5-F842-826F-0D44AC24F461}"/>
              </a:ext>
            </a:extLst>
          </p:cNvPr>
          <p:cNvSpPr txBox="1"/>
          <p:nvPr/>
        </p:nvSpPr>
        <p:spPr>
          <a:xfrm>
            <a:off x="7415413" y="3331029"/>
            <a:ext cx="1810870" cy="646331"/>
          </a:xfrm>
          <a:prstGeom prst="rect">
            <a:avLst/>
          </a:prstGeom>
          <a:noFill/>
        </p:spPr>
        <p:txBody>
          <a:bodyPr wrap="square" rtlCol="0">
            <a:spAutoFit/>
          </a:bodyPr>
          <a:lstStyle/>
          <a:p>
            <a:r>
              <a:rPr lang="en-US" b="1" dirty="0"/>
              <a:t>Fall 2016 first time math takers</a:t>
            </a:r>
          </a:p>
        </p:txBody>
      </p:sp>
    </p:spTree>
    <p:extLst>
      <p:ext uri="{BB962C8B-B14F-4D97-AF65-F5344CB8AC3E}">
        <p14:creationId xmlns:p14="http://schemas.microsoft.com/office/powerpoint/2010/main" val="42803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7667-9E14-7747-B34E-C6C752BE7F98}"/>
              </a:ext>
            </a:extLst>
          </p:cNvPr>
          <p:cNvSpPr>
            <a:spLocks noGrp="1"/>
          </p:cNvSpPr>
          <p:nvPr>
            <p:ph type="title"/>
          </p:nvPr>
        </p:nvSpPr>
        <p:spPr/>
        <p:txBody>
          <a:bodyPr/>
          <a:lstStyle/>
          <a:p>
            <a:r>
              <a:rPr lang="en-US" dirty="0"/>
              <a:t>AB 705: Is it working?</a:t>
            </a:r>
          </a:p>
        </p:txBody>
      </p:sp>
      <p:sp>
        <p:nvSpPr>
          <p:cNvPr id="3" name="Content Placeholder 2">
            <a:extLst>
              <a:ext uri="{FF2B5EF4-FFF2-40B4-BE49-F238E27FC236}">
                <a16:creationId xmlns:a16="http://schemas.microsoft.com/office/drawing/2014/main" id="{2C5D1E80-A139-7048-B6A8-B53A0650E618}"/>
              </a:ext>
            </a:extLst>
          </p:cNvPr>
          <p:cNvSpPr>
            <a:spLocks noGrp="1"/>
          </p:cNvSpPr>
          <p:nvPr>
            <p:ph idx="1"/>
          </p:nvPr>
        </p:nvSpPr>
        <p:spPr/>
        <p:txBody>
          <a:bodyPr>
            <a:normAutofit/>
          </a:bodyPr>
          <a:lstStyle/>
          <a:p>
            <a:pPr>
              <a:buFont typeface="Arial" panose="020B0604020202020204" pitchFamily="34" charset="0"/>
              <a:buChar char="•"/>
            </a:pPr>
            <a:r>
              <a:rPr lang="en-US" sz="3600" dirty="0"/>
              <a:t> Did a larger share of students begin in transfer-level math?</a:t>
            </a:r>
          </a:p>
          <a:p>
            <a:pPr>
              <a:buFont typeface="Arial" panose="020B0604020202020204" pitchFamily="34" charset="0"/>
              <a:buChar char="•"/>
            </a:pPr>
            <a:r>
              <a:rPr lang="en-US" sz="3600" dirty="0"/>
              <a:t> Did completion improve? </a:t>
            </a:r>
          </a:p>
          <a:p>
            <a:pPr>
              <a:buFont typeface="Arial" panose="020B0604020202020204" pitchFamily="34" charset="0"/>
              <a:buChar char="•"/>
            </a:pPr>
            <a:r>
              <a:rPr lang="en-US" sz="3600" dirty="0"/>
              <a:t> What has been the impact on equity?</a:t>
            </a:r>
          </a:p>
        </p:txBody>
      </p:sp>
      <p:sp>
        <p:nvSpPr>
          <p:cNvPr id="4" name="Slide Number Placeholder 3">
            <a:extLst>
              <a:ext uri="{FF2B5EF4-FFF2-40B4-BE49-F238E27FC236}">
                <a16:creationId xmlns:a16="http://schemas.microsoft.com/office/drawing/2014/main" id="{DBEBFB76-6708-7B42-BB16-9F6A121F0952}"/>
              </a:ext>
            </a:extLst>
          </p:cNvPr>
          <p:cNvSpPr>
            <a:spLocks noGrp="1"/>
          </p:cNvSpPr>
          <p:nvPr>
            <p:ph type="sldNum" sz="quarter" idx="12"/>
          </p:nvPr>
        </p:nvSpPr>
        <p:spPr/>
        <p:txBody>
          <a:bodyPr/>
          <a:lstStyle/>
          <a:p>
            <a:fld id="{71D9595C-4C30-40C2-B871-C318E1989D26}" type="slidenum">
              <a:rPr lang="en-US" smtClean="0"/>
              <a:t>11</a:t>
            </a:fld>
            <a:endParaRPr lang="en-US"/>
          </a:p>
        </p:txBody>
      </p:sp>
    </p:spTree>
    <p:extLst>
      <p:ext uri="{BB962C8B-B14F-4D97-AF65-F5344CB8AC3E}">
        <p14:creationId xmlns:p14="http://schemas.microsoft.com/office/powerpoint/2010/main" val="39299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539" y="542041"/>
            <a:ext cx="10395228" cy="978360"/>
          </a:xfrm>
        </p:spPr>
        <p:txBody>
          <a:bodyPr>
            <a:normAutofit/>
          </a:bodyPr>
          <a:lstStyle/>
          <a:p>
            <a:r>
              <a:rPr lang="en-US" sz="4000" dirty="0"/>
              <a:t>Enrollment in transfer-level math courses increased</a:t>
            </a:r>
          </a:p>
        </p:txBody>
      </p:sp>
      <p:sp>
        <p:nvSpPr>
          <p:cNvPr id="4" name="Text Placeholder 3"/>
          <p:cNvSpPr>
            <a:spLocks noGrp="1"/>
          </p:cNvSpPr>
          <p:nvPr>
            <p:ph type="body" sz="quarter" idx="13"/>
          </p:nvPr>
        </p:nvSpPr>
        <p:spPr>
          <a:xfrm>
            <a:off x="770539" y="1926493"/>
            <a:ext cx="10016589" cy="313544"/>
          </a:xfrm>
        </p:spPr>
        <p:txBody>
          <a:bodyPr>
            <a:normAutofit fontScale="92500" lnSpcReduction="20000"/>
          </a:bodyPr>
          <a:lstStyle/>
          <a:p>
            <a:r>
              <a:rPr lang="en-US" dirty="0">
                <a:solidFill>
                  <a:schemeClr val="bg1">
                    <a:lumMod val="50000"/>
                  </a:schemeClr>
                </a:solidFill>
              </a:rPr>
              <a:t>% of first-time math students by starting course</a:t>
            </a:r>
          </a:p>
        </p:txBody>
      </p:sp>
      <p:graphicFrame>
        <p:nvGraphicFramePr>
          <p:cNvPr id="12" name="Chart Placeholder 11"/>
          <p:cNvGraphicFramePr>
            <a:graphicFrameLocks noGrp="1" noChangeAspect="1"/>
          </p:cNvGraphicFramePr>
          <p:nvPr>
            <p:ph type="chart" sz="quarter" idx="11"/>
          </p:nvPr>
        </p:nvGraphicFramePr>
        <p:xfrm>
          <a:off x="-283492" y="2272988"/>
          <a:ext cx="11449259" cy="3699856"/>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a:off x="7886861" y="2721603"/>
            <a:ext cx="0" cy="2769675"/>
          </a:xfrm>
          <a:prstGeom prst="line">
            <a:avLst/>
          </a:prstGeom>
          <a:ln w="15875" cap="flat" cmpd="sng" algn="ctr">
            <a:solidFill>
              <a:srgbClr val="6C707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6138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noChangeAspect="1"/>
          </p:cNvGraphicFramePr>
          <p:nvPr>
            <p:ph type="chart" sz="quarter" idx="11"/>
          </p:nvPr>
        </p:nvGraphicFramePr>
        <p:xfrm>
          <a:off x="-312939" y="2135052"/>
          <a:ext cx="11993949" cy="379941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70538" y="550876"/>
            <a:ext cx="10298055" cy="978360"/>
          </a:xfrm>
        </p:spPr>
        <p:txBody>
          <a:bodyPr>
            <a:normAutofit/>
          </a:bodyPr>
          <a:lstStyle/>
          <a:p>
            <a:r>
              <a:rPr lang="en-US" dirty="0"/>
              <a:t>TL course completion increased</a:t>
            </a:r>
          </a:p>
        </p:txBody>
      </p:sp>
      <p:sp>
        <p:nvSpPr>
          <p:cNvPr id="4" name="Text Placeholder 3"/>
          <p:cNvSpPr>
            <a:spLocks noGrp="1"/>
          </p:cNvSpPr>
          <p:nvPr>
            <p:ph type="body" sz="quarter" idx="13"/>
          </p:nvPr>
        </p:nvSpPr>
        <p:spPr>
          <a:xfrm>
            <a:off x="770539" y="1883542"/>
            <a:ext cx="10298056" cy="313544"/>
          </a:xfrm>
        </p:spPr>
        <p:txBody>
          <a:bodyPr>
            <a:normAutofit fontScale="92500" lnSpcReduction="20000"/>
          </a:bodyPr>
          <a:lstStyle/>
          <a:p>
            <a:r>
              <a:rPr lang="en-US" dirty="0">
                <a:solidFill>
                  <a:schemeClr val="bg1">
                    <a:lumMod val="50000"/>
                  </a:schemeClr>
                </a:solidFill>
              </a:rPr>
              <a:t>Completion rate among first-time math students (%)</a:t>
            </a:r>
          </a:p>
        </p:txBody>
      </p:sp>
      <p:cxnSp>
        <p:nvCxnSpPr>
          <p:cNvPr id="7" name="Straight Connector 6"/>
          <p:cNvCxnSpPr/>
          <p:nvPr/>
        </p:nvCxnSpPr>
        <p:spPr>
          <a:xfrm>
            <a:off x="8027445" y="2815595"/>
            <a:ext cx="0" cy="2680559"/>
          </a:xfrm>
          <a:prstGeom prst="line">
            <a:avLst/>
          </a:prstGeom>
          <a:ln w="15875" cap="flat" cmpd="sng" algn="ctr">
            <a:solidFill>
              <a:srgbClr val="6C707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447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FB1D-611C-6246-9EA0-82D953A3BBEC}"/>
              </a:ext>
            </a:extLst>
          </p:cNvPr>
          <p:cNvSpPr>
            <a:spLocks noGrp="1"/>
          </p:cNvSpPr>
          <p:nvPr>
            <p:ph type="title"/>
          </p:nvPr>
        </p:nvSpPr>
        <p:spPr/>
        <p:txBody>
          <a:bodyPr>
            <a:noAutofit/>
          </a:bodyPr>
          <a:lstStyle/>
          <a:p>
            <a:r>
              <a:rPr lang="en-US" sz="3600" dirty="0"/>
              <a:t>Completion much higher if students start in transfer-level course</a:t>
            </a:r>
          </a:p>
        </p:txBody>
      </p:sp>
      <p:graphicFrame>
        <p:nvGraphicFramePr>
          <p:cNvPr id="4" name="Content Placeholder 3" descr="Bar graph showing different completion rates for students starting one remedial course below transfer level vs. starting directly in transfer level. English: 25% vs. 70%. Math: 14% vs. 60%.&#10;">
            <a:extLst>
              <a:ext uri="{FF2B5EF4-FFF2-40B4-BE49-F238E27FC236}">
                <a16:creationId xmlns:a16="http://schemas.microsoft.com/office/drawing/2014/main" id="{A49130C7-2FC5-664C-B6A9-ECCB8E19C258}"/>
              </a:ext>
            </a:extLst>
          </p:cNvPr>
          <p:cNvGraphicFramePr>
            <a:graphicFrameLocks noGrp="1"/>
          </p:cNvGraphicFramePr>
          <p:nvPr>
            <p:ph idx="1"/>
            <p:extLst>
              <p:ext uri="{D42A27DB-BD31-4B8C-83A1-F6EECF244321}">
                <p14:modId xmlns:p14="http://schemas.microsoft.com/office/powerpoint/2010/main" val="1950971384"/>
              </p:ext>
            </p:extLst>
          </p:nvPr>
        </p:nvGraphicFramePr>
        <p:xfrm>
          <a:off x="1092820" y="1783526"/>
          <a:ext cx="9623502" cy="38214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88BBDB8-8A66-1F4F-8B92-959472AD64C7}"/>
              </a:ext>
            </a:extLst>
          </p:cNvPr>
          <p:cNvSpPr txBox="1"/>
          <p:nvPr/>
        </p:nvSpPr>
        <p:spPr>
          <a:xfrm>
            <a:off x="10716322" y="6262375"/>
            <a:ext cx="1637649" cy="646331"/>
          </a:xfrm>
          <a:prstGeom prst="rect">
            <a:avLst/>
          </a:prstGeom>
          <a:noFill/>
        </p:spPr>
        <p:txBody>
          <a:bodyPr wrap="square" rtlCol="0">
            <a:spAutoFit/>
          </a:bodyPr>
          <a:lstStyle/>
          <a:p>
            <a:r>
              <a:rPr lang="en-US" dirty="0">
                <a:hlinkClick r:id="rId4"/>
              </a:rPr>
              <a:t>RP Group</a:t>
            </a:r>
            <a:endParaRPr lang="en-US" dirty="0"/>
          </a:p>
          <a:p>
            <a:endParaRPr lang="en-US" dirty="0"/>
          </a:p>
        </p:txBody>
      </p:sp>
    </p:spTree>
    <p:extLst>
      <p:ext uri="{BB962C8B-B14F-4D97-AF65-F5344CB8AC3E}">
        <p14:creationId xmlns:p14="http://schemas.microsoft.com/office/powerpoint/2010/main" val="272523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0"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1" categoryIdx="1"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DDF5-D812-284C-9DBC-4E42210BF338}"/>
              </a:ext>
            </a:extLst>
          </p:cNvPr>
          <p:cNvSpPr>
            <a:spLocks noGrp="1"/>
          </p:cNvSpPr>
          <p:nvPr>
            <p:ph type="title"/>
          </p:nvPr>
        </p:nvSpPr>
        <p:spPr/>
        <p:txBody>
          <a:bodyPr>
            <a:normAutofit/>
          </a:bodyPr>
          <a:lstStyle/>
          <a:p>
            <a:r>
              <a:rPr lang="en-US" sz="3600" dirty="0"/>
              <a:t>Greatest gain in completion for Black and Latinx, </a:t>
            </a:r>
            <a:br>
              <a:rPr lang="en-US" sz="3600" dirty="0"/>
            </a:br>
            <a:r>
              <a:rPr lang="en-US" sz="3600" dirty="0"/>
              <a:t>but gaps remain</a:t>
            </a:r>
          </a:p>
        </p:txBody>
      </p:sp>
      <p:graphicFrame>
        <p:nvGraphicFramePr>
          <p:cNvPr id="5" name="Content Placeholder 4">
            <a:extLst>
              <a:ext uri="{FF2B5EF4-FFF2-40B4-BE49-F238E27FC236}">
                <a16:creationId xmlns:a16="http://schemas.microsoft.com/office/drawing/2014/main" id="{31ADD229-4DF5-6047-9EC8-92646C16BD43}"/>
              </a:ext>
            </a:extLst>
          </p:cNvPr>
          <p:cNvGraphicFramePr>
            <a:graphicFrameLocks noGrp="1"/>
          </p:cNvGraphicFramePr>
          <p:nvPr>
            <p:ph idx="1"/>
            <p:extLst>
              <p:ext uri="{D42A27DB-BD31-4B8C-83A1-F6EECF244321}">
                <p14:modId xmlns:p14="http://schemas.microsoft.com/office/powerpoint/2010/main" val="3080129911"/>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A1B449B-E4A9-9944-A30F-765CB1221F9A}"/>
              </a:ext>
            </a:extLst>
          </p:cNvPr>
          <p:cNvSpPr>
            <a:spLocks noGrp="1"/>
          </p:cNvSpPr>
          <p:nvPr>
            <p:ph type="sldNum" sz="quarter" idx="12"/>
          </p:nvPr>
        </p:nvSpPr>
        <p:spPr/>
        <p:txBody>
          <a:bodyPr/>
          <a:lstStyle/>
          <a:p>
            <a:fld id="{71D9595C-4C30-40C2-B871-C318E1989D26}" type="slidenum">
              <a:rPr lang="en-US" smtClean="0"/>
              <a:t>15</a:t>
            </a:fld>
            <a:endParaRPr lang="en-US"/>
          </a:p>
        </p:txBody>
      </p:sp>
    </p:spTree>
    <p:extLst>
      <p:ext uri="{BB962C8B-B14F-4D97-AF65-F5344CB8AC3E}">
        <p14:creationId xmlns:p14="http://schemas.microsoft.com/office/powerpoint/2010/main" val="156125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FADCD-6021-BB46-B75B-FF397338A028}"/>
              </a:ext>
            </a:extLst>
          </p:cNvPr>
          <p:cNvSpPr>
            <a:spLocks noGrp="1"/>
          </p:cNvSpPr>
          <p:nvPr>
            <p:ph type="title"/>
          </p:nvPr>
        </p:nvSpPr>
        <p:spPr>
          <a:xfrm>
            <a:off x="1097279" y="286603"/>
            <a:ext cx="10419217" cy="1450757"/>
          </a:xfrm>
        </p:spPr>
        <p:txBody>
          <a:bodyPr>
            <a:normAutofit/>
          </a:bodyPr>
          <a:lstStyle/>
          <a:p>
            <a:r>
              <a:rPr lang="en-US" sz="4000" dirty="0"/>
              <a:t>Students of color still less likely to start in TL math</a:t>
            </a:r>
          </a:p>
        </p:txBody>
      </p:sp>
      <p:graphicFrame>
        <p:nvGraphicFramePr>
          <p:cNvPr id="5" name="Content Placeholder 4">
            <a:extLst>
              <a:ext uri="{FF2B5EF4-FFF2-40B4-BE49-F238E27FC236}">
                <a16:creationId xmlns:a16="http://schemas.microsoft.com/office/drawing/2014/main" id="{5A010DB6-06FD-6C4E-BA54-E24B70BEB6A8}"/>
              </a:ext>
            </a:extLst>
          </p:cNvPr>
          <p:cNvGraphicFramePr>
            <a:graphicFrameLocks noGrp="1"/>
          </p:cNvGraphicFramePr>
          <p:nvPr>
            <p:ph idx="1"/>
            <p:extLst>
              <p:ext uri="{D42A27DB-BD31-4B8C-83A1-F6EECF244321}">
                <p14:modId xmlns:p14="http://schemas.microsoft.com/office/powerpoint/2010/main" val="3401533113"/>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37077D2-2284-9148-937F-C6A738545C73}"/>
              </a:ext>
            </a:extLst>
          </p:cNvPr>
          <p:cNvSpPr>
            <a:spLocks noGrp="1"/>
          </p:cNvSpPr>
          <p:nvPr>
            <p:ph type="sldNum" sz="quarter" idx="12"/>
          </p:nvPr>
        </p:nvSpPr>
        <p:spPr/>
        <p:txBody>
          <a:bodyPr/>
          <a:lstStyle/>
          <a:p>
            <a:fld id="{71D9595C-4C30-40C2-B871-C318E1989D26}" type="slidenum">
              <a:rPr lang="en-US" smtClean="0"/>
              <a:t>16</a:t>
            </a:fld>
            <a:endParaRPr lang="en-US"/>
          </a:p>
        </p:txBody>
      </p:sp>
    </p:spTree>
    <p:extLst>
      <p:ext uri="{BB962C8B-B14F-4D97-AF65-F5344CB8AC3E}">
        <p14:creationId xmlns:p14="http://schemas.microsoft.com/office/powerpoint/2010/main" val="162390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8F3C-9904-2D4D-80E7-2618521E7AD6}"/>
              </a:ext>
            </a:extLst>
          </p:cNvPr>
          <p:cNvSpPr>
            <a:spLocks noGrp="1"/>
          </p:cNvSpPr>
          <p:nvPr>
            <p:ph type="title"/>
          </p:nvPr>
        </p:nvSpPr>
        <p:spPr/>
        <p:txBody>
          <a:bodyPr>
            <a:normAutofit/>
          </a:bodyPr>
          <a:lstStyle/>
          <a:p>
            <a:r>
              <a:rPr lang="en-US" sz="3600" dirty="0"/>
              <a:t>Black and Latinx students disproportionately attend colleges that offer a lot of BTL sections</a:t>
            </a:r>
          </a:p>
        </p:txBody>
      </p:sp>
      <p:pic>
        <p:nvPicPr>
          <p:cNvPr id="5" name="Content Placeholder 4" descr="Bar graph shows 37% of Black students and 34% of Latinx students in CA attend colleges maintaining large remedial offerings in fall 2020, vs. just 23% of Asian students and 28% of white students.">
            <a:extLst>
              <a:ext uri="{FF2B5EF4-FFF2-40B4-BE49-F238E27FC236}">
                <a16:creationId xmlns:a16="http://schemas.microsoft.com/office/drawing/2014/main" id="{80667B08-4B98-D14E-B02D-88E4701D69E3}"/>
              </a:ext>
            </a:extLst>
          </p:cNvPr>
          <p:cNvPicPr>
            <a:picLocks noGrp="1" noChangeAspect="1"/>
          </p:cNvPicPr>
          <p:nvPr>
            <p:ph idx="1"/>
          </p:nvPr>
        </p:nvPicPr>
        <p:blipFill rotWithShape="1">
          <a:blip r:embed="rId2"/>
          <a:srcRect t="659"/>
          <a:stretch/>
        </p:blipFill>
        <p:spPr>
          <a:xfrm>
            <a:off x="1243013" y="1737360"/>
            <a:ext cx="8880701" cy="4443668"/>
          </a:xfrm>
        </p:spPr>
      </p:pic>
      <p:sp>
        <p:nvSpPr>
          <p:cNvPr id="6" name="TextBox 5">
            <a:extLst>
              <a:ext uri="{FF2B5EF4-FFF2-40B4-BE49-F238E27FC236}">
                <a16:creationId xmlns:a16="http://schemas.microsoft.com/office/drawing/2014/main" id="{1CE112CD-2555-5445-B1B5-A95315CE2A41}"/>
              </a:ext>
            </a:extLst>
          </p:cNvPr>
          <p:cNvSpPr txBox="1"/>
          <p:nvPr/>
        </p:nvSpPr>
        <p:spPr>
          <a:xfrm>
            <a:off x="1097280" y="5967749"/>
            <a:ext cx="10944225" cy="646331"/>
          </a:xfrm>
          <a:prstGeom prst="rect">
            <a:avLst/>
          </a:prstGeom>
          <a:noFill/>
        </p:spPr>
        <p:txBody>
          <a:bodyPr wrap="square" rtlCol="0">
            <a:spAutoFit/>
          </a:bodyPr>
          <a:lstStyle/>
          <a:p>
            <a:r>
              <a:rPr lang="en-US" dirty="0">
                <a:solidFill>
                  <a:schemeClr val="tx1">
                    <a:lumMod val="50000"/>
                    <a:lumOff val="50000"/>
                  </a:schemeClr>
                </a:solidFill>
              </a:rPr>
              <a:t>Weak implementer = remedial courses constitute 30% or more of introductory math sections offered</a:t>
            </a:r>
          </a:p>
          <a:p>
            <a:endParaRPr lang="en-US" dirty="0">
              <a:solidFill>
                <a:schemeClr val="tx1">
                  <a:lumMod val="50000"/>
                  <a:lumOff val="50000"/>
                </a:schemeClr>
              </a:solidFill>
            </a:endParaRPr>
          </a:p>
        </p:txBody>
      </p:sp>
      <p:sp>
        <p:nvSpPr>
          <p:cNvPr id="7" name="TextBox 6">
            <a:extLst>
              <a:ext uri="{FF2B5EF4-FFF2-40B4-BE49-F238E27FC236}">
                <a16:creationId xmlns:a16="http://schemas.microsoft.com/office/drawing/2014/main" id="{6C91D35E-2B48-A54D-97EE-FFD8B87655C3}"/>
              </a:ext>
            </a:extLst>
          </p:cNvPr>
          <p:cNvSpPr txBox="1"/>
          <p:nvPr/>
        </p:nvSpPr>
        <p:spPr>
          <a:xfrm>
            <a:off x="6200774" y="6400800"/>
            <a:ext cx="5671185" cy="369332"/>
          </a:xfrm>
          <a:prstGeom prst="rect">
            <a:avLst/>
          </a:prstGeom>
          <a:noFill/>
        </p:spPr>
        <p:txBody>
          <a:bodyPr wrap="square" rtlCol="0">
            <a:spAutoFit/>
          </a:bodyPr>
          <a:lstStyle/>
          <a:p>
            <a:r>
              <a:rPr lang="en-US" dirty="0">
                <a:solidFill>
                  <a:schemeClr val="tx1">
                    <a:lumMod val="50000"/>
                    <a:lumOff val="50000"/>
                  </a:schemeClr>
                </a:solidFill>
              </a:rPr>
              <a:t>Sources: </a:t>
            </a:r>
            <a:r>
              <a:rPr lang="en-US" dirty="0">
                <a:solidFill>
                  <a:schemeClr val="tx1">
                    <a:lumMod val="50000"/>
                    <a:lumOff val="50000"/>
                  </a:schemeClr>
                </a:solidFill>
                <a:hlinkClick r:id="rId3">
                  <a:extLst>
                    <a:ext uri="{A12FA001-AC4F-418D-AE19-62706E023703}">
                      <ahyp:hlinkClr xmlns:ahyp="http://schemas.microsoft.com/office/drawing/2018/hyperlinkcolor" val="tx"/>
                    </a:ext>
                  </a:extLst>
                </a:hlinkClick>
              </a:rPr>
              <a:t>Datamart 2018-19</a:t>
            </a:r>
            <a:r>
              <a:rPr lang="en-US" dirty="0">
                <a:solidFill>
                  <a:schemeClr val="tx1">
                    <a:lumMod val="50000"/>
                    <a:lumOff val="50000"/>
                  </a:schemeClr>
                </a:solidFill>
              </a:rPr>
              <a:t>, </a:t>
            </a:r>
            <a:r>
              <a:rPr lang="en-US" dirty="0">
                <a:solidFill>
                  <a:schemeClr val="tx1">
                    <a:lumMod val="50000"/>
                    <a:lumOff val="50000"/>
                  </a:schemeClr>
                </a:solidFill>
                <a:hlinkClick r:id="rId4"/>
              </a:rPr>
              <a:t>Still Getting There</a:t>
            </a:r>
            <a:endParaRPr lang="en-US" dirty="0">
              <a:solidFill>
                <a:schemeClr val="tx1">
                  <a:lumMod val="50000"/>
                  <a:lumOff val="50000"/>
                </a:schemeClr>
              </a:solidFill>
            </a:endParaRPr>
          </a:p>
        </p:txBody>
      </p:sp>
    </p:spTree>
    <p:extLst>
      <p:ext uri="{BB962C8B-B14F-4D97-AF65-F5344CB8AC3E}">
        <p14:creationId xmlns:p14="http://schemas.microsoft.com/office/powerpoint/2010/main" val="209762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9DB2-806B-2146-9E5F-4847CA243FBC}"/>
              </a:ext>
            </a:extLst>
          </p:cNvPr>
          <p:cNvSpPr>
            <a:spLocks noGrp="1"/>
          </p:cNvSpPr>
          <p:nvPr>
            <p:ph type="title"/>
          </p:nvPr>
        </p:nvSpPr>
        <p:spPr>
          <a:xfrm>
            <a:off x="838200" y="365126"/>
            <a:ext cx="10515600" cy="1002398"/>
          </a:xfrm>
        </p:spPr>
        <p:txBody>
          <a:bodyPr>
            <a:normAutofit fontScale="90000"/>
          </a:bodyPr>
          <a:lstStyle/>
          <a:p>
            <a:r>
              <a:rPr lang="en-US" sz="3600" dirty="0"/>
              <a:t>Colleges serving large black populations </a:t>
            </a:r>
            <a:br>
              <a:rPr lang="en-US" sz="3600" dirty="0"/>
            </a:br>
            <a:r>
              <a:rPr lang="en-US" sz="3600" dirty="0"/>
              <a:t>disproportionately maintain large BTL offerings</a:t>
            </a:r>
          </a:p>
        </p:txBody>
      </p:sp>
      <p:pic>
        <p:nvPicPr>
          <p:cNvPr id="5" name="Content Placeholder 4" descr="Bar graph showing that 59% of colleges serving over 2,000 Black students (N = 22 colleges) are weak implementers of AB 705, meaning that at least 30% of introductory math sections are remedial. This is 2.5 times higher than the rate of weak implementation in other colleges -- 22% (N = 92 colleges).">
            <a:extLst>
              <a:ext uri="{FF2B5EF4-FFF2-40B4-BE49-F238E27FC236}">
                <a16:creationId xmlns:a16="http://schemas.microsoft.com/office/drawing/2014/main" id="{BEFC7FE5-E80C-4145-B800-87495A26F4C3}"/>
              </a:ext>
            </a:extLst>
          </p:cNvPr>
          <p:cNvPicPr>
            <a:picLocks noGrp="1" noChangeAspect="1"/>
          </p:cNvPicPr>
          <p:nvPr>
            <p:ph idx="1"/>
          </p:nvPr>
        </p:nvPicPr>
        <p:blipFill>
          <a:blip r:embed="rId2"/>
          <a:stretch>
            <a:fillRect/>
          </a:stretch>
        </p:blipFill>
        <p:spPr>
          <a:xfrm>
            <a:off x="1187904" y="1863797"/>
            <a:ext cx="6257925" cy="4305911"/>
          </a:xfrm>
        </p:spPr>
      </p:pic>
      <p:sp>
        <p:nvSpPr>
          <p:cNvPr id="6" name="TextBox 5">
            <a:extLst>
              <a:ext uri="{FF2B5EF4-FFF2-40B4-BE49-F238E27FC236}">
                <a16:creationId xmlns:a16="http://schemas.microsoft.com/office/drawing/2014/main" id="{163B3F1C-2C82-7A4A-905C-C4896878A5F4}"/>
              </a:ext>
            </a:extLst>
          </p:cNvPr>
          <p:cNvSpPr txBox="1"/>
          <p:nvPr/>
        </p:nvSpPr>
        <p:spPr>
          <a:xfrm>
            <a:off x="0" y="5876708"/>
            <a:ext cx="10944224" cy="646331"/>
          </a:xfrm>
          <a:prstGeom prst="rect">
            <a:avLst/>
          </a:prstGeom>
          <a:noFill/>
        </p:spPr>
        <p:txBody>
          <a:bodyPr wrap="square" rtlCol="0">
            <a:spAutoFit/>
          </a:bodyPr>
          <a:lstStyle/>
          <a:p>
            <a:pPr algn="r"/>
            <a:r>
              <a:rPr lang="en-US" dirty="0">
                <a:solidFill>
                  <a:schemeClr val="tx1">
                    <a:lumMod val="50000"/>
                    <a:lumOff val="50000"/>
                  </a:schemeClr>
                </a:solidFill>
              </a:rPr>
              <a:t>Weak implementer = remedial courses constitute 30% or more of introductory math sections offered</a:t>
            </a:r>
          </a:p>
          <a:p>
            <a:pPr algn="r"/>
            <a:r>
              <a:rPr lang="en-US" dirty="0">
                <a:solidFill>
                  <a:schemeClr val="tx1">
                    <a:lumMod val="50000"/>
                    <a:lumOff val="50000"/>
                  </a:schemeClr>
                </a:solidFill>
              </a:rPr>
              <a:t>Sources: </a:t>
            </a:r>
            <a:r>
              <a:rPr lang="en-US" dirty="0">
                <a:solidFill>
                  <a:schemeClr val="tx1">
                    <a:lumMod val="50000"/>
                    <a:lumOff val="50000"/>
                  </a:schemeClr>
                </a:solidFill>
                <a:hlinkClick r:id="rId3">
                  <a:extLst>
                    <a:ext uri="{A12FA001-AC4F-418D-AE19-62706E023703}">
                      <ahyp:hlinkClr xmlns:ahyp="http://schemas.microsoft.com/office/drawing/2018/hyperlinkcolor" val="tx"/>
                    </a:ext>
                  </a:extLst>
                </a:hlinkClick>
              </a:rPr>
              <a:t>Datamart 2018-19</a:t>
            </a:r>
            <a:r>
              <a:rPr lang="en-US" dirty="0">
                <a:solidFill>
                  <a:schemeClr val="tx1">
                    <a:lumMod val="50000"/>
                    <a:lumOff val="50000"/>
                  </a:schemeClr>
                </a:solidFill>
              </a:rPr>
              <a:t>, </a:t>
            </a:r>
            <a:r>
              <a:rPr lang="en-US" dirty="0">
                <a:solidFill>
                  <a:schemeClr val="tx1">
                    <a:lumMod val="50000"/>
                    <a:lumOff val="50000"/>
                  </a:schemeClr>
                </a:solidFill>
                <a:hlinkClick r:id="rId4"/>
              </a:rPr>
              <a:t>Still Getting There</a:t>
            </a:r>
            <a:endParaRPr lang="en-US" dirty="0">
              <a:solidFill>
                <a:schemeClr val="tx1">
                  <a:lumMod val="50000"/>
                  <a:lumOff val="50000"/>
                </a:schemeClr>
              </a:solidFill>
            </a:endParaRPr>
          </a:p>
        </p:txBody>
      </p:sp>
    </p:spTree>
    <p:extLst>
      <p:ext uri="{BB962C8B-B14F-4D97-AF65-F5344CB8AC3E}">
        <p14:creationId xmlns:p14="http://schemas.microsoft.com/office/powerpoint/2010/main" val="47719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167E-BF62-B24C-927B-55FC0BB6CAC4}"/>
              </a:ext>
            </a:extLst>
          </p:cNvPr>
          <p:cNvSpPr>
            <a:spLocks noGrp="1"/>
          </p:cNvSpPr>
          <p:nvPr>
            <p:ph type="title"/>
          </p:nvPr>
        </p:nvSpPr>
        <p:spPr>
          <a:xfrm>
            <a:off x="838200" y="-16709"/>
            <a:ext cx="10515600" cy="1325563"/>
          </a:xfrm>
        </p:spPr>
        <p:txBody>
          <a:bodyPr>
            <a:normAutofit/>
          </a:bodyPr>
          <a:lstStyle/>
          <a:p>
            <a:r>
              <a:rPr lang="en-US" sz="3200" dirty="0"/>
              <a:t>Inequitable Implementation Drives Inequitable Completion</a:t>
            </a:r>
          </a:p>
        </p:txBody>
      </p:sp>
      <p:graphicFrame>
        <p:nvGraphicFramePr>
          <p:cNvPr id="4" name="Content Placeholder 3">
            <a:extLst>
              <a:ext uri="{FF2B5EF4-FFF2-40B4-BE49-F238E27FC236}">
                <a16:creationId xmlns:a16="http://schemas.microsoft.com/office/drawing/2014/main" id="{6E367C6B-0EB1-0047-837E-6ED09378F21A}"/>
              </a:ext>
            </a:extLst>
          </p:cNvPr>
          <p:cNvGraphicFramePr>
            <a:graphicFrameLocks noGrp="1"/>
          </p:cNvGraphicFramePr>
          <p:nvPr>
            <p:ph idx="1"/>
            <p:extLst>
              <p:ext uri="{D42A27DB-BD31-4B8C-83A1-F6EECF244321}">
                <p14:modId xmlns:p14="http://schemas.microsoft.com/office/powerpoint/2010/main" val="4250245070"/>
              </p:ext>
            </p:extLst>
          </p:nvPr>
        </p:nvGraphicFramePr>
        <p:xfrm>
          <a:off x="653142" y="1747157"/>
          <a:ext cx="10883537" cy="4561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D7C486A-33AA-2647-B923-28A274190605}"/>
              </a:ext>
            </a:extLst>
          </p:cNvPr>
          <p:cNvSpPr txBox="1"/>
          <p:nvPr/>
        </p:nvSpPr>
        <p:spPr>
          <a:xfrm>
            <a:off x="6629400" y="4553883"/>
            <a:ext cx="5059680" cy="1569660"/>
          </a:xfrm>
          <a:prstGeom prst="rect">
            <a:avLst/>
          </a:prstGeom>
          <a:noFill/>
        </p:spPr>
        <p:txBody>
          <a:bodyPr wrap="square" rtlCol="0">
            <a:spAutoFit/>
          </a:bodyPr>
          <a:lstStyle/>
          <a:p>
            <a:r>
              <a:rPr lang="en-US" sz="2400"/>
              <a:t>Black and Latinx students had lower  one-term completion of transfer-level math post-AB 705 (28%, 34%) than Asian (59%) and white students (50%)</a:t>
            </a:r>
          </a:p>
        </p:txBody>
      </p:sp>
      <p:sp>
        <p:nvSpPr>
          <p:cNvPr id="6" name="TextBox 5">
            <a:extLst>
              <a:ext uri="{FF2B5EF4-FFF2-40B4-BE49-F238E27FC236}">
                <a16:creationId xmlns:a16="http://schemas.microsoft.com/office/drawing/2014/main" id="{EF8C490C-4B5D-9249-A2B3-9C42D8BAD3C5}"/>
              </a:ext>
            </a:extLst>
          </p:cNvPr>
          <p:cNvSpPr txBox="1"/>
          <p:nvPr/>
        </p:nvSpPr>
        <p:spPr>
          <a:xfrm>
            <a:off x="8972550" y="6415088"/>
            <a:ext cx="3219450" cy="307777"/>
          </a:xfrm>
          <a:prstGeom prst="rect">
            <a:avLst/>
          </a:prstGeom>
          <a:noFill/>
        </p:spPr>
        <p:txBody>
          <a:bodyPr wrap="square" rtlCol="0">
            <a:spAutoFit/>
          </a:bodyPr>
          <a:lstStyle/>
          <a:p>
            <a:r>
              <a:rPr lang="en-US" sz="1400"/>
              <a:t>Sources: </a:t>
            </a:r>
            <a:r>
              <a:rPr lang="en-US" sz="1400">
                <a:hlinkClick r:id="rId7"/>
              </a:rPr>
              <a:t>RP Group</a:t>
            </a:r>
            <a:r>
              <a:rPr lang="en-US" sz="1400"/>
              <a:t>, </a:t>
            </a:r>
            <a:r>
              <a:rPr lang="en-US" sz="1400">
                <a:solidFill>
                  <a:schemeClr val="tx1">
                    <a:lumMod val="50000"/>
                    <a:lumOff val="50000"/>
                  </a:schemeClr>
                </a:solidFill>
                <a:hlinkClick r:id="rId8"/>
              </a:rPr>
              <a:t>Still Getting There</a:t>
            </a:r>
            <a:endParaRPr lang="en-US" sz="1400"/>
          </a:p>
        </p:txBody>
      </p:sp>
    </p:spTree>
    <p:extLst>
      <p:ext uri="{BB962C8B-B14F-4D97-AF65-F5344CB8AC3E}">
        <p14:creationId xmlns:p14="http://schemas.microsoft.com/office/powerpoint/2010/main" val="117626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D4C3-2DAE-3F43-8332-D3D5526C58B4}"/>
              </a:ext>
            </a:extLst>
          </p:cNvPr>
          <p:cNvSpPr>
            <a:spLocks noGrp="1"/>
          </p:cNvSpPr>
          <p:nvPr>
            <p:ph type="title"/>
          </p:nvPr>
        </p:nvSpPr>
        <p:spPr/>
        <p:txBody>
          <a:bodyPr/>
          <a:lstStyle/>
          <a:p>
            <a:r>
              <a:rPr lang="en-US"/>
              <a:t>CMC</a:t>
            </a:r>
            <a:r>
              <a:rPr lang="en-US" baseline="30000"/>
              <a:t>3</a:t>
            </a:r>
            <a:r>
              <a:rPr lang="en-US"/>
              <a:t> committed to anti-racist practices</a:t>
            </a:r>
          </a:p>
        </p:txBody>
      </p:sp>
      <p:sp>
        <p:nvSpPr>
          <p:cNvPr id="3" name="Content Placeholder 2">
            <a:extLst>
              <a:ext uri="{FF2B5EF4-FFF2-40B4-BE49-F238E27FC236}">
                <a16:creationId xmlns:a16="http://schemas.microsoft.com/office/drawing/2014/main" id="{2E1FF011-A5BA-104B-BE3B-EE98B8A110D5}"/>
              </a:ext>
            </a:extLst>
          </p:cNvPr>
          <p:cNvSpPr>
            <a:spLocks noGrp="1"/>
          </p:cNvSpPr>
          <p:nvPr>
            <p:ph idx="1"/>
          </p:nvPr>
        </p:nvSpPr>
        <p:spPr/>
        <p:txBody>
          <a:bodyPr/>
          <a:lstStyle/>
          <a:p>
            <a:endParaRPr lang="en-US" b="1" dirty="0"/>
          </a:p>
          <a:p>
            <a:r>
              <a:rPr lang="en-US" sz="3200" dirty="0"/>
              <a:t>From the CMC</a:t>
            </a:r>
            <a:r>
              <a:rPr lang="en-US" sz="3200" baseline="30000" dirty="0"/>
              <a:t>3</a:t>
            </a:r>
            <a:r>
              <a:rPr lang="en-US" sz="3200" dirty="0"/>
              <a:t> homepage: </a:t>
            </a:r>
          </a:p>
          <a:p>
            <a:r>
              <a:rPr lang="en-US" sz="3200" dirty="0"/>
              <a:t>CMC</a:t>
            </a:r>
            <a:r>
              <a:rPr lang="en-US" sz="3200" baseline="30000" dirty="0"/>
              <a:t>3</a:t>
            </a:r>
            <a:r>
              <a:rPr lang="en-US" sz="3200" dirty="0"/>
              <a:t> as an organization is committed to engaging in anti-racist practices and engaging in discourse to address systemic issues of racism and exclusion in STEM education. We continue to dedicate ourselves to the empowerment of marginalized mathematics students from Northern California Community Colleges. </a:t>
            </a:r>
          </a:p>
        </p:txBody>
      </p:sp>
      <p:sp>
        <p:nvSpPr>
          <p:cNvPr id="4" name="Slide Number Placeholder 3">
            <a:extLst>
              <a:ext uri="{FF2B5EF4-FFF2-40B4-BE49-F238E27FC236}">
                <a16:creationId xmlns:a16="http://schemas.microsoft.com/office/drawing/2014/main" id="{CE8C0A7F-0666-3145-BBCC-8CCDCE1B628E}"/>
              </a:ext>
            </a:extLst>
          </p:cNvPr>
          <p:cNvSpPr>
            <a:spLocks noGrp="1"/>
          </p:cNvSpPr>
          <p:nvPr>
            <p:ph type="sldNum" sz="quarter" idx="12"/>
          </p:nvPr>
        </p:nvSpPr>
        <p:spPr/>
        <p:txBody>
          <a:bodyPr/>
          <a:lstStyle/>
          <a:p>
            <a:fld id="{71D9595C-4C30-40C2-B871-C318E1989D26}" type="slidenum">
              <a:rPr lang="en-US" smtClean="0"/>
              <a:t>2</a:t>
            </a:fld>
            <a:endParaRPr lang="en-US"/>
          </a:p>
        </p:txBody>
      </p:sp>
    </p:spTree>
    <p:extLst>
      <p:ext uri="{BB962C8B-B14F-4D97-AF65-F5344CB8AC3E}">
        <p14:creationId xmlns:p14="http://schemas.microsoft.com/office/powerpoint/2010/main" val="339104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6801-49E2-9746-BA1D-FEC7E0F561E4}"/>
              </a:ext>
            </a:extLst>
          </p:cNvPr>
          <p:cNvSpPr>
            <a:spLocks noGrp="1"/>
          </p:cNvSpPr>
          <p:nvPr>
            <p:ph type="title"/>
          </p:nvPr>
        </p:nvSpPr>
        <p:spPr/>
        <p:txBody>
          <a:bodyPr>
            <a:normAutofit/>
          </a:bodyPr>
          <a:lstStyle/>
          <a:p>
            <a:r>
              <a:rPr lang="en-US" sz="4000" dirty="0"/>
              <a:t>Why do colleges continue to offer BTL math?</a:t>
            </a:r>
          </a:p>
        </p:txBody>
      </p:sp>
      <p:sp>
        <p:nvSpPr>
          <p:cNvPr id="3" name="Content Placeholder 2">
            <a:extLst>
              <a:ext uri="{FF2B5EF4-FFF2-40B4-BE49-F238E27FC236}">
                <a16:creationId xmlns:a16="http://schemas.microsoft.com/office/drawing/2014/main" id="{BCBCD601-9B16-9F40-A70A-C3766E5FC115}"/>
              </a:ext>
            </a:extLst>
          </p:cNvPr>
          <p:cNvSpPr>
            <a:spLocks noGrp="1"/>
          </p:cNvSpPr>
          <p:nvPr>
            <p:ph idx="1"/>
          </p:nvPr>
        </p:nvSpPr>
        <p:spPr/>
        <p:txBody>
          <a:bodyPr>
            <a:normAutofit fontScale="92500" lnSpcReduction="10000"/>
          </a:bodyPr>
          <a:lstStyle/>
          <a:p>
            <a:pPr marL="0">
              <a:buNone/>
            </a:pPr>
            <a:r>
              <a:rPr lang="en-US" sz="2800" b="1" dirty="0"/>
              <a:t>We all want what is best for students.</a:t>
            </a:r>
            <a:br>
              <a:rPr lang="en-US" sz="2800" b="1" dirty="0"/>
            </a:br>
            <a:br>
              <a:rPr lang="en-US" sz="2800" b="1" dirty="0"/>
            </a:br>
            <a:r>
              <a:rPr lang="en-US" sz="2800" b="1" dirty="0"/>
              <a:t>Beliefs about …</a:t>
            </a:r>
          </a:p>
          <a:p>
            <a:pPr>
              <a:lnSpc>
                <a:spcPct val="100000"/>
              </a:lnSpc>
              <a:buFont typeface="Arial" panose="020B0604020202020204" pitchFamily="34" charset="0"/>
              <a:buChar char="•"/>
            </a:pPr>
            <a:r>
              <a:rPr lang="en-US" sz="2800" dirty="0"/>
              <a:t> Students with weak HS preparation, students with disabilities, older students </a:t>
            </a:r>
            <a:br>
              <a:rPr lang="en-US" sz="2800" b="1" dirty="0"/>
            </a:br>
            <a:endParaRPr lang="en-US" sz="2800" b="1" dirty="0"/>
          </a:p>
          <a:p>
            <a:pPr marL="0" indent="0">
              <a:lnSpc>
                <a:spcPct val="100000"/>
              </a:lnSpc>
              <a:buNone/>
            </a:pPr>
            <a:r>
              <a:rPr lang="en-US" sz="3000" b="1" dirty="0"/>
              <a:t>Were any groups harmed? </a:t>
            </a:r>
            <a:br>
              <a:rPr lang="en-US" sz="2400" b="1" dirty="0"/>
            </a:br>
            <a:r>
              <a:rPr lang="en-US" sz="2400" dirty="0"/>
              <a:t>Unprecedented gains in college math completion for every student group examined, including </a:t>
            </a:r>
          </a:p>
          <a:p>
            <a:pPr lvl="1">
              <a:buFont typeface="Arial" panose="020B0604020202020204" pitchFamily="34" charset="0"/>
              <a:buChar char="•"/>
            </a:pPr>
            <a:r>
              <a:rPr lang="en-US" sz="2200" dirty="0"/>
              <a:t>low-income students, students with disabilities, students with low HS GPAs, foster youth, veterans.</a:t>
            </a:r>
          </a:p>
        </p:txBody>
      </p:sp>
      <p:sp>
        <p:nvSpPr>
          <p:cNvPr id="4" name="Slide Number Placeholder 3">
            <a:extLst>
              <a:ext uri="{FF2B5EF4-FFF2-40B4-BE49-F238E27FC236}">
                <a16:creationId xmlns:a16="http://schemas.microsoft.com/office/drawing/2014/main" id="{E6F572BD-76AA-FE42-8852-DEC5371ADF17}"/>
              </a:ext>
            </a:extLst>
          </p:cNvPr>
          <p:cNvSpPr>
            <a:spLocks noGrp="1"/>
          </p:cNvSpPr>
          <p:nvPr>
            <p:ph type="sldNum" sz="quarter" idx="12"/>
          </p:nvPr>
        </p:nvSpPr>
        <p:spPr/>
        <p:txBody>
          <a:bodyPr/>
          <a:lstStyle/>
          <a:p>
            <a:fld id="{71D9595C-4C30-40C2-B871-C318E1989D26}" type="slidenum">
              <a:rPr lang="en-US" smtClean="0"/>
              <a:t>20</a:t>
            </a:fld>
            <a:endParaRPr lang="en-US" dirty="0"/>
          </a:p>
        </p:txBody>
      </p:sp>
    </p:spTree>
    <p:extLst>
      <p:ext uri="{BB962C8B-B14F-4D97-AF65-F5344CB8AC3E}">
        <p14:creationId xmlns:p14="http://schemas.microsoft.com/office/powerpoint/2010/main" val="239450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6801-49E2-9746-BA1D-FEC7E0F561E4}"/>
              </a:ext>
            </a:extLst>
          </p:cNvPr>
          <p:cNvSpPr>
            <a:spLocks noGrp="1"/>
          </p:cNvSpPr>
          <p:nvPr>
            <p:ph type="title"/>
          </p:nvPr>
        </p:nvSpPr>
        <p:spPr/>
        <p:txBody>
          <a:bodyPr>
            <a:normAutofit/>
          </a:bodyPr>
          <a:lstStyle/>
          <a:p>
            <a:r>
              <a:rPr lang="en-US" dirty="0"/>
              <a:t>What about student with weaker high school preparation?</a:t>
            </a:r>
          </a:p>
        </p:txBody>
      </p:sp>
      <p:sp>
        <p:nvSpPr>
          <p:cNvPr id="3" name="Content Placeholder 2">
            <a:extLst>
              <a:ext uri="{FF2B5EF4-FFF2-40B4-BE49-F238E27FC236}">
                <a16:creationId xmlns:a16="http://schemas.microsoft.com/office/drawing/2014/main" id="{BCBCD601-9B16-9F40-A70A-C3766E5FC115}"/>
              </a:ext>
            </a:extLst>
          </p:cNvPr>
          <p:cNvSpPr>
            <a:spLocks noGrp="1"/>
          </p:cNvSpPr>
          <p:nvPr>
            <p:ph idx="1"/>
          </p:nvPr>
        </p:nvSpPr>
        <p:spPr/>
        <p:txBody>
          <a:bodyPr>
            <a:normAutofit fontScale="77500" lnSpcReduction="20000"/>
          </a:bodyPr>
          <a:lstStyle/>
          <a:p>
            <a:pPr marL="201168" lvl="1" indent="0" fontAlgn="base">
              <a:buNone/>
            </a:pPr>
            <a:r>
              <a:rPr lang="en-US" sz="2800" b="1" dirty="0"/>
              <a:t>Belief: </a:t>
            </a:r>
            <a:r>
              <a:rPr lang="en-US" sz="2800" dirty="0"/>
              <a:t>Are students with lower HSGPA harmed? </a:t>
            </a:r>
          </a:p>
          <a:p>
            <a:pPr marL="201168" lvl="1" indent="0" fontAlgn="base">
              <a:buNone/>
            </a:pPr>
            <a:endParaRPr lang="en-US" sz="2800" b="1" dirty="0"/>
          </a:p>
          <a:p>
            <a:pPr marL="201168" lvl="1" indent="0" fontAlgn="base">
              <a:buNone/>
            </a:pPr>
            <a:r>
              <a:rPr lang="en-US" sz="2800" b="1" dirty="0"/>
              <a:t>What does the data say?</a:t>
            </a:r>
          </a:p>
          <a:p>
            <a:pPr lvl="1" fontAlgn="base"/>
            <a:r>
              <a:rPr lang="en-US" sz="2800" dirty="0"/>
              <a:t>Students with HSGPA &lt; 2.3 twice as likely to complete TL math in one year (fall 2018 vs fall 2019)</a:t>
            </a:r>
            <a:br>
              <a:rPr lang="en-US" sz="2800" dirty="0"/>
            </a:br>
            <a:endParaRPr lang="en-US" sz="2800" dirty="0"/>
          </a:p>
          <a:p>
            <a:pPr marL="201168" lvl="1" indent="0" fontAlgn="base">
              <a:buNone/>
            </a:pPr>
            <a:r>
              <a:rPr lang="en-US" sz="2800" b="1" dirty="0"/>
              <a:t>Corequisite support produced better and more equitable outcomes than remediation</a:t>
            </a:r>
          </a:p>
          <a:p>
            <a:pPr lvl="1" fontAlgn="base">
              <a:lnSpc>
                <a:spcPct val="120000"/>
              </a:lnSpc>
              <a:buFont typeface="Arial" panose="020B0604020202020204" pitchFamily="34" charset="0"/>
              <a:buChar char="•"/>
            </a:pPr>
            <a:r>
              <a:rPr lang="en-US" sz="2400" dirty="0"/>
              <a:t>Students in corequisites were much more likely—by more than 30 percentage points—to complete a gateway college course in one term than students who started in remedial education when given one year.</a:t>
            </a:r>
          </a:p>
          <a:p>
            <a:pPr lvl="1">
              <a:lnSpc>
                <a:spcPct val="120000"/>
              </a:lnSpc>
              <a:buFont typeface="Arial" panose="020B0604020202020204" pitchFamily="34" charset="0"/>
              <a:buChar char="•"/>
            </a:pPr>
            <a:r>
              <a:rPr lang="en-US" sz="2400" dirty="0"/>
              <a:t>Corequisite support produced equitable completion for both Black and Latinx students in SLAM math and for Latinx in STEM math.</a:t>
            </a:r>
            <a:endParaRPr lang="en-US" sz="1400" dirty="0"/>
          </a:p>
        </p:txBody>
      </p:sp>
      <p:sp>
        <p:nvSpPr>
          <p:cNvPr id="4" name="Slide Number Placeholder 3">
            <a:extLst>
              <a:ext uri="{FF2B5EF4-FFF2-40B4-BE49-F238E27FC236}">
                <a16:creationId xmlns:a16="http://schemas.microsoft.com/office/drawing/2014/main" id="{E6F572BD-76AA-FE42-8852-DEC5371ADF17}"/>
              </a:ext>
            </a:extLst>
          </p:cNvPr>
          <p:cNvSpPr>
            <a:spLocks noGrp="1"/>
          </p:cNvSpPr>
          <p:nvPr>
            <p:ph type="sldNum" sz="quarter" idx="12"/>
          </p:nvPr>
        </p:nvSpPr>
        <p:spPr/>
        <p:txBody>
          <a:bodyPr/>
          <a:lstStyle/>
          <a:p>
            <a:fld id="{71D9595C-4C30-40C2-B871-C318E1989D26}" type="slidenum">
              <a:rPr lang="en-US" smtClean="0"/>
              <a:t>21</a:t>
            </a:fld>
            <a:endParaRPr lang="en-US"/>
          </a:p>
        </p:txBody>
      </p:sp>
    </p:spTree>
    <p:extLst>
      <p:ext uri="{BB962C8B-B14F-4D97-AF65-F5344CB8AC3E}">
        <p14:creationId xmlns:p14="http://schemas.microsoft.com/office/powerpoint/2010/main" val="312089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6801-49E2-9746-BA1D-FEC7E0F561E4}"/>
              </a:ext>
            </a:extLst>
          </p:cNvPr>
          <p:cNvSpPr>
            <a:spLocks noGrp="1"/>
          </p:cNvSpPr>
          <p:nvPr>
            <p:ph type="title"/>
          </p:nvPr>
        </p:nvSpPr>
        <p:spPr/>
        <p:txBody>
          <a:bodyPr>
            <a:normAutofit/>
          </a:bodyPr>
          <a:lstStyle/>
          <a:p>
            <a:r>
              <a:rPr lang="en-US" dirty="0"/>
              <a:t>What about STEM?</a:t>
            </a:r>
          </a:p>
        </p:txBody>
      </p:sp>
      <p:sp>
        <p:nvSpPr>
          <p:cNvPr id="3" name="Content Placeholder 2">
            <a:extLst>
              <a:ext uri="{FF2B5EF4-FFF2-40B4-BE49-F238E27FC236}">
                <a16:creationId xmlns:a16="http://schemas.microsoft.com/office/drawing/2014/main" id="{BCBCD601-9B16-9F40-A70A-C3766E5FC115}"/>
              </a:ext>
            </a:extLst>
          </p:cNvPr>
          <p:cNvSpPr>
            <a:spLocks noGrp="1"/>
          </p:cNvSpPr>
          <p:nvPr>
            <p:ph idx="1"/>
          </p:nvPr>
        </p:nvSpPr>
        <p:spPr/>
        <p:txBody>
          <a:bodyPr>
            <a:normAutofit/>
          </a:bodyPr>
          <a:lstStyle/>
          <a:p>
            <a:pPr marL="201168" lvl="1" indent="0" fontAlgn="base">
              <a:buNone/>
            </a:pPr>
            <a:r>
              <a:rPr lang="en-US" sz="2800" b="1" dirty="0"/>
              <a:t>More Black and Latinx students enrolled in TL STEM math and more completed.</a:t>
            </a:r>
            <a:br>
              <a:rPr lang="en-US" sz="2400" b="1" dirty="0"/>
            </a:br>
            <a:endParaRPr lang="en-US" sz="2400" b="1" dirty="0"/>
          </a:p>
          <a:p>
            <a:pPr marL="201168" lvl="1" indent="0" fontAlgn="base">
              <a:buNone/>
            </a:pPr>
            <a:r>
              <a:rPr lang="en-US" sz="2400" b="1" dirty="0"/>
              <a:t>STEM college math enrollments up </a:t>
            </a:r>
          </a:p>
          <a:p>
            <a:pPr lvl="1" fontAlgn="base">
              <a:buFont typeface="Arial" panose="020B0604020202020204" pitchFamily="34" charset="0"/>
              <a:buChar char="•"/>
            </a:pPr>
            <a:r>
              <a:rPr lang="en-US" sz="2400" dirty="0"/>
              <a:t>College STEM math enrollments increased 53% for Latinx and 59% for Blacks, compared to 10% for Asians and 5% for Whites.</a:t>
            </a:r>
          </a:p>
          <a:p>
            <a:pPr marL="201168" lvl="1" indent="0" fontAlgn="base">
              <a:buNone/>
            </a:pPr>
            <a:r>
              <a:rPr lang="en-US" sz="2400" b="1" dirty="0"/>
              <a:t>STEM college math completion up</a:t>
            </a:r>
          </a:p>
          <a:p>
            <a:pPr lvl="1" fontAlgn="base">
              <a:buFont typeface="Arial" panose="020B0604020202020204" pitchFamily="34" charset="0"/>
              <a:buChar char="•"/>
            </a:pPr>
            <a:r>
              <a:rPr lang="en-US" sz="2400" dirty="0"/>
              <a:t>The number successfully completing a gateway STEM math course in one-term increased 32% for Latinx and 29% for Blacks compared to 6% for Asians and 2% for Whites.</a:t>
            </a:r>
          </a:p>
          <a:p>
            <a:pPr lvl="1"/>
            <a:endParaRPr lang="en-US" sz="1400" dirty="0"/>
          </a:p>
        </p:txBody>
      </p:sp>
      <p:sp>
        <p:nvSpPr>
          <p:cNvPr id="4" name="Slide Number Placeholder 3">
            <a:extLst>
              <a:ext uri="{FF2B5EF4-FFF2-40B4-BE49-F238E27FC236}">
                <a16:creationId xmlns:a16="http://schemas.microsoft.com/office/drawing/2014/main" id="{E6F572BD-76AA-FE42-8852-DEC5371ADF17}"/>
              </a:ext>
            </a:extLst>
          </p:cNvPr>
          <p:cNvSpPr>
            <a:spLocks noGrp="1"/>
          </p:cNvSpPr>
          <p:nvPr>
            <p:ph type="sldNum" sz="quarter" idx="12"/>
          </p:nvPr>
        </p:nvSpPr>
        <p:spPr/>
        <p:txBody>
          <a:bodyPr/>
          <a:lstStyle/>
          <a:p>
            <a:fld id="{71D9595C-4C30-40C2-B871-C318E1989D26}" type="slidenum">
              <a:rPr lang="en-US" smtClean="0"/>
              <a:t>22</a:t>
            </a:fld>
            <a:endParaRPr lang="en-US"/>
          </a:p>
        </p:txBody>
      </p:sp>
    </p:spTree>
    <p:extLst>
      <p:ext uri="{BB962C8B-B14F-4D97-AF65-F5344CB8AC3E}">
        <p14:creationId xmlns:p14="http://schemas.microsoft.com/office/powerpoint/2010/main" val="139459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4250-37A0-8B41-B294-94155CDC23CA}"/>
              </a:ext>
            </a:extLst>
          </p:cNvPr>
          <p:cNvSpPr>
            <a:spLocks noGrp="1"/>
          </p:cNvSpPr>
          <p:nvPr>
            <p:ph type="title"/>
          </p:nvPr>
        </p:nvSpPr>
        <p:spPr/>
        <p:txBody>
          <a:bodyPr/>
          <a:lstStyle/>
          <a:p>
            <a:r>
              <a:rPr lang="en-US" dirty="0"/>
              <a:t>What about STEM students with weak preparation?</a:t>
            </a:r>
          </a:p>
        </p:txBody>
      </p:sp>
      <p:sp>
        <p:nvSpPr>
          <p:cNvPr id="3" name="Content Placeholder 2">
            <a:extLst>
              <a:ext uri="{FF2B5EF4-FFF2-40B4-BE49-F238E27FC236}">
                <a16:creationId xmlns:a16="http://schemas.microsoft.com/office/drawing/2014/main" id="{697ADB5C-46B1-8C43-BDD6-AE1841A68DB5}"/>
              </a:ext>
            </a:extLst>
          </p:cNvPr>
          <p:cNvSpPr>
            <a:spLocks noGrp="1"/>
          </p:cNvSpPr>
          <p:nvPr>
            <p:ph idx="1"/>
          </p:nvPr>
        </p:nvSpPr>
        <p:spPr/>
        <p:txBody>
          <a:bodyPr/>
          <a:lstStyle/>
          <a:p>
            <a:endParaRPr lang="en-US" dirty="0"/>
          </a:p>
          <a:p>
            <a:r>
              <a:rPr lang="en-US" dirty="0"/>
              <a:t>STEM students more likely to complete TL BSTEM math if they start in TL math, </a:t>
            </a:r>
            <a:r>
              <a:rPr lang="en-US" b="1" dirty="0"/>
              <a:t>regardless of their level of math progression in high school. </a:t>
            </a:r>
          </a:p>
          <a:p>
            <a:r>
              <a:rPr lang="en-US" dirty="0"/>
              <a:t>Even those STEM-oriented students who had only completed Algebra 1 in high school had a much higher throughput rate (38%) when they started in TL math vs. Intermediate Algebra (12%). </a:t>
            </a:r>
          </a:p>
          <a:p>
            <a:r>
              <a:rPr lang="en-US" dirty="0"/>
              <a:t>Only 25% of BSTEM majors who start in BTL in fall 2019 enrolled in a transfer-level BSTEM math by fall 2020</a:t>
            </a:r>
          </a:p>
          <a:p>
            <a:endParaRPr lang="en-US" dirty="0"/>
          </a:p>
          <a:p>
            <a:endParaRPr lang="en-US" dirty="0"/>
          </a:p>
        </p:txBody>
      </p:sp>
      <p:sp>
        <p:nvSpPr>
          <p:cNvPr id="4" name="Slide Number Placeholder 3">
            <a:extLst>
              <a:ext uri="{FF2B5EF4-FFF2-40B4-BE49-F238E27FC236}">
                <a16:creationId xmlns:a16="http://schemas.microsoft.com/office/drawing/2014/main" id="{E4C8A78B-9051-5643-A7F7-FEA964BC1802}"/>
              </a:ext>
            </a:extLst>
          </p:cNvPr>
          <p:cNvSpPr>
            <a:spLocks noGrp="1"/>
          </p:cNvSpPr>
          <p:nvPr>
            <p:ph type="sldNum" sz="quarter" idx="12"/>
          </p:nvPr>
        </p:nvSpPr>
        <p:spPr/>
        <p:txBody>
          <a:bodyPr/>
          <a:lstStyle/>
          <a:p>
            <a:fld id="{71D9595C-4C30-40C2-B871-C318E1989D26}" type="slidenum">
              <a:rPr lang="en-US" smtClean="0"/>
              <a:t>23</a:t>
            </a:fld>
            <a:endParaRPr lang="en-US"/>
          </a:p>
        </p:txBody>
      </p:sp>
    </p:spTree>
    <p:extLst>
      <p:ext uri="{BB962C8B-B14F-4D97-AF65-F5344CB8AC3E}">
        <p14:creationId xmlns:p14="http://schemas.microsoft.com/office/powerpoint/2010/main" val="326784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1CCB-F997-6543-A4CD-A054DA8A03F6}"/>
              </a:ext>
            </a:extLst>
          </p:cNvPr>
          <p:cNvSpPr>
            <a:spLocks noGrp="1"/>
          </p:cNvSpPr>
          <p:nvPr>
            <p:ph type="title"/>
          </p:nvPr>
        </p:nvSpPr>
        <p:spPr/>
        <p:txBody>
          <a:bodyPr/>
          <a:lstStyle/>
          <a:p>
            <a:r>
              <a:rPr lang="en-US" dirty="0"/>
              <a:t>What about students who fail? </a:t>
            </a:r>
          </a:p>
        </p:txBody>
      </p:sp>
      <p:sp>
        <p:nvSpPr>
          <p:cNvPr id="3" name="Content Placeholder 2">
            <a:extLst>
              <a:ext uri="{FF2B5EF4-FFF2-40B4-BE49-F238E27FC236}">
                <a16:creationId xmlns:a16="http://schemas.microsoft.com/office/drawing/2014/main" id="{B809AC6F-5B49-654F-9976-FF502E0E3C97}"/>
              </a:ext>
            </a:extLst>
          </p:cNvPr>
          <p:cNvSpPr>
            <a:spLocks noGrp="1"/>
          </p:cNvSpPr>
          <p:nvPr>
            <p:ph idx="1"/>
          </p:nvPr>
        </p:nvSpPr>
        <p:spPr/>
        <p:txBody>
          <a:bodyPr/>
          <a:lstStyle/>
          <a:p>
            <a:r>
              <a:rPr lang="en-US" sz="2800" b="1" dirty="0"/>
              <a:t>Success rates dropped in fall 2019 relative to fall 2018</a:t>
            </a:r>
          </a:p>
          <a:p>
            <a:r>
              <a:rPr lang="en-US" sz="2800" dirty="0"/>
              <a:t>7% in TL BSTEM (68% to 61%) and 9% in TL SLAM (68% to 59%) </a:t>
            </a:r>
          </a:p>
          <a:p>
            <a:pPr marL="0" indent="0">
              <a:buNone/>
            </a:pPr>
            <a:endParaRPr lang="en-US" sz="2800" dirty="0"/>
          </a:p>
          <a:p>
            <a:r>
              <a:rPr lang="en-US" sz="2800" b="1" dirty="0"/>
              <a:t>What does the data say? </a:t>
            </a:r>
          </a:p>
          <a:p>
            <a:r>
              <a:rPr lang="en-US" sz="2800" dirty="0"/>
              <a:t>For students with transfer-intent: TL math completion is 7% higher for those who start in TL and fail vs. those starting in BTL</a:t>
            </a:r>
          </a:p>
          <a:p>
            <a:endParaRPr lang="en-US" dirty="0"/>
          </a:p>
        </p:txBody>
      </p:sp>
      <p:sp>
        <p:nvSpPr>
          <p:cNvPr id="4" name="Slide Number Placeholder 3">
            <a:extLst>
              <a:ext uri="{FF2B5EF4-FFF2-40B4-BE49-F238E27FC236}">
                <a16:creationId xmlns:a16="http://schemas.microsoft.com/office/drawing/2014/main" id="{8ECD2EBE-0CDF-C24E-A273-B953B6F2F5FC}"/>
              </a:ext>
            </a:extLst>
          </p:cNvPr>
          <p:cNvSpPr>
            <a:spLocks noGrp="1"/>
          </p:cNvSpPr>
          <p:nvPr>
            <p:ph type="sldNum" sz="quarter" idx="12"/>
          </p:nvPr>
        </p:nvSpPr>
        <p:spPr/>
        <p:txBody>
          <a:bodyPr/>
          <a:lstStyle/>
          <a:p>
            <a:fld id="{71D9595C-4C30-40C2-B871-C318E1989D26}" type="slidenum">
              <a:rPr lang="en-US" smtClean="0"/>
              <a:t>24</a:t>
            </a:fld>
            <a:endParaRPr lang="en-US"/>
          </a:p>
        </p:txBody>
      </p:sp>
    </p:spTree>
    <p:extLst>
      <p:ext uri="{BB962C8B-B14F-4D97-AF65-F5344CB8AC3E}">
        <p14:creationId xmlns:p14="http://schemas.microsoft.com/office/powerpoint/2010/main" val="1894715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7C22-230C-D649-A5FD-5BC601939F6F}"/>
              </a:ext>
            </a:extLst>
          </p:cNvPr>
          <p:cNvSpPr>
            <a:spLocks noGrp="1"/>
          </p:cNvSpPr>
          <p:nvPr>
            <p:ph type="title"/>
          </p:nvPr>
        </p:nvSpPr>
        <p:spPr/>
        <p:txBody>
          <a:bodyPr/>
          <a:lstStyle/>
          <a:p>
            <a:r>
              <a:rPr lang="en-US" dirty="0"/>
              <a:t>What factor is the strongest predictor of TL math course success rates? </a:t>
            </a:r>
          </a:p>
        </p:txBody>
      </p:sp>
      <p:sp>
        <p:nvSpPr>
          <p:cNvPr id="3" name="Content Placeholder 2">
            <a:extLst>
              <a:ext uri="{FF2B5EF4-FFF2-40B4-BE49-F238E27FC236}">
                <a16:creationId xmlns:a16="http://schemas.microsoft.com/office/drawing/2014/main" id="{9157CA01-6BCB-804D-BF2A-96B7A9468F25}"/>
              </a:ext>
            </a:extLst>
          </p:cNvPr>
          <p:cNvSpPr>
            <a:spLocks noGrp="1"/>
          </p:cNvSpPr>
          <p:nvPr>
            <p:ph idx="1"/>
          </p:nvPr>
        </p:nvSpPr>
        <p:spPr/>
        <p:txBody>
          <a:bodyPr/>
          <a:lstStyle/>
          <a:p>
            <a:r>
              <a:rPr lang="en-US" b="1" dirty="0"/>
              <a:t>Is it  … </a:t>
            </a:r>
          </a:p>
          <a:p>
            <a:r>
              <a:rPr lang="en-US" dirty="0"/>
              <a:t>Student characteristics? HSGPA, race, gender, age, disability status, low income, first generation</a:t>
            </a:r>
          </a:p>
          <a:p>
            <a:r>
              <a:rPr lang="en-US" dirty="0"/>
              <a:t>Instructor variables? Full-time/part-time, experience teaching course</a:t>
            </a:r>
          </a:p>
          <a:p>
            <a:r>
              <a:rPr lang="en-US" dirty="0"/>
              <a:t>Course-level variables? Time of day, modality (online/face-to-face), learning community, </a:t>
            </a:r>
            <a:r>
              <a:rPr lang="en-US" dirty="0" err="1"/>
              <a:t>coreq</a:t>
            </a:r>
            <a:endParaRPr lang="en-US" dirty="0"/>
          </a:p>
          <a:p>
            <a:endParaRPr lang="en-US" dirty="0"/>
          </a:p>
          <a:p>
            <a:r>
              <a:rPr lang="en-US" b="1" dirty="0"/>
              <a:t>What factor is the strongest predictor? </a:t>
            </a:r>
          </a:p>
          <a:p>
            <a:r>
              <a:rPr lang="en-US" dirty="0"/>
              <a:t>Instructor. Who a student has as an instructor explains their odds of passing more than any other factor examined.</a:t>
            </a:r>
          </a:p>
        </p:txBody>
      </p:sp>
      <p:sp>
        <p:nvSpPr>
          <p:cNvPr id="4" name="Slide Number Placeholder 3">
            <a:extLst>
              <a:ext uri="{FF2B5EF4-FFF2-40B4-BE49-F238E27FC236}">
                <a16:creationId xmlns:a16="http://schemas.microsoft.com/office/drawing/2014/main" id="{2335F7D3-49C1-A64D-9734-45A90863C979}"/>
              </a:ext>
            </a:extLst>
          </p:cNvPr>
          <p:cNvSpPr>
            <a:spLocks noGrp="1"/>
          </p:cNvSpPr>
          <p:nvPr>
            <p:ph type="sldNum" sz="quarter" idx="12"/>
          </p:nvPr>
        </p:nvSpPr>
        <p:spPr/>
        <p:txBody>
          <a:bodyPr/>
          <a:lstStyle/>
          <a:p>
            <a:fld id="{71D9595C-4C30-40C2-B871-C318E1989D26}" type="slidenum">
              <a:rPr lang="en-US" smtClean="0"/>
              <a:t>25</a:t>
            </a:fld>
            <a:endParaRPr lang="en-US"/>
          </a:p>
        </p:txBody>
      </p:sp>
    </p:spTree>
    <p:extLst>
      <p:ext uri="{BB962C8B-B14F-4D97-AF65-F5344CB8AC3E}">
        <p14:creationId xmlns:p14="http://schemas.microsoft.com/office/powerpoint/2010/main" val="243591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age of graph of student success data">
            <a:extLst>
              <a:ext uri="{FF2B5EF4-FFF2-40B4-BE49-F238E27FC236}">
                <a16:creationId xmlns:a16="http://schemas.microsoft.com/office/drawing/2014/main" id="{82D8C676-02E2-43D5-8BA9-1A853CC27DD3}"/>
              </a:ext>
            </a:extLst>
          </p:cNvPr>
          <p:cNvPicPr>
            <a:picLocks noChangeAspect="1"/>
          </p:cNvPicPr>
          <p:nvPr/>
        </p:nvPicPr>
        <p:blipFill>
          <a:blip r:embed="rId3"/>
          <a:stretch>
            <a:fillRect/>
          </a:stretch>
        </p:blipFill>
        <p:spPr>
          <a:xfrm>
            <a:off x="6283037" y="0"/>
            <a:ext cx="5299363" cy="6858000"/>
          </a:xfrm>
          <a:prstGeom prst="rect">
            <a:avLst/>
          </a:prstGeom>
        </p:spPr>
      </p:pic>
      <p:grpSp>
        <p:nvGrpSpPr>
          <p:cNvPr id="8" name="Group 7">
            <a:extLst>
              <a:ext uri="{FF2B5EF4-FFF2-40B4-BE49-F238E27FC236}">
                <a16:creationId xmlns:a16="http://schemas.microsoft.com/office/drawing/2014/main" id="{8F18081D-4921-495E-BDCE-FE1F0DBE54EC}"/>
              </a:ext>
              <a:ext uri="{C183D7F6-B498-43B3-948B-1728B52AA6E4}">
                <adec:decorative xmlns:adec="http://schemas.microsoft.com/office/drawing/2017/decorative" val="1"/>
              </a:ext>
            </a:extLst>
          </p:cNvPr>
          <p:cNvGrpSpPr/>
          <p:nvPr/>
        </p:nvGrpSpPr>
        <p:grpSpPr>
          <a:xfrm>
            <a:off x="4756045" y="151180"/>
            <a:ext cx="1878619" cy="2166747"/>
            <a:chOff x="3455371" y="115775"/>
            <a:chExt cx="1565516" cy="1805623"/>
          </a:xfrm>
        </p:grpSpPr>
        <p:sp>
          <p:nvSpPr>
            <p:cNvPr id="2" name="TextBox 1">
              <a:extLst>
                <a:ext uri="{FF2B5EF4-FFF2-40B4-BE49-F238E27FC236}">
                  <a16:creationId xmlns:a16="http://schemas.microsoft.com/office/drawing/2014/main" id="{7113936B-AFAC-44DE-BDEA-E2052601AEE2}"/>
                </a:ext>
              </a:extLst>
            </p:cNvPr>
            <p:cNvSpPr txBox="1"/>
            <p:nvPr/>
          </p:nvSpPr>
          <p:spPr>
            <a:xfrm>
              <a:off x="3455371" y="115775"/>
              <a:ext cx="1047049" cy="1805623"/>
            </a:xfrm>
            <a:prstGeom prst="rect">
              <a:avLst/>
            </a:prstGeom>
            <a:solidFill>
              <a:schemeClr val="accent2">
                <a:lumMod val="60000"/>
                <a:lumOff val="40000"/>
              </a:schemeClr>
            </a:solidFill>
            <a:ln>
              <a:solidFill>
                <a:schemeClr val="bg1"/>
              </a:solidFill>
            </a:ln>
          </p:spPr>
          <p:txBody>
            <a:bodyPr wrap="square" rtlCol="0">
              <a:spAutoFit/>
            </a:bodyPr>
            <a:lstStyle/>
            <a:p>
              <a:pPr defTabSz="855878"/>
              <a:r>
                <a:rPr lang="en-US" sz="1685" dirty="0">
                  <a:solidFill>
                    <a:prstClr val="black"/>
                  </a:solidFill>
                  <a:latin typeface="Calibri"/>
                </a:rPr>
                <a:t>Students in </a:t>
              </a:r>
              <a:r>
                <a:rPr lang="en-US" sz="1685" b="1" dirty="0">
                  <a:solidFill>
                    <a:prstClr val="black"/>
                  </a:solidFill>
                  <a:latin typeface="Calibri"/>
                </a:rPr>
                <a:t>Instructor 16’s </a:t>
              </a:r>
              <a:r>
                <a:rPr lang="en-US" sz="1685" dirty="0">
                  <a:solidFill>
                    <a:prstClr val="black"/>
                  </a:solidFill>
                  <a:latin typeface="Calibri"/>
                </a:rPr>
                <a:t>course are </a:t>
              </a:r>
              <a:r>
                <a:rPr lang="en-US" sz="1685" b="1" dirty="0">
                  <a:solidFill>
                    <a:prstClr val="black"/>
                  </a:solidFill>
                  <a:latin typeface="Calibri"/>
                </a:rPr>
                <a:t>22.12 times more likely</a:t>
              </a:r>
              <a:r>
                <a:rPr lang="en-US" sz="1685" dirty="0">
                  <a:solidFill>
                    <a:prstClr val="black"/>
                  </a:solidFill>
                  <a:latin typeface="Calibri"/>
                </a:rPr>
                <a:t> to </a:t>
              </a:r>
              <a:r>
                <a:rPr lang="en-US" sz="1685" b="1" dirty="0">
                  <a:solidFill>
                    <a:prstClr val="black"/>
                  </a:solidFill>
                  <a:latin typeface="Calibri"/>
                </a:rPr>
                <a:t>pass</a:t>
              </a:r>
              <a:r>
                <a:rPr lang="en-US" sz="1685" dirty="0">
                  <a:solidFill>
                    <a:prstClr val="black"/>
                  </a:solidFill>
                  <a:latin typeface="Calibri"/>
                </a:rPr>
                <a:t> the course. </a:t>
              </a:r>
            </a:p>
          </p:txBody>
        </p:sp>
        <p:cxnSp>
          <p:nvCxnSpPr>
            <p:cNvPr id="7" name="Straight Arrow Connector 6">
              <a:extLst>
                <a:ext uri="{FF2B5EF4-FFF2-40B4-BE49-F238E27FC236}">
                  <a16:creationId xmlns:a16="http://schemas.microsoft.com/office/drawing/2014/main" id="{791F57CD-E6E6-4C6A-89A5-CD47533BC53A}"/>
                </a:ext>
              </a:extLst>
            </p:cNvPr>
            <p:cNvCxnSpPr>
              <a:cxnSpLocks/>
            </p:cNvCxnSpPr>
            <p:nvPr/>
          </p:nvCxnSpPr>
          <p:spPr>
            <a:xfrm flipV="1">
              <a:off x="4502420" y="257696"/>
              <a:ext cx="518467" cy="19950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6719DD3-18A9-432A-863B-32FECD62C253}"/>
              </a:ext>
              <a:ext uri="{C183D7F6-B498-43B3-948B-1728B52AA6E4}">
                <adec:decorative xmlns:adec="http://schemas.microsoft.com/office/drawing/2017/decorative" val="1"/>
              </a:ext>
            </a:extLst>
          </p:cNvPr>
          <p:cNvGrpSpPr/>
          <p:nvPr/>
        </p:nvGrpSpPr>
        <p:grpSpPr>
          <a:xfrm>
            <a:off x="907649" y="2525805"/>
            <a:ext cx="5859004" cy="2362079"/>
            <a:chOff x="1240606" y="-1704826"/>
            <a:chExt cx="4882503" cy="1968399"/>
          </a:xfrm>
        </p:grpSpPr>
        <p:cxnSp>
          <p:nvCxnSpPr>
            <p:cNvPr id="25" name="Straight Arrow Connector 24">
              <a:extLst>
                <a:ext uri="{FF2B5EF4-FFF2-40B4-BE49-F238E27FC236}">
                  <a16:creationId xmlns:a16="http://schemas.microsoft.com/office/drawing/2014/main" id="{4AFD0DBF-7C7F-480A-8B6B-F2355987E818}"/>
                </a:ext>
              </a:extLst>
            </p:cNvPr>
            <p:cNvCxnSpPr>
              <a:cxnSpLocks/>
            </p:cNvCxnSpPr>
            <p:nvPr/>
          </p:nvCxnSpPr>
          <p:spPr>
            <a:xfrm>
              <a:off x="2722082" y="-683584"/>
              <a:ext cx="3401027" cy="94715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4F2BA5-2B6B-49C8-A694-C2ECFF7B8916}"/>
                </a:ext>
              </a:extLst>
            </p:cNvPr>
            <p:cNvSpPr txBox="1"/>
            <p:nvPr/>
          </p:nvSpPr>
          <p:spPr>
            <a:xfrm>
              <a:off x="1240606" y="-1704826"/>
              <a:ext cx="1496707" cy="1308050"/>
            </a:xfrm>
            <a:prstGeom prst="rect">
              <a:avLst/>
            </a:prstGeom>
            <a:solidFill>
              <a:schemeClr val="accent2">
                <a:lumMod val="60000"/>
                <a:lumOff val="40000"/>
              </a:schemeClr>
            </a:solidFill>
            <a:ln>
              <a:solidFill>
                <a:schemeClr val="bg1"/>
              </a:solidFill>
            </a:ln>
          </p:spPr>
          <p:txBody>
            <a:bodyPr wrap="square" rtlCol="0">
              <a:spAutoFit/>
            </a:bodyPr>
            <a:lstStyle/>
            <a:p>
              <a:pPr defTabSz="855878"/>
              <a:r>
                <a:rPr lang="en-US" sz="1920" b="1" dirty="0">
                  <a:solidFill>
                    <a:prstClr val="black"/>
                  </a:solidFill>
                  <a:latin typeface="Calibri"/>
                </a:rPr>
                <a:t>Asian</a:t>
              </a:r>
              <a:r>
                <a:rPr lang="en-US" sz="1920" dirty="0">
                  <a:solidFill>
                    <a:prstClr val="black"/>
                  </a:solidFill>
                  <a:latin typeface="Calibri"/>
                </a:rPr>
                <a:t> students are </a:t>
              </a:r>
              <a:r>
                <a:rPr lang="en-US" sz="1920" b="1" dirty="0">
                  <a:solidFill>
                    <a:prstClr val="black"/>
                  </a:solidFill>
                  <a:latin typeface="Calibri"/>
                </a:rPr>
                <a:t>2.67 times </a:t>
              </a:r>
              <a:r>
                <a:rPr lang="en-US" sz="1920" b="1" u="sng" dirty="0">
                  <a:solidFill>
                    <a:prstClr val="black"/>
                  </a:solidFill>
                  <a:latin typeface="Calibri"/>
                </a:rPr>
                <a:t>more</a:t>
              </a:r>
              <a:r>
                <a:rPr lang="en-US" sz="1920" b="1" dirty="0">
                  <a:solidFill>
                    <a:prstClr val="black"/>
                  </a:solidFill>
                  <a:latin typeface="Calibri"/>
                </a:rPr>
                <a:t> likely</a:t>
              </a:r>
              <a:r>
                <a:rPr lang="en-US" sz="1920" dirty="0">
                  <a:solidFill>
                    <a:prstClr val="black"/>
                  </a:solidFill>
                  <a:latin typeface="Calibri"/>
                </a:rPr>
                <a:t> to pass than other ethnic groups.</a:t>
              </a:r>
            </a:p>
          </p:txBody>
        </p:sp>
      </p:grpSp>
      <p:grpSp>
        <p:nvGrpSpPr>
          <p:cNvPr id="16" name="Group 15">
            <a:extLst>
              <a:ext uri="{FF2B5EF4-FFF2-40B4-BE49-F238E27FC236}">
                <a16:creationId xmlns:a16="http://schemas.microsoft.com/office/drawing/2014/main" id="{929E23B6-E2B5-4FA0-8BCD-15DFE853680F}"/>
              </a:ext>
            </a:extLst>
          </p:cNvPr>
          <p:cNvGrpSpPr/>
          <p:nvPr/>
        </p:nvGrpSpPr>
        <p:grpSpPr>
          <a:xfrm>
            <a:off x="3042796" y="3929937"/>
            <a:ext cx="3280789" cy="2751523"/>
            <a:chOff x="4654390" y="316247"/>
            <a:chExt cx="2533690" cy="1506897"/>
          </a:xfrm>
        </p:grpSpPr>
        <p:sp>
          <p:nvSpPr>
            <p:cNvPr id="17" name="TextBox 16">
              <a:extLst>
                <a:ext uri="{FF2B5EF4-FFF2-40B4-BE49-F238E27FC236}">
                  <a16:creationId xmlns:a16="http://schemas.microsoft.com/office/drawing/2014/main" id="{CF8A0474-664B-4639-B438-B1F4AE054DB7}"/>
                </a:ext>
                <a:ext uri="{C183D7F6-B498-43B3-948B-1728B52AA6E4}">
                  <adec:decorative xmlns:adec="http://schemas.microsoft.com/office/drawing/2017/decorative" val="1"/>
                </a:ext>
              </a:extLst>
            </p:cNvPr>
            <p:cNvSpPr txBox="1"/>
            <p:nvPr/>
          </p:nvSpPr>
          <p:spPr>
            <a:xfrm>
              <a:off x="4654390" y="316247"/>
              <a:ext cx="1047049" cy="1506897"/>
            </a:xfrm>
            <a:prstGeom prst="rect">
              <a:avLst/>
            </a:prstGeom>
            <a:solidFill>
              <a:schemeClr val="accent2">
                <a:lumMod val="60000"/>
                <a:lumOff val="40000"/>
              </a:schemeClr>
            </a:solidFill>
            <a:ln>
              <a:solidFill>
                <a:schemeClr val="bg1"/>
              </a:solidFill>
            </a:ln>
          </p:spPr>
          <p:txBody>
            <a:bodyPr wrap="square" rtlCol="0">
              <a:spAutoFit/>
            </a:bodyPr>
            <a:lstStyle/>
            <a:p>
              <a:pPr defTabSz="855878"/>
              <a:r>
                <a:rPr lang="en-US" sz="1920" dirty="0">
                  <a:solidFill>
                    <a:prstClr val="black"/>
                  </a:solidFill>
                  <a:latin typeface="Calibri"/>
                </a:rPr>
                <a:t>If a student has a high school </a:t>
              </a:r>
              <a:r>
                <a:rPr lang="en-US" sz="1920" b="1" dirty="0">
                  <a:solidFill>
                    <a:prstClr val="black"/>
                  </a:solidFill>
                  <a:latin typeface="Calibri"/>
                </a:rPr>
                <a:t>GPA of 3.0</a:t>
              </a:r>
              <a:r>
                <a:rPr lang="en-US" sz="1920" dirty="0">
                  <a:solidFill>
                    <a:prstClr val="black"/>
                  </a:solidFill>
                  <a:latin typeface="Calibri"/>
                </a:rPr>
                <a:t>, they are </a:t>
              </a:r>
              <a:r>
                <a:rPr lang="en-US" sz="1920" b="1" dirty="0">
                  <a:solidFill>
                    <a:prstClr val="black"/>
                  </a:solidFill>
                  <a:latin typeface="Calibri"/>
                </a:rPr>
                <a:t>2.7 times more likely</a:t>
              </a:r>
              <a:r>
                <a:rPr lang="en-US" sz="1920" dirty="0">
                  <a:solidFill>
                    <a:prstClr val="black"/>
                  </a:solidFill>
                  <a:latin typeface="Calibri"/>
                </a:rPr>
                <a:t> to pass Statistics  </a:t>
              </a:r>
            </a:p>
          </p:txBody>
        </p:sp>
        <p:cxnSp>
          <p:nvCxnSpPr>
            <p:cNvPr id="18" name="Straight Arrow Connector 17">
              <a:extLst>
                <a:ext uri="{FF2B5EF4-FFF2-40B4-BE49-F238E27FC236}">
                  <a16:creationId xmlns:a16="http://schemas.microsoft.com/office/drawing/2014/main" id="{FCF423DA-DAFC-44D3-A070-4F9CB2B34125}"/>
                </a:ext>
              </a:extLst>
            </p:cNvPr>
            <p:cNvCxnSpPr>
              <a:cxnSpLocks/>
            </p:cNvCxnSpPr>
            <p:nvPr/>
          </p:nvCxnSpPr>
          <p:spPr>
            <a:xfrm>
              <a:off x="5719376" y="569245"/>
              <a:ext cx="1468704" cy="2048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AF22868-5E8A-4F81-B644-305583FEF8DC}"/>
              </a:ext>
            </a:extLst>
          </p:cNvPr>
          <p:cNvGrpSpPr/>
          <p:nvPr/>
        </p:nvGrpSpPr>
        <p:grpSpPr>
          <a:xfrm>
            <a:off x="4756045" y="2346396"/>
            <a:ext cx="1878619" cy="2166747"/>
            <a:chOff x="2285571" y="1826378"/>
            <a:chExt cx="1565516" cy="1805623"/>
          </a:xfrm>
        </p:grpSpPr>
        <p:sp>
          <p:nvSpPr>
            <p:cNvPr id="13" name="TextBox 12">
              <a:extLst>
                <a:ext uri="{FF2B5EF4-FFF2-40B4-BE49-F238E27FC236}">
                  <a16:creationId xmlns:a16="http://schemas.microsoft.com/office/drawing/2014/main" id="{EA0160F8-4407-459E-9EAD-2F1613A53650}"/>
                </a:ext>
                <a:ext uri="{C183D7F6-B498-43B3-948B-1728B52AA6E4}">
                  <adec:decorative xmlns:adec="http://schemas.microsoft.com/office/drawing/2017/decorative" val="1"/>
                </a:ext>
              </a:extLst>
            </p:cNvPr>
            <p:cNvSpPr txBox="1"/>
            <p:nvPr/>
          </p:nvSpPr>
          <p:spPr>
            <a:xfrm>
              <a:off x="2285571" y="1826378"/>
              <a:ext cx="1047049" cy="1805623"/>
            </a:xfrm>
            <a:prstGeom prst="rect">
              <a:avLst/>
            </a:prstGeom>
            <a:solidFill>
              <a:schemeClr val="accent2">
                <a:lumMod val="60000"/>
                <a:lumOff val="40000"/>
              </a:schemeClr>
            </a:solidFill>
            <a:ln>
              <a:solidFill>
                <a:schemeClr val="bg1"/>
              </a:solidFill>
            </a:ln>
          </p:spPr>
          <p:txBody>
            <a:bodyPr wrap="square" rtlCol="0">
              <a:spAutoFit/>
            </a:bodyPr>
            <a:lstStyle/>
            <a:p>
              <a:pPr defTabSz="855878"/>
              <a:r>
                <a:rPr lang="en-US" sz="1685" dirty="0">
                  <a:solidFill>
                    <a:prstClr val="black"/>
                  </a:solidFill>
                  <a:latin typeface="Calibri"/>
                </a:rPr>
                <a:t>Students in </a:t>
              </a:r>
              <a:r>
                <a:rPr lang="en-US" sz="1685" b="1" dirty="0">
                  <a:solidFill>
                    <a:prstClr val="black"/>
                  </a:solidFill>
                  <a:latin typeface="Calibri"/>
                </a:rPr>
                <a:t>Instructor 42’s </a:t>
              </a:r>
              <a:r>
                <a:rPr lang="en-US" sz="1685" dirty="0">
                  <a:solidFill>
                    <a:prstClr val="black"/>
                  </a:solidFill>
                  <a:latin typeface="Calibri"/>
                </a:rPr>
                <a:t>course are </a:t>
              </a:r>
              <a:r>
                <a:rPr lang="en-US" sz="1685" b="1" dirty="0">
                  <a:solidFill>
                    <a:prstClr val="black"/>
                  </a:solidFill>
                  <a:latin typeface="Calibri"/>
                </a:rPr>
                <a:t>3.50 times more likely</a:t>
              </a:r>
              <a:r>
                <a:rPr lang="en-US" sz="1685" dirty="0">
                  <a:solidFill>
                    <a:prstClr val="black"/>
                  </a:solidFill>
                  <a:latin typeface="Calibri"/>
                </a:rPr>
                <a:t> to </a:t>
              </a:r>
              <a:r>
                <a:rPr lang="en-US" sz="1685" b="1" dirty="0">
                  <a:solidFill>
                    <a:prstClr val="black"/>
                  </a:solidFill>
                  <a:latin typeface="Calibri"/>
                </a:rPr>
                <a:t>pass</a:t>
              </a:r>
              <a:r>
                <a:rPr lang="en-US" sz="1685" dirty="0">
                  <a:solidFill>
                    <a:prstClr val="black"/>
                  </a:solidFill>
                  <a:latin typeface="Calibri"/>
                </a:rPr>
                <a:t> the course. </a:t>
              </a:r>
            </a:p>
          </p:txBody>
        </p:sp>
        <p:cxnSp>
          <p:nvCxnSpPr>
            <p:cNvPr id="14" name="Straight Arrow Connector 13">
              <a:extLst>
                <a:ext uri="{FF2B5EF4-FFF2-40B4-BE49-F238E27FC236}">
                  <a16:creationId xmlns:a16="http://schemas.microsoft.com/office/drawing/2014/main" id="{55B83DE6-BDF1-4E8B-9956-E3E8E8B94EB8}"/>
                </a:ext>
              </a:extLst>
            </p:cNvPr>
            <p:cNvCxnSpPr>
              <a:cxnSpLocks/>
            </p:cNvCxnSpPr>
            <p:nvPr/>
          </p:nvCxnSpPr>
          <p:spPr>
            <a:xfrm>
              <a:off x="3332620" y="2396298"/>
              <a:ext cx="518467" cy="6917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50AE3E1-2182-4A36-BDCB-E4FFB06AEBA5}"/>
              </a:ext>
            </a:extLst>
          </p:cNvPr>
          <p:cNvGrpSpPr/>
          <p:nvPr/>
        </p:nvGrpSpPr>
        <p:grpSpPr>
          <a:xfrm>
            <a:off x="4756045" y="4551614"/>
            <a:ext cx="1878619" cy="2166747"/>
            <a:chOff x="3455371" y="3778214"/>
            <a:chExt cx="1565516" cy="1805623"/>
          </a:xfrm>
        </p:grpSpPr>
        <p:sp>
          <p:nvSpPr>
            <p:cNvPr id="9" name="TextBox 8">
              <a:extLst>
                <a:ext uri="{FF2B5EF4-FFF2-40B4-BE49-F238E27FC236}">
                  <a16:creationId xmlns:a16="http://schemas.microsoft.com/office/drawing/2014/main" id="{489EF407-0FD9-4C3B-9A9E-27D94D631696}"/>
                </a:ext>
                <a:ext uri="{C183D7F6-B498-43B3-948B-1728B52AA6E4}">
                  <adec:decorative xmlns:adec="http://schemas.microsoft.com/office/drawing/2017/decorative" val="1"/>
                </a:ext>
              </a:extLst>
            </p:cNvPr>
            <p:cNvSpPr txBox="1"/>
            <p:nvPr/>
          </p:nvSpPr>
          <p:spPr>
            <a:xfrm>
              <a:off x="3455371" y="3778214"/>
              <a:ext cx="1047049" cy="1805623"/>
            </a:xfrm>
            <a:prstGeom prst="rect">
              <a:avLst/>
            </a:prstGeom>
            <a:solidFill>
              <a:schemeClr val="accent2">
                <a:lumMod val="60000"/>
                <a:lumOff val="40000"/>
              </a:schemeClr>
            </a:solidFill>
            <a:ln>
              <a:solidFill>
                <a:schemeClr val="bg1"/>
              </a:solidFill>
            </a:ln>
          </p:spPr>
          <p:txBody>
            <a:bodyPr wrap="square" rtlCol="0">
              <a:spAutoFit/>
            </a:bodyPr>
            <a:lstStyle/>
            <a:p>
              <a:pPr defTabSz="855878"/>
              <a:r>
                <a:rPr lang="en-US" sz="1685" dirty="0">
                  <a:solidFill>
                    <a:prstClr val="black"/>
                  </a:solidFill>
                  <a:latin typeface="Calibri"/>
                </a:rPr>
                <a:t>Students in </a:t>
              </a:r>
              <a:r>
                <a:rPr lang="en-US" sz="1685" b="1" dirty="0">
                  <a:solidFill>
                    <a:prstClr val="black"/>
                  </a:solidFill>
                  <a:latin typeface="Calibri"/>
                </a:rPr>
                <a:t>Instructor 46’s </a:t>
              </a:r>
              <a:r>
                <a:rPr lang="en-US" sz="1685" dirty="0">
                  <a:solidFill>
                    <a:prstClr val="black"/>
                  </a:solidFill>
                  <a:latin typeface="Calibri"/>
                </a:rPr>
                <a:t>course are </a:t>
              </a:r>
              <a:r>
                <a:rPr lang="en-US" sz="1685" b="1" dirty="0">
                  <a:solidFill>
                    <a:prstClr val="black"/>
                  </a:solidFill>
                  <a:latin typeface="Calibri"/>
                </a:rPr>
                <a:t>0.96 times less likely</a:t>
              </a:r>
              <a:r>
                <a:rPr lang="en-US" sz="1685" dirty="0">
                  <a:solidFill>
                    <a:prstClr val="black"/>
                  </a:solidFill>
                  <a:latin typeface="Calibri"/>
                </a:rPr>
                <a:t> to </a:t>
              </a:r>
              <a:r>
                <a:rPr lang="en-US" sz="1685" b="1" dirty="0">
                  <a:solidFill>
                    <a:prstClr val="black"/>
                  </a:solidFill>
                  <a:latin typeface="Calibri"/>
                </a:rPr>
                <a:t>pass</a:t>
              </a:r>
              <a:r>
                <a:rPr lang="en-US" sz="1685" dirty="0">
                  <a:solidFill>
                    <a:prstClr val="black"/>
                  </a:solidFill>
                  <a:latin typeface="Calibri"/>
                </a:rPr>
                <a:t> the course. </a:t>
              </a:r>
            </a:p>
          </p:txBody>
        </p:sp>
        <p:cxnSp>
          <p:nvCxnSpPr>
            <p:cNvPr id="10" name="Straight Arrow Connector 9">
              <a:extLst>
                <a:ext uri="{FF2B5EF4-FFF2-40B4-BE49-F238E27FC236}">
                  <a16:creationId xmlns:a16="http://schemas.microsoft.com/office/drawing/2014/main" id="{4F51FA10-3101-496B-8542-B7356ED79252}"/>
                </a:ext>
              </a:extLst>
            </p:cNvPr>
            <p:cNvCxnSpPr>
              <a:cxnSpLocks/>
            </p:cNvCxnSpPr>
            <p:nvPr/>
          </p:nvCxnSpPr>
          <p:spPr>
            <a:xfrm>
              <a:off x="4502420" y="5226816"/>
              <a:ext cx="518467" cy="528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57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48" y="724159"/>
            <a:ext cx="10058400" cy="905383"/>
          </a:xfrm>
        </p:spPr>
        <p:txBody>
          <a:bodyPr/>
          <a:lstStyle/>
          <a:p>
            <a:r>
              <a:rPr lang="en-US" dirty="0"/>
              <a:t>Expectations are powerful</a:t>
            </a:r>
          </a:p>
        </p:txBody>
      </p:sp>
      <p:pic>
        <p:nvPicPr>
          <p:cNvPr id="4" name="Content Placeholder 3" descr="Screen Shot 2019-02-18 at 6.08.24 PM.png"/>
          <p:cNvPicPr>
            <a:picLocks noGrp="1" noChangeAspect="1"/>
          </p:cNvPicPr>
          <p:nvPr>
            <p:ph idx="1"/>
          </p:nvPr>
        </p:nvPicPr>
        <p:blipFill>
          <a:blip r:embed="rId3">
            <a:extLst>
              <a:ext uri="{28A0092B-C50C-407E-A947-70E740481C1C}">
                <a14:useLocalDpi xmlns:a14="http://schemas.microsoft.com/office/drawing/2010/main" val="0"/>
              </a:ext>
            </a:extLst>
          </a:blip>
          <a:srcRect l="-11309" r="-11309"/>
          <a:stretch>
            <a:fillRect/>
          </a:stretch>
        </p:blipFill>
        <p:spPr>
          <a:xfrm>
            <a:off x="3291332" y="1732147"/>
            <a:ext cx="5573130" cy="3065007"/>
          </a:xfrm>
        </p:spPr>
      </p:pic>
      <p:sp>
        <p:nvSpPr>
          <p:cNvPr id="3" name="TextBox 2"/>
          <p:cNvSpPr txBox="1"/>
          <p:nvPr/>
        </p:nvSpPr>
        <p:spPr>
          <a:xfrm>
            <a:off x="1799168" y="5058835"/>
            <a:ext cx="9356512" cy="1231106"/>
          </a:xfrm>
          <a:prstGeom prst="rect">
            <a:avLst/>
          </a:prstGeom>
          <a:noFill/>
        </p:spPr>
        <p:txBody>
          <a:bodyPr wrap="square" rtlCol="0">
            <a:spAutoFit/>
          </a:bodyPr>
          <a:lstStyle/>
          <a:p>
            <a:pPr>
              <a:defRPr/>
            </a:pPr>
            <a:r>
              <a:rPr lang="en-US" sz="2800" dirty="0">
                <a:solidFill>
                  <a:prstClr val="black"/>
                </a:solidFill>
                <a:latin typeface="Calibri"/>
              </a:rPr>
              <a:t>Rats randomly assigned an “intelligent” label </a:t>
            </a:r>
          </a:p>
          <a:p>
            <a:pPr>
              <a:defRPr/>
            </a:pPr>
            <a:r>
              <a:rPr lang="en-US" sz="2800" dirty="0">
                <a:solidFill>
                  <a:prstClr val="black"/>
                </a:solidFill>
                <a:latin typeface="Calibri"/>
              </a:rPr>
              <a:t>were almost 2x more likely to successfully complete the maze </a:t>
            </a:r>
            <a:r>
              <a:rPr lang="en-US" dirty="0">
                <a:solidFill>
                  <a:prstClr val="black"/>
                </a:solidFill>
                <a:latin typeface="Calibri"/>
              </a:rPr>
              <a:t>Rosenthal &amp; </a:t>
            </a:r>
            <a:r>
              <a:rPr lang="en-US" dirty="0" err="1">
                <a:solidFill>
                  <a:prstClr val="black"/>
                </a:solidFill>
                <a:latin typeface="Calibri"/>
              </a:rPr>
              <a:t>Fode</a:t>
            </a:r>
            <a:r>
              <a:rPr lang="en-US" dirty="0">
                <a:solidFill>
                  <a:prstClr val="black"/>
                </a:solidFill>
                <a:latin typeface="Calibri"/>
              </a:rPr>
              <a:t> (1963) </a:t>
            </a:r>
          </a:p>
        </p:txBody>
      </p:sp>
      <p:sp>
        <p:nvSpPr>
          <p:cNvPr id="9" name="Left Arrow Callout 8"/>
          <p:cNvSpPr/>
          <p:nvPr/>
        </p:nvSpPr>
        <p:spPr>
          <a:xfrm>
            <a:off x="6114104" y="1678187"/>
            <a:ext cx="1604308" cy="521098"/>
          </a:xfrm>
          <a:prstGeom prst="leftArrowCallou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0" name="TextBox 9"/>
          <p:cNvSpPr txBox="1"/>
          <p:nvPr/>
        </p:nvSpPr>
        <p:spPr>
          <a:xfrm>
            <a:off x="6749588" y="1760383"/>
            <a:ext cx="1180950" cy="461665"/>
          </a:xfrm>
          <a:prstGeom prst="rect">
            <a:avLst/>
          </a:prstGeom>
          <a:noFill/>
        </p:spPr>
        <p:txBody>
          <a:bodyPr wrap="square" rtlCol="0">
            <a:spAutoFit/>
          </a:bodyPr>
          <a:lstStyle/>
          <a:p>
            <a:pPr>
              <a:defRPr/>
            </a:pPr>
            <a:r>
              <a:rPr lang="en-US" sz="2400" dirty="0">
                <a:solidFill>
                  <a:prstClr val="black"/>
                </a:solidFill>
                <a:latin typeface="Calibri"/>
              </a:rPr>
              <a:t>Genius</a:t>
            </a:r>
          </a:p>
        </p:txBody>
      </p:sp>
      <p:sp>
        <p:nvSpPr>
          <p:cNvPr id="11" name="Right Arrow Callout 10"/>
          <p:cNvSpPr/>
          <p:nvPr/>
        </p:nvSpPr>
        <p:spPr>
          <a:xfrm>
            <a:off x="4732618" y="3654630"/>
            <a:ext cx="1604309" cy="461665"/>
          </a:xfrm>
          <a:prstGeom prst="rightArrowCallout">
            <a:avLst>
              <a:gd name="adj1" fmla="val 25000"/>
              <a:gd name="adj2" fmla="val 25000"/>
              <a:gd name="adj3" fmla="val 28959"/>
              <a:gd name="adj4" fmla="val 64977"/>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2" name="TextBox 11"/>
          <p:cNvSpPr txBox="1"/>
          <p:nvPr/>
        </p:nvSpPr>
        <p:spPr>
          <a:xfrm>
            <a:off x="4554362" y="3654630"/>
            <a:ext cx="1381487" cy="461665"/>
          </a:xfrm>
          <a:prstGeom prst="rect">
            <a:avLst/>
          </a:prstGeom>
          <a:solidFill>
            <a:schemeClr val="accent3">
              <a:lumMod val="40000"/>
              <a:lumOff val="60000"/>
            </a:schemeClr>
          </a:solidFill>
        </p:spPr>
        <p:txBody>
          <a:bodyPr wrap="square" rtlCol="0">
            <a:spAutoFit/>
          </a:bodyPr>
          <a:lstStyle/>
          <a:p>
            <a:pPr>
              <a:defRPr/>
            </a:pPr>
            <a:r>
              <a:rPr lang="en-US" sz="2400" dirty="0">
                <a:solidFill>
                  <a:prstClr val="black"/>
                </a:solidFill>
                <a:latin typeface="Calibri"/>
              </a:rPr>
              <a:t>Dummy</a:t>
            </a:r>
          </a:p>
        </p:txBody>
      </p:sp>
    </p:spTree>
    <p:extLst>
      <p:ext uri="{BB962C8B-B14F-4D97-AF65-F5344CB8AC3E}">
        <p14:creationId xmlns:p14="http://schemas.microsoft.com/office/powerpoint/2010/main" val="1084814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Teacher</a:t>
            </a:r>
            <a:r>
              <a:rPr lang="en-US" dirty="0"/>
              <a:t> expectations are powerful</a:t>
            </a:r>
          </a:p>
        </p:txBody>
      </p:sp>
      <p:pic>
        <p:nvPicPr>
          <p:cNvPr id="4" name="Content Placeholder 3" descr="Screen Shot 2019-02-19 at 8.52.14 AM.png"/>
          <p:cNvPicPr>
            <a:picLocks noGrp="1" noChangeAspect="1"/>
          </p:cNvPicPr>
          <p:nvPr>
            <p:ph idx="1"/>
          </p:nvPr>
        </p:nvPicPr>
        <p:blipFill>
          <a:blip r:embed="rId3">
            <a:extLst>
              <a:ext uri="{28A0092B-C50C-407E-A947-70E740481C1C}">
                <a14:useLocalDpi xmlns:a14="http://schemas.microsoft.com/office/drawing/2010/main" val="0"/>
              </a:ext>
            </a:extLst>
          </a:blip>
          <a:srcRect l="-46942" r="-46942"/>
          <a:stretch>
            <a:fillRect/>
          </a:stretch>
        </p:blipFill>
        <p:spPr>
          <a:xfrm>
            <a:off x="393702" y="1895411"/>
            <a:ext cx="6075682" cy="3341391"/>
          </a:xfrm>
        </p:spPr>
      </p:pic>
      <p:sp>
        <p:nvSpPr>
          <p:cNvPr id="5" name="TextBox 4"/>
          <p:cNvSpPr txBox="1"/>
          <p:nvPr/>
        </p:nvSpPr>
        <p:spPr>
          <a:xfrm>
            <a:off x="5276548" y="1887093"/>
            <a:ext cx="6075682" cy="4154984"/>
          </a:xfrm>
          <a:prstGeom prst="rect">
            <a:avLst/>
          </a:prstGeom>
          <a:noFill/>
        </p:spPr>
        <p:txBody>
          <a:bodyPr wrap="square" rtlCol="0">
            <a:spAutoFit/>
          </a:bodyPr>
          <a:lstStyle/>
          <a:p>
            <a:pPr>
              <a:defRPr/>
            </a:pPr>
            <a:r>
              <a:rPr lang="en-US" sz="2400" dirty="0">
                <a:solidFill>
                  <a:prstClr val="black"/>
                </a:solidFill>
                <a:latin typeface="Calibri"/>
              </a:rPr>
              <a:t>First grade teachers told by researchers that certain students were going to “spurt ahead” academically. </a:t>
            </a:r>
          </a:p>
          <a:p>
            <a:pPr>
              <a:defRPr/>
            </a:pPr>
            <a:endParaRPr lang="en-US" sz="800" dirty="0">
              <a:solidFill>
                <a:prstClr val="black"/>
              </a:solidFill>
              <a:latin typeface="Calibri"/>
            </a:endParaRPr>
          </a:p>
          <a:p>
            <a:pPr>
              <a:defRPr/>
            </a:pPr>
            <a:r>
              <a:rPr lang="en-US" sz="2400" dirty="0">
                <a:solidFill>
                  <a:prstClr val="black"/>
                </a:solidFill>
                <a:latin typeface="Calibri"/>
              </a:rPr>
              <a:t>Students were randomly assigned to this group. </a:t>
            </a:r>
          </a:p>
          <a:p>
            <a:pPr>
              <a:defRPr/>
            </a:pPr>
            <a:endParaRPr lang="en-US" sz="800" dirty="0">
              <a:solidFill>
                <a:prstClr val="black"/>
              </a:solidFill>
              <a:latin typeface="Calibri"/>
            </a:endParaRPr>
          </a:p>
          <a:p>
            <a:pPr>
              <a:defRPr/>
            </a:pPr>
            <a:r>
              <a:rPr lang="en-US" sz="2400" dirty="0">
                <a:solidFill>
                  <a:prstClr val="black"/>
                </a:solidFill>
                <a:latin typeface="Calibri"/>
              </a:rPr>
              <a:t>End of year: these students made larger IQ gains. </a:t>
            </a:r>
            <a:r>
              <a:rPr lang="en-US" sz="2400" dirty="0">
                <a:solidFill>
                  <a:prstClr val="black"/>
                </a:solidFill>
              </a:rPr>
              <a:t>IQ scores increased over 2x more than control group (27.4 points vs. 12 points)  </a:t>
            </a:r>
          </a:p>
          <a:p>
            <a:pPr>
              <a:defRPr/>
            </a:pPr>
            <a:endParaRPr lang="en-US" sz="2400" dirty="0">
              <a:solidFill>
                <a:prstClr val="black"/>
              </a:solidFill>
            </a:endParaRPr>
          </a:p>
          <a:p>
            <a:pPr>
              <a:defRPr/>
            </a:pPr>
            <a:r>
              <a:rPr lang="en-US" sz="2400" dirty="0">
                <a:solidFill>
                  <a:prstClr val="black"/>
                </a:solidFill>
              </a:rPr>
              <a:t>Rosenthal &amp; Jacobson (1963)</a:t>
            </a:r>
          </a:p>
          <a:p>
            <a:pPr>
              <a:defRPr/>
            </a:pPr>
            <a:endParaRPr lang="en-US" sz="2400" dirty="0">
              <a:solidFill>
                <a:prstClr val="black"/>
              </a:solidFill>
              <a:latin typeface="Calibri"/>
            </a:endParaRPr>
          </a:p>
          <a:p>
            <a:pPr>
              <a:defRPr/>
            </a:pPr>
            <a:endParaRPr lang="en-US" sz="800" dirty="0">
              <a:solidFill>
                <a:prstClr val="black"/>
              </a:solidFill>
              <a:latin typeface="Calibri"/>
            </a:endParaRPr>
          </a:p>
        </p:txBody>
      </p:sp>
    </p:spTree>
    <p:extLst>
      <p:ext uri="{BB962C8B-B14F-4D97-AF65-F5344CB8AC3E}">
        <p14:creationId xmlns:p14="http://schemas.microsoft.com/office/powerpoint/2010/main" val="11651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B7B6E5-744A-3A45-9230-92878D6898F7}"/>
              </a:ext>
            </a:extLst>
          </p:cNvPr>
          <p:cNvSpPr txBox="1"/>
          <p:nvPr/>
        </p:nvSpPr>
        <p:spPr>
          <a:xfrm>
            <a:off x="997205" y="636664"/>
            <a:ext cx="10188246" cy="5293757"/>
          </a:xfrm>
          <a:prstGeom prst="rect">
            <a:avLst/>
          </a:prstGeom>
          <a:noFill/>
        </p:spPr>
        <p:txBody>
          <a:bodyPr wrap="square" rtlCol="0">
            <a:spAutoFit/>
          </a:bodyPr>
          <a:lstStyle/>
          <a:p>
            <a:r>
              <a:rPr lang="en-US" sz="2600" dirty="0"/>
              <a:t>Do you agree or disagree with the following statements? </a:t>
            </a:r>
          </a:p>
          <a:p>
            <a:endParaRPr lang="en-US" sz="2600" dirty="0"/>
          </a:p>
          <a:p>
            <a:pPr marL="342900" indent="-342900">
              <a:buFont typeface="+mj-lt"/>
              <a:buAutoNum type="arabicParenR"/>
            </a:pPr>
            <a:r>
              <a:rPr lang="en-US" sz="2600" dirty="0"/>
              <a:t>To be honest, students have a certain amount of intelligence and they really can’t do much to change it. </a:t>
            </a:r>
          </a:p>
          <a:p>
            <a:pPr marL="342900" indent="-342900">
              <a:buFont typeface="+mj-lt"/>
              <a:buAutoNum type="arabicParenR"/>
            </a:pPr>
            <a:endParaRPr lang="en-US" sz="2600" dirty="0"/>
          </a:p>
          <a:p>
            <a:pPr marL="342900" indent="-342900">
              <a:buFont typeface="+mj-lt"/>
              <a:buAutoNum type="arabicParenR"/>
            </a:pPr>
            <a:r>
              <a:rPr lang="en-US" sz="2600" dirty="0"/>
              <a:t>There is not much that the instructor can do to motivate students to do their best work. Students are either intrinsically motivated to do well or they are not. </a:t>
            </a:r>
          </a:p>
          <a:p>
            <a:pPr marL="342900" indent="-342900">
              <a:buFont typeface="+mj-lt"/>
              <a:buAutoNum type="arabicParenR"/>
            </a:pPr>
            <a:endParaRPr lang="en-US" sz="2600" dirty="0"/>
          </a:p>
          <a:p>
            <a:pPr marL="342900" indent="-342900">
              <a:buFont typeface="+mj-lt"/>
              <a:buAutoNum type="arabicParenR"/>
            </a:pPr>
            <a:r>
              <a:rPr lang="en-US" sz="2600" dirty="0"/>
              <a:t>The achievement gaps for underrepresented minority students (URM) in college math and science are largely due to factors beyond our control and cannot be significantly reduced by the actions of individual STEM faculty.</a:t>
            </a:r>
          </a:p>
        </p:txBody>
      </p:sp>
    </p:spTree>
    <p:extLst>
      <p:ext uri="{BB962C8B-B14F-4D97-AF65-F5344CB8AC3E}">
        <p14:creationId xmlns:p14="http://schemas.microsoft.com/office/powerpoint/2010/main" val="10421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D3B3193-A550-4CF6-9D82-04A6CBCDB518}"/>
              </a:ext>
            </a:extLst>
          </p:cNvPr>
          <p:cNvSpPr>
            <a:spLocks noGrp="1"/>
          </p:cNvSpPr>
          <p:nvPr>
            <p:ph type="title"/>
          </p:nvPr>
        </p:nvSpPr>
        <p:spPr>
          <a:xfrm>
            <a:off x="1097280" y="286603"/>
            <a:ext cx="10058400" cy="1450757"/>
          </a:xfrm>
        </p:spPr>
        <p:txBody>
          <a:bodyPr/>
          <a:lstStyle/>
          <a:p>
            <a:r>
              <a:rPr lang="en-US"/>
              <a:t>AB 705: most consequential for moving the dial on equity</a:t>
            </a:r>
          </a:p>
        </p:txBody>
      </p:sp>
      <p:sp>
        <p:nvSpPr>
          <p:cNvPr id="3" name="Content Placeholder 2">
            <a:extLst>
              <a:ext uri="{FF2B5EF4-FFF2-40B4-BE49-F238E27FC236}">
                <a16:creationId xmlns:a16="http://schemas.microsoft.com/office/drawing/2014/main" id="{4E159825-0E3C-D94D-98C8-514717C96E02}"/>
              </a:ext>
            </a:extLst>
          </p:cNvPr>
          <p:cNvSpPr>
            <a:spLocks noGrp="1"/>
          </p:cNvSpPr>
          <p:nvPr>
            <p:ph sz="half" idx="1"/>
          </p:nvPr>
        </p:nvSpPr>
        <p:spPr>
          <a:xfrm>
            <a:off x="1097280" y="1845734"/>
            <a:ext cx="6809592" cy="4023359"/>
          </a:xfrm>
        </p:spPr>
        <p:txBody>
          <a:bodyPr>
            <a:noAutofit/>
          </a:bodyPr>
          <a:lstStyle/>
          <a:p>
            <a:r>
              <a:rPr lang="en-US" sz="2800"/>
              <a:t>Pamela Haynes, President, California Community College Board of Governors</a:t>
            </a:r>
          </a:p>
          <a:p>
            <a:r>
              <a:rPr lang="en-US" sz="2800"/>
              <a:t>“The most consequential thing that is happening on our campuses that will really help move the dial in terms of success for students of color, and in particular Black and Latino/a students is AB 705.”</a:t>
            </a:r>
          </a:p>
          <a:p>
            <a:r>
              <a:rPr lang="en-US">
                <a:hlinkClick r:id="rId2"/>
              </a:rPr>
              <a:t>https://www.cccco.edu/About-Us/News-and-Media/California-Community-Colleges-Outlook-Newsletter/celebrating-black-student-success</a:t>
            </a:r>
            <a:endParaRPr lang="en-US"/>
          </a:p>
        </p:txBody>
      </p:sp>
      <p:pic>
        <p:nvPicPr>
          <p:cNvPr id="6" name="Picture 5" descr="A picture containing orange, work-clothing&#10;&#10;Description automatically generated">
            <a:extLst>
              <a:ext uri="{FF2B5EF4-FFF2-40B4-BE49-F238E27FC236}">
                <a16:creationId xmlns:a16="http://schemas.microsoft.com/office/drawing/2014/main" id="{F55211EF-CBA9-2A4A-BBBA-BFF3B1F6675E}"/>
              </a:ext>
            </a:extLst>
          </p:cNvPr>
          <p:cNvPicPr>
            <a:picLocks noChangeAspect="1"/>
          </p:cNvPicPr>
          <p:nvPr/>
        </p:nvPicPr>
        <p:blipFill rotWithShape="1">
          <a:blip r:embed="rId3">
            <a:extLst>
              <a:ext uri="{28A0092B-C50C-407E-A947-70E740481C1C}">
                <a14:useLocalDpi xmlns:a14="http://schemas.microsoft.com/office/drawing/2010/main" val="0"/>
              </a:ext>
            </a:extLst>
          </a:blip>
          <a:srcRect t="8279" r="-2" b="26830"/>
          <a:stretch/>
        </p:blipFill>
        <p:spPr>
          <a:xfrm>
            <a:off x="7941834" y="1845734"/>
            <a:ext cx="3213846" cy="2618690"/>
          </a:xfrm>
          <a:prstGeom prst="rect">
            <a:avLst/>
          </a:prstGeom>
          <a:noFill/>
        </p:spPr>
      </p:pic>
      <p:sp>
        <p:nvSpPr>
          <p:cNvPr id="4" name="Slide Number Placeholder 3">
            <a:extLst>
              <a:ext uri="{FF2B5EF4-FFF2-40B4-BE49-F238E27FC236}">
                <a16:creationId xmlns:a16="http://schemas.microsoft.com/office/drawing/2014/main" id="{37309D15-35DA-CD46-AEB0-9D61BC08AE1B}"/>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71D9595C-4C30-40C2-B871-C318E1989D26}" type="slidenum">
              <a:rPr lang="en-US" smtClean="0"/>
              <a:pPr>
                <a:spcAft>
                  <a:spcPts val="600"/>
                </a:spcAft>
              </a:pPr>
              <a:t>3</a:t>
            </a:fld>
            <a:endParaRPr lang="en-US"/>
          </a:p>
        </p:txBody>
      </p:sp>
    </p:spTree>
    <p:extLst>
      <p:ext uri="{BB962C8B-B14F-4D97-AF65-F5344CB8AC3E}">
        <p14:creationId xmlns:p14="http://schemas.microsoft.com/office/powerpoint/2010/main" val="3070808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t>Teacher</a:t>
            </a:r>
            <a:r>
              <a:rPr lang="en-US" sz="3600" dirty="0"/>
              <a:t> expectations are powerful</a:t>
            </a:r>
          </a:p>
        </p:txBody>
      </p:sp>
      <p:sp>
        <p:nvSpPr>
          <p:cNvPr id="3" name="Content Placeholder 2"/>
          <p:cNvSpPr>
            <a:spLocks noGrp="1"/>
          </p:cNvSpPr>
          <p:nvPr>
            <p:ph idx="1"/>
          </p:nvPr>
        </p:nvSpPr>
        <p:spPr>
          <a:xfrm>
            <a:off x="1097279" y="1862872"/>
            <a:ext cx="10202091" cy="4708525"/>
          </a:xfrm>
        </p:spPr>
        <p:txBody>
          <a:bodyPr>
            <a:normAutofit fontScale="92500" lnSpcReduction="10000"/>
          </a:bodyPr>
          <a:lstStyle/>
          <a:p>
            <a:pPr marL="0" indent="0">
              <a:buNone/>
            </a:pPr>
            <a:r>
              <a:rPr lang="en-US" sz="2800" dirty="0"/>
              <a:t>Study of 150 STEM faculty with growth vs. fixed mindsets about intelligence. </a:t>
            </a:r>
            <a:endParaRPr lang="en-US" sz="900" dirty="0"/>
          </a:p>
          <a:p>
            <a:pPr marL="0" indent="0">
              <a:buNone/>
            </a:pPr>
            <a:endParaRPr lang="en-US" sz="800" dirty="0"/>
          </a:p>
          <a:p>
            <a:pPr marL="400050" lvl="1" indent="0">
              <a:buNone/>
            </a:pPr>
            <a:r>
              <a:rPr lang="en-US" sz="2400" dirty="0">
                <a:solidFill>
                  <a:srgbClr val="C0504D"/>
                </a:solidFill>
              </a:rPr>
              <a:t>“To be honest, students have a certain amount of intelligence and they really can’t do much to change it.”</a:t>
            </a:r>
          </a:p>
          <a:p>
            <a:pPr marL="400050" lvl="1" indent="0">
              <a:buNone/>
            </a:pPr>
            <a:endParaRPr lang="en-US" sz="800" dirty="0"/>
          </a:p>
          <a:p>
            <a:pPr marL="0" indent="0">
              <a:buNone/>
            </a:pPr>
            <a:r>
              <a:rPr lang="en-US" sz="2800" dirty="0"/>
              <a:t>When faculty who espoused a fixed-mindset view, students had lower course grades, and racial equity gaps were twice as large as in classes where faculty believe intelligence can be grown. Students also reported lower motivation in class.</a:t>
            </a:r>
            <a:endParaRPr lang="en-US" sz="900" dirty="0"/>
          </a:p>
          <a:p>
            <a:pPr marL="0" indent="0">
              <a:buNone/>
            </a:pPr>
            <a:r>
              <a:rPr lang="en-US" sz="2800" dirty="0"/>
              <a:t>Faculty mindset was a more powerful predictor of student performance than any other faculty characteristic (gender, race/ethnicity, age, teaching experience, tenure status).</a:t>
            </a:r>
          </a:p>
          <a:p>
            <a:pPr marL="0" indent="0">
              <a:buNone/>
            </a:pPr>
            <a:endParaRPr lang="en-US" sz="2800" dirty="0"/>
          </a:p>
        </p:txBody>
      </p:sp>
      <p:sp>
        <p:nvSpPr>
          <p:cNvPr id="4" name="TextBox 3"/>
          <p:cNvSpPr txBox="1"/>
          <p:nvPr/>
        </p:nvSpPr>
        <p:spPr>
          <a:xfrm>
            <a:off x="5824437" y="6204543"/>
            <a:ext cx="4386363" cy="369332"/>
          </a:xfrm>
          <a:prstGeom prst="rect">
            <a:avLst/>
          </a:prstGeom>
          <a:noFill/>
        </p:spPr>
        <p:txBody>
          <a:bodyPr wrap="square" rtlCol="0">
            <a:spAutoFit/>
          </a:bodyPr>
          <a:lstStyle/>
          <a:p>
            <a:pPr>
              <a:defRPr/>
            </a:pPr>
            <a:r>
              <a:rPr lang="en-US" dirty="0">
                <a:solidFill>
                  <a:prstClr val="black"/>
                </a:solidFill>
                <a:latin typeface="Calibri"/>
                <a:hlinkClick r:id="rId3"/>
              </a:rPr>
              <a:t>Canning, </a:t>
            </a:r>
            <a:r>
              <a:rPr lang="en-US" dirty="0" err="1">
                <a:solidFill>
                  <a:prstClr val="black"/>
                </a:solidFill>
                <a:latin typeface="Calibri"/>
                <a:hlinkClick r:id="rId3"/>
              </a:rPr>
              <a:t>Muenks</a:t>
            </a:r>
            <a:r>
              <a:rPr lang="en-US" dirty="0">
                <a:solidFill>
                  <a:prstClr val="black"/>
                </a:solidFill>
                <a:latin typeface="Calibri"/>
                <a:hlinkClick r:id="rId3"/>
              </a:rPr>
              <a:t>, Green, Murphy (2019)</a:t>
            </a:r>
            <a:endParaRPr lang="en-US" dirty="0">
              <a:solidFill>
                <a:prstClr val="black"/>
              </a:solidFill>
              <a:latin typeface="Calibri"/>
            </a:endParaRPr>
          </a:p>
        </p:txBody>
      </p:sp>
    </p:spTree>
    <p:extLst>
      <p:ext uri="{BB962C8B-B14F-4D97-AF65-F5344CB8AC3E}">
        <p14:creationId xmlns:p14="http://schemas.microsoft.com/office/powerpoint/2010/main" val="347687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left)">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85FF-12C0-B841-AB16-D83A577B6715}"/>
              </a:ext>
            </a:extLst>
          </p:cNvPr>
          <p:cNvSpPr>
            <a:spLocks noGrp="1"/>
          </p:cNvSpPr>
          <p:nvPr>
            <p:ph type="title"/>
          </p:nvPr>
        </p:nvSpPr>
        <p:spPr/>
        <p:txBody>
          <a:bodyPr/>
          <a:lstStyle/>
          <a:p>
            <a:r>
              <a:rPr lang="en-US" dirty="0"/>
              <a:t>We can do it!</a:t>
            </a:r>
          </a:p>
        </p:txBody>
      </p:sp>
      <p:sp>
        <p:nvSpPr>
          <p:cNvPr id="3" name="Content Placeholder 2">
            <a:extLst>
              <a:ext uri="{FF2B5EF4-FFF2-40B4-BE49-F238E27FC236}">
                <a16:creationId xmlns:a16="http://schemas.microsoft.com/office/drawing/2014/main" id="{FF1195BF-FA91-BA4F-9FA0-F7DA8181289F}"/>
              </a:ext>
            </a:extLst>
          </p:cNvPr>
          <p:cNvSpPr>
            <a:spLocks noGrp="1"/>
          </p:cNvSpPr>
          <p:nvPr>
            <p:ph idx="1"/>
          </p:nvPr>
        </p:nvSpPr>
        <p:spPr/>
        <p:txBody>
          <a:bodyPr>
            <a:normAutofit fontScale="70000" lnSpcReduction="20000"/>
          </a:bodyPr>
          <a:lstStyle/>
          <a:p>
            <a:r>
              <a:rPr lang="en-US" sz="4000" dirty="0"/>
              <a:t>We can improve math outcomes. </a:t>
            </a:r>
          </a:p>
          <a:p>
            <a:pPr>
              <a:buFont typeface="Arial" panose="020B0604020202020204" pitchFamily="34" charset="0"/>
              <a:buChar char="•"/>
            </a:pPr>
            <a:r>
              <a:rPr lang="en-US" sz="4000" dirty="0"/>
              <a:t> PPIC completion gains largely explained by degree to which colleges started students in TL math</a:t>
            </a:r>
          </a:p>
          <a:p>
            <a:r>
              <a:rPr lang="en-US" sz="4000" dirty="0"/>
              <a:t> “…</a:t>
            </a:r>
            <a:r>
              <a:rPr lang="en-US" sz="4000" dirty="0">
                <a:solidFill>
                  <a:srgbClr val="C00000"/>
                </a:solidFill>
              </a:rPr>
              <a:t>it is an important finding that a single variable, within the direct control of colleges, is associated so strongly with improvements in completion</a:t>
            </a:r>
            <a:r>
              <a:rPr lang="en-US" sz="4000" dirty="0"/>
              <a:t>.”</a:t>
            </a:r>
            <a:r>
              <a:rPr lang="en-US" sz="4000" baseline="30000" dirty="0"/>
              <a:t> </a:t>
            </a:r>
          </a:p>
          <a:p>
            <a:pPr>
              <a:buFont typeface="Arial" panose="020B0604020202020204" pitchFamily="34" charset="0"/>
              <a:buChar char="•"/>
            </a:pPr>
            <a:r>
              <a:rPr lang="en-US" sz="4000" dirty="0"/>
              <a:t> We can learn from colleges with strong and equitable math outcomes (the three P’s: placement, pedagogy, professional development)</a:t>
            </a:r>
          </a:p>
          <a:p>
            <a:r>
              <a:rPr lang="en-US" sz="4000" dirty="0"/>
              <a:t>We are math super </a:t>
            </a:r>
            <a:r>
              <a:rPr lang="en-US" sz="4000" dirty="0" err="1"/>
              <a:t>heros</a:t>
            </a:r>
            <a:r>
              <a:rPr lang="en-US" sz="4000" dirty="0"/>
              <a:t>!</a:t>
            </a:r>
          </a:p>
          <a:p>
            <a:endParaRPr lang="en-US" sz="4000" dirty="0"/>
          </a:p>
          <a:p>
            <a:endParaRPr lang="en-US" sz="4000" dirty="0"/>
          </a:p>
        </p:txBody>
      </p:sp>
      <p:sp>
        <p:nvSpPr>
          <p:cNvPr id="4" name="Slide Number Placeholder 3">
            <a:extLst>
              <a:ext uri="{FF2B5EF4-FFF2-40B4-BE49-F238E27FC236}">
                <a16:creationId xmlns:a16="http://schemas.microsoft.com/office/drawing/2014/main" id="{B1E8B029-1140-3549-B79B-D23BB4E63BA7}"/>
              </a:ext>
            </a:extLst>
          </p:cNvPr>
          <p:cNvSpPr>
            <a:spLocks noGrp="1"/>
          </p:cNvSpPr>
          <p:nvPr>
            <p:ph type="sldNum" sz="quarter" idx="12"/>
          </p:nvPr>
        </p:nvSpPr>
        <p:spPr/>
        <p:txBody>
          <a:bodyPr/>
          <a:lstStyle/>
          <a:p>
            <a:fld id="{71D9595C-4C30-40C2-B871-C318E1989D26}" type="slidenum">
              <a:rPr lang="en-US" smtClean="0"/>
              <a:t>31</a:t>
            </a:fld>
            <a:endParaRPr lang="en-US"/>
          </a:p>
        </p:txBody>
      </p:sp>
    </p:spTree>
    <p:extLst>
      <p:ext uri="{BB962C8B-B14F-4D97-AF65-F5344CB8AC3E}">
        <p14:creationId xmlns:p14="http://schemas.microsoft.com/office/powerpoint/2010/main" val="394900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6801-49E2-9746-BA1D-FEC7E0F561E4}"/>
              </a:ext>
            </a:extLst>
          </p:cNvPr>
          <p:cNvSpPr>
            <a:spLocks noGrp="1"/>
          </p:cNvSpPr>
          <p:nvPr>
            <p:ph type="title"/>
          </p:nvPr>
        </p:nvSpPr>
        <p:spPr/>
        <p:txBody>
          <a:bodyPr>
            <a:normAutofit/>
          </a:bodyPr>
          <a:lstStyle/>
          <a:p>
            <a:r>
              <a:rPr lang="en-US"/>
              <a:t>Resources</a:t>
            </a:r>
          </a:p>
        </p:txBody>
      </p:sp>
      <p:sp>
        <p:nvSpPr>
          <p:cNvPr id="3" name="Content Placeholder 2">
            <a:extLst>
              <a:ext uri="{FF2B5EF4-FFF2-40B4-BE49-F238E27FC236}">
                <a16:creationId xmlns:a16="http://schemas.microsoft.com/office/drawing/2014/main" id="{BCBCD601-9B16-9F40-A70A-C3766E5FC115}"/>
              </a:ext>
            </a:extLst>
          </p:cNvPr>
          <p:cNvSpPr>
            <a:spLocks noGrp="1"/>
          </p:cNvSpPr>
          <p:nvPr>
            <p:ph idx="1"/>
          </p:nvPr>
        </p:nvSpPr>
        <p:spPr/>
        <p:txBody>
          <a:bodyPr>
            <a:normAutofit fontScale="55000" lnSpcReduction="20000"/>
          </a:bodyPr>
          <a:lstStyle/>
          <a:p>
            <a:pPr marL="0" indent="0">
              <a:buNone/>
            </a:pPr>
            <a:r>
              <a:rPr lang="en-US" sz="2800" dirty="0">
                <a:hlinkClick r:id="rId3"/>
              </a:rPr>
              <a:t>A New Era of Student Access at California’s Community Colleges</a:t>
            </a:r>
            <a:br>
              <a:rPr lang="en-US" sz="2800" b="1" dirty="0"/>
            </a:br>
            <a:br>
              <a:rPr lang="en-US" sz="2800" b="1" dirty="0"/>
            </a:br>
            <a:r>
              <a:rPr lang="en-US" sz="2400" dirty="0"/>
              <a:t>Marisol Cuellar Mejia, Olga Rodriguez, Hans Johnson </a:t>
            </a:r>
            <a:br>
              <a:rPr lang="en-US" sz="2400" dirty="0"/>
            </a:br>
            <a:r>
              <a:rPr lang="en-US" sz="2400" dirty="0"/>
              <a:t>Public Policy Institute of California, November 2020</a:t>
            </a:r>
          </a:p>
          <a:p>
            <a:pPr marL="0" indent="0">
              <a:buNone/>
            </a:pPr>
            <a:r>
              <a:rPr lang="en-US" sz="2800" dirty="0">
                <a:hlinkClick r:id="rId4"/>
              </a:rPr>
              <a:t>Community College Math in California’s New Era of Student Access</a:t>
            </a:r>
            <a:endParaRPr lang="en-US" sz="2800" dirty="0"/>
          </a:p>
          <a:p>
            <a:pPr marL="0" indent="0">
              <a:buNone/>
            </a:pPr>
            <a:r>
              <a:rPr lang="en-US" sz="2400" dirty="0"/>
              <a:t>Marisol Cuellar Mejia, Olga Rodriguez, Hans Johnson, Cesar </a:t>
            </a:r>
            <a:r>
              <a:rPr lang="en-US" sz="2400" dirty="0" err="1"/>
              <a:t>Alesi</a:t>
            </a:r>
            <a:r>
              <a:rPr lang="en-US" sz="2400" dirty="0"/>
              <a:t> Perez </a:t>
            </a:r>
            <a:br>
              <a:rPr lang="en-US" sz="2400" dirty="0"/>
            </a:br>
            <a:r>
              <a:rPr lang="en-US" sz="2400" dirty="0"/>
              <a:t>Public Policy Institute of California, December 2021</a:t>
            </a:r>
            <a:endParaRPr lang="en-US" sz="2800" dirty="0">
              <a:hlinkClick r:id="rId5"/>
            </a:endParaRPr>
          </a:p>
          <a:p>
            <a:pPr marL="0" indent="0">
              <a:buNone/>
            </a:pPr>
            <a:r>
              <a:rPr lang="en-US" sz="2800" dirty="0">
                <a:hlinkClick r:id="rId6"/>
              </a:rPr>
              <a:t>Enrollment and Success in Transfer-Level English and Math in the California Community Colleges System: Fall 2015 to Fall 2019 Statewide Analysis</a:t>
            </a:r>
            <a:br>
              <a:rPr lang="en-US" sz="2800" dirty="0"/>
            </a:br>
            <a:br>
              <a:rPr lang="en-US" sz="2800" dirty="0"/>
            </a:br>
            <a:r>
              <a:rPr lang="en-US" sz="2400" dirty="0"/>
              <a:t>Brohawn, Katie, Newell, Mallory, Fagioli, Loris</a:t>
            </a:r>
            <a:br>
              <a:rPr lang="en-US" sz="2400" dirty="0"/>
            </a:br>
            <a:r>
              <a:rPr lang="en-US" sz="2400" dirty="0"/>
              <a:t>Research and Planning Group, January 2021</a:t>
            </a:r>
          </a:p>
          <a:p>
            <a:pPr marL="0" indent="0">
              <a:buNone/>
            </a:pPr>
            <a:r>
              <a:rPr lang="en-US" sz="2800" dirty="0">
                <a:hlinkClick r:id="rId7"/>
              </a:rPr>
              <a:t>CCCCO Transfer-level Gateway Dashboard</a:t>
            </a:r>
            <a:endParaRPr lang="en-US" sz="2800" dirty="0"/>
          </a:p>
          <a:p>
            <a:pPr marL="0" indent="0">
              <a:buNone/>
            </a:pPr>
            <a:r>
              <a:rPr lang="en-US" sz="2800" dirty="0">
                <a:hlinkClick r:id="rId8"/>
              </a:rPr>
              <a:t>Maximizing Math Throughput of Students Who Did Not Complete Algebra 2 in High School</a:t>
            </a:r>
            <a:endParaRPr lang="en-US" sz="2800" dirty="0"/>
          </a:p>
          <a:p>
            <a:pPr marL="0" indent="0">
              <a:buNone/>
            </a:pPr>
            <a:r>
              <a:rPr lang="en-US" sz="2400" dirty="0"/>
              <a:t>Craig Hayward, Research and Planning Group, August 2021</a:t>
            </a:r>
          </a:p>
          <a:p>
            <a:pPr marL="0" indent="0">
              <a:buNone/>
            </a:pPr>
            <a:r>
              <a:rPr lang="en-US" sz="2700" dirty="0">
                <a:hlinkClick r:id="rId9"/>
              </a:rPr>
              <a:t>Still Getting There: How California’s AB 705 is (and is not) Transforming Community College  Remediation and What Needs to Come Next </a:t>
            </a:r>
            <a:endParaRPr lang="en-US" sz="2700" dirty="0"/>
          </a:p>
          <a:p>
            <a:pPr marL="201168" lvl="1" indent="0">
              <a:buNone/>
            </a:pPr>
            <a:endParaRPr lang="en-US" sz="2400" dirty="0"/>
          </a:p>
        </p:txBody>
      </p:sp>
      <p:sp>
        <p:nvSpPr>
          <p:cNvPr id="4" name="Slide Number Placeholder 3">
            <a:extLst>
              <a:ext uri="{FF2B5EF4-FFF2-40B4-BE49-F238E27FC236}">
                <a16:creationId xmlns:a16="http://schemas.microsoft.com/office/drawing/2014/main" id="{E6F572BD-76AA-FE42-8852-DEC5371ADF17}"/>
              </a:ext>
            </a:extLst>
          </p:cNvPr>
          <p:cNvSpPr>
            <a:spLocks noGrp="1"/>
          </p:cNvSpPr>
          <p:nvPr>
            <p:ph type="sldNum" sz="quarter" idx="12"/>
          </p:nvPr>
        </p:nvSpPr>
        <p:spPr/>
        <p:txBody>
          <a:bodyPr/>
          <a:lstStyle/>
          <a:p>
            <a:fld id="{71D9595C-4C30-40C2-B871-C318E1989D26}" type="slidenum">
              <a:rPr lang="en-US" smtClean="0"/>
              <a:t>32</a:t>
            </a:fld>
            <a:endParaRPr lang="en-US"/>
          </a:p>
        </p:txBody>
      </p:sp>
    </p:spTree>
    <p:extLst>
      <p:ext uri="{BB962C8B-B14F-4D97-AF65-F5344CB8AC3E}">
        <p14:creationId xmlns:p14="http://schemas.microsoft.com/office/powerpoint/2010/main" val="224941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D3B3193-A550-4CF6-9D82-04A6CBCDB518}"/>
              </a:ext>
            </a:extLst>
          </p:cNvPr>
          <p:cNvSpPr>
            <a:spLocks noGrp="1"/>
          </p:cNvSpPr>
          <p:nvPr>
            <p:ph type="title"/>
          </p:nvPr>
        </p:nvSpPr>
        <p:spPr>
          <a:xfrm>
            <a:off x="1097280" y="286603"/>
            <a:ext cx="10058400" cy="1450757"/>
          </a:xfrm>
        </p:spPr>
        <p:txBody>
          <a:bodyPr/>
          <a:lstStyle/>
          <a:p>
            <a:r>
              <a:rPr lang="en-US"/>
              <a:t>AB 705: historic equity reform</a:t>
            </a:r>
          </a:p>
        </p:txBody>
      </p:sp>
      <p:sp>
        <p:nvSpPr>
          <p:cNvPr id="3" name="Content Placeholder 2">
            <a:extLst>
              <a:ext uri="{FF2B5EF4-FFF2-40B4-BE49-F238E27FC236}">
                <a16:creationId xmlns:a16="http://schemas.microsoft.com/office/drawing/2014/main" id="{4E159825-0E3C-D94D-98C8-514717C96E02}"/>
              </a:ext>
            </a:extLst>
          </p:cNvPr>
          <p:cNvSpPr>
            <a:spLocks noGrp="1"/>
          </p:cNvSpPr>
          <p:nvPr>
            <p:ph sz="half" idx="1"/>
          </p:nvPr>
        </p:nvSpPr>
        <p:spPr>
          <a:xfrm>
            <a:off x="1097279" y="1845735"/>
            <a:ext cx="6827521" cy="3766172"/>
          </a:xfrm>
        </p:spPr>
        <p:txBody>
          <a:bodyPr>
            <a:noAutofit/>
          </a:bodyPr>
          <a:lstStyle/>
          <a:p>
            <a:r>
              <a:rPr lang="en-US" sz="2800"/>
              <a:t>Dr. Aisha Lowe, California Community College Vice Chancellor of Educational Programs and Services</a:t>
            </a:r>
          </a:p>
          <a:p>
            <a:r>
              <a:rPr lang="en-US" sz="2800"/>
              <a:t>“AB 705 is one of the most significant equity reforms of our time, not just for our state, but nationally. California community colleges are leading the way on remedial education reform and this is the kind of reform that will be talked about in history books.” </a:t>
            </a:r>
            <a:br>
              <a:rPr lang="en-US" sz="2800"/>
            </a:br>
            <a:br>
              <a:rPr lang="en-US"/>
            </a:br>
            <a:r>
              <a:rPr lang="en-US"/>
              <a:t>From Nov. 29, 2021 CCCCO webinar on Equitable Placement and Completion Improvement Plans. </a:t>
            </a:r>
          </a:p>
        </p:txBody>
      </p:sp>
      <p:sp>
        <p:nvSpPr>
          <p:cNvPr id="4" name="Slide Number Placeholder 3">
            <a:extLst>
              <a:ext uri="{FF2B5EF4-FFF2-40B4-BE49-F238E27FC236}">
                <a16:creationId xmlns:a16="http://schemas.microsoft.com/office/drawing/2014/main" id="{37309D15-35DA-CD46-AEB0-9D61BC08AE1B}"/>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71D9595C-4C30-40C2-B871-C318E1989D26}" type="slidenum">
              <a:rPr lang="en-US" smtClean="0"/>
              <a:pPr>
                <a:spcAft>
                  <a:spcPts val="600"/>
                </a:spcAft>
              </a:pPr>
              <a:t>4</a:t>
            </a:fld>
            <a:endParaRPr lang="en-US"/>
          </a:p>
        </p:txBody>
      </p:sp>
      <p:pic>
        <p:nvPicPr>
          <p:cNvPr id="8" name="Picture 7" descr="A person smiling for the camera&#10;&#10;Description automatically generated with medium confidence">
            <a:extLst>
              <a:ext uri="{FF2B5EF4-FFF2-40B4-BE49-F238E27FC236}">
                <a16:creationId xmlns:a16="http://schemas.microsoft.com/office/drawing/2014/main" id="{2D6EE498-BF42-3A42-956B-FE7B6BD5C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5083" y="1845734"/>
            <a:ext cx="3030597" cy="2636619"/>
          </a:xfrm>
          <a:prstGeom prst="rect">
            <a:avLst/>
          </a:prstGeom>
        </p:spPr>
      </p:pic>
    </p:spTree>
    <p:extLst>
      <p:ext uri="{BB962C8B-B14F-4D97-AF65-F5344CB8AC3E}">
        <p14:creationId xmlns:p14="http://schemas.microsoft.com/office/powerpoint/2010/main" val="305866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68E0-1DF3-F447-A6C2-855E05773D84}"/>
              </a:ext>
            </a:extLst>
          </p:cNvPr>
          <p:cNvSpPr>
            <a:spLocks noGrp="1"/>
          </p:cNvSpPr>
          <p:nvPr>
            <p:ph type="title"/>
          </p:nvPr>
        </p:nvSpPr>
        <p:spPr/>
        <p:txBody>
          <a:bodyPr/>
          <a:lstStyle/>
          <a:p>
            <a:r>
              <a:rPr lang="en-US"/>
              <a:t>Core Standard of AB 705 </a:t>
            </a:r>
          </a:p>
        </p:txBody>
      </p:sp>
      <p:sp>
        <p:nvSpPr>
          <p:cNvPr id="3" name="Content Placeholder 2">
            <a:extLst>
              <a:ext uri="{FF2B5EF4-FFF2-40B4-BE49-F238E27FC236}">
                <a16:creationId xmlns:a16="http://schemas.microsoft.com/office/drawing/2014/main" id="{02CD30F2-436A-5F48-B7E9-0923B14D595D}"/>
              </a:ext>
            </a:extLst>
          </p:cNvPr>
          <p:cNvSpPr>
            <a:spLocks noGrp="1"/>
          </p:cNvSpPr>
          <p:nvPr>
            <p:ph idx="1"/>
          </p:nvPr>
        </p:nvSpPr>
        <p:spPr/>
        <p:txBody>
          <a:bodyPr/>
          <a:lstStyle/>
          <a:p>
            <a:endParaRPr lang="en-US" sz="3200" dirty="0"/>
          </a:p>
          <a:p>
            <a:r>
              <a:rPr lang="en-US" sz="3200" dirty="0"/>
              <a:t>“a community college district or college shall maximize the probability that a student will enter and complete transfer-level coursework in English and math within a one year timeframe”</a:t>
            </a:r>
          </a:p>
          <a:p>
            <a:endParaRPr lang="en-US" dirty="0"/>
          </a:p>
        </p:txBody>
      </p:sp>
      <p:sp>
        <p:nvSpPr>
          <p:cNvPr id="4" name="Slide Number Placeholder 3">
            <a:extLst>
              <a:ext uri="{FF2B5EF4-FFF2-40B4-BE49-F238E27FC236}">
                <a16:creationId xmlns:a16="http://schemas.microsoft.com/office/drawing/2014/main" id="{BA92B05B-424A-E74C-A972-C6A32A9656D2}"/>
              </a:ext>
            </a:extLst>
          </p:cNvPr>
          <p:cNvSpPr>
            <a:spLocks noGrp="1"/>
          </p:cNvSpPr>
          <p:nvPr>
            <p:ph type="sldNum" sz="quarter" idx="12"/>
          </p:nvPr>
        </p:nvSpPr>
        <p:spPr/>
        <p:txBody>
          <a:bodyPr/>
          <a:lstStyle/>
          <a:p>
            <a:fld id="{71D9595C-4C30-40C2-B871-C318E1989D26}" type="slidenum">
              <a:rPr lang="en-US" smtClean="0"/>
              <a:t>5</a:t>
            </a:fld>
            <a:endParaRPr lang="en-US" dirty="0"/>
          </a:p>
        </p:txBody>
      </p:sp>
    </p:spTree>
    <p:extLst>
      <p:ext uri="{BB962C8B-B14F-4D97-AF65-F5344CB8AC3E}">
        <p14:creationId xmlns:p14="http://schemas.microsoft.com/office/powerpoint/2010/main" val="145792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4C0E-0FE1-6A4F-8DFE-791F61C5C736}"/>
              </a:ext>
            </a:extLst>
          </p:cNvPr>
          <p:cNvSpPr>
            <a:spLocks noGrp="1"/>
          </p:cNvSpPr>
          <p:nvPr>
            <p:ph type="title"/>
          </p:nvPr>
        </p:nvSpPr>
        <p:spPr/>
        <p:txBody>
          <a:bodyPr/>
          <a:lstStyle/>
          <a:p>
            <a:r>
              <a:rPr lang="en-US" dirty="0"/>
              <a:t>What was problem? </a:t>
            </a:r>
          </a:p>
        </p:txBody>
      </p:sp>
      <p:sp>
        <p:nvSpPr>
          <p:cNvPr id="3" name="Content Placeholder 2">
            <a:extLst>
              <a:ext uri="{FF2B5EF4-FFF2-40B4-BE49-F238E27FC236}">
                <a16:creationId xmlns:a16="http://schemas.microsoft.com/office/drawing/2014/main" id="{E9D170B2-6CA8-F34D-BFEA-1D5915C4CBC2}"/>
              </a:ext>
            </a:extLst>
          </p:cNvPr>
          <p:cNvSpPr>
            <a:spLocks noGrp="1"/>
          </p:cNvSpPr>
          <p:nvPr>
            <p:ph idx="1"/>
          </p:nvPr>
        </p:nvSpPr>
        <p:spPr/>
        <p:txBody>
          <a:bodyPr>
            <a:normAutofit/>
          </a:bodyPr>
          <a:lstStyle/>
          <a:p>
            <a:r>
              <a:rPr lang="en-US" sz="3200" dirty="0"/>
              <a:t>What is the problem that AB 705 is designed to address? </a:t>
            </a:r>
          </a:p>
          <a:p>
            <a:r>
              <a:rPr lang="en-US" sz="3200" dirty="0"/>
              <a:t>Why is AB 705 viewed by our system leaders as a pivotal equity lever? </a:t>
            </a:r>
          </a:p>
        </p:txBody>
      </p:sp>
      <p:sp>
        <p:nvSpPr>
          <p:cNvPr id="4" name="Slide Number Placeholder 3">
            <a:extLst>
              <a:ext uri="{FF2B5EF4-FFF2-40B4-BE49-F238E27FC236}">
                <a16:creationId xmlns:a16="http://schemas.microsoft.com/office/drawing/2014/main" id="{75627538-B17D-B746-BA61-F7A711F7ED83}"/>
              </a:ext>
            </a:extLst>
          </p:cNvPr>
          <p:cNvSpPr>
            <a:spLocks noGrp="1"/>
          </p:cNvSpPr>
          <p:nvPr>
            <p:ph type="sldNum" sz="quarter" idx="12"/>
          </p:nvPr>
        </p:nvSpPr>
        <p:spPr/>
        <p:txBody>
          <a:bodyPr/>
          <a:lstStyle/>
          <a:p>
            <a:fld id="{71D9595C-4C30-40C2-B871-C318E1989D26}" type="slidenum">
              <a:rPr lang="en-US" smtClean="0"/>
              <a:t>6</a:t>
            </a:fld>
            <a:endParaRPr lang="en-US"/>
          </a:p>
        </p:txBody>
      </p:sp>
    </p:spTree>
    <p:extLst>
      <p:ext uri="{BB962C8B-B14F-4D97-AF65-F5344CB8AC3E}">
        <p14:creationId xmlns:p14="http://schemas.microsoft.com/office/powerpoint/2010/main" val="265799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097280" y="286603"/>
            <a:ext cx="10058400" cy="1309115"/>
          </a:xfrm>
          <a:no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400" dirty="0">
                <a:solidFill>
                  <a:schemeClr val="tx1">
                    <a:lumMod val="75000"/>
                    <a:lumOff val="25000"/>
                  </a:schemeClr>
                </a:solidFill>
                <a:latin typeface="+mj-lt"/>
                <a:ea typeface="ＭＳ Ｐゴシック" charset="0"/>
                <a:cs typeface="Helvetica"/>
              </a:rPr>
              <a:t>A structural problem: Inevitable attrition </a:t>
            </a:r>
          </a:p>
        </p:txBody>
      </p:sp>
      <p:graphicFrame>
        <p:nvGraphicFramePr>
          <p:cNvPr id="5" name="Table 4"/>
          <p:cNvGraphicFramePr>
            <a:graphicFrameLocks noGrp="1"/>
          </p:cNvGraphicFramePr>
          <p:nvPr>
            <p:extLst>
              <p:ext uri="{D42A27DB-BD31-4B8C-83A1-F6EECF244321}">
                <p14:modId xmlns:p14="http://schemas.microsoft.com/office/powerpoint/2010/main" val="2152422113"/>
              </p:ext>
            </p:extLst>
          </p:nvPr>
        </p:nvGraphicFramePr>
        <p:xfrm>
          <a:off x="1272988" y="2035147"/>
          <a:ext cx="8328210" cy="3996441"/>
        </p:xfrm>
        <a:graphic>
          <a:graphicData uri="http://schemas.openxmlformats.org/drawingml/2006/table">
            <a:tbl>
              <a:tblPr firstRow="1" bandRow="1">
                <a:tableStyleId>{5C22544A-7EE6-4342-B048-85BDC9FD1C3A}</a:tableStyleId>
              </a:tblPr>
              <a:tblGrid>
                <a:gridCol w="1667436">
                  <a:extLst>
                    <a:ext uri="{9D8B030D-6E8A-4147-A177-3AD203B41FA5}">
                      <a16:colId xmlns:a16="http://schemas.microsoft.com/office/drawing/2014/main" val="20000"/>
                    </a:ext>
                  </a:extLst>
                </a:gridCol>
                <a:gridCol w="1663848">
                  <a:extLst>
                    <a:ext uri="{9D8B030D-6E8A-4147-A177-3AD203B41FA5}">
                      <a16:colId xmlns:a16="http://schemas.microsoft.com/office/drawing/2014/main" val="20001"/>
                    </a:ext>
                  </a:extLst>
                </a:gridCol>
                <a:gridCol w="1665642">
                  <a:extLst>
                    <a:ext uri="{9D8B030D-6E8A-4147-A177-3AD203B41FA5}">
                      <a16:colId xmlns:a16="http://schemas.microsoft.com/office/drawing/2014/main" val="20002"/>
                    </a:ext>
                  </a:extLst>
                </a:gridCol>
                <a:gridCol w="1665642">
                  <a:extLst>
                    <a:ext uri="{9D8B030D-6E8A-4147-A177-3AD203B41FA5}">
                      <a16:colId xmlns:a16="http://schemas.microsoft.com/office/drawing/2014/main" val="20003"/>
                    </a:ext>
                  </a:extLst>
                </a:gridCol>
                <a:gridCol w="1665642">
                  <a:extLst>
                    <a:ext uri="{9D8B030D-6E8A-4147-A177-3AD203B41FA5}">
                      <a16:colId xmlns:a16="http://schemas.microsoft.com/office/drawing/2014/main" val="769698990"/>
                    </a:ext>
                  </a:extLst>
                </a:gridCol>
              </a:tblGrid>
              <a:tr h="615650">
                <a:tc>
                  <a:txBody>
                    <a:bodyPr/>
                    <a:lstStyle/>
                    <a:p>
                      <a:r>
                        <a:rPr lang="en-US" sz="1800" dirty="0">
                          <a:solidFill>
                            <a:srgbClr val="000000"/>
                          </a:solidFill>
                        </a:rPr>
                        <a:t>Where students start</a:t>
                      </a:r>
                      <a:r>
                        <a:rPr lang="en-US" sz="1800" baseline="0" dirty="0">
                          <a:solidFill>
                            <a:srgbClr val="000000"/>
                          </a:solidFill>
                        </a:rPr>
                        <a:t> the sequence</a:t>
                      </a:r>
                      <a:endParaRPr lang="en-US" sz="1800" dirty="0">
                        <a:solidFill>
                          <a:srgbClr val="000000"/>
                        </a:solidFill>
                      </a:endParaRPr>
                    </a:p>
                  </a:txBody>
                  <a:tcPr>
                    <a:solidFill>
                      <a:srgbClr val="EEECE1"/>
                    </a:solidFill>
                  </a:tcPr>
                </a:tc>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rPr>
                        <a:t>% of students who</a:t>
                      </a:r>
                      <a:r>
                        <a:rPr lang="en-US" sz="2400" baseline="0" dirty="0">
                          <a:solidFill>
                            <a:srgbClr val="000000"/>
                          </a:solidFill>
                        </a:rPr>
                        <a:t> successfully complete transfer-level math in 3 years (pre-AB 705)</a:t>
                      </a:r>
                      <a:endParaRPr lang="en-US" sz="2400" dirty="0">
                        <a:solidFill>
                          <a:srgbClr val="000000"/>
                        </a:solidFill>
                      </a:endParaRPr>
                    </a:p>
                  </a:txBody>
                  <a:tcPr>
                    <a:solidFill>
                      <a:srgbClr val="EEECE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ndParaRPr>
                    </a:p>
                  </a:txBody>
                  <a:tcPr>
                    <a:solidFill>
                      <a:srgbClr val="EEECE1"/>
                    </a:solidFill>
                  </a:tcPr>
                </a:tc>
                <a:tc hMerge="1">
                  <a:txBody>
                    <a:bodyPr/>
                    <a:lstStyle/>
                    <a:p>
                      <a:endParaRPr lang="en-US" sz="1800" dirty="0">
                        <a:solidFill>
                          <a:srgbClr val="000000"/>
                        </a:solidFill>
                      </a:endParaRPr>
                    </a:p>
                  </a:txBody>
                  <a:tcPr>
                    <a:solidFill>
                      <a:srgbClr val="EEECE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ndParaRPr>
                    </a:p>
                  </a:txBody>
                  <a:tcPr>
                    <a:solidFill>
                      <a:srgbClr val="EEECE1"/>
                    </a:solidFill>
                  </a:tcPr>
                </a:tc>
                <a:extLst>
                  <a:ext uri="{0D108BD9-81ED-4DB2-BD59-A6C34878D82A}">
                    <a16:rowId xmlns:a16="http://schemas.microsoft.com/office/drawing/2014/main" val="10000"/>
                  </a:ext>
                </a:extLst>
              </a:tr>
              <a:tr h="587887">
                <a:tc>
                  <a:txBody>
                    <a:bodyPr/>
                    <a:lstStyle/>
                    <a:p>
                      <a:endParaRPr lang="en-US" sz="1800" b="1" dirty="0">
                        <a:solidFill>
                          <a:srgbClr val="000000"/>
                        </a:solidFill>
                      </a:endParaRPr>
                    </a:p>
                  </a:txBody>
                  <a:tcPr>
                    <a:solidFill>
                      <a:srgbClr val="EEECE1"/>
                    </a:solidFill>
                  </a:tcPr>
                </a:tc>
                <a:tc>
                  <a:txBody>
                    <a:bodyPr/>
                    <a:lstStyle/>
                    <a:p>
                      <a:pPr algn="ctr"/>
                      <a:r>
                        <a:rPr lang="en-US" sz="1800" b="1" dirty="0">
                          <a:solidFill>
                            <a:srgbClr val="000000"/>
                          </a:solidFill>
                        </a:rPr>
                        <a:t>At LMC </a:t>
                      </a:r>
                    </a:p>
                  </a:txBody>
                  <a:tcPr>
                    <a:solidFill>
                      <a:srgbClr val="EEECE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0000"/>
                          </a:solidFill>
                        </a:rPr>
                        <a:t>In California</a:t>
                      </a:r>
                    </a:p>
                  </a:txBody>
                  <a:tcPr>
                    <a:solidFill>
                      <a:srgbClr val="EEECE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0000"/>
                          </a:solidFill>
                        </a:rPr>
                        <a:t>In AtD</a:t>
                      </a:r>
                      <a:r>
                        <a:rPr lang="en-US" sz="1800" b="1" baseline="0" dirty="0">
                          <a:solidFill>
                            <a:srgbClr val="000000"/>
                          </a:solidFill>
                        </a:rPr>
                        <a:t> study of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solidFill>
                            <a:srgbClr val="000000"/>
                          </a:solidFill>
                        </a:rPr>
                        <a:t>5 states</a:t>
                      </a:r>
                      <a:endParaRPr lang="en-US" sz="1800" b="1" dirty="0">
                        <a:solidFill>
                          <a:srgbClr val="000000"/>
                        </a:solidFill>
                      </a:endParaRPr>
                    </a:p>
                  </a:txBody>
                  <a:tcPr>
                    <a:solidFill>
                      <a:srgbClr val="EEECE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0000"/>
                          </a:solidFill>
                        </a:rPr>
                        <a:t>Model 70% success and persistence</a:t>
                      </a:r>
                    </a:p>
                  </a:txBody>
                  <a:tcPr>
                    <a:solidFill>
                      <a:srgbClr val="EEECE1"/>
                    </a:solidFill>
                  </a:tcPr>
                </a:tc>
                <a:extLst>
                  <a:ext uri="{0D108BD9-81ED-4DB2-BD59-A6C34878D82A}">
                    <a16:rowId xmlns:a16="http://schemas.microsoft.com/office/drawing/2014/main" val="10001"/>
                  </a:ext>
                </a:extLst>
              </a:tr>
              <a:tr h="722547">
                <a:tc>
                  <a:txBody>
                    <a:bodyPr/>
                    <a:lstStyle/>
                    <a:p>
                      <a:r>
                        <a:rPr lang="en-US" sz="1800" dirty="0">
                          <a:solidFill>
                            <a:srgbClr val="000000"/>
                          </a:solidFill>
                        </a:rPr>
                        <a:t>Intermediate Algebra</a:t>
                      </a:r>
                    </a:p>
                  </a:txBody>
                  <a:tcPr>
                    <a:solidFill>
                      <a:srgbClr val="EEECE1"/>
                    </a:solidFill>
                  </a:tcPr>
                </a:tc>
                <a:tc>
                  <a:txBody>
                    <a:bodyPr/>
                    <a:lstStyle/>
                    <a:p>
                      <a:pPr algn="ctr"/>
                      <a:r>
                        <a:rPr lang="en-US" sz="2400" dirty="0">
                          <a:solidFill>
                            <a:srgbClr val="000000"/>
                          </a:solidFill>
                        </a:rPr>
                        <a:t>37% </a:t>
                      </a:r>
                    </a:p>
                  </a:txBody>
                  <a:tcPr>
                    <a:solidFill>
                      <a:srgbClr val="EEECE1"/>
                    </a:solidFill>
                  </a:tcPr>
                </a:tc>
                <a:tc>
                  <a:txBody>
                    <a:bodyPr/>
                    <a:lstStyle/>
                    <a:p>
                      <a:pPr algn="ctr"/>
                      <a:r>
                        <a:rPr lang="en-US" sz="2400" dirty="0">
                          <a:solidFill>
                            <a:srgbClr val="000000"/>
                          </a:solidFill>
                        </a:rPr>
                        <a:t>35% </a:t>
                      </a:r>
                    </a:p>
                  </a:txBody>
                  <a:tcPr>
                    <a:solidFill>
                      <a:srgbClr val="EEECE1"/>
                    </a:solidFill>
                  </a:tcPr>
                </a:tc>
                <a:tc>
                  <a:txBody>
                    <a:bodyPr/>
                    <a:lstStyle/>
                    <a:p>
                      <a:pPr algn="ctr"/>
                      <a:r>
                        <a:rPr lang="en-US" sz="2400" dirty="0">
                          <a:solidFill>
                            <a:srgbClr val="000000"/>
                          </a:solidFill>
                        </a:rPr>
                        <a:t>27%</a:t>
                      </a:r>
                    </a:p>
                  </a:txBody>
                  <a:tcPr>
                    <a:solidFill>
                      <a:srgbClr val="EEECE1"/>
                    </a:solidFill>
                  </a:tcPr>
                </a:tc>
                <a:tc>
                  <a:txBody>
                    <a:bodyPr/>
                    <a:lstStyle/>
                    <a:p>
                      <a:pPr algn="ctr"/>
                      <a:r>
                        <a:rPr lang="en-US" sz="2400" dirty="0">
                          <a:solidFill>
                            <a:srgbClr val="000000"/>
                          </a:solidFill>
                        </a:rPr>
                        <a:t>34%</a:t>
                      </a:r>
                    </a:p>
                  </a:txBody>
                  <a:tcPr>
                    <a:solidFill>
                      <a:srgbClr val="EEECE1"/>
                    </a:solidFill>
                  </a:tcPr>
                </a:tc>
                <a:extLst>
                  <a:ext uri="{0D108BD9-81ED-4DB2-BD59-A6C34878D82A}">
                    <a16:rowId xmlns:a16="http://schemas.microsoft.com/office/drawing/2014/main" val="10002"/>
                  </a:ext>
                </a:extLst>
              </a:tr>
              <a:tr h="722547">
                <a:tc>
                  <a:txBody>
                    <a:bodyPr/>
                    <a:lstStyle/>
                    <a:p>
                      <a:r>
                        <a:rPr lang="en-US" sz="1800" dirty="0">
                          <a:solidFill>
                            <a:srgbClr val="000000"/>
                          </a:solidFill>
                        </a:rPr>
                        <a:t>Elementary</a:t>
                      </a:r>
                      <a:r>
                        <a:rPr lang="en-US" sz="1800" baseline="0" dirty="0">
                          <a:solidFill>
                            <a:srgbClr val="000000"/>
                          </a:solidFill>
                        </a:rPr>
                        <a:t> Algebra</a:t>
                      </a:r>
                      <a:endParaRPr lang="en-US" sz="1800" dirty="0">
                        <a:solidFill>
                          <a:srgbClr val="000000"/>
                        </a:solidFill>
                      </a:endParaRPr>
                    </a:p>
                  </a:txBody>
                  <a:tcPr>
                    <a:solidFill>
                      <a:srgbClr val="EEECE1"/>
                    </a:solidFill>
                  </a:tcPr>
                </a:tc>
                <a:tc>
                  <a:txBody>
                    <a:bodyPr/>
                    <a:lstStyle/>
                    <a:p>
                      <a:pPr algn="ctr"/>
                      <a:r>
                        <a:rPr lang="en-US" sz="2400" dirty="0">
                          <a:solidFill>
                            <a:srgbClr val="000000"/>
                          </a:solidFill>
                        </a:rPr>
                        <a:t>18% </a:t>
                      </a:r>
                    </a:p>
                  </a:txBody>
                  <a:tcPr>
                    <a:solidFill>
                      <a:srgbClr val="EEECE1"/>
                    </a:solidFill>
                  </a:tcPr>
                </a:tc>
                <a:tc>
                  <a:txBody>
                    <a:bodyPr/>
                    <a:lstStyle/>
                    <a:p>
                      <a:pPr algn="ctr"/>
                      <a:r>
                        <a:rPr lang="en-US" sz="2400" dirty="0">
                          <a:solidFill>
                            <a:srgbClr val="000000"/>
                          </a:solidFill>
                        </a:rPr>
                        <a:t>15% </a:t>
                      </a:r>
                    </a:p>
                  </a:txBody>
                  <a:tcPr>
                    <a:solidFill>
                      <a:srgbClr val="EEECE1"/>
                    </a:solidFill>
                  </a:tcPr>
                </a:tc>
                <a:tc>
                  <a:txBody>
                    <a:bodyPr/>
                    <a:lstStyle/>
                    <a:p>
                      <a:pPr algn="ctr"/>
                      <a:r>
                        <a:rPr lang="en-US" sz="2400" dirty="0">
                          <a:solidFill>
                            <a:srgbClr val="000000"/>
                          </a:solidFill>
                        </a:rPr>
                        <a:t>20%</a:t>
                      </a:r>
                    </a:p>
                  </a:txBody>
                  <a:tcPr>
                    <a:solidFill>
                      <a:srgbClr val="EEECE1"/>
                    </a:solidFill>
                  </a:tcPr>
                </a:tc>
                <a:tc>
                  <a:txBody>
                    <a:bodyPr/>
                    <a:lstStyle/>
                    <a:p>
                      <a:pPr algn="ctr"/>
                      <a:r>
                        <a:rPr lang="en-US" sz="2400" dirty="0">
                          <a:solidFill>
                            <a:srgbClr val="000000"/>
                          </a:solidFill>
                        </a:rPr>
                        <a:t>17%</a:t>
                      </a:r>
                    </a:p>
                  </a:txBody>
                  <a:tcPr>
                    <a:solidFill>
                      <a:srgbClr val="EEECE1"/>
                    </a:solidFill>
                  </a:tcPr>
                </a:tc>
                <a:extLst>
                  <a:ext uri="{0D108BD9-81ED-4DB2-BD59-A6C34878D82A}">
                    <a16:rowId xmlns:a16="http://schemas.microsoft.com/office/drawing/2014/main" val="10003"/>
                  </a:ext>
                </a:extLst>
              </a:tr>
              <a:tr h="722547">
                <a:tc>
                  <a:txBody>
                    <a:bodyPr/>
                    <a:lstStyle/>
                    <a:p>
                      <a:r>
                        <a:rPr lang="en-US" sz="1800" dirty="0">
                          <a:solidFill>
                            <a:srgbClr val="000000"/>
                          </a:solidFill>
                        </a:rPr>
                        <a:t>Pre-algebra or Arithmetic</a:t>
                      </a:r>
                    </a:p>
                  </a:txBody>
                  <a:tcPr>
                    <a:solidFill>
                      <a:srgbClr val="EEECE1"/>
                    </a:solidFill>
                  </a:tcPr>
                </a:tc>
                <a:tc>
                  <a:txBody>
                    <a:bodyPr/>
                    <a:lstStyle/>
                    <a:p>
                      <a:pPr algn="ctr"/>
                      <a:r>
                        <a:rPr lang="en-US" sz="2400" dirty="0">
                          <a:solidFill>
                            <a:srgbClr val="000000"/>
                          </a:solidFill>
                        </a:rPr>
                        <a:t>10% </a:t>
                      </a:r>
                    </a:p>
                  </a:txBody>
                  <a:tcPr>
                    <a:solidFill>
                      <a:srgbClr val="EEECE1"/>
                    </a:solidFill>
                  </a:tcPr>
                </a:tc>
                <a:tc>
                  <a:txBody>
                    <a:bodyPr/>
                    <a:lstStyle/>
                    <a:p>
                      <a:pPr algn="ctr"/>
                      <a:r>
                        <a:rPr lang="en-US" sz="2400" dirty="0">
                          <a:solidFill>
                            <a:srgbClr val="000000"/>
                          </a:solidFill>
                        </a:rPr>
                        <a:t>6% </a:t>
                      </a:r>
                    </a:p>
                  </a:txBody>
                  <a:tcPr>
                    <a:solidFill>
                      <a:srgbClr val="EEECE1"/>
                    </a:solidFill>
                  </a:tcPr>
                </a:tc>
                <a:tc>
                  <a:txBody>
                    <a:bodyPr/>
                    <a:lstStyle/>
                    <a:p>
                      <a:pPr algn="ctr"/>
                      <a:r>
                        <a:rPr lang="en-US" sz="2400" dirty="0">
                          <a:solidFill>
                            <a:srgbClr val="000000"/>
                          </a:solidFill>
                        </a:rPr>
                        <a:t>10%</a:t>
                      </a:r>
                    </a:p>
                  </a:txBody>
                  <a:tcPr>
                    <a:solidFill>
                      <a:srgbClr val="EEECE1"/>
                    </a:solidFill>
                  </a:tcPr>
                </a:tc>
                <a:tc>
                  <a:txBody>
                    <a:bodyPr/>
                    <a:lstStyle/>
                    <a:p>
                      <a:pPr algn="ctr"/>
                      <a:r>
                        <a:rPr lang="en-US" sz="2400" dirty="0">
                          <a:solidFill>
                            <a:srgbClr val="000000"/>
                          </a:solidFill>
                        </a:rPr>
                        <a:t>8%</a:t>
                      </a:r>
                    </a:p>
                  </a:txBody>
                  <a:tcPr>
                    <a:solidFill>
                      <a:srgbClr val="EEECE1"/>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6545565" y="4602841"/>
            <a:ext cx="2450574" cy="1634490"/>
          </a:xfrm>
          <a:prstGeom prst="wedgeRoundRectCallout">
            <a:avLst>
              <a:gd name="adj1" fmla="val -67294"/>
              <a:gd name="adj2" fmla="val 8069"/>
              <a:gd name="adj3" fmla="val 16667"/>
            </a:avLst>
          </a:prstGeom>
          <a:solidFill>
            <a:schemeClr val="bg2">
              <a:lumMod val="90000"/>
            </a:schemeClr>
          </a:solidFill>
          <a:ln>
            <a:solidFill>
              <a:schemeClr val="tx1"/>
            </a:solidFill>
          </a:ln>
        </p:spPr>
        <p:txBody>
          <a:bodyPr wrap="square" rtlCol="0">
            <a:spAutoFit/>
          </a:bodyPr>
          <a:lstStyle/>
          <a:p>
            <a:pPr>
              <a:defRPr/>
            </a:pPr>
            <a:r>
              <a:rPr lang="en-US" dirty="0">
                <a:solidFill>
                  <a:prstClr val="black"/>
                </a:solidFill>
                <a:latin typeface="Calibri"/>
              </a:rPr>
              <a:t>Across CA, more than half of Black and Hispanic students in pre-transfer math </a:t>
            </a:r>
          </a:p>
          <a:p>
            <a:pPr>
              <a:defRPr/>
            </a:pPr>
            <a:r>
              <a:rPr lang="en-US" dirty="0">
                <a:solidFill>
                  <a:prstClr val="black"/>
                </a:solidFill>
                <a:latin typeface="Calibri"/>
              </a:rPr>
              <a:t>began here</a:t>
            </a:r>
          </a:p>
        </p:txBody>
      </p:sp>
      <p:sp>
        <p:nvSpPr>
          <p:cNvPr id="9" name="TextBox 8">
            <a:extLst>
              <a:ext uri="{FF2B5EF4-FFF2-40B4-BE49-F238E27FC236}">
                <a16:creationId xmlns:a16="http://schemas.microsoft.com/office/drawing/2014/main" id="{E7FE3553-AEC6-3043-B760-BEE1969D994F}"/>
              </a:ext>
            </a:extLst>
          </p:cNvPr>
          <p:cNvSpPr txBox="1"/>
          <p:nvPr/>
        </p:nvSpPr>
        <p:spPr>
          <a:xfrm>
            <a:off x="6545564" y="2732551"/>
            <a:ext cx="2293635" cy="1021556"/>
          </a:xfrm>
          <a:prstGeom prst="wedgeRoundRectCallout">
            <a:avLst>
              <a:gd name="adj1" fmla="val -62172"/>
              <a:gd name="adj2" fmla="val -16064"/>
              <a:gd name="adj3" fmla="val 16667"/>
            </a:avLst>
          </a:prstGeom>
          <a:solidFill>
            <a:schemeClr val="bg2">
              <a:lumMod val="90000"/>
            </a:schemeClr>
          </a:solidFill>
          <a:ln>
            <a:solidFill>
              <a:schemeClr val="tx1"/>
            </a:solidFill>
          </a:ln>
        </p:spPr>
        <p:txBody>
          <a:bodyPr wrap="square" rtlCol="0">
            <a:spAutoFit/>
          </a:bodyPr>
          <a:lstStyle/>
          <a:p>
            <a:pPr>
              <a:defRPr/>
            </a:pPr>
            <a:r>
              <a:rPr lang="en-US" dirty="0">
                <a:solidFill>
                  <a:prstClr val="black"/>
                </a:solidFill>
                <a:latin typeface="Calibri"/>
              </a:rPr>
              <a:t>Fall 2016 72% of  CCC students start below transfer-level (BTL)</a:t>
            </a:r>
          </a:p>
        </p:txBody>
      </p:sp>
    </p:spTree>
    <p:extLst>
      <p:ext uri="{BB962C8B-B14F-4D97-AF65-F5344CB8AC3E}">
        <p14:creationId xmlns:p14="http://schemas.microsoft.com/office/powerpoint/2010/main" val="236983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244F-C807-704E-A424-9690A4AE56E2}"/>
              </a:ext>
            </a:extLst>
          </p:cNvPr>
          <p:cNvSpPr>
            <a:spLocks noGrp="1"/>
          </p:cNvSpPr>
          <p:nvPr>
            <p:ph type="title"/>
          </p:nvPr>
        </p:nvSpPr>
        <p:spPr/>
        <p:txBody>
          <a:bodyPr>
            <a:normAutofit/>
          </a:bodyPr>
          <a:lstStyle/>
          <a:p>
            <a:r>
              <a:rPr lang="en-US" sz="4400" dirty="0"/>
              <a:t>The problem with placement testing</a:t>
            </a:r>
          </a:p>
        </p:txBody>
      </p:sp>
      <p:sp>
        <p:nvSpPr>
          <p:cNvPr id="3" name="Content Placeholder 2">
            <a:extLst>
              <a:ext uri="{FF2B5EF4-FFF2-40B4-BE49-F238E27FC236}">
                <a16:creationId xmlns:a16="http://schemas.microsoft.com/office/drawing/2014/main" id="{8C49396A-E828-134B-9724-219A1C39031B}"/>
              </a:ext>
            </a:extLst>
          </p:cNvPr>
          <p:cNvSpPr>
            <a:spLocks noGrp="1"/>
          </p:cNvSpPr>
          <p:nvPr>
            <p:ph idx="1"/>
          </p:nvPr>
        </p:nvSpPr>
        <p:spPr/>
        <p:txBody>
          <a:bodyPr/>
          <a:lstStyle/>
          <a:p>
            <a:pPr>
              <a:buFont typeface="Arial" panose="020B0604020202020204" pitchFamily="34" charset="0"/>
              <a:buChar char="•"/>
            </a:pPr>
            <a:r>
              <a:rPr lang="en-US" sz="3200" dirty="0"/>
              <a:t> Placement tests were widely used to determine a student’s starting point in math. </a:t>
            </a:r>
          </a:p>
          <a:p>
            <a:pPr>
              <a:buFont typeface="Arial" panose="020B0604020202020204" pitchFamily="34" charset="0"/>
              <a:buChar char="•"/>
            </a:pPr>
            <a:r>
              <a:rPr lang="en-US" sz="3200" dirty="0"/>
              <a:t> Black and Latinx students disproportionately assigned to lower levels of BTL math</a:t>
            </a:r>
          </a:p>
          <a:p>
            <a:pPr>
              <a:buFont typeface="Arial" panose="020B0604020202020204" pitchFamily="34" charset="0"/>
              <a:buChar char="•"/>
            </a:pPr>
            <a:r>
              <a:rPr lang="en-US" sz="3200" dirty="0"/>
              <a:t> Placement tests did a poor job identifying who would and who would not do well in college, e.g. Accuplacer scores explained about 4% of variation in California community college course grades in math. </a:t>
            </a:r>
          </a:p>
        </p:txBody>
      </p:sp>
      <p:sp>
        <p:nvSpPr>
          <p:cNvPr id="4" name="Slide Number Placeholder 3">
            <a:extLst>
              <a:ext uri="{FF2B5EF4-FFF2-40B4-BE49-F238E27FC236}">
                <a16:creationId xmlns:a16="http://schemas.microsoft.com/office/drawing/2014/main" id="{F7F52735-824C-214D-B405-1476BD644FC4}"/>
              </a:ext>
            </a:extLst>
          </p:cNvPr>
          <p:cNvSpPr>
            <a:spLocks noGrp="1"/>
          </p:cNvSpPr>
          <p:nvPr>
            <p:ph type="sldNum" sz="quarter" idx="12"/>
          </p:nvPr>
        </p:nvSpPr>
        <p:spPr/>
        <p:txBody>
          <a:bodyPr/>
          <a:lstStyle/>
          <a:p>
            <a:fld id="{71D9595C-4C30-40C2-B871-C318E1989D26}" type="slidenum">
              <a:rPr lang="en-US" smtClean="0"/>
              <a:t>8</a:t>
            </a:fld>
            <a:endParaRPr lang="en-US" dirty="0"/>
          </a:p>
        </p:txBody>
      </p:sp>
    </p:spTree>
    <p:extLst>
      <p:ext uri="{BB962C8B-B14F-4D97-AF65-F5344CB8AC3E}">
        <p14:creationId xmlns:p14="http://schemas.microsoft.com/office/powerpoint/2010/main" val="14449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3C8C-5637-9F47-9D30-F1240ED5CE7F}"/>
              </a:ext>
            </a:extLst>
          </p:cNvPr>
          <p:cNvSpPr>
            <a:spLocks noGrp="1"/>
          </p:cNvSpPr>
          <p:nvPr>
            <p:ph type="title"/>
          </p:nvPr>
        </p:nvSpPr>
        <p:spPr/>
        <p:txBody>
          <a:bodyPr/>
          <a:lstStyle/>
          <a:p>
            <a:r>
              <a:rPr lang="en-US" dirty="0"/>
              <a:t>A form of systemic racism</a:t>
            </a:r>
          </a:p>
        </p:txBody>
      </p:sp>
      <p:sp>
        <p:nvSpPr>
          <p:cNvPr id="3" name="Content Placeholder 2">
            <a:extLst>
              <a:ext uri="{FF2B5EF4-FFF2-40B4-BE49-F238E27FC236}">
                <a16:creationId xmlns:a16="http://schemas.microsoft.com/office/drawing/2014/main" id="{13316577-7077-624B-89C9-F26F738A47D8}"/>
              </a:ext>
            </a:extLst>
          </p:cNvPr>
          <p:cNvSpPr>
            <a:spLocks noGrp="1"/>
          </p:cNvSpPr>
          <p:nvPr>
            <p:ph idx="1"/>
          </p:nvPr>
        </p:nvSpPr>
        <p:spPr/>
        <p:txBody>
          <a:bodyPr/>
          <a:lstStyle/>
          <a:p>
            <a:endParaRPr lang="en-US" sz="3200" dirty="0"/>
          </a:p>
          <a:p>
            <a:r>
              <a:rPr lang="en-US" sz="3200" dirty="0"/>
              <a:t>Tests with very weak predictive validity were being used to place the vast majority of our Black and brown students into remedial pipelines where it is guaranteed (due to inevitable attrition in the pipeline) that they will not achieve early milestones to transfer. </a:t>
            </a:r>
          </a:p>
          <a:p>
            <a:endParaRPr lang="en-US" dirty="0"/>
          </a:p>
        </p:txBody>
      </p:sp>
      <p:sp>
        <p:nvSpPr>
          <p:cNvPr id="4" name="Slide Number Placeholder 3">
            <a:extLst>
              <a:ext uri="{FF2B5EF4-FFF2-40B4-BE49-F238E27FC236}">
                <a16:creationId xmlns:a16="http://schemas.microsoft.com/office/drawing/2014/main" id="{D34978B5-B170-C240-91C5-07CC6CCD360F}"/>
              </a:ext>
            </a:extLst>
          </p:cNvPr>
          <p:cNvSpPr>
            <a:spLocks noGrp="1"/>
          </p:cNvSpPr>
          <p:nvPr>
            <p:ph type="sldNum" sz="quarter" idx="12"/>
          </p:nvPr>
        </p:nvSpPr>
        <p:spPr/>
        <p:txBody>
          <a:bodyPr/>
          <a:lstStyle/>
          <a:p>
            <a:fld id="{71D9595C-4C30-40C2-B871-C318E1989D26}" type="slidenum">
              <a:rPr lang="en-US" smtClean="0"/>
              <a:t>9</a:t>
            </a:fld>
            <a:endParaRPr lang="en-US" dirty="0"/>
          </a:p>
        </p:txBody>
      </p:sp>
    </p:spTree>
    <p:extLst>
      <p:ext uri="{BB962C8B-B14F-4D97-AF65-F5344CB8AC3E}">
        <p14:creationId xmlns:p14="http://schemas.microsoft.com/office/powerpoint/2010/main" val="410284651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ASCU slides Myra Snell July 2021" id="{CC3543A8-C4F0-F849-BEDE-537DF37CA655}" vid="{13E31924-F4CB-1F46-B6F0-CBF3FFDB28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PIC redesign">
    <a:dk1>
      <a:srgbClr val="1A1918"/>
    </a:dk1>
    <a:lt1>
      <a:srgbClr val="CFCFCF"/>
    </a:lt1>
    <a:dk2>
      <a:srgbClr val="832522"/>
    </a:dk2>
    <a:lt2>
      <a:srgbClr val="CA4F1A"/>
    </a:lt2>
    <a:accent1>
      <a:srgbClr val="196348"/>
    </a:accent1>
    <a:accent2>
      <a:srgbClr val="02BDA7"/>
    </a:accent2>
    <a:accent3>
      <a:srgbClr val="293B54"/>
    </a:accent3>
    <a:accent4>
      <a:srgbClr val="693692"/>
    </a:accent4>
    <a:accent5>
      <a:srgbClr val="44AFD0"/>
    </a:accent5>
    <a:accent6>
      <a:srgbClr val="CCCB74"/>
    </a:accent6>
    <a:hlink>
      <a:srgbClr val="0000FF"/>
    </a:hlink>
    <a:folHlink>
      <a:srgbClr val="808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PIC redesign">
    <a:dk1>
      <a:srgbClr val="1A1918"/>
    </a:dk1>
    <a:lt1>
      <a:srgbClr val="CFCFCF"/>
    </a:lt1>
    <a:dk2>
      <a:srgbClr val="832522"/>
    </a:dk2>
    <a:lt2>
      <a:srgbClr val="CA4F1A"/>
    </a:lt2>
    <a:accent1>
      <a:srgbClr val="196348"/>
    </a:accent1>
    <a:accent2>
      <a:srgbClr val="02BDA7"/>
    </a:accent2>
    <a:accent3>
      <a:srgbClr val="293B54"/>
    </a:accent3>
    <a:accent4>
      <a:srgbClr val="693692"/>
    </a:accent4>
    <a:accent5>
      <a:srgbClr val="44AFD0"/>
    </a:accent5>
    <a:accent6>
      <a:srgbClr val="CCCB74"/>
    </a:accent6>
    <a:hlink>
      <a:srgbClr val="0000FF"/>
    </a:hlink>
    <a:folHlink>
      <a:srgbClr val="808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8219</TotalTime>
  <Words>2132</Words>
  <Application>Microsoft Office PowerPoint</Application>
  <PresentationFormat>Widescreen</PresentationFormat>
  <Paragraphs>210</Paragraphs>
  <Slides>32</Slides>
  <Notes>12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Retrospect</vt:lpstr>
      <vt:lpstr>Office Theme</vt:lpstr>
      <vt:lpstr>AB 705: Is it working?</vt:lpstr>
      <vt:lpstr>CMC3 committed to anti-racist practices</vt:lpstr>
      <vt:lpstr>AB 705: most consequential for moving the dial on equity</vt:lpstr>
      <vt:lpstr>AB 705: historic equity reform</vt:lpstr>
      <vt:lpstr>Core Standard of AB 705 </vt:lpstr>
      <vt:lpstr>What was problem? </vt:lpstr>
      <vt:lpstr>A structural problem: Inevitable attrition </vt:lpstr>
      <vt:lpstr>The problem with placement testing</vt:lpstr>
      <vt:lpstr>A form of systemic racism</vt:lpstr>
      <vt:lpstr>The larger the share of students starting in TL math, the better the TL completion </vt:lpstr>
      <vt:lpstr>AB 705: Is it working?</vt:lpstr>
      <vt:lpstr>Enrollment in transfer-level math courses increased</vt:lpstr>
      <vt:lpstr>TL course completion increased</vt:lpstr>
      <vt:lpstr>Completion much higher if students start in transfer-level course</vt:lpstr>
      <vt:lpstr>Greatest gain in completion for Black and Latinx,  but gaps remain</vt:lpstr>
      <vt:lpstr>Students of color still less likely to start in TL math</vt:lpstr>
      <vt:lpstr>Black and Latinx students disproportionately attend colleges that offer a lot of BTL sections</vt:lpstr>
      <vt:lpstr>Colleges serving large black populations  disproportionately maintain large BTL offerings</vt:lpstr>
      <vt:lpstr>Inequitable Implementation Drives Inequitable Completion</vt:lpstr>
      <vt:lpstr>Why do colleges continue to offer BTL math?</vt:lpstr>
      <vt:lpstr>What about student with weaker high school preparation?</vt:lpstr>
      <vt:lpstr>What about STEM?</vt:lpstr>
      <vt:lpstr>What about STEM students with weak preparation?</vt:lpstr>
      <vt:lpstr>What about students who fail? </vt:lpstr>
      <vt:lpstr>What factor is the strongest predictor of TL math course success rates? </vt:lpstr>
      <vt:lpstr>PowerPoint Presentation</vt:lpstr>
      <vt:lpstr>Expectations are powerful</vt:lpstr>
      <vt:lpstr>Teacher expectations are powerful</vt:lpstr>
      <vt:lpstr>PowerPoint Presentation</vt:lpstr>
      <vt:lpstr>Teacher expectations are powerful</vt:lpstr>
      <vt:lpstr>We can do it!</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these recommendations work at my college/university?</dc:title>
  <dc:creator>Myra Snell</dc:creator>
  <cp:lastModifiedBy>Sullivan, James</cp:lastModifiedBy>
  <cp:revision>43</cp:revision>
  <cp:lastPrinted>2019-01-15T16:19:05Z</cp:lastPrinted>
  <dcterms:created xsi:type="dcterms:W3CDTF">2021-07-10T01:22:32Z</dcterms:created>
  <dcterms:modified xsi:type="dcterms:W3CDTF">2021-12-11T22:30:03Z</dcterms:modified>
</cp:coreProperties>
</file>