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8" r:id="rId2"/>
    <p:sldId id="592" r:id="rId3"/>
    <p:sldId id="504" r:id="rId4"/>
    <p:sldId id="503" r:id="rId5"/>
    <p:sldId id="590" r:id="rId6"/>
    <p:sldId id="591" r:id="rId7"/>
    <p:sldId id="585" r:id="rId8"/>
    <p:sldId id="593" r:id="rId9"/>
    <p:sldId id="597" r:id="rId10"/>
    <p:sldId id="598" r:id="rId11"/>
    <p:sldId id="599" r:id="rId12"/>
    <p:sldId id="601" r:id="rId13"/>
    <p:sldId id="366" r:id="rId14"/>
    <p:sldId id="368" r:id="rId15"/>
    <p:sldId id="280" r:id="rId16"/>
    <p:sldId id="310" r:id="rId17"/>
    <p:sldId id="311" r:id="rId18"/>
    <p:sldId id="294" r:id="rId19"/>
    <p:sldId id="296" r:id="rId20"/>
    <p:sldId id="297" r:id="rId21"/>
    <p:sldId id="313" r:id="rId22"/>
    <p:sldId id="583" r:id="rId23"/>
    <p:sldId id="372" r:id="rId24"/>
    <p:sldId id="369" r:id="rId25"/>
    <p:sldId id="315" r:id="rId26"/>
    <p:sldId id="298" r:id="rId27"/>
    <p:sldId id="587" r:id="rId28"/>
    <p:sldId id="588" r:id="rId29"/>
    <p:sldId id="595" r:id="rId30"/>
    <p:sldId id="584" r:id="rId31"/>
    <p:sldId id="600" r:id="rId32"/>
    <p:sldId id="367" r:id="rId33"/>
    <p:sldId id="3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4" autoAdjust="0"/>
    <p:restoredTop sz="82675"/>
  </p:normalViewPr>
  <p:slideViewPr>
    <p:cSldViewPr snapToGrid="0">
      <p:cViewPr>
        <p:scale>
          <a:sx n="93" d="100"/>
          <a:sy n="93" d="100"/>
        </p:scale>
        <p:origin x="1536"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9" d="100"/>
          <a:sy n="79" d="100"/>
        </p:scale>
        <p:origin x="29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A488D-79DD-F646-9AA4-2A83CA05937E}" type="datetimeFigureOut">
              <a:rPr lang="en-US" smtClean="0"/>
              <a:t>12/3/19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77C61-7F3B-C74E-B54C-F098794E48BD}" type="slidenum">
              <a:rPr lang="en-US" smtClean="0"/>
              <a:t>‹#›</a:t>
            </a:fld>
            <a:endParaRPr lang="en-US" dirty="0"/>
          </a:p>
        </p:txBody>
      </p:sp>
    </p:spTree>
    <p:extLst>
      <p:ext uri="{BB962C8B-B14F-4D97-AF65-F5344CB8AC3E}">
        <p14:creationId xmlns:p14="http://schemas.microsoft.com/office/powerpoint/2010/main" val="69030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polls –OER level: (1) what’s that?; (2) know about them but not using; (3) teaching out of an OER as a textbook replacement</a:t>
            </a:r>
          </a:p>
          <a:p>
            <a:endParaRPr lang="en-US" dirty="0"/>
          </a:p>
          <a:p>
            <a:pPr fontAlgn="base"/>
            <a:r>
              <a:rPr lang="en-US" sz="1200" b="0" i="0" kern="1200" dirty="0">
                <a:solidFill>
                  <a:schemeClr val="tx1"/>
                </a:solidFill>
                <a:effectLst/>
                <a:latin typeface="+mn-lt"/>
                <a:ea typeface="+mn-ea"/>
                <a:cs typeface="+mn-cs"/>
              </a:rPr>
              <a:t>Description:</a:t>
            </a:r>
          </a:p>
          <a:p>
            <a:pPr fontAlgn="base"/>
            <a:r>
              <a:rPr lang="en-US" sz="1200" b="0" i="0" kern="1200" dirty="0">
                <a:solidFill>
                  <a:schemeClr val="tx1"/>
                </a:solidFill>
                <a:effectLst/>
                <a:latin typeface="+mn-lt"/>
                <a:ea typeface="+mn-ea"/>
                <a:cs typeface="+mn-cs"/>
              </a:rPr>
              <a:t>OER, ZTC, </a:t>
            </a:r>
            <a:r>
              <a:rPr lang="en-US" sz="1200" b="0" i="0" kern="1200" dirty="0" err="1">
                <a:solidFill>
                  <a:schemeClr val="tx1"/>
                </a:solidFill>
                <a:effectLst/>
                <a:latin typeface="+mn-lt"/>
                <a:ea typeface="+mn-ea"/>
                <a:cs typeface="+mn-cs"/>
              </a:rPr>
              <a:t>OERCommons</a:t>
            </a:r>
            <a:r>
              <a:rPr lang="en-US" sz="1200" b="0" i="0" kern="1200" dirty="0">
                <a:solidFill>
                  <a:schemeClr val="tx1"/>
                </a:solidFill>
                <a:effectLst/>
                <a:latin typeface="+mn-lt"/>
                <a:ea typeface="+mn-ea"/>
                <a:cs typeface="+mn-cs"/>
              </a:rPr>
              <a:t>... You've probably heard a lot about textbook affordability. Come learn how we can and have been collaborating across the state and country in reducing textbook costs and increasing student success for our CCC students. Learn about degrees that students can earn without paying for materials, how you can create and share materials, and how students are assisting in this issue.</a:t>
            </a:r>
          </a:p>
          <a:p>
            <a:pPr fontAlgn="base"/>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Bio:</a:t>
            </a:r>
          </a:p>
          <a:p>
            <a:pPr fontAlgn="base"/>
            <a:r>
              <a:rPr lang="en-US" sz="1200" b="0" i="0" kern="1200" dirty="0">
                <a:solidFill>
                  <a:schemeClr val="tx1"/>
                </a:solidFill>
                <a:effectLst/>
                <a:latin typeface="+mn-lt"/>
                <a:ea typeface="+mn-ea"/>
                <a:cs typeface="+mn-cs"/>
              </a:rPr>
              <a:t>Dr. Barbara Illowsky is a past president of CMC3 and recently retired from De Anza College. She co-authored “Introductory Statistics” &amp; "Introductory Business Statistics," free and open textbooks published by OpenStax used by close to 800 colleges and universities. In her retirement, aside from playing with grandbabies, Barbara I working with the Michelson 20MM Foundation, advocating and supporting OER &amp; ZTC in California.</a:t>
            </a:r>
          </a:p>
          <a:p>
            <a:endParaRPr lang="en-US" dirty="0"/>
          </a:p>
          <a:p>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1</a:t>
            </a:fld>
            <a:endParaRPr lang="en-US" dirty="0"/>
          </a:p>
        </p:txBody>
      </p:sp>
    </p:spTree>
    <p:extLst>
      <p:ext uri="{BB962C8B-B14F-4D97-AF65-F5344CB8AC3E}">
        <p14:creationId xmlns:p14="http://schemas.microsoft.com/office/powerpoint/2010/main" val="29424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baseline="0" dirty="0"/>
              <a:t>     Newer Addition</a:t>
            </a:r>
          </a:p>
          <a:p>
            <a:r>
              <a:rPr lang="en-US" baseline="0" dirty="0"/>
              <a:t>     Get book (pdf, hard copy, oral version, iPad)</a:t>
            </a:r>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21</a:t>
            </a:fld>
            <a:endParaRPr lang="en-US" dirty="0"/>
          </a:p>
        </p:txBody>
      </p:sp>
    </p:spTree>
    <p:extLst>
      <p:ext uri="{BB962C8B-B14F-4D97-AF65-F5344CB8AC3E}">
        <p14:creationId xmlns:p14="http://schemas.microsoft.com/office/powerpoint/2010/main" val="84237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C-ID descriptor</a:t>
            </a:r>
            <a:r>
              <a:rPr lang="en-US" baseline="0" dirty="0"/>
              <a:t> where available, otherwise from a college's course catalog</a:t>
            </a:r>
          </a:p>
          <a:p>
            <a:endParaRPr lang="en-US" baseline="0" dirty="0"/>
          </a:p>
          <a:p>
            <a:r>
              <a:rPr lang="en-US" baseline="0" dirty="0"/>
              <a:t>Leave or change to local info</a:t>
            </a:r>
          </a:p>
          <a:p>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23</a:t>
            </a:fld>
            <a:endParaRPr lang="en-US" dirty="0"/>
          </a:p>
        </p:txBody>
      </p:sp>
    </p:spTree>
    <p:extLst>
      <p:ext uri="{BB962C8B-B14F-4D97-AF65-F5344CB8AC3E}">
        <p14:creationId xmlns:p14="http://schemas.microsoft.com/office/powerpoint/2010/main" val="106946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"Empty shell"</a:t>
            </a:r>
            <a:r>
              <a:rPr lang="en-US" baseline="0" dirty="0"/>
              <a:t> meaning no textbook. </a:t>
            </a:r>
          </a:p>
          <a:p>
            <a:r>
              <a:rPr lang="en-US" baseline="0" dirty="0"/>
              <a:t>Add your content.</a:t>
            </a:r>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26</a:t>
            </a:fld>
            <a:endParaRPr lang="en-US" dirty="0"/>
          </a:p>
        </p:txBody>
      </p:sp>
    </p:spTree>
    <p:extLst>
      <p:ext uri="{BB962C8B-B14F-4D97-AF65-F5344CB8AC3E}">
        <p14:creationId xmlns:p14="http://schemas.microsoft.com/office/powerpoint/2010/main" val="1906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What is your experience with OER?</a:t>
            </a:r>
          </a:p>
          <a:p>
            <a:pPr marL="228600" indent="-228600">
              <a:buAutoNum type="arabicPeriod"/>
            </a:pPr>
            <a:r>
              <a:rPr lang="en-US" dirty="0"/>
              <a:t>What’s OER?</a:t>
            </a:r>
          </a:p>
          <a:p>
            <a:pPr marL="228600" indent="-228600">
              <a:buAutoNum type="arabicPeriod"/>
            </a:pPr>
            <a:r>
              <a:rPr lang="en-US" dirty="0"/>
              <a:t>2. Know about OER but not using an open or free textbook</a:t>
            </a:r>
          </a:p>
          <a:p>
            <a:pPr marL="228600" indent="-228600">
              <a:buAutoNum type="arabicPeriod"/>
            </a:pPr>
            <a:r>
              <a:rPr lang="en-US" dirty="0"/>
              <a:t>3. Using an open or free textbook</a:t>
            </a:r>
          </a:p>
          <a:p>
            <a:pPr marL="228600" indent="-228600">
              <a:buAutoNum type="arabicPeriod"/>
            </a:pPr>
            <a:r>
              <a:rPr lang="en-US" dirty="0"/>
              <a:t>4. Using OER and promoting it.</a:t>
            </a:r>
          </a:p>
        </p:txBody>
      </p:sp>
      <p:sp>
        <p:nvSpPr>
          <p:cNvPr id="4" name="Slide Number Placeholder 3"/>
          <p:cNvSpPr>
            <a:spLocks noGrp="1"/>
          </p:cNvSpPr>
          <p:nvPr>
            <p:ph type="sldNum" sz="quarter" idx="5"/>
          </p:nvPr>
        </p:nvSpPr>
        <p:spPr/>
        <p:txBody>
          <a:bodyPr/>
          <a:lstStyle/>
          <a:p>
            <a:fld id="{FEE77C61-7F3B-C74E-B54C-F098794E48BD}" type="slidenum">
              <a:rPr lang="en-US" smtClean="0"/>
              <a:t>27</a:t>
            </a:fld>
            <a:endParaRPr lang="en-US" dirty="0"/>
          </a:p>
        </p:txBody>
      </p:sp>
    </p:spTree>
    <p:extLst>
      <p:ext uri="{BB962C8B-B14F-4D97-AF65-F5344CB8AC3E}">
        <p14:creationId xmlns:p14="http://schemas.microsoft.com/office/powerpoint/2010/main" val="31154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What is your experience with OER?</a:t>
            </a:r>
          </a:p>
          <a:p>
            <a:pPr marL="228600" indent="-228600">
              <a:buAutoNum type="arabicPeriod"/>
            </a:pPr>
            <a:r>
              <a:rPr lang="en-US" dirty="0"/>
              <a:t>What’s OER?</a:t>
            </a:r>
          </a:p>
          <a:p>
            <a:pPr marL="228600" indent="-228600">
              <a:buAutoNum type="arabicPeriod"/>
            </a:pPr>
            <a:r>
              <a:rPr lang="en-US" dirty="0"/>
              <a:t>2. Know about OER but not using an open or free textbook</a:t>
            </a:r>
          </a:p>
          <a:p>
            <a:pPr marL="228600" indent="-228600">
              <a:buAutoNum type="arabicPeriod"/>
            </a:pPr>
            <a:r>
              <a:rPr lang="en-US" dirty="0"/>
              <a:t>3. Using an open or free textbook</a:t>
            </a:r>
          </a:p>
          <a:p>
            <a:pPr marL="228600" indent="-228600">
              <a:buAutoNum type="arabicPeriod"/>
            </a:pPr>
            <a:r>
              <a:rPr lang="en-US" dirty="0"/>
              <a:t>4. Using OER and promoting it.</a:t>
            </a:r>
          </a:p>
        </p:txBody>
      </p:sp>
      <p:sp>
        <p:nvSpPr>
          <p:cNvPr id="4" name="Slide Number Placeholder 3"/>
          <p:cNvSpPr>
            <a:spLocks noGrp="1"/>
          </p:cNvSpPr>
          <p:nvPr>
            <p:ph type="sldNum" sz="quarter" idx="5"/>
          </p:nvPr>
        </p:nvSpPr>
        <p:spPr/>
        <p:txBody>
          <a:bodyPr/>
          <a:lstStyle/>
          <a:p>
            <a:fld id="{FEE77C61-7F3B-C74E-B54C-F098794E48BD}" type="slidenum">
              <a:rPr lang="en-US" smtClean="0"/>
              <a:t>28</a:t>
            </a:fld>
            <a:endParaRPr lang="en-US" dirty="0"/>
          </a:p>
        </p:txBody>
      </p:sp>
    </p:spTree>
    <p:extLst>
      <p:ext uri="{BB962C8B-B14F-4D97-AF65-F5344CB8AC3E}">
        <p14:creationId xmlns:p14="http://schemas.microsoft.com/office/powerpoint/2010/main" val="178638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77C61-7F3B-C74E-B54C-F098794E48BD}" type="slidenum">
              <a:rPr lang="en-US" smtClean="0"/>
              <a:t>29</a:t>
            </a:fld>
            <a:endParaRPr lang="en-US" dirty="0"/>
          </a:p>
        </p:txBody>
      </p:sp>
    </p:spTree>
    <p:extLst>
      <p:ext uri="{BB962C8B-B14F-4D97-AF65-F5344CB8AC3E}">
        <p14:creationId xmlns:p14="http://schemas.microsoft.com/office/powerpoint/2010/main" val="17286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77C61-7F3B-C74E-B54C-F098794E48BD}" type="slidenum">
              <a:rPr lang="en-US" smtClean="0"/>
              <a:t>30</a:t>
            </a:fld>
            <a:endParaRPr lang="en-US" dirty="0"/>
          </a:p>
        </p:txBody>
      </p:sp>
    </p:spTree>
    <p:extLst>
      <p:ext uri="{BB962C8B-B14F-4D97-AF65-F5344CB8AC3E}">
        <p14:creationId xmlns:p14="http://schemas.microsoft.com/office/powerpoint/2010/main" val="149764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77C61-7F3B-C74E-B54C-F098794E48BD}" type="slidenum">
              <a:rPr lang="en-US" smtClean="0"/>
              <a:t>31</a:t>
            </a:fld>
            <a:endParaRPr lang="en-US" dirty="0"/>
          </a:p>
        </p:txBody>
      </p:sp>
    </p:spTree>
    <p:extLst>
      <p:ext uri="{BB962C8B-B14F-4D97-AF65-F5344CB8AC3E}">
        <p14:creationId xmlns:p14="http://schemas.microsoft.com/office/powerpoint/2010/main" val="143171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D2021A8-B01E-3548-9CBB-C3DFF041D2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79B4C12B-EE58-DF49-8822-C95648DC04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5" name="Slide Number Placeholder 3">
            <a:extLst>
              <a:ext uri="{FF2B5EF4-FFF2-40B4-BE49-F238E27FC236}">
                <a16:creationId xmlns:a16="http://schemas.microsoft.com/office/drawing/2014/main" id="{0BC3777F-B57A-FB4C-9867-694A8FA8FE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cs typeface="Arial" panose="020B0604020202020204" pitchFamily="34" charset="0"/>
              </a:defRPr>
            </a:lvl1pPr>
            <a:lvl2pPr marL="742950" indent="-285750">
              <a:defRPr>
                <a:solidFill>
                  <a:schemeClr val="tx1"/>
                </a:solidFill>
                <a:latin typeface="Myriad Pro" pitchFamily="34" charset="0"/>
                <a:cs typeface="Arial" panose="020B0604020202020204" pitchFamily="34" charset="0"/>
              </a:defRPr>
            </a:lvl2pPr>
            <a:lvl3pPr marL="1143000" indent="-228600">
              <a:defRPr>
                <a:solidFill>
                  <a:schemeClr val="tx1"/>
                </a:solidFill>
                <a:latin typeface="Myriad Pro" pitchFamily="34" charset="0"/>
                <a:cs typeface="Arial" panose="020B0604020202020204" pitchFamily="34" charset="0"/>
              </a:defRPr>
            </a:lvl3pPr>
            <a:lvl4pPr marL="1600200" indent="-228600">
              <a:defRPr>
                <a:solidFill>
                  <a:schemeClr val="tx1"/>
                </a:solidFill>
                <a:latin typeface="Myriad Pro" pitchFamily="34" charset="0"/>
                <a:cs typeface="Arial" panose="020B0604020202020204" pitchFamily="34" charset="0"/>
              </a:defRPr>
            </a:lvl4pPr>
            <a:lvl5pPr marL="2057400" indent="-228600">
              <a:defRPr>
                <a:solidFill>
                  <a:schemeClr val="tx1"/>
                </a:solidFill>
                <a:latin typeface="Myriad Pro"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9pPr>
          </a:lstStyle>
          <a:p>
            <a:fld id="{1F17CA6A-EA9E-E447-B28C-B3FEE5B389BB}" type="slidenum">
              <a:rPr lang="en-US" altLang="en-US"/>
              <a:pPr/>
              <a:t>32</a:t>
            </a:fld>
            <a:endParaRPr lang="en-US" altLang="en-US" dirty="0"/>
          </a:p>
        </p:txBody>
      </p:sp>
    </p:spTree>
    <p:extLst>
      <p:ext uri="{BB962C8B-B14F-4D97-AF65-F5344CB8AC3E}">
        <p14:creationId xmlns:p14="http://schemas.microsoft.com/office/powerpoint/2010/main" val="177311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What is your experience with OER?</a:t>
            </a:r>
          </a:p>
          <a:p>
            <a:pPr marL="228600" indent="-228600">
              <a:buAutoNum type="arabicPeriod"/>
            </a:pPr>
            <a:r>
              <a:rPr lang="en-US" dirty="0"/>
              <a:t>What’s OER?</a:t>
            </a:r>
          </a:p>
          <a:p>
            <a:pPr marL="228600" indent="-228600">
              <a:buAutoNum type="arabicPeriod"/>
            </a:pPr>
            <a:r>
              <a:rPr lang="en-US" dirty="0"/>
              <a:t>2. Know about OER but not using an open or free textbook</a:t>
            </a:r>
          </a:p>
          <a:p>
            <a:pPr marL="228600" indent="-228600">
              <a:buAutoNum type="arabicPeriod"/>
            </a:pPr>
            <a:r>
              <a:rPr lang="en-US" dirty="0"/>
              <a:t>3. Using an open or free textbook</a:t>
            </a:r>
          </a:p>
          <a:p>
            <a:pPr marL="228600" indent="-228600">
              <a:buAutoNum type="arabicPeriod"/>
            </a:pPr>
            <a:r>
              <a:rPr lang="en-US" dirty="0"/>
              <a:t>4. Using OER and promoting it.</a:t>
            </a:r>
          </a:p>
        </p:txBody>
      </p:sp>
      <p:sp>
        <p:nvSpPr>
          <p:cNvPr id="4" name="Slide Number Placeholder 3"/>
          <p:cNvSpPr>
            <a:spLocks noGrp="1"/>
          </p:cNvSpPr>
          <p:nvPr>
            <p:ph type="sldNum" sz="quarter" idx="5"/>
          </p:nvPr>
        </p:nvSpPr>
        <p:spPr/>
        <p:txBody>
          <a:bodyPr/>
          <a:lstStyle/>
          <a:p>
            <a:fld id="{FEE77C61-7F3B-C74E-B54C-F098794E48BD}" type="slidenum">
              <a:rPr lang="en-US" smtClean="0"/>
              <a:t>4</a:t>
            </a:fld>
            <a:endParaRPr lang="en-US" dirty="0"/>
          </a:p>
        </p:txBody>
      </p:sp>
    </p:spTree>
    <p:extLst>
      <p:ext uri="{BB962C8B-B14F-4D97-AF65-F5344CB8AC3E}">
        <p14:creationId xmlns:p14="http://schemas.microsoft.com/office/powerpoint/2010/main" val="346349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77C61-7F3B-C74E-B54C-F098794E48BD}" type="slidenum">
              <a:rPr lang="en-US" smtClean="0"/>
              <a:t>7</a:t>
            </a:fld>
            <a:endParaRPr lang="en-US" dirty="0"/>
          </a:p>
        </p:txBody>
      </p:sp>
    </p:spTree>
    <p:extLst>
      <p:ext uri="{BB962C8B-B14F-4D97-AF65-F5344CB8AC3E}">
        <p14:creationId xmlns:p14="http://schemas.microsoft.com/office/powerpoint/2010/main" val="196669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rgbClr val="7030A0"/>
                </a:solidFill>
              </a:rPr>
              <a:t>(a) Retain – the right to create, own, and control copies of the content;</a:t>
            </a:r>
            <a:br>
              <a:rPr lang="en-US" sz="1200" b="1" dirty="0">
                <a:solidFill>
                  <a:srgbClr val="7030A0"/>
                </a:solidFill>
              </a:rPr>
            </a:br>
            <a:r>
              <a:rPr lang="en-US" sz="1200" b="1" dirty="0">
                <a:solidFill>
                  <a:srgbClr val="7030A0"/>
                </a:solidFill>
              </a:rPr>
              <a:t>(b) Reuse – the right to use the content in a wide range of ways;</a:t>
            </a:r>
            <a:br>
              <a:rPr lang="en-US" sz="1200" b="1" dirty="0">
                <a:solidFill>
                  <a:srgbClr val="7030A0"/>
                </a:solidFill>
              </a:rPr>
            </a:br>
            <a:r>
              <a:rPr lang="en-US" sz="1200" b="1" dirty="0">
                <a:solidFill>
                  <a:srgbClr val="7030A0"/>
                </a:solidFill>
              </a:rPr>
              <a:t>(c) Revise – the right to adapt, adjust, modify, or alter the content itself;</a:t>
            </a:r>
            <a:br>
              <a:rPr lang="en-US" sz="1200" b="1" dirty="0">
                <a:solidFill>
                  <a:srgbClr val="7030A0"/>
                </a:solidFill>
              </a:rPr>
            </a:br>
            <a:r>
              <a:rPr lang="en-US" sz="1200" b="1" dirty="0">
                <a:solidFill>
                  <a:srgbClr val="7030A0"/>
                </a:solidFill>
              </a:rPr>
              <a:t>(d) Remix – the right to combine the original or revised content with other material to create something new;</a:t>
            </a:r>
            <a:br>
              <a:rPr lang="en-US" sz="1200" b="1" dirty="0">
                <a:solidFill>
                  <a:srgbClr val="7030A0"/>
                </a:solidFill>
              </a:rPr>
            </a:br>
            <a:r>
              <a:rPr lang="en-US" sz="1200" b="1" dirty="0">
                <a:solidFill>
                  <a:srgbClr val="7030A0"/>
                </a:solidFill>
              </a:rPr>
              <a:t>(e) Redistribute – the right to share copies of the original content, the revisions, or the remixes with others.</a:t>
            </a:r>
          </a:p>
        </p:txBody>
      </p:sp>
      <p:sp>
        <p:nvSpPr>
          <p:cNvPr id="4" name="Slide Number Placeholder 3"/>
          <p:cNvSpPr>
            <a:spLocks noGrp="1"/>
          </p:cNvSpPr>
          <p:nvPr>
            <p:ph type="sldNum" sz="quarter" idx="5"/>
          </p:nvPr>
        </p:nvSpPr>
        <p:spPr/>
        <p:txBody>
          <a:bodyPr/>
          <a:lstStyle/>
          <a:p>
            <a:fld id="{FEE77C61-7F3B-C74E-B54C-F098794E48BD}" type="slidenum">
              <a:rPr lang="en-US" smtClean="0"/>
              <a:t>8</a:t>
            </a:fld>
            <a:endParaRPr lang="en-US" dirty="0"/>
          </a:p>
        </p:txBody>
      </p:sp>
    </p:spTree>
    <p:extLst>
      <p:ext uri="{BB962C8B-B14F-4D97-AF65-F5344CB8AC3E}">
        <p14:creationId xmlns:p14="http://schemas.microsoft.com/office/powerpoint/2010/main" val="225405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4A518D6-3C55-824A-905B-CFE6553807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21B09BE4-5AC5-9641-99D4-E1DFFDA7B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Search "CCC OEI" </a:t>
            </a:r>
          </a:p>
          <a:p>
            <a:pPr>
              <a:spcBef>
                <a:spcPct val="0"/>
              </a:spcBef>
            </a:pPr>
            <a:r>
              <a:rPr lang="en-US" altLang="en-US" dirty="0"/>
              <a:t>If add "OER" then the empty course shells shows first</a:t>
            </a:r>
          </a:p>
          <a:p>
            <a:pPr>
              <a:spcBef>
                <a:spcPct val="0"/>
              </a:spcBef>
            </a:pPr>
            <a:endParaRPr lang="en-US" altLang="en-US" dirty="0"/>
          </a:p>
          <a:p>
            <a:pPr>
              <a:spcBef>
                <a:spcPct val="0"/>
              </a:spcBef>
            </a:pPr>
            <a:r>
              <a:rPr lang="en-US" altLang="en-US" dirty="0"/>
              <a:t>To import - need to create your own empty course shell in your Canvas instance. Then, import the Canvas Commons shell into yours. Will override all info there.</a:t>
            </a:r>
          </a:p>
        </p:txBody>
      </p:sp>
      <p:sp>
        <p:nvSpPr>
          <p:cNvPr id="47107" name="Slide Number Placeholder 3">
            <a:extLst>
              <a:ext uri="{FF2B5EF4-FFF2-40B4-BE49-F238E27FC236}">
                <a16:creationId xmlns:a16="http://schemas.microsoft.com/office/drawing/2014/main" id="{CB456CB7-AE35-4B42-9DB5-386B37B85B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itchFamily="34" charset="0"/>
                <a:cs typeface="Arial" panose="020B0604020202020204" pitchFamily="34" charset="0"/>
              </a:defRPr>
            </a:lvl1pPr>
            <a:lvl2pPr marL="742950" indent="-285750">
              <a:defRPr>
                <a:solidFill>
                  <a:schemeClr val="tx1"/>
                </a:solidFill>
                <a:latin typeface="Myriad Pro" pitchFamily="34" charset="0"/>
                <a:cs typeface="Arial" panose="020B0604020202020204" pitchFamily="34" charset="0"/>
              </a:defRPr>
            </a:lvl2pPr>
            <a:lvl3pPr marL="1143000" indent="-228600">
              <a:defRPr>
                <a:solidFill>
                  <a:schemeClr val="tx1"/>
                </a:solidFill>
                <a:latin typeface="Myriad Pro" pitchFamily="34" charset="0"/>
                <a:cs typeface="Arial" panose="020B0604020202020204" pitchFamily="34" charset="0"/>
              </a:defRPr>
            </a:lvl3pPr>
            <a:lvl4pPr marL="1600200" indent="-228600">
              <a:defRPr>
                <a:solidFill>
                  <a:schemeClr val="tx1"/>
                </a:solidFill>
                <a:latin typeface="Myriad Pro" pitchFamily="34" charset="0"/>
                <a:cs typeface="Arial" panose="020B0604020202020204" pitchFamily="34" charset="0"/>
              </a:defRPr>
            </a:lvl4pPr>
            <a:lvl5pPr marL="2057400" indent="-228600">
              <a:defRPr>
                <a:solidFill>
                  <a:schemeClr val="tx1"/>
                </a:solidFill>
                <a:latin typeface="Myriad Pro"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9pPr>
          </a:lstStyle>
          <a:p>
            <a:fld id="{3B400595-74D4-D845-BCDF-3A09A70ED0FC}" type="slidenum">
              <a:rPr lang="en-US" altLang="en-US"/>
              <a:pPr/>
              <a:t>13</a:t>
            </a:fld>
            <a:endParaRPr lang="en-US" altLang="en-US" dirty="0"/>
          </a:p>
        </p:txBody>
      </p:sp>
    </p:spTree>
    <p:extLst>
      <p:ext uri="{BB962C8B-B14F-4D97-AF65-F5344CB8AC3E}">
        <p14:creationId xmlns:p14="http://schemas.microsoft.com/office/powerpoint/2010/main" val="184881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15</a:t>
            </a:fld>
            <a:endParaRPr lang="en-US" dirty="0"/>
          </a:p>
        </p:txBody>
      </p:sp>
    </p:spTree>
    <p:extLst>
      <p:ext uri="{BB962C8B-B14F-4D97-AF65-F5344CB8AC3E}">
        <p14:creationId xmlns:p14="http://schemas.microsoft.com/office/powerpoint/2010/main" val="60119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C-ID descriptor</a:t>
            </a:r>
            <a:r>
              <a:rPr lang="en-US" baseline="0" dirty="0"/>
              <a:t> where available, otherwise from a college's course catalog</a:t>
            </a:r>
          </a:p>
          <a:p>
            <a:endParaRPr lang="en-US" baseline="0" dirty="0"/>
          </a:p>
          <a:p>
            <a:r>
              <a:rPr lang="en-US" baseline="0" dirty="0"/>
              <a:t>Leave or change to local info</a:t>
            </a:r>
          </a:p>
          <a:p>
            <a:endParaRPr lang="en-US" dirty="0"/>
          </a:p>
        </p:txBody>
      </p:sp>
      <p:sp>
        <p:nvSpPr>
          <p:cNvPr id="4" name="Slide Number Placeholder 3"/>
          <p:cNvSpPr>
            <a:spLocks noGrp="1"/>
          </p:cNvSpPr>
          <p:nvPr>
            <p:ph type="sldNum" sz="quarter" idx="10"/>
          </p:nvPr>
        </p:nvSpPr>
        <p:spPr/>
        <p:txBody>
          <a:bodyPr/>
          <a:lstStyle/>
          <a:p>
            <a:fld id="{FEE77C61-7F3B-C74E-B54C-F098794E48BD}" type="slidenum">
              <a:rPr lang="en-US" smtClean="0"/>
              <a:t>16</a:t>
            </a:fld>
            <a:endParaRPr lang="en-US" dirty="0"/>
          </a:p>
        </p:txBody>
      </p:sp>
    </p:spTree>
    <p:extLst>
      <p:ext uri="{BB962C8B-B14F-4D97-AF65-F5344CB8AC3E}">
        <p14:creationId xmlns:p14="http://schemas.microsoft.com/office/powerpoint/2010/main" val="208961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links to Canvas supplied info</a:t>
            </a:r>
          </a:p>
        </p:txBody>
      </p:sp>
      <p:sp>
        <p:nvSpPr>
          <p:cNvPr id="4" name="Slide Number Placeholder 3"/>
          <p:cNvSpPr>
            <a:spLocks noGrp="1"/>
          </p:cNvSpPr>
          <p:nvPr>
            <p:ph type="sldNum" sz="quarter" idx="10"/>
          </p:nvPr>
        </p:nvSpPr>
        <p:spPr/>
        <p:txBody>
          <a:bodyPr/>
          <a:lstStyle/>
          <a:p>
            <a:fld id="{FEE77C61-7F3B-C74E-B54C-F098794E48BD}" type="slidenum">
              <a:rPr lang="en-US" smtClean="0"/>
              <a:t>19</a:t>
            </a:fld>
            <a:endParaRPr lang="en-US" dirty="0"/>
          </a:p>
        </p:txBody>
      </p:sp>
    </p:spTree>
    <p:extLst>
      <p:ext uri="{BB962C8B-B14F-4D97-AF65-F5344CB8AC3E}">
        <p14:creationId xmlns:p14="http://schemas.microsoft.com/office/powerpoint/2010/main" val="129949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text AND PPt</a:t>
            </a:r>
          </a:p>
        </p:txBody>
      </p:sp>
      <p:sp>
        <p:nvSpPr>
          <p:cNvPr id="4" name="Slide Number Placeholder 3"/>
          <p:cNvSpPr>
            <a:spLocks noGrp="1"/>
          </p:cNvSpPr>
          <p:nvPr>
            <p:ph type="sldNum" sz="quarter" idx="10"/>
          </p:nvPr>
        </p:nvSpPr>
        <p:spPr/>
        <p:txBody>
          <a:bodyPr/>
          <a:lstStyle/>
          <a:p>
            <a:fld id="{FEE77C61-7F3B-C74E-B54C-F098794E48BD}" type="slidenum">
              <a:rPr lang="en-US" smtClean="0"/>
              <a:t>20</a:t>
            </a:fld>
            <a:endParaRPr lang="en-US" dirty="0"/>
          </a:p>
        </p:txBody>
      </p:sp>
    </p:spTree>
    <p:extLst>
      <p:ext uri="{BB962C8B-B14F-4D97-AF65-F5344CB8AC3E}">
        <p14:creationId xmlns:p14="http://schemas.microsoft.com/office/powerpoint/2010/main" val="71269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463930-2B51-4A12-BB40-E2D0697BCCB0}" type="datetimeFigureOut">
              <a:rPr lang="en-US" smtClean="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2459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63930-2B51-4A12-BB40-E2D0697BCCB0}" type="datetimeFigureOut">
              <a:rPr lang="en-US" smtClean="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158372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63930-2B51-4A12-BB40-E2D0697BCCB0}" type="datetimeFigureOut">
              <a:rPr lang="en-US" smtClean="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43475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463930-2B51-4A12-BB40-E2D0697BCCB0}" type="datetimeFigureOut">
              <a:rPr lang="en-US" smtClean="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326926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463930-2B51-4A12-BB40-E2D0697BCCB0}" type="datetimeFigureOut">
              <a:rPr lang="en-US" smtClean="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1658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463930-2B51-4A12-BB40-E2D0697BCCB0}" type="datetimeFigureOut">
              <a:rPr lang="en-US" smtClean="0"/>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120481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463930-2B51-4A12-BB40-E2D0697BCCB0}" type="datetimeFigureOut">
              <a:rPr lang="en-US" smtClean="0"/>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411155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463930-2B51-4A12-BB40-E2D0697BCCB0}" type="datetimeFigureOut">
              <a:rPr lang="en-US" smtClean="0"/>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253635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63930-2B51-4A12-BB40-E2D0697BCCB0}" type="datetimeFigureOut">
              <a:rPr lang="en-US" smtClean="0"/>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40998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463930-2B51-4A12-BB40-E2D0697BCCB0}" type="datetimeFigureOut">
              <a:rPr lang="en-US" smtClean="0"/>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24677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463930-2B51-4A12-BB40-E2D0697BCCB0}" type="datetimeFigureOut">
              <a:rPr lang="en-US" smtClean="0"/>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EBDAAC-E510-4798-AF35-783FAABA4D70}" type="slidenum">
              <a:rPr lang="en-US" smtClean="0"/>
              <a:t>‹#›</a:t>
            </a:fld>
            <a:endParaRPr lang="en-US" dirty="0"/>
          </a:p>
        </p:txBody>
      </p:sp>
    </p:spTree>
    <p:extLst>
      <p:ext uri="{BB962C8B-B14F-4D97-AF65-F5344CB8AC3E}">
        <p14:creationId xmlns:p14="http://schemas.microsoft.com/office/powerpoint/2010/main" val="53316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63930-2B51-4A12-BB40-E2D0697BCCB0}" type="datetimeFigureOut">
              <a:rPr lang="en-US" smtClean="0"/>
              <a:t>12/3/19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BDAAC-E510-4798-AF35-783FAABA4D70}" type="slidenum">
              <a:rPr lang="en-US" smtClean="0"/>
              <a:t>‹#›</a:t>
            </a:fld>
            <a:endParaRPr lang="en-US" dirty="0"/>
          </a:p>
        </p:txBody>
      </p:sp>
    </p:spTree>
    <p:extLst>
      <p:ext uri="{BB962C8B-B14F-4D97-AF65-F5344CB8AC3E}">
        <p14:creationId xmlns:p14="http://schemas.microsoft.com/office/powerpoint/2010/main" val="1567686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20mm.org/" TargetMode="External"/><Relationship Id="rId7"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illowskybarbara@fhd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nbcnews.com/news/us-news/hunger-campus-fight-against-student-food-insecurity-n106329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30.tiff"/><Relationship Id="rId7" Type="http://schemas.openxmlformats.org/officeDocument/2006/relationships/hyperlink" Target="http://cvc.edu/faculty-resources/open-educational-resource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cccoer.org/" TargetMode="External"/><Relationship Id="rId5" Type="http://schemas.openxmlformats.org/officeDocument/2006/relationships/image" Target="../media/image31.tiff"/><Relationship Id="rId4" Type="http://schemas.openxmlformats.org/officeDocument/2006/relationships/hyperlink" Target="https://www.oeconsortium.org/"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mailto:illowskybarbara@fhd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olleverywhere.com/multiple_choice_polls/7sk3dOI38ZWByWuDcadhc"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quot;&quot;" descr="&quot;&quot;"/>
          <p:cNvSpPr/>
          <p:nvPr/>
        </p:nvSpPr>
        <p:spPr>
          <a:xfrm>
            <a:off x="0" y="245813"/>
            <a:ext cx="9144000" cy="151320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p:nvPr>
        </p:nvSpPr>
        <p:spPr>
          <a:xfrm>
            <a:off x="0" y="353961"/>
            <a:ext cx="9144000" cy="1447436"/>
          </a:xfrm>
        </p:spPr>
        <p:txBody>
          <a:bodyPr>
            <a:normAutofit/>
          </a:bodyPr>
          <a:lstStyle/>
          <a:p>
            <a:pPr algn="ctr"/>
            <a:r>
              <a:rPr lang="en-US" b="1" dirty="0">
                <a:solidFill>
                  <a:schemeClr val="bg1"/>
                </a:solidFill>
              </a:rPr>
              <a:t>OER and ZTC: Ways to Remove </a:t>
            </a:r>
            <a:br>
              <a:rPr lang="en-US" b="1" dirty="0">
                <a:solidFill>
                  <a:schemeClr val="bg1"/>
                </a:solidFill>
              </a:rPr>
            </a:br>
            <a:r>
              <a:rPr lang="en-US" b="1" dirty="0">
                <a:solidFill>
                  <a:schemeClr val="bg1"/>
                </a:solidFill>
              </a:rPr>
              <a:t>a Barrier to Student Success!</a:t>
            </a:r>
          </a:p>
        </p:txBody>
      </p:sp>
      <p:sp>
        <p:nvSpPr>
          <p:cNvPr id="3" name="Text Placeholder 2"/>
          <p:cNvSpPr>
            <a:spLocks noGrp="1"/>
          </p:cNvSpPr>
          <p:nvPr>
            <p:ph type="body" idx="1"/>
          </p:nvPr>
        </p:nvSpPr>
        <p:spPr>
          <a:xfrm>
            <a:off x="4014788" y="2167930"/>
            <a:ext cx="4572375" cy="617934"/>
          </a:xfrm>
        </p:spPr>
        <p:txBody>
          <a:bodyPr>
            <a:noAutofit/>
          </a:bodyPr>
          <a:lstStyle/>
          <a:p>
            <a:pPr algn="ctr"/>
            <a:r>
              <a:rPr lang="en-US" sz="3600" dirty="0"/>
              <a:t>Barbara Illowsky, PhD</a:t>
            </a:r>
          </a:p>
        </p:txBody>
      </p:sp>
      <p:sp>
        <p:nvSpPr>
          <p:cNvPr id="4" name="Content Placeholder 3"/>
          <p:cNvSpPr>
            <a:spLocks noGrp="1"/>
          </p:cNvSpPr>
          <p:nvPr>
            <p:ph sz="half" idx="2"/>
          </p:nvPr>
        </p:nvSpPr>
        <p:spPr>
          <a:xfrm>
            <a:off x="3311237" y="2992582"/>
            <a:ext cx="5604164" cy="3144982"/>
          </a:xfrm>
        </p:spPr>
        <p:txBody>
          <a:bodyPr>
            <a:normAutofit/>
          </a:bodyPr>
          <a:lstStyle/>
          <a:p>
            <a:pPr marL="0" indent="0" algn="ctr">
              <a:buNone/>
            </a:pPr>
            <a:r>
              <a:rPr lang="en-US" sz="3200" i="1" dirty="0">
                <a:hlinkClick r:id="rId3"/>
              </a:rPr>
              <a:t>Michelson 20MM Foundation</a:t>
            </a:r>
            <a:endParaRPr lang="en-US" sz="3200" i="1" dirty="0"/>
          </a:p>
          <a:p>
            <a:pPr marL="0" indent="0" algn="ctr">
              <a:buNone/>
            </a:pPr>
            <a:r>
              <a:rPr lang="en-US" sz="3200" i="1" dirty="0"/>
              <a:t>OER &amp; Innovation Fellow</a:t>
            </a:r>
          </a:p>
          <a:p>
            <a:pPr marL="0" indent="0" algn="ctr">
              <a:buNone/>
            </a:pPr>
            <a:endParaRPr lang="en-US" sz="3200" b="1" dirty="0">
              <a:latin typeface="Comic Sans MS" panose="030F0902030302020204" pitchFamily="66" charset="0"/>
            </a:endParaRPr>
          </a:p>
          <a:p>
            <a:pPr marL="0" indent="0" algn="ctr">
              <a:buNone/>
            </a:pPr>
            <a:r>
              <a:rPr lang="en-US" sz="3200" b="1" dirty="0">
                <a:solidFill>
                  <a:srgbClr val="7030A0"/>
                </a:solidFill>
                <a:latin typeface="Comic Sans MS" panose="030F0902030302020204" pitchFamily="66" charset="0"/>
              </a:rPr>
              <a:t>RETIRED</a:t>
            </a:r>
            <a:r>
              <a:rPr lang="en-US" sz="3200" i="1" dirty="0">
                <a:latin typeface="Comic Sans MS" panose="030F0902030302020204" pitchFamily="66" charset="0"/>
              </a:rPr>
              <a:t>, </a:t>
            </a:r>
            <a:r>
              <a:rPr lang="en-US" sz="3200" i="1" dirty="0"/>
              <a:t>De Anza College</a:t>
            </a:r>
          </a:p>
          <a:p>
            <a:pPr marL="0" indent="0" algn="ctr">
              <a:buNone/>
            </a:pPr>
            <a:r>
              <a:rPr lang="en-US" sz="3200" dirty="0">
                <a:hlinkClick r:id="rId4"/>
              </a:rPr>
              <a:t>illowskybarbara@fhda.edu</a:t>
            </a:r>
            <a:r>
              <a:rPr lang="en-US" sz="3200" dirty="0"/>
              <a:t> </a:t>
            </a:r>
          </a:p>
        </p:txBody>
      </p:sp>
      <p:pic>
        <p:nvPicPr>
          <p:cNvPr id="13" name="Picture 12" descr="Barbara Illowsk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897" y="2746925"/>
            <a:ext cx="1844144" cy="1844144"/>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Twitt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564" y="5885133"/>
            <a:ext cx="621872" cy="504861"/>
          </a:xfrm>
          <a:prstGeom prst="rect">
            <a:avLst/>
          </a:prstGeom>
        </p:spPr>
      </p:pic>
      <p:sp>
        <p:nvSpPr>
          <p:cNvPr id="7" name="TextBox 6"/>
          <p:cNvSpPr txBox="1"/>
          <p:nvPr/>
        </p:nvSpPr>
        <p:spPr>
          <a:xfrm>
            <a:off x="6130632" y="5875953"/>
            <a:ext cx="1451673" cy="523220"/>
          </a:xfrm>
          <a:prstGeom prst="rect">
            <a:avLst/>
          </a:prstGeom>
          <a:noFill/>
        </p:spPr>
        <p:txBody>
          <a:bodyPr wrap="square" rtlCol="0">
            <a:spAutoFit/>
          </a:bodyPr>
          <a:lstStyle/>
          <a:p>
            <a:r>
              <a:rPr lang="en-US" sz="2800" b="1" dirty="0">
                <a:solidFill>
                  <a:srgbClr val="002060"/>
                </a:solidFill>
              </a:rPr>
              <a:t>@DrBSI</a:t>
            </a:r>
          </a:p>
        </p:txBody>
      </p:sp>
      <p:pic>
        <p:nvPicPr>
          <p:cNvPr id="6" name="Picture 5"/>
          <p:cNvPicPr>
            <a:picLocks noChangeAspect="1"/>
          </p:cNvPicPr>
          <p:nvPr/>
        </p:nvPicPr>
        <p:blipFill>
          <a:blip r:embed="rId7"/>
          <a:stretch>
            <a:fillRect/>
          </a:stretch>
        </p:blipFill>
        <p:spPr>
          <a:xfrm>
            <a:off x="465953" y="6016286"/>
            <a:ext cx="1457016" cy="513267"/>
          </a:xfrm>
          <a:prstGeom prst="rect">
            <a:avLst/>
          </a:prstGeom>
        </p:spPr>
      </p:pic>
    </p:spTree>
    <p:extLst>
      <p:ext uri="{BB962C8B-B14F-4D97-AF65-F5344CB8AC3E}">
        <p14:creationId xmlns:p14="http://schemas.microsoft.com/office/powerpoint/2010/main" val="240588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81D849-18E7-A94D-9907-F293FA2A9350}"/>
              </a:ext>
            </a:extLst>
          </p:cNvPr>
          <p:cNvPicPr>
            <a:picLocks noChangeAspect="1"/>
          </p:cNvPicPr>
          <p:nvPr/>
        </p:nvPicPr>
        <p:blipFill>
          <a:blip r:embed="rId2"/>
          <a:stretch>
            <a:fillRect/>
          </a:stretch>
        </p:blipFill>
        <p:spPr>
          <a:xfrm>
            <a:off x="-226861" y="1166110"/>
            <a:ext cx="9592534" cy="4306435"/>
          </a:xfrm>
          <a:prstGeom prst="rect">
            <a:avLst/>
          </a:prstGeom>
        </p:spPr>
      </p:pic>
    </p:spTree>
    <p:extLst>
      <p:ext uri="{BB962C8B-B14F-4D97-AF65-F5344CB8AC3E}">
        <p14:creationId xmlns:p14="http://schemas.microsoft.com/office/powerpoint/2010/main" val="61204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D488A-7F50-AD4F-AD65-7563C9EDA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64" y="1011383"/>
            <a:ext cx="10354991" cy="4713432"/>
          </a:xfrm>
          <a:prstGeom prst="rect">
            <a:avLst/>
          </a:prstGeom>
        </p:spPr>
      </p:pic>
    </p:spTree>
    <p:extLst>
      <p:ext uri="{BB962C8B-B14F-4D97-AF65-F5344CB8AC3E}">
        <p14:creationId xmlns:p14="http://schemas.microsoft.com/office/powerpoint/2010/main" val="157375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36C72-98CC-1348-80A8-5BCEA2BCD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467"/>
            <a:ext cx="9144000" cy="3831284"/>
          </a:xfrm>
          <a:prstGeom prst="rect">
            <a:avLst/>
          </a:prstGeom>
        </p:spPr>
      </p:pic>
    </p:spTree>
    <p:extLst>
      <p:ext uri="{BB962C8B-B14F-4D97-AF65-F5344CB8AC3E}">
        <p14:creationId xmlns:p14="http://schemas.microsoft.com/office/powerpoint/2010/main" val="225508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Canvas logo">
            <a:extLst>
              <a:ext uri="{FF2B5EF4-FFF2-40B4-BE49-F238E27FC236}">
                <a16:creationId xmlns:a16="http://schemas.microsoft.com/office/drawing/2014/main" id="{E7992565-DFDE-1449-8ADC-DA0BE80EE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36" y="194632"/>
            <a:ext cx="14890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021A05-ACD1-7D46-8506-56200371352E}"/>
              </a:ext>
            </a:extLst>
          </p:cNvPr>
          <p:cNvSpPr/>
          <p:nvPr/>
        </p:nvSpPr>
        <p:spPr>
          <a:xfrm>
            <a:off x="1316057" y="176212"/>
            <a:ext cx="8051800" cy="1754188"/>
          </a:xfrm>
          <a:prstGeom prst="rect">
            <a:avLst/>
          </a:prstGeom>
        </p:spPr>
        <p:txBody>
          <a:bodyPr>
            <a:spAutoFit/>
          </a:bodyPr>
          <a:lstStyle/>
          <a:p>
            <a:pPr algn="ctr" eaLnBrk="1" hangingPunct="1">
              <a:defRPr/>
            </a:pPr>
            <a:r>
              <a:rPr lang="en-US" sz="5400" b="1" dirty="0">
                <a:latin typeface="+mj-lt"/>
                <a:ea typeface="Adobe Gothic Std B" panose="020B0800000000000000" pitchFamily="34" charset="-128"/>
              </a:rPr>
              <a:t>Canvas Commons</a:t>
            </a:r>
          </a:p>
          <a:p>
            <a:pPr algn="ctr" eaLnBrk="1" hangingPunct="1">
              <a:defRPr/>
            </a:pPr>
            <a:r>
              <a:rPr lang="en-US" sz="5400" b="1" dirty="0">
                <a:solidFill>
                  <a:srgbClr val="C00000"/>
                </a:solidFill>
                <a:latin typeface="+mj-lt"/>
                <a:ea typeface="Adobe Gothic Std B" panose="020B0800000000000000" pitchFamily="34" charset="-128"/>
              </a:rPr>
              <a:t>Search: CCC OEI OER Math</a:t>
            </a:r>
          </a:p>
        </p:txBody>
      </p:sp>
      <p:pic>
        <p:nvPicPr>
          <p:cNvPr id="4" name="Picture 3">
            <a:extLst>
              <a:ext uri="{FF2B5EF4-FFF2-40B4-BE49-F238E27FC236}">
                <a16:creationId xmlns:a16="http://schemas.microsoft.com/office/drawing/2014/main" id="{8F54A356-72D5-6540-85DE-D4DE4F0D0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8820"/>
            <a:ext cx="9144000" cy="4548099"/>
          </a:xfrm>
          <a:prstGeom prst="rect">
            <a:avLst/>
          </a:prstGeom>
        </p:spPr>
      </p:pic>
    </p:spTree>
    <p:extLst>
      <p:ext uri="{BB962C8B-B14F-4D97-AF65-F5344CB8AC3E}">
        <p14:creationId xmlns:p14="http://schemas.microsoft.com/office/powerpoint/2010/main" val="116122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0343-F3F3-1E45-BB2C-E105E4764BD4}"/>
              </a:ext>
            </a:extLst>
          </p:cNvPr>
          <p:cNvSpPr>
            <a:spLocks noGrp="1"/>
          </p:cNvSpPr>
          <p:nvPr>
            <p:ph type="title"/>
          </p:nvPr>
        </p:nvSpPr>
        <p:spPr/>
        <p:txBody>
          <a:bodyPr>
            <a:normAutofit/>
          </a:bodyPr>
          <a:lstStyle/>
          <a:p>
            <a:r>
              <a:rPr lang="en-US" sz="5400" b="1" dirty="0">
                <a:solidFill>
                  <a:srgbClr val="C00000"/>
                </a:solidFill>
              </a:rPr>
              <a:t>… and some more shells</a:t>
            </a:r>
          </a:p>
        </p:txBody>
      </p:sp>
      <p:pic>
        <p:nvPicPr>
          <p:cNvPr id="5" name="Content Placeholder 4">
            <a:extLst>
              <a:ext uri="{FF2B5EF4-FFF2-40B4-BE49-F238E27FC236}">
                <a16:creationId xmlns:a16="http://schemas.microsoft.com/office/drawing/2014/main" id="{8B60B846-87D6-8346-9D9B-BFC9A0AFB9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57" y="1479456"/>
            <a:ext cx="8229600" cy="4931448"/>
          </a:xfrm>
        </p:spPr>
      </p:pic>
      <p:pic>
        <p:nvPicPr>
          <p:cNvPr id="7" name="Picture 6">
            <a:extLst>
              <a:ext uri="{FF2B5EF4-FFF2-40B4-BE49-F238E27FC236}">
                <a16:creationId xmlns:a16="http://schemas.microsoft.com/office/drawing/2014/main" id="{A93EA01E-A7CC-B342-BA1F-8C36E64F3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030" y="4428781"/>
            <a:ext cx="2350025" cy="2325630"/>
          </a:xfrm>
          <a:prstGeom prst="rect">
            <a:avLst/>
          </a:prstGeom>
        </p:spPr>
      </p:pic>
      <p:pic>
        <p:nvPicPr>
          <p:cNvPr id="9" name="Picture 8">
            <a:extLst>
              <a:ext uri="{FF2B5EF4-FFF2-40B4-BE49-F238E27FC236}">
                <a16:creationId xmlns:a16="http://schemas.microsoft.com/office/drawing/2014/main" id="{9E1D3F98-BCAD-C343-81BC-776090583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055" y="4428781"/>
            <a:ext cx="2206292" cy="2285941"/>
          </a:xfrm>
          <a:prstGeom prst="rect">
            <a:avLst/>
          </a:prstGeom>
        </p:spPr>
      </p:pic>
    </p:spTree>
    <p:extLst>
      <p:ext uri="{BB962C8B-B14F-4D97-AF65-F5344CB8AC3E}">
        <p14:creationId xmlns:p14="http://schemas.microsoft.com/office/powerpoint/2010/main" val="266310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0121" y="344095"/>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Simplified Homepage</a:t>
            </a:r>
          </a:p>
        </p:txBody>
      </p:sp>
      <p:pic>
        <p:nvPicPr>
          <p:cNvPr id="4" name="Picture 3">
            <a:extLst>
              <a:ext uri="{FF2B5EF4-FFF2-40B4-BE49-F238E27FC236}">
                <a16:creationId xmlns:a16="http://schemas.microsoft.com/office/drawing/2014/main" id="{F10F7D76-85C1-9F4F-812C-C132AC203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3536"/>
            <a:ext cx="9144000" cy="5372100"/>
          </a:xfrm>
          <a:prstGeom prst="rect">
            <a:avLst/>
          </a:prstGeom>
        </p:spPr>
      </p:pic>
    </p:spTree>
    <p:extLst>
      <p:ext uri="{BB962C8B-B14F-4D97-AF65-F5344CB8AC3E}">
        <p14:creationId xmlns:p14="http://schemas.microsoft.com/office/powerpoint/2010/main" val="241463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473" y="221095"/>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Syllabus</a:t>
            </a:r>
          </a:p>
        </p:txBody>
      </p:sp>
      <p:pic>
        <p:nvPicPr>
          <p:cNvPr id="5" name="Picture 4">
            <a:extLst>
              <a:ext uri="{FF2B5EF4-FFF2-40B4-BE49-F238E27FC236}">
                <a16:creationId xmlns:a16="http://schemas.microsoft.com/office/drawing/2014/main" id="{AEEA1EC6-AAAB-114D-9EFE-01006822A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4" y="990536"/>
            <a:ext cx="8779997" cy="5837764"/>
          </a:xfrm>
          <a:prstGeom prst="rect">
            <a:avLst/>
          </a:prstGeom>
        </p:spPr>
      </p:pic>
    </p:spTree>
    <p:extLst>
      <p:ext uri="{BB962C8B-B14F-4D97-AF65-F5344CB8AC3E}">
        <p14:creationId xmlns:p14="http://schemas.microsoft.com/office/powerpoint/2010/main" val="139906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0121" y="344095"/>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Support for Faculty</a:t>
            </a:r>
          </a:p>
        </p:txBody>
      </p:sp>
      <p:pic>
        <p:nvPicPr>
          <p:cNvPr id="4" name="Picture 3">
            <a:extLst>
              <a:ext uri="{FF2B5EF4-FFF2-40B4-BE49-F238E27FC236}">
                <a16:creationId xmlns:a16="http://schemas.microsoft.com/office/drawing/2014/main" id="{56239CB8-DFEF-6248-A434-1846F77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2087"/>
            <a:ext cx="9144000" cy="4889443"/>
          </a:xfrm>
          <a:prstGeom prst="rect">
            <a:avLst/>
          </a:prstGeom>
        </p:spPr>
      </p:pic>
    </p:spTree>
    <p:extLst>
      <p:ext uri="{BB962C8B-B14F-4D97-AF65-F5344CB8AC3E}">
        <p14:creationId xmlns:p14="http://schemas.microsoft.com/office/powerpoint/2010/main" val="123101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132359" cy="769441"/>
          </a:xfrm>
          <a:prstGeom prst="rect">
            <a:avLst/>
          </a:prstGeom>
        </p:spPr>
        <p:txBody>
          <a:bodyPr wrap="square">
            <a:spAutoFit/>
          </a:bodyPr>
          <a:lstStyle/>
          <a:p>
            <a:pPr algn="ctr"/>
            <a:r>
              <a:rPr lang="is-IS" sz="4400" b="1">
                <a:latin typeface="Adobe Gothic Std B" panose="020B0800000000000000" pitchFamily="34" charset="-128"/>
                <a:ea typeface="Adobe Gothic Std B" panose="020B0800000000000000" pitchFamily="34" charset="-128"/>
              </a:rPr>
              <a:t>… and more support </a:t>
            </a:r>
            <a:r>
              <a:rPr lang="en-US" sz="4400" b="1" dirty="0">
                <a:latin typeface="Adobe Gothic Std B" panose="020B0800000000000000" pitchFamily="34" charset="-128"/>
                <a:ea typeface="Adobe Gothic Std B" panose="020B0800000000000000" pitchFamily="34" charset="-128"/>
              </a:rPr>
              <a:t>for Faculty</a:t>
            </a:r>
          </a:p>
        </p:txBody>
      </p:sp>
      <p:pic>
        <p:nvPicPr>
          <p:cNvPr id="4" name="Picture 3">
            <a:extLst>
              <a:ext uri="{FF2B5EF4-FFF2-40B4-BE49-F238E27FC236}">
                <a16:creationId xmlns:a16="http://schemas.microsoft.com/office/drawing/2014/main" id="{821F6C85-D891-9C48-918A-B457734A1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1377"/>
            <a:ext cx="9144000" cy="5296879"/>
          </a:xfrm>
          <a:prstGeom prst="rect">
            <a:avLst/>
          </a:prstGeom>
        </p:spPr>
      </p:pic>
    </p:spTree>
    <p:extLst>
      <p:ext uri="{BB962C8B-B14F-4D97-AF65-F5344CB8AC3E}">
        <p14:creationId xmlns:p14="http://schemas.microsoft.com/office/powerpoint/2010/main" val="120593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500" y="304800"/>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Support for Students</a:t>
            </a:r>
          </a:p>
        </p:txBody>
      </p:sp>
      <p:pic>
        <p:nvPicPr>
          <p:cNvPr id="5" name="Picture 4">
            <a:extLst>
              <a:ext uri="{FF2B5EF4-FFF2-40B4-BE49-F238E27FC236}">
                <a16:creationId xmlns:a16="http://schemas.microsoft.com/office/drawing/2014/main" id="{0CC77709-A82C-9F4E-9528-AB411860E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258109"/>
            <a:ext cx="8317865" cy="5599891"/>
          </a:xfrm>
          <a:prstGeom prst="rect">
            <a:avLst/>
          </a:prstGeom>
        </p:spPr>
      </p:pic>
    </p:spTree>
    <p:extLst>
      <p:ext uri="{BB962C8B-B14F-4D97-AF65-F5344CB8AC3E}">
        <p14:creationId xmlns:p14="http://schemas.microsoft.com/office/powerpoint/2010/main" val="64733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8D74-393F-2142-B258-3C626EDB7100}"/>
              </a:ext>
            </a:extLst>
          </p:cNvPr>
          <p:cNvSpPr>
            <a:spLocks noGrp="1"/>
          </p:cNvSpPr>
          <p:nvPr>
            <p:ph type="title"/>
          </p:nvPr>
        </p:nvSpPr>
        <p:spPr/>
        <p:txBody>
          <a:bodyPr>
            <a:normAutofit fontScale="90000"/>
          </a:bodyPr>
          <a:lstStyle/>
          <a:p>
            <a:r>
              <a:rPr lang="en-US" sz="5400" b="1" dirty="0">
                <a:solidFill>
                  <a:srgbClr val="00B050"/>
                </a:solidFill>
                <a:latin typeface="Comic Sans MS" panose="030F0902030302020204" pitchFamily="66" charset="0"/>
              </a:rPr>
              <a:t>Recent research results:</a:t>
            </a:r>
          </a:p>
        </p:txBody>
      </p:sp>
      <p:sp>
        <p:nvSpPr>
          <p:cNvPr id="3" name="Content Placeholder 2">
            <a:extLst>
              <a:ext uri="{FF2B5EF4-FFF2-40B4-BE49-F238E27FC236}">
                <a16:creationId xmlns:a16="http://schemas.microsoft.com/office/drawing/2014/main" id="{2D497CBE-6D70-2A4D-B460-AFA922E06446}"/>
              </a:ext>
            </a:extLst>
          </p:cNvPr>
          <p:cNvSpPr>
            <a:spLocks noGrp="1"/>
          </p:cNvSpPr>
          <p:nvPr>
            <p:ph idx="1"/>
          </p:nvPr>
        </p:nvSpPr>
        <p:spPr>
          <a:xfrm>
            <a:off x="221673" y="1828800"/>
            <a:ext cx="8603672" cy="4821381"/>
          </a:xfrm>
        </p:spPr>
        <p:txBody>
          <a:bodyPr>
            <a:normAutofit/>
          </a:bodyPr>
          <a:lstStyle/>
          <a:p>
            <a:r>
              <a:rPr lang="en-US" sz="4000" b="1" dirty="0">
                <a:solidFill>
                  <a:srgbClr val="7030A0"/>
                </a:solidFill>
              </a:rPr>
              <a:t>86,000 students:  &gt;100 institutions</a:t>
            </a:r>
          </a:p>
          <a:p>
            <a:r>
              <a:rPr lang="en-US" sz="4000" b="1" dirty="0">
                <a:solidFill>
                  <a:srgbClr val="7030A0"/>
                </a:solidFill>
              </a:rPr>
              <a:t>17 %:  homeless within the past year </a:t>
            </a:r>
          </a:p>
          <a:p>
            <a:r>
              <a:rPr lang="en-US" sz="4000" b="1" dirty="0">
                <a:solidFill>
                  <a:srgbClr val="7030A0"/>
                </a:solidFill>
              </a:rPr>
              <a:t>45 %: food insecure in the past 30 days</a:t>
            </a:r>
          </a:p>
          <a:p>
            <a:endParaRPr lang="en-US" b="1" dirty="0"/>
          </a:p>
          <a:p>
            <a:pPr marL="0" indent="0">
              <a:buNone/>
            </a:pPr>
            <a:r>
              <a:rPr lang="en-US" sz="2000" b="1" dirty="0">
                <a:hlinkClick r:id="rId2"/>
              </a:rPr>
              <a:t>https://www.nbcnews.com/news/us-news/hunger-campus-fight-against-student-food-insecurity-n1063291</a:t>
            </a:r>
            <a:endParaRPr lang="en-US" sz="2000" b="1" dirty="0"/>
          </a:p>
        </p:txBody>
      </p:sp>
    </p:spTree>
    <p:extLst>
      <p:ext uri="{BB962C8B-B14F-4D97-AF65-F5344CB8AC3E}">
        <p14:creationId xmlns:p14="http://schemas.microsoft.com/office/powerpoint/2010/main" val="100143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500" y="304800"/>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Embedded textbook</a:t>
            </a:r>
          </a:p>
        </p:txBody>
      </p:sp>
      <p:pic>
        <p:nvPicPr>
          <p:cNvPr id="5" name="Picture 4">
            <a:extLst>
              <a:ext uri="{FF2B5EF4-FFF2-40B4-BE49-F238E27FC236}">
                <a16:creationId xmlns:a16="http://schemas.microsoft.com/office/drawing/2014/main" id="{36B5AC69-741F-E844-B10F-50732B0EB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6823"/>
            <a:ext cx="9144000" cy="5093074"/>
          </a:xfrm>
          <a:prstGeom prst="rect">
            <a:avLst/>
          </a:prstGeom>
        </p:spPr>
      </p:pic>
    </p:spTree>
    <p:extLst>
      <p:ext uri="{BB962C8B-B14F-4D97-AF65-F5344CB8AC3E}">
        <p14:creationId xmlns:p14="http://schemas.microsoft.com/office/powerpoint/2010/main" val="413107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500" y="304800"/>
            <a:ext cx="8051524" cy="769441"/>
          </a:xfrm>
          <a:prstGeom prst="rect">
            <a:avLst/>
          </a:prstGeom>
        </p:spPr>
        <p:txBody>
          <a:bodyPr wrap="square">
            <a:spAutoFit/>
          </a:bodyPr>
          <a:lstStyle/>
          <a:p>
            <a:pPr algn="ctr"/>
            <a:r>
              <a:rPr lang="is-IS" sz="4400" b="1">
                <a:latin typeface="Adobe Gothic Std B" panose="020B0800000000000000" pitchFamily="34" charset="-128"/>
                <a:ea typeface="Adobe Gothic Std B" panose="020B0800000000000000" pitchFamily="34" charset="-128"/>
              </a:rPr>
              <a:t>… ta da! ...</a:t>
            </a:r>
            <a:endParaRPr lang="en-US" sz="4400" b="1" dirty="0">
              <a:latin typeface="Adobe Gothic Std B" panose="020B0800000000000000" pitchFamily="34" charset="-128"/>
              <a:ea typeface="Adobe Gothic Std B" panose="020B0800000000000000" pitchFamily="34" charset="-128"/>
            </a:endParaRPr>
          </a:p>
        </p:txBody>
      </p:sp>
      <p:pic>
        <p:nvPicPr>
          <p:cNvPr id="5" name="Picture 4">
            <a:extLst>
              <a:ext uri="{FF2B5EF4-FFF2-40B4-BE49-F238E27FC236}">
                <a16:creationId xmlns:a16="http://schemas.microsoft.com/office/drawing/2014/main" id="{C9EF1FD5-156A-6647-98CC-FCB9A9CEB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2388"/>
            <a:ext cx="9144000" cy="5267624"/>
          </a:xfrm>
          <a:prstGeom prst="rect">
            <a:avLst/>
          </a:prstGeom>
        </p:spPr>
      </p:pic>
    </p:spTree>
    <p:extLst>
      <p:ext uri="{BB962C8B-B14F-4D97-AF65-F5344CB8AC3E}">
        <p14:creationId xmlns:p14="http://schemas.microsoft.com/office/powerpoint/2010/main" val="118685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3EC87-A4E7-0F4A-B93E-B1DCC2C4E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689"/>
            <a:ext cx="9144000" cy="5902622"/>
          </a:xfrm>
          <a:prstGeom prst="rect">
            <a:avLst/>
          </a:prstGeom>
        </p:spPr>
      </p:pic>
    </p:spTree>
    <p:extLst>
      <p:ext uri="{BB962C8B-B14F-4D97-AF65-F5344CB8AC3E}">
        <p14:creationId xmlns:p14="http://schemas.microsoft.com/office/powerpoint/2010/main" val="69114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473" y="221095"/>
            <a:ext cx="8051524" cy="769441"/>
          </a:xfrm>
          <a:prstGeom prst="rect">
            <a:avLst/>
          </a:prstGeom>
        </p:spPr>
        <p:txBody>
          <a:bodyPr wrap="square">
            <a:spAutoFit/>
          </a:bodyPr>
          <a:lstStyle/>
          <a:p>
            <a:pPr algn="ctr"/>
            <a:r>
              <a:rPr lang="en-US" sz="4400" b="1" dirty="0">
                <a:latin typeface="Adobe Gothic Std B" panose="020B0800000000000000" pitchFamily="34" charset="-128"/>
                <a:ea typeface="Adobe Gothic Std B" panose="020B0800000000000000" pitchFamily="34" charset="-128"/>
              </a:rPr>
              <a:t>Syllabus – Elem. Stats</a:t>
            </a:r>
          </a:p>
        </p:txBody>
      </p:sp>
      <p:pic>
        <p:nvPicPr>
          <p:cNvPr id="4" name="Picture 3">
            <a:extLst>
              <a:ext uri="{FF2B5EF4-FFF2-40B4-BE49-F238E27FC236}">
                <a16:creationId xmlns:a16="http://schemas.microsoft.com/office/drawing/2014/main" id="{7619A808-80EF-104D-83B5-E75E141E1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7670"/>
            <a:ext cx="9144000" cy="5476212"/>
          </a:xfrm>
          <a:prstGeom prst="rect">
            <a:avLst/>
          </a:prstGeom>
        </p:spPr>
      </p:pic>
    </p:spTree>
    <p:extLst>
      <p:ext uri="{BB962C8B-B14F-4D97-AF65-F5344CB8AC3E}">
        <p14:creationId xmlns:p14="http://schemas.microsoft.com/office/powerpoint/2010/main" val="361931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12C6-9F12-164B-904C-58EA16C3DF80}"/>
              </a:ext>
            </a:extLst>
          </p:cNvPr>
          <p:cNvSpPr>
            <a:spLocks noGrp="1"/>
          </p:cNvSpPr>
          <p:nvPr>
            <p:ph type="title"/>
          </p:nvPr>
        </p:nvSpPr>
        <p:spPr/>
        <p:txBody>
          <a:bodyPr/>
          <a:lstStyle/>
          <a:p>
            <a:pPr algn="ctr"/>
            <a:r>
              <a:rPr lang="is-IS" b="1">
                <a:latin typeface="Adobe Gothic Std B" panose="020B0800000000000000" pitchFamily="34" charset="-128"/>
                <a:ea typeface="Adobe Gothic Std B" panose="020B0800000000000000" pitchFamily="34" charset="-128"/>
              </a:rPr>
              <a:t>CC BY </a:t>
            </a:r>
            <a:r>
              <a:rPr lang="is-IS" b="1">
                <a:latin typeface="Adobe Gothic Std B" panose="020B0800000000000000" pitchFamily="34" charset="-128"/>
                <a:ea typeface="Adobe Gothic Std B" panose="020B0800000000000000" pitchFamily="34" charset="-128"/>
                <a:sym typeface="Wingdings" pitchFamily="2" charset="2"/>
              </a:rPr>
              <a:t></a:t>
            </a:r>
            <a:r>
              <a:rPr lang="is-IS" b="1">
                <a:latin typeface="Adobe Gothic Std B" panose="020B0800000000000000" pitchFamily="34" charset="-128"/>
                <a:ea typeface="Adobe Gothic Std B" panose="020B0800000000000000" pitchFamily="34" charset="-128"/>
              </a:rPr>
              <a:t> adaptable</a:t>
            </a:r>
            <a:endParaRPr lang="en-US" b="1" dirty="0">
              <a:latin typeface="Adobe Gothic Std B" panose="020B0800000000000000" pitchFamily="34" charset="-128"/>
              <a:ea typeface="Adobe Gothic Std B" panose="020B0800000000000000" pitchFamily="34" charset="-128"/>
            </a:endParaRPr>
          </a:p>
        </p:txBody>
      </p:sp>
      <p:pic>
        <p:nvPicPr>
          <p:cNvPr id="5" name="Content Placeholder 4">
            <a:extLst>
              <a:ext uri="{FF2B5EF4-FFF2-40B4-BE49-F238E27FC236}">
                <a16:creationId xmlns:a16="http://schemas.microsoft.com/office/drawing/2014/main" id="{710B967F-8752-EE4A-8492-E4013FBEF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73" y="1690689"/>
            <a:ext cx="9245173" cy="4571186"/>
          </a:xfrm>
        </p:spPr>
      </p:pic>
    </p:spTree>
    <p:extLst>
      <p:ext uri="{BB962C8B-B14F-4D97-AF65-F5344CB8AC3E}">
        <p14:creationId xmlns:p14="http://schemas.microsoft.com/office/powerpoint/2010/main" val="110633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12C6-9F12-164B-904C-58EA16C3DF80}"/>
              </a:ext>
            </a:extLst>
          </p:cNvPr>
          <p:cNvSpPr>
            <a:spLocks noGrp="1"/>
          </p:cNvSpPr>
          <p:nvPr>
            <p:ph type="title"/>
          </p:nvPr>
        </p:nvSpPr>
        <p:spPr/>
        <p:txBody>
          <a:bodyPr/>
          <a:lstStyle/>
          <a:p>
            <a:pPr algn="ctr"/>
            <a:r>
              <a:rPr lang="is-IS" b="1">
                <a:latin typeface="Adobe Gothic Std B" panose="020B0800000000000000" pitchFamily="34" charset="-128"/>
                <a:ea typeface="Adobe Gothic Std B" panose="020B0800000000000000" pitchFamily="34" charset="-128"/>
              </a:rPr>
              <a:t>Colleagues‘ adaptions</a:t>
            </a:r>
            <a:endParaRPr lang="en-US" b="1" dirty="0">
              <a:latin typeface="Adobe Gothic Std B" panose="020B0800000000000000" pitchFamily="34" charset="-128"/>
              <a:ea typeface="Adobe Gothic Std B" panose="020B0800000000000000" pitchFamily="34" charset="-128"/>
            </a:endParaRPr>
          </a:p>
        </p:txBody>
      </p:sp>
      <p:sp>
        <p:nvSpPr>
          <p:cNvPr id="3" name="Content Placeholder 2">
            <a:extLst>
              <a:ext uri="{FF2B5EF4-FFF2-40B4-BE49-F238E27FC236}">
                <a16:creationId xmlns:a16="http://schemas.microsoft.com/office/drawing/2014/main" id="{A3737509-159D-6D4F-906D-BD614F40DAE6}"/>
              </a:ext>
            </a:extLst>
          </p:cNvPr>
          <p:cNvSpPr>
            <a:spLocks noGrp="1"/>
          </p:cNvSpPr>
          <p:nvPr>
            <p:ph idx="1"/>
          </p:nvPr>
        </p:nvSpPr>
        <p:spPr/>
        <p:txBody>
          <a:bodyPr/>
          <a:lstStyle/>
          <a:p>
            <a:r>
              <a:rPr lang="en-US" dirty="0"/>
              <a:t>Replace PPts with personal ones</a:t>
            </a:r>
          </a:p>
          <a:p>
            <a:r>
              <a:rPr lang="en-US" dirty="0"/>
              <a:t>Embed MyOpenMath homework system </a:t>
            </a:r>
          </a:p>
          <a:p>
            <a:r>
              <a:rPr lang="en-US" dirty="0"/>
              <a:t>Test banks</a:t>
            </a:r>
          </a:p>
          <a:p>
            <a:r>
              <a:rPr lang="en-US" dirty="0"/>
              <a:t>Customizing shells</a:t>
            </a:r>
          </a:p>
          <a:p>
            <a:r>
              <a:rPr lang="en-US" dirty="0"/>
              <a:t>College customization</a:t>
            </a:r>
          </a:p>
        </p:txBody>
      </p:sp>
    </p:spTree>
    <p:extLst>
      <p:ext uri="{BB962C8B-B14F-4D97-AF65-F5344CB8AC3E}">
        <p14:creationId xmlns:p14="http://schemas.microsoft.com/office/powerpoint/2010/main" val="3519949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8241" y="475213"/>
            <a:ext cx="7827917" cy="150860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5400" b="1" dirty="0">
                <a:solidFill>
                  <a:schemeClr val="tx2">
                    <a:lumMod val="75000"/>
                  </a:schemeClr>
                </a:solidFill>
                <a:latin typeface="Adobe Gothic Std B" panose="020B0800000000000000" pitchFamily="34" charset="-128"/>
                <a:ea typeface="Adobe Gothic Std B" panose="020B0800000000000000" pitchFamily="34" charset="-128"/>
                <a:cs typeface="Lucida Handwriting" charset="0"/>
              </a:rPr>
              <a:t>An “empty” shell </a:t>
            </a:r>
          </a:p>
          <a:p>
            <a:pPr algn="ctr">
              <a:lnSpc>
                <a:spcPct val="110000"/>
              </a:lnSpc>
            </a:pPr>
            <a:r>
              <a:rPr lang="en-US" sz="5400" b="1" dirty="0">
                <a:solidFill>
                  <a:schemeClr val="tx2">
                    <a:lumMod val="75000"/>
                  </a:schemeClr>
                </a:solidFill>
                <a:latin typeface="Adobe Gothic Std B" panose="020B0800000000000000" pitchFamily="34" charset="-128"/>
                <a:ea typeface="Adobe Gothic Std B" panose="020B0800000000000000" pitchFamily="34" charset="-128"/>
                <a:cs typeface="Lucida Handwriting" charset="0"/>
              </a:rPr>
              <a:t>for YOU!</a:t>
            </a:r>
          </a:p>
        </p:txBody>
      </p:sp>
      <p:pic>
        <p:nvPicPr>
          <p:cNvPr id="4" name="Picture 3" descr="Canvas course card of &quot;CCC OEI: Canvas Sample Course Shell&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32" y="2422762"/>
            <a:ext cx="3555999" cy="382137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902200" y="3223160"/>
            <a:ext cx="3727449" cy="1384995"/>
          </a:xfrm>
          <a:prstGeom prst="rect">
            <a:avLst/>
          </a:prstGeom>
        </p:spPr>
        <p:txBody>
          <a:bodyPr wrap="square">
            <a:spAutoFit/>
          </a:bodyPr>
          <a:lstStyle/>
          <a:p>
            <a:pPr algn="ctr"/>
            <a:r>
              <a:rPr lang="en-US" sz="2800" b="1" dirty="0">
                <a:solidFill>
                  <a:schemeClr val="tx2"/>
                </a:solidFill>
                <a:ea typeface="Lucida Handwriting" charset="0"/>
                <a:cs typeface="Lucida Handwriting" charset="0"/>
              </a:rPr>
              <a:t>Use the shell with any textbook you want</a:t>
            </a:r>
            <a:r>
              <a:rPr lang="is-IS" sz="2800" b="1">
                <a:solidFill>
                  <a:schemeClr val="tx2"/>
                </a:solidFill>
                <a:ea typeface="Lucida Handwriting" charset="0"/>
                <a:cs typeface="Lucida Handwriting" charset="0"/>
              </a:rPr>
              <a:t>…. </a:t>
            </a:r>
          </a:p>
          <a:p>
            <a:pPr algn="ctr"/>
            <a:r>
              <a:rPr lang="is-IS" sz="2800" b="1">
                <a:solidFill>
                  <a:schemeClr val="tx2"/>
                </a:solidFill>
                <a:ea typeface="Lucida Handwriting" charset="0"/>
                <a:cs typeface="Lucida Handwriting" charset="0"/>
              </a:rPr>
              <a:t>OER or not!</a:t>
            </a:r>
            <a:endParaRPr lang="en-US" sz="2800" dirty="0">
              <a:solidFill>
                <a:schemeClr val="tx2"/>
              </a:solidFill>
            </a:endParaRPr>
          </a:p>
        </p:txBody>
      </p:sp>
      <p:pic>
        <p:nvPicPr>
          <p:cNvPr id="3" name="Picture 2" descr="&quot;Thank you!&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274" y="5021935"/>
            <a:ext cx="2667210" cy="1651130"/>
          </a:xfrm>
          <a:prstGeom prst="rect">
            <a:avLst/>
          </a:prstGeom>
        </p:spPr>
      </p:pic>
    </p:spTree>
    <p:extLst>
      <p:ext uri="{BB962C8B-B14F-4D97-AF65-F5344CB8AC3E}">
        <p14:creationId xmlns:p14="http://schemas.microsoft.com/office/powerpoint/2010/main" val="410726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936680"/>
          </a:xfrm>
        </p:spPr>
        <p:txBody>
          <a:bodyPr>
            <a:noAutofit/>
          </a:bodyPr>
          <a:lstStyle/>
          <a:p>
            <a:pPr algn="ctr"/>
            <a:r>
              <a:rPr lang="en-US" sz="5400" b="1" dirty="0">
                <a:solidFill>
                  <a:srgbClr val="00B050"/>
                </a:solidFill>
                <a:latin typeface="Comic Sans MS" panose="030F0902030302020204" pitchFamily="66" charset="0"/>
              </a:rPr>
              <a:t>OERCommons.org</a:t>
            </a:r>
          </a:p>
        </p:txBody>
      </p:sp>
      <p:pic>
        <p:nvPicPr>
          <p:cNvPr id="8" name="Content Placeholder 7">
            <a:extLst>
              <a:ext uri="{FF2B5EF4-FFF2-40B4-BE49-F238E27FC236}">
                <a16:creationId xmlns:a16="http://schemas.microsoft.com/office/drawing/2014/main" id="{12A6976C-447B-CE47-AE98-D9BFFC894E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27" y="1301806"/>
            <a:ext cx="9154727" cy="5042991"/>
          </a:xfrm>
        </p:spPr>
      </p:pic>
    </p:spTree>
    <p:extLst>
      <p:ext uri="{BB962C8B-B14F-4D97-AF65-F5344CB8AC3E}">
        <p14:creationId xmlns:p14="http://schemas.microsoft.com/office/powerpoint/2010/main" val="27476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145593" y="185017"/>
            <a:ext cx="8666922" cy="1061892"/>
          </a:xfrm>
        </p:spPr>
        <p:txBody>
          <a:bodyPr>
            <a:noAutofit/>
          </a:bodyPr>
          <a:lstStyle/>
          <a:p>
            <a:pPr algn="ctr"/>
            <a:r>
              <a:rPr lang="en-US" sz="5400" b="1" dirty="0">
                <a:solidFill>
                  <a:srgbClr val="00B050"/>
                </a:solidFill>
                <a:latin typeface="Comic Sans MS" panose="030F0902030302020204" pitchFamily="66" charset="0"/>
              </a:rPr>
              <a:t>OERCommons.org</a:t>
            </a:r>
          </a:p>
        </p:txBody>
      </p:sp>
      <p:pic>
        <p:nvPicPr>
          <p:cNvPr id="7" name="Content Placeholder 6">
            <a:extLst>
              <a:ext uri="{FF2B5EF4-FFF2-40B4-BE49-F238E27FC236}">
                <a16:creationId xmlns:a16="http://schemas.microsoft.com/office/drawing/2014/main" id="{8A20804A-BA37-4340-ABB2-C038182FDC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11" y="1326842"/>
            <a:ext cx="9164711" cy="5558066"/>
          </a:xfrm>
          <a:prstGeom prst="rect">
            <a:avLst/>
          </a:prstGeom>
          <a:noFill/>
        </p:spPr>
      </p:pic>
    </p:spTree>
    <p:extLst>
      <p:ext uri="{BB962C8B-B14F-4D97-AF65-F5344CB8AC3E}">
        <p14:creationId xmlns:p14="http://schemas.microsoft.com/office/powerpoint/2010/main" val="310355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1255856"/>
          </a:xfrm>
        </p:spPr>
        <p:txBody>
          <a:bodyPr>
            <a:noAutofit/>
          </a:bodyPr>
          <a:lstStyle/>
          <a:p>
            <a:pPr algn="ctr"/>
            <a:r>
              <a:rPr lang="en-US" sz="5400" b="1" dirty="0">
                <a:solidFill>
                  <a:srgbClr val="00B050"/>
                </a:solidFill>
                <a:latin typeface="Comic Sans MS" panose="030F0902030302020204" pitchFamily="66" charset="0"/>
              </a:rPr>
              <a:t>Mathematics</a:t>
            </a:r>
          </a:p>
        </p:txBody>
      </p:sp>
      <p:pic>
        <p:nvPicPr>
          <p:cNvPr id="4" name="Content Placeholder 3">
            <a:extLst>
              <a:ext uri="{FF2B5EF4-FFF2-40B4-BE49-F238E27FC236}">
                <a16:creationId xmlns:a16="http://schemas.microsoft.com/office/drawing/2014/main" id="{72CC7AA8-B08D-6049-9B5F-71D3995E3C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3954"/>
            <a:ext cx="9132073" cy="5114593"/>
          </a:xfrm>
          <a:prstGeom prst="rect">
            <a:avLst/>
          </a:prstGeom>
          <a:noFill/>
        </p:spPr>
      </p:pic>
    </p:spTree>
    <p:extLst>
      <p:ext uri="{BB962C8B-B14F-4D97-AF65-F5344CB8AC3E}">
        <p14:creationId xmlns:p14="http://schemas.microsoft.com/office/powerpoint/2010/main" val="213602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BE45-CF28-5049-BB95-6BE8CF4E35B0}"/>
              </a:ext>
            </a:extLst>
          </p:cNvPr>
          <p:cNvSpPr>
            <a:spLocks noGrp="1"/>
          </p:cNvSpPr>
          <p:nvPr>
            <p:ph type="title"/>
          </p:nvPr>
        </p:nvSpPr>
        <p:spPr>
          <a:xfrm>
            <a:off x="304801" y="365127"/>
            <a:ext cx="8481390" cy="1304648"/>
          </a:xfrm>
        </p:spPr>
        <p:txBody>
          <a:bodyPr>
            <a:normAutofit fontScale="90000"/>
          </a:bodyPr>
          <a:lstStyle/>
          <a:p>
            <a:pPr algn="ctr"/>
            <a:r>
              <a:rPr lang="en-US" b="1" dirty="0">
                <a:solidFill>
                  <a:srgbClr val="FF0000"/>
                </a:solidFill>
                <a:latin typeface="Lucida Handwriting" panose="03010101010101010101" pitchFamily="66" charset="77"/>
              </a:rPr>
              <a:t>Our community </a:t>
            </a:r>
            <a:br>
              <a:rPr lang="en-US" b="1" dirty="0">
                <a:solidFill>
                  <a:srgbClr val="FF0000"/>
                </a:solidFill>
                <a:latin typeface="Lucida Handwriting" panose="03010101010101010101" pitchFamily="66" charset="77"/>
              </a:rPr>
            </a:br>
            <a:r>
              <a:rPr lang="en-US" b="1" dirty="0">
                <a:solidFill>
                  <a:srgbClr val="FF0000"/>
                </a:solidFill>
                <a:latin typeface="Lucida Handwriting" panose="03010101010101010101" pitchFamily="66" charset="77"/>
              </a:rPr>
              <a:t>college students</a:t>
            </a:r>
          </a:p>
        </p:txBody>
      </p:sp>
      <p:sp>
        <p:nvSpPr>
          <p:cNvPr id="3" name="Content Placeholder 2">
            <a:extLst>
              <a:ext uri="{FF2B5EF4-FFF2-40B4-BE49-F238E27FC236}">
                <a16:creationId xmlns:a16="http://schemas.microsoft.com/office/drawing/2014/main" id="{E4D3FD7B-01B0-C445-B4FE-30B505A45239}"/>
              </a:ext>
            </a:extLst>
          </p:cNvPr>
          <p:cNvSpPr>
            <a:spLocks noGrp="1"/>
          </p:cNvSpPr>
          <p:nvPr>
            <p:ph idx="1"/>
          </p:nvPr>
        </p:nvSpPr>
        <p:spPr>
          <a:xfrm>
            <a:off x="503583" y="1563756"/>
            <a:ext cx="8375374" cy="5141843"/>
          </a:xfrm>
        </p:spPr>
        <p:txBody>
          <a:bodyPr>
            <a:normAutofit/>
          </a:bodyPr>
          <a:lstStyle/>
          <a:p>
            <a:r>
              <a:rPr lang="en-US" sz="3200" b="1" dirty="0"/>
              <a:t>First-generation students</a:t>
            </a:r>
          </a:p>
          <a:p>
            <a:r>
              <a:rPr lang="en-US" sz="3200" b="1" dirty="0"/>
              <a:t>Veterans</a:t>
            </a:r>
          </a:p>
          <a:p>
            <a:r>
              <a:rPr lang="en-US" sz="3200" b="1" dirty="0"/>
              <a:t>Former foster youth</a:t>
            </a:r>
          </a:p>
          <a:p>
            <a:r>
              <a:rPr lang="en-US" sz="3200" b="1" dirty="0"/>
              <a:t>ESL learners</a:t>
            </a:r>
          </a:p>
          <a:p>
            <a:r>
              <a:rPr lang="en-US" sz="3200" b="1" dirty="0"/>
              <a:t>Housing insecure</a:t>
            </a:r>
          </a:p>
          <a:p>
            <a:r>
              <a:rPr lang="en-US" sz="3200" b="1" dirty="0"/>
              <a:t>Low income</a:t>
            </a:r>
          </a:p>
          <a:p>
            <a:r>
              <a:rPr lang="en-US" sz="3200" b="1" dirty="0"/>
              <a:t>Single parents</a:t>
            </a:r>
          </a:p>
          <a:p>
            <a:r>
              <a:rPr lang="en-US" sz="3200" b="1" dirty="0"/>
              <a:t>Receiving food stamps</a:t>
            </a:r>
          </a:p>
          <a:p>
            <a:r>
              <a:rPr lang="en-US" sz="3200" b="1" dirty="0"/>
              <a:t>Disabilities</a:t>
            </a:r>
          </a:p>
          <a:p>
            <a:pPr marL="0" indent="0">
              <a:buNone/>
            </a:pPr>
            <a:endParaRPr lang="en-US" dirty="0"/>
          </a:p>
        </p:txBody>
      </p:sp>
    </p:spTree>
    <p:extLst>
      <p:ext uri="{BB962C8B-B14F-4D97-AF65-F5344CB8AC3E}">
        <p14:creationId xmlns:p14="http://schemas.microsoft.com/office/powerpoint/2010/main" val="145949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1476926"/>
          </a:xfrm>
        </p:spPr>
        <p:txBody>
          <a:bodyPr>
            <a:noAutofit/>
          </a:bodyPr>
          <a:lstStyle/>
          <a:p>
            <a:pPr algn="ctr"/>
            <a:r>
              <a:rPr lang="en-US" sz="5400" b="1" dirty="0">
                <a:solidFill>
                  <a:srgbClr val="00B050"/>
                </a:solidFill>
                <a:latin typeface="Comic Sans MS" panose="030F0902030302020204" pitchFamily="66" charset="0"/>
              </a:rPr>
              <a:t>OpenStax hub</a:t>
            </a:r>
          </a:p>
        </p:txBody>
      </p:sp>
      <p:pic>
        <p:nvPicPr>
          <p:cNvPr id="4" name="Content Placeholder 3">
            <a:extLst>
              <a:ext uri="{FF2B5EF4-FFF2-40B4-BE49-F238E27FC236}">
                <a16:creationId xmlns:a16="http://schemas.microsoft.com/office/drawing/2014/main" id="{812C71BC-586F-1640-8275-9766A12E8C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98" y="1689652"/>
            <a:ext cx="9259099" cy="5050418"/>
          </a:xfrm>
          <a:prstGeom prst="rect">
            <a:avLst/>
          </a:prstGeom>
          <a:noFill/>
        </p:spPr>
      </p:pic>
    </p:spTree>
    <p:extLst>
      <p:ext uri="{BB962C8B-B14F-4D97-AF65-F5344CB8AC3E}">
        <p14:creationId xmlns:p14="http://schemas.microsoft.com/office/powerpoint/2010/main" val="380745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1476926"/>
          </a:xfrm>
        </p:spPr>
        <p:txBody>
          <a:bodyPr>
            <a:noAutofit/>
          </a:bodyPr>
          <a:lstStyle/>
          <a:p>
            <a:pPr algn="ctr"/>
            <a:r>
              <a:rPr lang="en-US" sz="5400" b="1" dirty="0">
                <a:solidFill>
                  <a:srgbClr val="00B050"/>
                </a:solidFill>
                <a:latin typeface="Comic Sans MS" panose="030F0902030302020204" pitchFamily="66" charset="0"/>
              </a:rPr>
              <a:t>What’s next?</a:t>
            </a:r>
          </a:p>
        </p:txBody>
      </p:sp>
      <p:sp>
        <p:nvSpPr>
          <p:cNvPr id="5" name="Content Placeholder 4">
            <a:extLst>
              <a:ext uri="{FF2B5EF4-FFF2-40B4-BE49-F238E27FC236}">
                <a16:creationId xmlns:a16="http://schemas.microsoft.com/office/drawing/2014/main" id="{1BC0C124-E099-AD42-B6C4-E25325919A73}"/>
              </a:ext>
            </a:extLst>
          </p:cNvPr>
          <p:cNvSpPr txBox="1">
            <a:spLocks noGrp="1"/>
          </p:cNvSpPr>
          <p:nvPr>
            <p:ph idx="1"/>
          </p:nvPr>
        </p:nvSpPr>
        <p:spPr>
          <a:xfrm>
            <a:off x="509588" y="2038350"/>
            <a:ext cx="7886700" cy="2769989"/>
          </a:xfrm>
          <a:prstGeom prst="rect">
            <a:avLst/>
          </a:prstGeom>
          <a:noFill/>
        </p:spPr>
        <p:txBody>
          <a:bodyPr wrap="square" rtlCol="0">
            <a:spAutoFit/>
          </a:bodyPr>
          <a:lstStyle/>
          <a:p>
            <a:pPr marL="0" indent="0" algn="ctr">
              <a:buNone/>
            </a:pPr>
            <a:r>
              <a:rPr lang="en-US" sz="4800" b="1" dirty="0">
                <a:solidFill>
                  <a:srgbClr val="7030A0"/>
                </a:solidFill>
                <a:latin typeface="Lucida Handwriting" panose="03010101010101010101" pitchFamily="66" charset="77"/>
              </a:rPr>
              <a:t>CCC Chancellor’s Office request - $10million to expand ZTC degrees</a:t>
            </a:r>
          </a:p>
        </p:txBody>
      </p:sp>
    </p:spTree>
    <p:extLst>
      <p:ext uri="{BB962C8B-B14F-4D97-AF65-F5344CB8AC3E}">
        <p14:creationId xmlns:p14="http://schemas.microsoft.com/office/powerpoint/2010/main" val="209663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quot;&quot;" descr="&quot;&quot;">
            <a:extLst>
              <a:ext uri="{FF2B5EF4-FFF2-40B4-BE49-F238E27FC236}">
                <a16:creationId xmlns:a16="http://schemas.microsoft.com/office/drawing/2014/main" id="{E86B8958-3B99-434B-B7F7-8AF33B1F2D7D}"/>
              </a:ext>
            </a:extLst>
          </p:cNvPr>
          <p:cNvSpPr/>
          <p:nvPr/>
        </p:nvSpPr>
        <p:spPr>
          <a:xfrm>
            <a:off x="14288" y="552450"/>
            <a:ext cx="9144000" cy="993775"/>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sz="1350" dirty="0"/>
          </a:p>
        </p:txBody>
      </p:sp>
      <p:sp>
        <p:nvSpPr>
          <p:cNvPr id="53250" name="Title 1">
            <a:extLst>
              <a:ext uri="{FF2B5EF4-FFF2-40B4-BE49-F238E27FC236}">
                <a16:creationId xmlns:a16="http://schemas.microsoft.com/office/drawing/2014/main" id="{479F6685-A250-B542-A890-CB25B250AC38}"/>
              </a:ext>
            </a:extLst>
          </p:cNvPr>
          <p:cNvSpPr>
            <a:spLocks noGrp="1"/>
          </p:cNvSpPr>
          <p:nvPr>
            <p:ph type="title"/>
          </p:nvPr>
        </p:nvSpPr>
        <p:spPr>
          <a:xfrm>
            <a:off x="14288" y="290513"/>
            <a:ext cx="9144000" cy="1447800"/>
          </a:xfrm>
        </p:spPr>
        <p:txBody>
          <a:bodyPr/>
          <a:lstStyle/>
          <a:p>
            <a:r>
              <a:rPr lang="en-US" altLang="en-US" sz="5400" b="1" dirty="0">
                <a:solidFill>
                  <a:schemeClr val="bg1"/>
                </a:solidFill>
                <a:ea typeface="Adobe Gothic Std B" panose="020B0800000000000000"/>
                <a:cs typeface="Adobe Gothic Std B" panose="020B0800000000000000"/>
              </a:rPr>
              <a:t>To learn more... </a:t>
            </a:r>
          </a:p>
        </p:txBody>
      </p:sp>
      <p:pic>
        <p:nvPicPr>
          <p:cNvPr id="53251" name="Picture 2">
            <a:extLst>
              <a:ext uri="{FF2B5EF4-FFF2-40B4-BE49-F238E27FC236}">
                <a16:creationId xmlns:a16="http://schemas.microsoft.com/office/drawing/2014/main" id="{36A86905-732F-AE44-BE7A-77591E423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998663"/>
            <a:ext cx="28844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3">
            <a:extLst>
              <a:ext uri="{FF2B5EF4-FFF2-40B4-BE49-F238E27FC236}">
                <a16:creationId xmlns:a16="http://schemas.microsoft.com/office/drawing/2014/main" id="{AA758FC0-01B2-1649-9379-2EDB08D451D9}"/>
              </a:ext>
            </a:extLst>
          </p:cNvPr>
          <p:cNvSpPr txBox="1">
            <a:spLocks noChangeArrowheads="1"/>
          </p:cNvSpPr>
          <p:nvPr/>
        </p:nvSpPr>
        <p:spPr bwMode="auto">
          <a:xfrm>
            <a:off x="3387725" y="2111375"/>
            <a:ext cx="5756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yriad Pro" pitchFamily="34" charset="0"/>
                <a:cs typeface="Arial" panose="020B0604020202020204" pitchFamily="34" charset="0"/>
              </a:defRPr>
            </a:lvl1pPr>
            <a:lvl2pPr marL="742950" indent="-285750">
              <a:defRPr>
                <a:solidFill>
                  <a:schemeClr val="tx1"/>
                </a:solidFill>
                <a:latin typeface="Myriad Pro" pitchFamily="34" charset="0"/>
                <a:cs typeface="Arial" panose="020B0604020202020204" pitchFamily="34" charset="0"/>
              </a:defRPr>
            </a:lvl2pPr>
            <a:lvl3pPr marL="1143000" indent="-228600">
              <a:defRPr>
                <a:solidFill>
                  <a:schemeClr val="tx1"/>
                </a:solidFill>
                <a:latin typeface="Myriad Pro" pitchFamily="34" charset="0"/>
                <a:cs typeface="Arial" panose="020B0604020202020204" pitchFamily="34" charset="0"/>
              </a:defRPr>
            </a:lvl3pPr>
            <a:lvl4pPr marL="1600200" indent="-228600">
              <a:defRPr>
                <a:solidFill>
                  <a:schemeClr val="tx1"/>
                </a:solidFill>
                <a:latin typeface="Myriad Pro" pitchFamily="34" charset="0"/>
                <a:cs typeface="Arial" panose="020B0604020202020204" pitchFamily="34" charset="0"/>
              </a:defRPr>
            </a:lvl4pPr>
            <a:lvl5pPr marL="2057400" indent="-228600">
              <a:defRPr>
                <a:solidFill>
                  <a:schemeClr val="tx1"/>
                </a:solidFill>
                <a:latin typeface="Myriad Pro"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9pPr>
          </a:lstStyle>
          <a:p>
            <a:pPr eaLnBrk="1" hangingPunct="1"/>
            <a:r>
              <a:rPr lang="en-US" altLang="en-US" sz="3200" b="1" dirty="0">
                <a:hlinkClick r:id="rId4"/>
              </a:rPr>
              <a:t>https://www.oeconsortium.org/</a:t>
            </a:r>
            <a:endParaRPr lang="en-US" altLang="en-US" sz="3200" b="1" dirty="0"/>
          </a:p>
        </p:txBody>
      </p:sp>
      <p:pic>
        <p:nvPicPr>
          <p:cNvPr id="53253" name="Picture 4">
            <a:extLst>
              <a:ext uri="{FF2B5EF4-FFF2-40B4-BE49-F238E27FC236}">
                <a16:creationId xmlns:a16="http://schemas.microsoft.com/office/drawing/2014/main" id="{F803F9C3-8453-FD41-BE38-D5E63AB37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3233738"/>
            <a:ext cx="21542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6">
            <a:extLst>
              <a:ext uri="{FF2B5EF4-FFF2-40B4-BE49-F238E27FC236}">
                <a16:creationId xmlns:a16="http://schemas.microsoft.com/office/drawing/2014/main" id="{AC702EEE-D890-C749-93D4-A8ABB0A4E5CF}"/>
              </a:ext>
            </a:extLst>
          </p:cNvPr>
          <p:cNvSpPr txBox="1">
            <a:spLocks noChangeArrowheads="1"/>
          </p:cNvSpPr>
          <p:nvPr/>
        </p:nvSpPr>
        <p:spPr bwMode="auto">
          <a:xfrm>
            <a:off x="3402013" y="3281363"/>
            <a:ext cx="4440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yriad Pro" pitchFamily="34" charset="0"/>
                <a:cs typeface="Arial" panose="020B0604020202020204" pitchFamily="34" charset="0"/>
              </a:defRPr>
            </a:lvl1pPr>
            <a:lvl2pPr marL="742950" indent="-285750">
              <a:defRPr>
                <a:solidFill>
                  <a:schemeClr val="tx1"/>
                </a:solidFill>
                <a:latin typeface="Myriad Pro" pitchFamily="34" charset="0"/>
                <a:cs typeface="Arial" panose="020B0604020202020204" pitchFamily="34" charset="0"/>
              </a:defRPr>
            </a:lvl2pPr>
            <a:lvl3pPr marL="1143000" indent="-228600">
              <a:defRPr>
                <a:solidFill>
                  <a:schemeClr val="tx1"/>
                </a:solidFill>
                <a:latin typeface="Myriad Pro" pitchFamily="34" charset="0"/>
                <a:cs typeface="Arial" panose="020B0604020202020204" pitchFamily="34" charset="0"/>
              </a:defRPr>
            </a:lvl3pPr>
            <a:lvl4pPr marL="1600200" indent="-228600">
              <a:defRPr>
                <a:solidFill>
                  <a:schemeClr val="tx1"/>
                </a:solidFill>
                <a:latin typeface="Myriad Pro" pitchFamily="34" charset="0"/>
                <a:cs typeface="Arial" panose="020B0604020202020204" pitchFamily="34" charset="0"/>
              </a:defRPr>
            </a:lvl4pPr>
            <a:lvl5pPr marL="2057400" indent="-228600">
              <a:defRPr>
                <a:solidFill>
                  <a:schemeClr val="tx1"/>
                </a:solidFill>
                <a:latin typeface="Myriad Pro"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9pPr>
          </a:lstStyle>
          <a:p>
            <a:pPr eaLnBrk="1" hangingPunct="1"/>
            <a:r>
              <a:rPr lang="en-US" altLang="en-US" sz="3200" b="1" dirty="0">
                <a:hlinkClick r:id="rId6"/>
              </a:rPr>
              <a:t>https://www.cccoer.org/</a:t>
            </a:r>
            <a:endParaRPr lang="en-US" altLang="en-US" sz="3200" b="1" dirty="0"/>
          </a:p>
        </p:txBody>
      </p:sp>
      <p:sp>
        <p:nvSpPr>
          <p:cNvPr id="53255" name="TextBox 8">
            <a:extLst>
              <a:ext uri="{FF2B5EF4-FFF2-40B4-BE49-F238E27FC236}">
                <a16:creationId xmlns:a16="http://schemas.microsoft.com/office/drawing/2014/main" id="{22C2DD45-9046-674B-9D12-217A910227DD}"/>
              </a:ext>
            </a:extLst>
          </p:cNvPr>
          <p:cNvSpPr txBox="1">
            <a:spLocks noChangeArrowheads="1"/>
          </p:cNvSpPr>
          <p:nvPr/>
        </p:nvSpPr>
        <p:spPr bwMode="auto">
          <a:xfrm>
            <a:off x="1719421" y="5484367"/>
            <a:ext cx="69902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yriad Pro" pitchFamily="34" charset="0"/>
                <a:cs typeface="Arial" panose="020B0604020202020204" pitchFamily="34" charset="0"/>
              </a:defRPr>
            </a:lvl1pPr>
            <a:lvl2pPr marL="742950" indent="-285750">
              <a:defRPr>
                <a:solidFill>
                  <a:schemeClr val="tx1"/>
                </a:solidFill>
                <a:latin typeface="Myriad Pro" pitchFamily="34" charset="0"/>
                <a:cs typeface="Arial" panose="020B0604020202020204" pitchFamily="34" charset="0"/>
              </a:defRPr>
            </a:lvl2pPr>
            <a:lvl3pPr marL="1143000" indent="-228600">
              <a:defRPr>
                <a:solidFill>
                  <a:schemeClr val="tx1"/>
                </a:solidFill>
                <a:latin typeface="Myriad Pro" pitchFamily="34" charset="0"/>
                <a:cs typeface="Arial" panose="020B0604020202020204" pitchFamily="34" charset="0"/>
              </a:defRPr>
            </a:lvl3pPr>
            <a:lvl4pPr marL="1600200" indent="-228600">
              <a:defRPr>
                <a:solidFill>
                  <a:schemeClr val="tx1"/>
                </a:solidFill>
                <a:latin typeface="Myriad Pro" pitchFamily="34" charset="0"/>
                <a:cs typeface="Arial" panose="020B0604020202020204" pitchFamily="34" charset="0"/>
              </a:defRPr>
            </a:lvl4pPr>
            <a:lvl5pPr marL="2057400" indent="-228600">
              <a:defRPr>
                <a:solidFill>
                  <a:schemeClr val="tx1"/>
                </a:solidFill>
                <a:latin typeface="Myriad Pro"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Myriad Pro" pitchFamily="34" charset="0"/>
                <a:cs typeface="Arial" panose="020B0604020202020204" pitchFamily="34" charset="0"/>
              </a:defRPr>
            </a:lvl9pPr>
          </a:lstStyle>
          <a:p>
            <a:pPr eaLnBrk="1" hangingPunct="1"/>
            <a:r>
              <a:rPr lang="en-US" altLang="en-US" sz="3200" b="1" dirty="0">
                <a:hlinkClick r:id="rId7"/>
              </a:rPr>
              <a:t>http://cvc.edu/faculty-resources/open-educational-resources/</a:t>
            </a:r>
            <a:endParaRPr lang="en-US" altLang="en-US" sz="3200" b="1" dirty="0"/>
          </a:p>
        </p:txBody>
      </p:sp>
      <p:pic>
        <p:nvPicPr>
          <p:cNvPr id="2" name="Picture 1">
            <a:extLst>
              <a:ext uri="{FF2B5EF4-FFF2-40B4-BE49-F238E27FC236}">
                <a16:creationId xmlns:a16="http://schemas.microsoft.com/office/drawing/2014/main" id="{043509C9-1715-5645-9977-365A42C60E6A}"/>
              </a:ext>
            </a:extLst>
          </p:cNvPr>
          <p:cNvPicPr>
            <a:picLocks noChangeAspect="1"/>
          </p:cNvPicPr>
          <p:nvPr/>
        </p:nvPicPr>
        <p:blipFill>
          <a:blip r:embed="rId8"/>
          <a:stretch>
            <a:fillRect/>
          </a:stretch>
        </p:blipFill>
        <p:spPr>
          <a:xfrm>
            <a:off x="207963" y="4583113"/>
            <a:ext cx="4534853" cy="739642"/>
          </a:xfrm>
          <a:prstGeom prst="rect">
            <a:avLst/>
          </a:prstGeom>
        </p:spPr>
      </p:pic>
    </p:spTree>
    <p:extLst>
      <p:ext uri="{BB962C8B-B14F-4D97-AF65-F5344CB8AC3E}">
        <p14:creationId xmlns:p14="http://schemas.microsoft.com/office/powerpoint/2010/main" val="396783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850C-DCC4-E143-9B88-8810366F0816}"/>
              </a:ext>
            </a:extLst>
          </p:cNvPr>
          <p:cNvSpPr>
            <a:spLocks noGrp="1"/>
          </p:cNvSpPr>
          <p:nvPr>
            <p:ph type="title"/>
          </p:nvPr>
        </p:nvSpPr>
        <p:spPr>
          <a:xfrm>
            <a:off x="628650" y="365126"/>
            <a:ext cx="7909708" cy="2473077"/>
          </a:xfrm>
          <a:solidFill>
            <a:srgbClr val="FFFF00"/>
          </a:solidFill>
          <a:ln>
            <a:solidFill>
              <a:schemeClr val="accent1"/>
            </a:solidFill>
          </a:ln>
        </p:spPr>
        <p:txBody>
          <a:bodyPr>
            <a:normAutofit/>
          </a:bodyPr>
          <a:lstStyle/>
          <a:p>
            <a:pPr algn="ctr"/>
            <a:r>
              <a:rPr lang="en-US" sz="5400" b="1" dirty="0">
                <a:solidFill>
                  <a:srgbClr val="C00000"/>
                </a:solidFill>
                <a:latin typeface="Lucida Handwriting" charset="0"/>
                <a:ea typeface="Lucida Handwriting" charset="0"/>
                <a:cs typeface="Lucida Handwriting" charset="0"/>
              </a:rPr>
              <a:t>Questions????</a:t>
            </a:r>
            <a:br>
              <a:rPr lang="en-US" sz="2800" b="1" dirty="0">
                <a:solidFill>
                  <a:srgbClr val="C00000"/>
                </a:solidFill>
                <a:latin typeface="Lucida Handwriting" charset="0"/>
                <a:ea typeface="Lucida Handwriting" charset="0"/>
                <a:cs typeface="Lucida Handwriting" charset="0"/>
              </a:rPr>
            </a:br>
            <a:br>
              <a:rPr lang="en-US" sz="2800" b="1" dirty="0">
                <a:solidFill>
                  <a:srgbClr val="C00000"/>
                </a:solidFill>
                <a:latin typeface="Lucida Handwriting" charset="0"/>
                <a:ea typeface="Lucida Handwriting" charset="0"/>
                <a:cs typeface="Lucida Handwriting" charset="0"/>
              </a:rPr>
            </a:br>
            <a:r>
              <a:rPr lang="en-US" sz="5400" dirty="0">
                <a:solidFill>
                  <a:srgbClr val="C00000"/>
                </a:solidFill>
                <a:latin typeface="Lucida Handwriting" panose="03010101010101010101" pitchFamily="66" charset="77"/>
              </a:rPr>
              <a:t>Thank you!</a:t>
            </a:r>
          </a:p>
        </p:txBody>
      </p:sp>
      <p:sp>
        <p:nvSpPr>
          <p:cNvPr id="3" name="Content Placeholder 2">
            <a:extLst>
              <a:ext uri="{FF2B5EF4-FFF2-40B4-BE49-F238E27FC236}">
                <a16:creationId xmlns:a16="http://schemas.microsoft.com/office/drawing/2014/main" id="{402188B6-8434-B645-A19E-D7C7AF491460}"/>
              </a:ext>
            </a:extLst>
          </p:cNvPr>
          <p:cNvSpPr>
            <a:spLocks noGrp="1"/>
          </p:cNvSpPr>
          <p:nvPr>
            <p:ph idx="1"/>
          </p:nvPr>
        </p:nvSpPr>
        <p:spPr>
          <a:xfrm>
            <a:off x="533647" y="2933789"/>
            <a:ext cx="7886700" cy="3502637"/>
          </a:xfrm>
        </p:spPr>
        <p:txBody>
          <a:bodyPr>
            <a:normAutofit/>
          </a:bodyPr>
          <a:lstStyle/>
          <a:p>
            <a:pPr marL="0" indent="0" algn="ctr">
              <a:buNone/>
            </a:pPr>
            <a:r>
              <a:rPr lang="en-US" sz="4400" b="1" dirty="0">
                <a:latin typeface="Comic Sans MS" panose="030F0902030302020204" pitchFamily="66" charset="0"/>
              </a:rPr>
              <a:t>Barbara Illowsky, PhD</a:t>
            </a:r>
            <a:endParaRPr lang="en-US" sz="1800" b="1" dirty="0">
              <a:latin typeface="Comic Sans MS" panose="030F0902030302020204" pitchFamily="66" charset="0"/>
            </a:endParaRPr>
          </a:p>
          <a:p>
            <a:pPr marL="0" indent="0" algn="ctr">
              <a:buNone/>
            </a:pPr>
            <a:endParaRPr lang="en-US" sz="1800" b="1" dirty="0">
              <a:latin typeface="Comic Sans MS" panose="030F0902030302020204" pitchFamily="66" charset="0"/>
            </a:endParaRPr>
          </a:p>
          <a:p>
            <a:pPr marL="0" indent="0" algn="ctr">
              <a:buNone/>
            </a:pPr>
            <a:r>
              <a:rPr lang="en-US" sz="4400" b="1" dirty="0">
                <a:latin typeface="Comic Sans MS" panose="030F0902030302020204" pitchFamily="66" charset="0"/>
                <a:hlinkClick r:id="rId2"/>
              </a:rPr>
              <a:t>illowskybarbara@fhda.edu</a:t>
            </a:r>
            <a:endParaRPr lang="en-US" sz="4400" b="1" dirty="0">
              <a:latin typeface="Comic Sans MS" panose="030F0902030302020204" pitchFamily="66" charset="0"/>
            </a:endParaRPr>
          </a:p>
          <a:p>
            <a:pPr marL="0" indent="0" algn="ctr">
              <a:buNone/>
            </a:pPr>
            <a:r>
              <a:rPr lang="en-US" sz="4400" b="1" dirty="0">
                <a:latin typeface="Comic Sans MS" panose="030F0902030302020204" pitchFamily="66" charset="0"/>
              </a:rPr>
              <a:t>@DrBSI</a:t>
            </a:r>
          </a:p>
          <a:p>
            <a:pPr marL="0" indent="0" algn="ctr">
              <a:buNone/>
            </a:pPr>
            <a:r>
              <a:rPr lang="en-US" b="1" dirty="0">
                <a:latin typeface="Comic Sans MS" panose="030F0902030302020204" pitchFamily="66" charset="0"/>
              </a:rPr>
              <a:t>Thanks to the Michelson 20MM Foundation for conference traveling &amp; support.</a:t>
            </a:r>
          </a:p>
        </p:txBody>
      </p:sp>
    </p:spTree>
    <p:extLst>
      <p:ext uri="{BB962C8B-B14F-4D97-AF65-F5344CB8AC3E}">
        <p14:creationId xmlns:p14="http://schemas.microsoft.com/office/powerpoint/2010/main" val="61372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1476926"/>
          </a:xfrm>
        </p:spPr>
        <p:txBody>
          <a:bodyPr>
            <a:noAutofit/>
          </a:bodyPr>
          <a:lstStyle/>
          <a:p>
            <a:pPr algn="ctr"/>
            <a:r>
              <a:rPr lang="en-US" sz="5400" b="1" dirty="0">
                <a:solidFill>
                  <a:srgbClr val="00B050"/>
                </a:solidFill>
                <a:latin typeface="Comic Sans MS" panose="030F0902030302020204" pitchFamily="66" charset="0"/>
              </a:rPr>
              <a:t>Hang on to your values!</a:t>
            </a:r>
          </a:p>
        </p:txBody>
      </p:sp>
      <p:sp>
        <p:nvSpPr>
          <p:cNvPr id="5" name="Content Placeholder 4">
            <a:extLst>
              <a:ext uri="{FF2B5EF4-FFF2-40B4-BE49-F238E27FC236}">
                <a16:creationId xmlns:a16="http://schemas.microsoft.com/office/drawing/2014/main" id="{1BC0C124-E099-AD42-B6C4-E25325919A73}"/>
              </a:ext>
            </a:extLst>
          </p:cNvPr>
          <p:cNvSpPr txBox="1">
            <a:spLocks noGrp="1"/>
          </p:cNvSpPr>
          <p:nvPr>
            <p:ph idx="1"/>
          </p:nvPr>
        </p:nvSpPr>
        <p:spPr>
          <a:xfrm>
            <a:off x="509588" y="2038350"/>
            <a:ext cx="7886700" cy="4351338"/>
          </a:xfrm>
          <a:prstGeom prst="rect">
            <a:avLst/>
          </a:prstGeom>
          <a:noFill/>
        </p:spPr>
        <p:txBody>
          <a:bodyPr wrap="square" rtlCol="0">
            <a:spAutoFit/>
          </a:bodyPr>
          <a:lstStyle/>
          <a:p>
            <a:pPr marL="0" indent="0" algn="ctr">
              <a:buNone/>
            </a:pPr>
            <a:r>
              <a:rPr lang="en-US" sz="4800" b="1" dirty="0">
                <a:solidFill>
                  <a:srgbClr val="7030A0"/>
                </a:solidFill>
                <a:latin typeface="Lucida Handwriting" panose="03010101010101010101" pitchFamily="66" charset="77"/>
              </a:rPr>
              <a:t>Equity and Social Justice include</a:t>
            </a:r>
          </a:p>
          <a:p>
            <a:pPr marL="0" indent="0" algn="ctr">
              <a:buNone/>
            </a:pPr>
            <a:r>
              <a:rPr lang="en-US" sz="4800" b="1" dirty="0">
                <a:solidFill>
                  <a:srgbClr val="7030A0"/>
                </a:solidFill>
                <a:latin typeface="Lucida Handwriting" panose="03010101010101010101" pitchFamily="66" charset="77"/>
              </a:rPr>
              <a:t>each student having access to required course materials on </a:t>
            </a:r>
          </a:p>
          <a:p>
            <a:pPr marL="0" indent="0" algn="ctr">
              <a:buNone/>
            </a:pPr>
            <a:r>
              <a:rPr lang="en-US" sz="4800" b="1" dirty="0">
                <a:solidFill>
                  <a:srgbClr val="7030A0"/>
                </a:solidFill>
                <a:latin typeface="Lucida Handwriting" panose="03010101010101010101" pitchFamily="66" charset="77"/>
              </a:rPr>
              <a:t>Day 1 of the course!</a:t>
            </a:r>
          </a:p>
        </p:txBody>
      </p:sp>
    </p:spTree>
    <p:extLst>
      <p:ext uri="{BB962C8B-B14F-4D97-AF65-F5344CB8AC3E}">
        <p14:creationId xmlns:p14="http://schemas.microsoft.com/office/powerpoint/2010/main" val="82851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0F55-CB47-8240-993E-AF2D1E76DAE8}"/>
              </a:ext>
            </a:extLst>
          </p:cNvPr>
          <p:cNvSpPr>
            <a:spLocks noGrp="1"/>
          </p:cNvSpPr>
          <p:nvPr>
            <p:ph type="title"/>
          </p:nvPr>
        </p:nvSpPr>
        <p:spPr>
          <a:xfrm>
            <a:off x="637309" y="193964"/>
            <a:ext cx="7772399" cy="703229"/>
          </a:xfrm>
        </p:spPr>
        <p:txBody>
          <a:bodyPr>
            <a:normAutofit/>
          </a:bodyPr>
          <a:lstStyle/>
          <a:p>
            <a:pPr algn="ctr"/>
            <a:r>
              <a:rPr lang="en-US" b="1" dirty="0">
                <a:solidFill>
                  <a:srgbClr val="7030A0"/>
                </a:solidFill>
              </a:rPr>
              <a:t>Get out your phones or laptops!</a:t>
            </a:r>
          </a:p>
        </p:txBody>
      </p:sp>
      <p:pic>
        <p:nvPicPr>
          <p:cNvPr id="5" name="Content Placeholder 4">
            <a:extLst>
              <a:ext uri="{FF2B5EF4-FFF2-40B4-BE49-F238E27FC236}">
                <a16:creationId xmlns:a16="http://schemas.microsoft.com/office/drawing/2014/main" id="{1EEE43E7-CC11-D240-98D2-DB0FA2099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 y="897193"/>
            <a:ext cx="9145776" cy="5752989"/>
          </a:xfrm>
        </p:spPr>
      </p:pic>
    </p:spTree>
    <p:extLst>
      <p:ext uri="{BB962C8B-B14F-4D97-AF65-F5344CB8AC3E}">
        <p14:creationId xmlns:p14="http://schemas.microsoft.com/office/powerpoint/2010/main" val="368274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9CF9-FB5A-A741-B442-1C1E7A009651}"/>
              </a:ext>
            </a:extLst>
          </p:cNvPr>
          <p:cNvSpPr>
            <a:spLocks noGrp="1"/>
          </p:cNvSpPr>
          <p:nvPr>
            <p:ph type="title"/>
          </p:nvPr>
        </p:nvSpPr>
        <p:spPr>
          <a:xfrm>
            <a:off x="628650" y="365126"/>
            <a:ext cx="7864186" cy="2364219"/>
          </a:xfrm>
        </p:spPr>
        <p:txBody>
          <a:bodyPr>
            <a:normAutofit/>
          </a:bodyPr>
          <a:lstStyle/>
          <a:p>
            <a:r>
              <a:rPr lang="en-US" dirty="0">
                <a:hlinkClick r:id="rId2"/>
              </a:rPr>
              <a:t>https://www.polleverywhere.com/multiple_choice_polls/7sk3dOI38ZWByWuDcadhc</a:t>
            </a:r>
            <a:endParaRPr lang="en-US" dirty="0"/>
          </a:p>
        </p:txBody>
      </p:sp>
    </p:spTree>
    <p:extLst>
      <p:ext uri="{BB962C8B-B14F-4D97-AF65-F5344CB8AC3E}">
        <p14:creationId xmlns:p14="http://schemas.microsoft.com/office/powerpoint/2010/main" val="217439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1" y="365126"/>
            <a:ext cx="8666922" cy="1476926"/>
          </a:xfrm>
        </p:spPr>
        <p:txBody>
          <a:bodyPr>
            <a:noAutofit/>
          </a:bodyPr>
          <a:lstStyle/>
          <a:p>
            <a:pPr algn="ctr"/>
            <a:r>
              <a:rPr lang="en-US" sz="5400" b="1" dirty="0">
                <a:solidFill>
                  <a:srgbClr val="00B050"/>
                </a:solidFill>
                <a:latin typeface="Comic Sans MS" panose="030F0902030302020204" pitchFamily="66" charset="0"/>
              </a:rPr>
              <a:t>Open Educational</a:t>
            </a:r>
            <a:br>
              <a:rPr lang="en-US" sz="5400" b="1" dirty="0">
                <a:solidFill>
                  <a:srgbClr val="00B050"/>
                </a:solidFill>
                <a:latin typeface="Comic Sans MS" panose="030F0902030302020204" pitchFamily="66" charset="0"/>
              </a:rPr>
            </a:br>
            <a:r>
              <a:rPr lang="en-US" sz="5400" b="1" dirty="0">
                <a:solidFill>
                  <a:srgbClr val="00B050"/>
                </a:solidFill>
                <a:latin typeface="Comic Sans MS" panose="030F0902030302020204" pitchFamily="66" charset="0"/>
              </a:rPr>
              <a:t>Resources (OER)</a:t>
            </a:r>
          </a:p>
        </p:txBody>
      </p:sp>
      <p:sp>
        <p:nvSpPr>
          <p:cNvPr id="5" name="Content Placeholder 4">
            <a:extLst>
              <a:ext uri="{FF2B5EF4-FFF2-40B4-BE49-F238E27FC236}">
                <a16:creationId xmlns:a16="http://schemas.microsoft.com/office/drawing/2014/main" id="{1BC0C124-E099-AD42-B6C4-E25325919A73}"/>
              </a:ext>
            </a:extLst>
          </p:cNvPr>
          <p:cNvSpPr txBox="1">
            <a:spLocks noGrp="1"/>
          </p:cNvSpPr>
          <p:nvPr>
            <p:ph idx="1"/>
          </p:nvPr>
        </p:nvSpPr>
        <p:spPr>
          <a:xfrm>
            <a:off x="401782" y="2354670"/>
            <a:ext cx="8022216" cy="2585323"/>
          </a:xfrm>
          <a:prstGeom prst="rect">
            <a:avLst/>
          </a:prstGeom>
          <a:noFill/>
        </p:spPr>
        <p:txBody>
          <a:bodyPr wrap="square" rtlCol="0">
            <a:spAutoFit/>
          </a:bodyPr>
          <a:lstStyle/>
          <a:p>
            <a:pPr marL="0" indent="0">
              <a:buNone/>
            </a:pPr>
            <a:r>
              <a:rPr lang="en-US" sz="3600" b="1" dirty="0">
                <a:solidFill>
                  <a:srgbClr val="7030A0"/>
                </a:solidFill>
              </a:rPr>
              <a:t>Open Educational Resources (OERs) are teaching, learning and research materials in any medium – digital or otherwise – that reside in the public domain or have been released under an open license…</a:t>
            </a:r>
          </a:p>
        </p:txBody>
      </p:sp>
    </p:spTree>
    <p:extLst>
      <p:ext uri="{BB962C8B-B14F-4D97-AF65-F5344CB8AC3E}">
        <p14:creationId xmlns:p14="http://schemas.microsoft.com/office/powerpoint/2010/main" val="425545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32FC-ABE6-8140-BA08-13F02C62A25D}"/>
              </a:ext>
            </a:extLst>
          </p:cNvPr>
          <p:cNvSpPr>
            <a:spLocks noGrp="1"/>
          </p:cNvSpPr>
          <p:nvPr>
            <p:ph type="title"/>
          </p:nvPr>
        </p:nvSpPr>
        <p:spPr>
          <a:xfrm>
            <a:off x="251790" y="309708"/>
            <a:ext cx="8666922" cy="1145019"/>
          </a:xfrm>
        </p:spPr>
        <p:txBody>
          <a:bodyPr>
            <a:noAutofit/>
          </a:bodyPr>
          <a:lstStyle/>
          <a:p>
            <a:pPr algn="ctr"/>
            <a:r>
              <a:rPr lang="en-US" sz="5400" b="1" dirty="0">
                <a:solidFill>
                  <a:srgbClr val="00B050"/>
                </a:solidFill>
                <a:latin typeface="Comic Sans MS" panose="030F0902030302020204" pitchFamily="66" charset="0"/>
              </a:rPr>
              <a:t>Open copyright licenses</a:t>
            </a:r>
          </a:p>
        </p:txBody>
      </p:sp>
      <p:sp>
        <p:nvSpPr>
          <p:cNvPr id="5" name="Content Placeholder 4">
            <a:extLst>
              <a:ext uri="{FF2B5EF4-FFF2-40B4-BE49-F238E27FC236}">
                <a16:creationId xmlns:a16="http://schemas.microsoft.com/office/drawing/2014/main" id="{1BC0C124-E099-AD42-B6C4-E25325919A73}"/>
              </a:ext>
            </a:extLst>
          </p:cNvPr>
          <p:cNvSpPr txBox="1">
            <a:spLocks noGrp="1"/>
          </p:cNvSpPr>
          <p:nvPr>
            <p:ph idx="1"/>
          </p:nvPr>
        </p:nvSpPr>
        <p:spPr>
          <a:xfrm>
            <a:off x="187637" y="1842654"/>
            <a:ext cx="8795227" cy="3098284"/>
          </a:xfrm>
          <a:prstGeom prst="rect">
            <a:avLst/>
          </a:prstGeom>
          <a:noFill/>
        </p:spPr>
        <p:txBody>
          <a:bodyPr wrap="square" rtlCol="0">
            <a:spAutoFit/>
          </a:bodyPr>
          <a:lstStyle/>
          <a:p>
            <a:r>
              <a:rPr lang="en-US" sz="3600" b="1" dirty="0">
                <a:solidFill>
                  <a:srgbClr val="7030A0"/>
                </a:solidFill>
              </a:rPr>
              <a:t>Retain </a:t>
            </a:r>
          </a:p>
          <a:p>
            <a:r>
              <a:rPr lang="en-US" sz="3600" b="1" dirty="0">
                <a:solidFill>
                  <a:srgbClr val="7030A0"/>
                </a:solidFill>
              </a:rPr>
              <a:t>Reuse </a:t>
            </a:r>
          </a:p>
          <a:p>
            <a:r>
              <a:rPr lang="en-US" sz="3600" b="1" dirty="0">
                <a:solidFill>
                  <a:srgbClr val="7030A0"/>
                </a:solidFill>
              </a:rPr>
              <a:t>Revise </a:t>
            </a:r>
          </a:p>
          <a:p>
            <a:r>
              <a:rPr lang="en-US" sz="3600" b="1" dirty="0">
                <a:solidFill>
                  <a:srgbClr val="7030A0"/>
                </a:solidFill>
              </a:rPr>
              <a:t>Remix </a:t>
            </a:r>
          </a:p>
          <a:p>
            <a:r>
              <a:rPr lang="en-US" sz="3600" b="1" dirty="0">
                <a:solidFill>
                  <a:srgbClr val="7030A0"/>
                </a:solidFill>
              </a:rPr>
              <a:t>Redistribute</a:t>
            </a:r>
          </a:p>
        </p:txBody>
      </p:sp>
    </p:spTree>
    <p:extLst>
      <p:ext uri="{BB962C8B-B14F-4D97-AF65-F5344CB8AC3E}">
        <p14:creationId xmlns:p14="http://schemas.microsoft.com/office/powerpoint/2010/main" val="314732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0FDF-1472-8542-82F9-AA1E9DC54097}"/>
              </a:ext>
            </a:extLst>
          </p:cNvPr>
          <p:cNvSpPr>
            <a:spLocks noGrp="1"/>
          </p:cNvSpPr>
          <p:nvPr>
            <p:ph type="title"/>
          </p:nvPr>
        </p:nvSpPr>
        <p:spPr>
          <a:xfrm>
            <a:off x="374073" y="5228071"/>
            <a:ext cx="7886700" cy="1325563"/>
          </a:xfrm>
        </p:spPr>
        <p:txBody>
          <a:bodyPr>
            <a:normAutofit/>
          </a:bodyPr>
          <a:lstStyle/>
          <a:p>
            <a:r>
              <a:rPr lang="en-US" sz="2800" b="1" dirty="0"/>
              <a:t>*thanks to James Glapa-Grossklag, College of the Canyons, for the ZTC slides</a:t>
            </a:r>
          </a:p>
        </p:txBody>
      </p:sp>
      <p:pic>
        <p:nvPicPr>
          <p:cNvPr id="4" name="Content Placeholder 3">
            <a:extLst>
              <a:ext uri="{FF2B5EF4-FFF2-40B4-BE49-F238E27FC236}">
                <a16:creationId xmlns:a16="http://schemas.microsoft.com/office/drawing/2014/main" id="{99E67D2E-2F40-EF41-9E91-E6B6EAE7E2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32" y="464515"/>
            <a:ext cx="8964932" cy="4232176"/>
          </a:xfrm>
          <a:prstGeom prst="rect">
            <a:avLst/>
          </a:prstGeom>
        </p:spPr>
      </p:pic>
    </p:spTree>
    <p:extLst>
      <p:ext uri="{BB962C8B-B14F-4D97-AF65-F5344CB8AC3E}">
        <p14:creationId xmlns:p14="http://schemas.microsoft.com/office/powerpoint/2010/main" val="412676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28447</TotalTime>
  <Words>750</Words>
  <Application>Microsoft Macintosh PowerPoint</Application>
  <PresentationFormat>On-screen Show (4:3)</PresentationFormat>
  <Paragraphs>135</Paragraphs>
  <Slides>33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Adobe Gothic Std B</vt:lpstr>
      <vt:lpstr>Arial</vt:lpstr>
      <vt:lpstr>Calibri</vt:lpstr>
      <vt:lpstr>Calibri Light</vt:lpstr>
      <vt:lpstr>Comic Sans MS</vt:lpstr>
      <vt:lpstr>Lucida Handwriting</vt:lpstr>
      <vt:lpstr>Myriad Pro</vt:lpstr>
      <vt:lpstr>Wingdings</vt:lpstr>
      <vt:lpstr>Office Theme</vt:lpstr>
      <vt:lpstr>OER and ZTC: Ways to Remove  a Barrier to Student Success!</vt:lpstr>
      <vt:lpstr>Recent research results:</vt:lpstr>
      <vt:lpstr>Our community  college students</vt:lpstr>
      <vt:lpstr>Hang on to your values!</vt:lpstr>
      <vt:lpstr>Get out your phones or laptops!</vt:lpstr>
      <vt:lpstr>https://www.polleverywhere.com/multiple_choice_polls/7sk3dOI38ZWByWuDcadhc</vt:lpstr>
      <vt:lpstr>Open Educational Resources (OER)</vt:lpstr>
      <vt:lpstr>Open copyright licenses</vt:lpstr>
      <vt:lpstr>*thanks to James Glapa-Grossklag, College of the Canyons, for the ZTC slides</vt:lpstr>
      <vt:lpstr>PowerPoint Presentation</vt:lpstr>
      <vt:lpstr>PowerPoint Presentation</vt:lpstr>
      <vt:lpstr>PowerPoint Presentation</vt:lpstr>
      <vt:lpstr>PowerPoint Presentation</vt:lpstr>
      <vt:lpstr>… and some more shells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 BY  adaptable</vt:lpstr>
      <vt:lpstr>Colleagues‘ adaptions</vt:lpstr>
      <vt:lpstr>PowerPoint Presentation</vt:lpstr>
      <vt:lpstr>OERCommons.org</vt:lpstr>
      <vt:lpstr>OERCommons.org</vt:lpstr>
      <vt:lpstr>Mathematics</vt:lpstr>
      <vt:lpstr>OpenStax hub</vt:lpstr>
      <vt:lpstr>What’s next?</vt:lpstr>
      <vt:lpstr>To learn more... </vt:lpstr>
      <vt:lpstr>Questions????  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OER-enabled Canvas  Sample Course Shells</dc:title>
  <dc:creator>Liezl</dc:creator>
  <cp:lastModifiedBy>Barbara Illowsky</cp:lastModifiedBy>
  <cp:revision>185</cp:revision>
  <cp:lastPrinted>2018-02-21T20:49:44Z</cp:lastPrinted>
  <dcterms:created xsi:type="dcterms:W3CDTF">2017-11-30T00:25:51Z</dcterms:created>
  <dcterms:modified xsi:type="dcterms:W3CDTF">2019-12-05T07:53:51Z</dcterms:modified>
</cp:coreProperties>
</file>