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4" r:id="rId3"/>
    <p:sldId id="285" r:id="rId4"/>
    <p:sldId id="278" r:id="rId5"/>
    <p:sldId id="268" r:id="rId6"/>
    <p:sldId id="257" r:id="rId7"/>
    <p:sldId id="265" r:id="rId8"/>
    <p:sldId id="261" r:id="rId9"/>
    <p:sldId id="275" r:id="rId10"/>
    <p:sldId id="262" r:id="rId11"/>
    <p:sldId id="269" r:id="rId12"/>
    <p:sldId id="273" r:id="rId13"/>
    <p:sldId id="270" r:id="rId14"/>
    <p:sldId id="267" r:id="rId15"/>
    <p:sldId id="274" r:id="rId16"/>
    <p:sldId id="277" r:id="rId17"/>
    <p:sldId id="259" r:id="rId18"/>
    <p:sldId id="260" r:id="rId19"/>
    <p:sldId id="283" r:id="rId20"/>
    <p:sldId id="282" r:id="rId21"/>
    <p:sldId id="284" r:id="rId22"/>
    <p:sldId id="281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45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E23BE-3AA5-2046-BD5F-6B868EA5BA33}" type="datetimeFigureOut">
              <a:rPr lang="en-US" smtClean="0"/>
              <a:t>5/16/18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7EB00-22D3-3A4A-A21B-4715A51FE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4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E23B1-826F-9D42-9FC3-DB76C776AB71}" type="datetimeFigureOut">
              <a:rPr lang="en-US" smtClean="0"/>
              <a:t>5/16/18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65BC8-753F-4F4C-852A-B62A72896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8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5334-5EA2-B84C-8071-61EF5913E97B}" type="datetime1">
              <a:rPr lang="en-US" smtClean="0"/>
              <a:t>5/16/18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1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1337-2D92-5C4D-AF75-3D75F8D85C72}" type="datetime1">
              <a:rPr lang="en-US" smtClean="0"/>
              <a:t>5/16/18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72BC-1380-2D4E-BB4C-6475C217FE7D}" type="datetime1">
              <a:rPr lang="en-US" smtClean="0"/>
              <a:t>5/16/18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7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7D62-C6DA-244E-9A31-9B59A7509020}" type="datetime1">
              <a:rPr lang="en-US" smtClean="0"/>
              <a:t>5/16/18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1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B02B-612C-8645-9528-0919DE079780}" type="datetime1">
              <a:rPr lang="en-US" smtClean="0"/>
              <a:t>5/16/18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1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AFC6-D18E-D547-B862-9BA7D6606BAA}" type="datetime1">
              <a:rPr lang="en-US" smtClean="0"/>
              <a:t>5/16/18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10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5E39-9746-E24B-B93F-B21CDAA996CE}" type="datetime1">
              <a:rPr lang="en-US" smtClean="0"/>
              <a:t>5/16/18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3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3900-558B-7649-B297-C8E8E3128BE0}" type="datetime1">
              <a:rPr lang="en-US" smtClean="0"/>
              <a:t>5/16/18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2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EBD5-3438-5A4A-B88A-97F39C1BF1B9}" type="datetime1">
              <a:rPr lang="en-US" smtClean="0"/>
              <a:t>5/16/18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1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8902-139C-DB43-BB6D-D4EFCD39EB77}" type="datetime1">
              <a:rPr lang="en-US" smtClean="0"/>
              <a:t>5/16/18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61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31E9-C14E-7C4F-9952-E1CD7560AC33}" type="datetime1">
              <a:rPr lang="en-US" smtClean="0"/>
              <a:t>5/16/18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6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61B47-4118-8640-A0C9-003D397E83B1}" type="datetime1">
              <a:rPr lang="en-US" smtClean="0"/>
              <a:t>5/16/18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6C632-22A3-094E-9097-F3E297A2C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2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Relationship Id="rId3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The Bad-Penny Problem  </a:t>
            </a:r>
            <a:endParaRPr lang="en-US" sz="2800" b="1" i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038745"/>
            <a:ext cx="7898063" cy="1848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2400" b="1" dirty="0" smtClean="0"/>
          </a:p>
          <a:p>
            <a:pPr marL="0" indent="0" algn="ctr">
              <a:buFont typeface="Arial"/>
              <a:buNone/>
            </a:pPr>
            <a:r>
              <a:rPr lang="en-US" sz="2000" b="1" dirty="0" smtClean="0"/>
              <a:t>Charles S. Barnett</a:t>
            </a:r>
          </a:p>
          <a:p>
            <a:pPr marL="0" indent="0" algn="ctr">
              <a:buFont typeface="Arial"/>
              <a:buNone/>
            </a:pPr>
            <a:r>
              <a:rPr lang="en-US" sz="2000" b="1" dirty="0" smtClean="0"/>
              <a:t>Former Adjunct Instructor</a:t>
            </a:r>
          </a:p>
          <a:p>
            <a:pPr marL="0" indent="0" algn="ctr">
              <a:buFont typeface="Arial"/>
              <a:buNone/>
            </a:pPr>
            <a:r>
              <a:rPr lang="en-US" sz="2000" b="1" dirty="0" smtClean="0"/>
              <a:t>Las </a:t>
            </a:r>
            <a:r>
              <a:rPr lang="en-US" sz="2000" b="1" dirty="0" err="1" smtClean="0"/>
              <a:t>Positas</a:t>
            </a:r>
            <a:r>
              <a:rPr lang="en-US" sz="2000" b="1" dirty="0" smtClean="0"/>
              <a:t> College</a:t>
            </a:r>
          </a:p>
          <a:p>
            <a:pPr marL="0" indent="0" algn="ctr">
              <a:buFont typeface="Arial"/>
              <a:buNone/>
            </a:pPr>
            <a:endParaRPr lang="en-US" sz="20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898316" y="3048000"/>
            <a:ext cx="5347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Presented at the 22nd Annual Spring Conference</a:t>
            </a:r>
          </a:p>
          <a:p>
            <a:pPr algn="ctr"/>
            <a:r>
              <a:rPr lang="en-US" sz="2000" b="1" dirty="0"/>
              <a:t>California Mathematics Council, Community Colleges</a:t>
            </a:r>
          </a:p>
          <a:p>
            <a:pPr algn="ctr"/>
            <a:r>
              <a:rPr lang="en-US" sz="2000" b="1" dirty="0"/>
              <a:t>Lake Tahoe Community College</a:t>
            </a:r>
          </a:p>
          <a:p>
            <a:pPr algn="ctr"/>
            <a:r>
              <a:rPr lang="en-US" sz="2000" b="1" dirty="0"/>
              <a:t>April 27-April 28, 2018</a:t>
            </a:r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01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000" y="828842"/>
            <a:ext cx="635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notation and definitions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23211" y="1617594"/>
            <a:ext cx="6697578" cy="97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smtClean="0"/>
              <a:t>An </a:t>
            </a:r>
            <a:r>
              <a:rPr lang="en-US" sz="1600" b="1" i="1" dirty="0" smtClean="0"/>
              <a:t>n</a:t>
            </a:r>
            <a:r>
              <a:rPr lang="en-US" sz="1600" dirty="0" smtClean="0"/>
              <a:t>-digit ternary decimal is called “</a:t>
            </a:r>
            <a:r>
              <a:rPr lang="en-US" sz="1600" b="1" dirty="0" smtClean="0"/>
              <a:t>clockwise (CW)</a:t>
            </a:r>
            <a:r>
              <a:rPr lang="en-US" sz="1600" dirty="0" smtClean="0"/>
              <a:t>” if the first change of digit, reading from left to right, is from </a:t>
            </a:r>
            <a:r>
              <a:rPr lang="en-US" sz="1600" b="1" i="1" dirty="0" smtClean="0"/>
              <a:t>0</a:t>
            </a:r>
            <a:r>
              <a:rPr lang="en-US" sz="1600" dirty="0" smtClean="0"/>
              <a:t> to </a:t>
            </a:r>
            <a:r>
              <a:rPr lang="en-US" sz="1600" b="1" i="1" dirty="0" smtClean="0"/>
              <a:t>1</a:t>
            </a:r>
            <a:r>
              <a:rPr lang="en-US" sz="1600" dirty="0" smtClean="0"/>
              <a:t> or </a:t>
            </a:r>
            <a:r>
              <a:rPr lang="en-US" sz="1600" b="1" i="1" dirty="0" smtClean="0"/>
              <a:t>1</a:t>
            </a:r>
            <a:r>
              <a:rPr lang="en-US" sz="1600" dirty="0" smtClean="0"/>
              <a:t> to </a:t>
            </a:r>
            <a:r>
              <a:rPr lang="en-US" sz="1600" b="1" i="1" dirty="0" smtClean="0"/>
              <a:t>2</a:t>
            </a:r>
            <a:r>
              <a:rPr lang="en-US" sz="1600" dirty="0" smtClean="0"/>
              <a:t> or </a:t>
            </a:r>
            <a:r>
              <a:rPr lang="en-US" sz="1600" b="1" i="1" dirty="0" smtClean="0"/>
              <a:t>2</a:t>
            </a:r>
            <a:r>
              <a:rPr lang="en-US" sz="1600" dirty="0" smtClean="0"/>
              <a:t> to </a:t>
            </a:r>
            <a:r>
              <a:rPr lang="en-US" sz="1600" b="1" i="1" dirty="0" smtClean="0"/>
              <a:t>0.</a:t>
            </a:r>
            <a:r>
              <a:rPr lang="en-US" sz="1600" dirty="0" smtClean="0"/>
              <a:t>  </a:t>
            </a:r>
            <a:r>
              <a:rPr lang="en-US" sz="1600" b="1" i="1" dirty="0" smtClean="0"/>
              <a:t>                                 </a:t>
            </a:r>
            <a:r>
              <a:rPr lang="en-US" sz="1600" dirty="0" smtClean="0"/>
              <a:t>Example (n=4): 0010 is clockwise.</a:t>
            </a:r>
            <a:endParaRPr lang="en-US" sz="1600" b="1" i="1" dirty="0"/>
          </a:p>
        </p:txBody>
      </p:sp>
      <p:sp>
        <p:nvSpPr>
          <p:cNvPr id="8" name="Rectangle 7"/>
          <p:cNvSpPr/>
          <p:nvPr/>
        </p:nvSpPr>
        <p:spPr>
          <a:xfrm>
            <a:off x="828843" y="3122963"/>
            <a:ext cx="7486315" cy="675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/>
              <a:t>An </a:t>
            </a:r>
            <a:r>
              <a:rPr lang="en-US" sz="1600" b="1" i="1" dirty="0"/>
              <a:t>n</a:t>
            </a:r>
            <a:r>
              <a:rPr lang="en-US" sz="1600" dirty="0"/>
              <a:t>-digit ternary decimal is called </a:t>
            </a:r>
            <a:r>
              <a:rPr lang="en-US" sz="1600" dirty="0" smtClean="0"/>
              <a:t>“</a:t>
            </a:r>
            <a:r>
              <a:rPr lang="en-US" sz="1600" b="1" dirty="0" smtClean="0"/>
              <a:t>anticlockwise (ACW)</a:t>
            </a:r>
            <a:r>
              <a:rPr lang="en-US" sz="1600" dirty="0" smtClean="0"/>
              <a:t>” if it is not clockwise.  Example (</a:t>
            </a:r>
            <a:r>
              <a:rPr lang="en-US" sz="1600" dirty="0"/>
              <a:t>n=4): </a:t>
            </a:r>
            <a:r>
              <a:rPr lang="en-US" sz="1600" dirty="0" smtClean="0"/>
              <a:t>0211 is anticlockwise.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882316" y="4451693"/>
            <a:ext cx="73793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Denote by </a:t>
            </a:r>
            <a:r>
              <a:rPr lang="en-US" sz="1600" b="1" i="1" dirty="0" smtClean="0"/>
              <a:t>C</a:t>
            </a:r>
            <a:r>
              <a:rPr lang="en-US" sz="1600" dirty="0" smtClean="0"/>
              <a:t>(</a:t>
            </a:r>
            <a:r>
              <a:rPr lang="en-US" sz="1600" b="1" i="1" dirty="0" err="1" smtClean="0"/>
              <a:t>i,d</a:t>
            </a:r>
            <a:r>
              <a:rPr lang="en-US" sz="1600" dirty="0" smtClean="0"/>
              <a:t>) the set of coins that have </a:t>
            </a:r>
            <a:r>
              <a:rPr lang="en-US" sz="1600" b="1" i="1" dirty="0" smtClean="0"/>
              <a:t>d</a:t>
            </a:r>
            <a:r>
              <a:rPr lang="en-US" sz="1600" dirty="0" smtClean="0"/>
              <a:t> as their </a:t>
            </a:r>
            <a:r>
              <a:rPr lang="en-US" sz="1600" b="1" i="1" dirty="0" err="1" smtClean="0"/>
              <a:t>i</a:t>
            </a:r>
            <a:r>
              <a:rPr lang="en-US" sz="1600" dirty="0" err="1" smtClean="0"/>
              <a:t>-th</a:t>
            </a:r>
            <a:r>
              <a:rPr lang="en-US" sz="1600" dirty="0" smtClean="0"/>
              <a:t> clockwise ternary label. </a:t>
            </a:r>
          </a:p>
          <a:p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51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0526" y="614947"/>
            <a:ext cx="620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Assign  two sets of ternary labels to the M coins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43264" y="1210923"/>
            <a:ext cx="6657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Number the coins from 1 to M via </a:t>
            </a:r>
            <a:r>
              <a:rPr lang="en-US" sz="1600" dirty="0"/>
              <a:t>o</a:t>
            </a:r>
            <a:r>
              <a:rPr lang="en-US" sz="1600" dirty="0" smtClean="0"/>
              <a:t>rdinary decimals.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88737" y="1804753"/>
            <a:ext cx="7566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Assign tentative ternary labels to the M coins as follows: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8737" y="2339493"/>
            <a:ext cx="7566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First tentative set: assign ordinary ternary labels.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08813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Second tentative set: </a:t>
            </a:r>
          </a:p>
          <a:p>
            <a:pPr algn="ctr"/>
            <a:r>
              <a:rPr lang="en-US" sz="1600" dirty="0" smtClean="0"/>
              <a:t>to each ternary element in the first set; change 0 to 2, leave 1 as is, change 2 to 0. 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56369" y="3769925"/>
            <a:ext cx="6831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Construct the two final sets of ternary labels as follows: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88737" y="4339152"/>
            <a:ext cx="7566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Scan the two sets.</a:t>
            </a:r>
          </a:p>
          <a:p>
            <a:pPr algn="ctr"/>
            <a:r>
              <a:rPr lang="en-US" sz="1600" dirty="0" smtClean="0"/>
              <a:t> If a label is CW and in the first set, leave it. </a:t>
            </a:r>
          </a:p>
          <a:p>
            <a:pPr algn="ctr"/>
            <a:r>
              <a:rPr lang="en-US" sz="1600" dirty="0" smtClean="0"/>
              <a:t>If a label is ACW and in the first set, interchange first-set and second-set labels 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199816" y="5601368"/>
            <a:ext cx="6744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Result: each coin now has a CW and an ACW label.</a:t>
            </a:r>
            <a:endParaRPr lang="en-US" sz="16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75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50" y="776036"/>
            <a:ext cx="3365500" cy="129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900" y="2377580"/>
            <a:ext cx="3365500" cy="170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900" y="4460373"/>
            <a:ext cx="3365500" cy="158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4947" y="334211"/>
            <a:ext cx="760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Illustration of label assignment for the 3-coin case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57475" y="1096222"/>
            <a:ext cx="21523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Superscript </a:t>
            </a:r>
            <a:r>
              <a:rPr lang="en-US" sz="1400" b="1" i="1" dirty="0" smtClean="0"/>
              <a:t>“</a:t>
            </a:r>
            <a:r>
              <a:rPr lang="en-US" sz="1600" b="1" i="1" dirty="0" smtClean="0"/>
              <a:t>c</a:t>
            </a:r>
            <a:r>
              <a:rPr lang="en-US" sz="1400" b="1" i="1" dirty="0" smtClean="0"/>
              <a:t>” </a:t>
            </a:r>
            <a:r>
              <a:rPr lang="en-US" sz="1400" dirty="0" smtClean="0"/>
              <a:t>denotes “clockwise”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710953" y="5307263"/>
            <a:ext cx="1564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Final assignment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55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1993900"/>
            <a:ext cx="3619500" cy="285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4632" y="641684"/>
            <a:ext cx="572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Dual set of ternary labels for the M=12 case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20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07733" y="4956114"/>
            <a:ext cx="396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Left pan sinks: insert 0</a:t>
            </a:r>
          </a:p>
          <a:p>
            <a:pPr algn="ctr"/>
            <a:r>
              <a:rPr lang="en-US" sz="1400" b="1" dirty="0" smtClean="0"/>
              <a:t>Pans level: insert 1</a:t>
            </a:r>
          </a:p>
          <a:p>
            <a:pPr algn="ctr"/>
            <a:r>
              <a:rPr lang="en-US" sz="1400" b="1" dirty="0" smtClean="0"/>
              <a:t>Right pan sinks: insert 2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1738" y="169362"/>
            <a:ext cx="782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Procedure for identifying the odd coin: </a:t>
            </a:r>
            <a:r>
              <a:rPr lang="en-US" b="1" i="1" dirty="0" smtClean="0"/>
              <a:t>n</a:t>
            </a:r>
            <a:r>
              <a:rPr lang="en-US" b="1" dirty="0" smtClean="0"/>
              <a:t>-</a:t>
            </a:r>
            <a:r>
              <a:rPr lang="en-US" b="1" dirty="0" err="1" smtClean="0"/>
              <a:t>weighings</a:t>
            </a:r>
            <a:r>
              <a:rPr lang="en-US" b="1" dirty="0" smtClean="0"/>
              <a:t>, (1/2)(3</a:t>
            </a:r>
            <a:r>
              <a:rPr lang="en-US" sz="2400" b="1" i="1" baseline="30000" dirty="0" smtClean="0"/>
              <a:t>n</a:t>
            </a:r>
            <a:r>
              <a:rPr lang="en-US" b="1" dirty="0" smtClean="0"/>
              <a:t>-3)-coin case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00948" y="5819901"/>
            <a:ext cx="3342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charset="0"/>
              <a:buChar char="ê"/>
            </a:pPr>
            <a:r>
              <a:rPr lang="en-US" dirty="0" smtClean="0">
                <a:ea typeface="Wingdings"/>
                <a:cs typeface="Wingdings"/>
                <a:sym typeface="Wingdings"/>
              </a:rPr>
              <a:t>      level       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 </a:t>
            </a:r>
            <a:endParaRPr lang="en-US" dirty="0" smtClean="0">
              <a:ea typeface="Wingdings"/>
              <a:cs typeface="Wingdings"/>
              <a:sym typeface="Wingdings"/>
            </a:endParaRPr>
          </a:p>
          <a:p>
            <a:pPr algn="ctr"/>
            <a:r>
              <a:rPr lang="en-US" b="1" dirty="0" smtClean="0">
                <a:ea typeface="Wingdings"/>
                <a:cs typeface="Wingdings"/>
                <a:sym typeface="Wingdings"/>
              </a:rPr>
              <a:t> 0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          </a:t>
            </a:r>
            <a:r>
              <a:rPr lang="en-US" b="1" dirty="0" smtClean="0">
                <a:ea typeface="Wingdings"/>
                <a:cs typeface="Wingdings"/>
                <a:sym typeface="Wingdings"/>
              </a:rPr>
              <a:t>1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          </a:t>
            </a:r>
            <a:r>
              <a:rPr lang="en-US" b="1" dirty="0" smtClean="0">
                <a:ea typeface="Wingdings"/>
                <a:cs typeface="Wingdings"/>
                <a:sym typeface="Wingdings"/>
              </a:rPr>
              <a:t> 2</a:t>
            </a:r>
          </a:p>
          <a:p>
            <a:pPr algn="ctr"/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940942"/>
            <a:ext cx="6540500" cy="86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00" y="752012"/>
            <a:ext cx="6680200" cy="2921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7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895" y="409986"/>
            <a:ext cx="7954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Procedure for identifying the odd coin: 2-weighings, </a:t>
            </a:r>
            <a:r>
              <a:rPr lang="en-US" b="1" dirty="0"/>
              <a:t>3</a:t>
            </a:r>
            <a:r>
              <a:rPr lang="en-US" b="1" dirty="0" smtClean="0"/>
              <a:t>-coin case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4000" y="1234407"/>
            <a:ext cx="863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</a:t>
            </a:r>
            <a:r>
              <a:rPr lang="en-US" sz="1600" dirty="0" smtClean="0"/>
              <a:t> simple case, easy to solve without our algorithm, hence ideal for illustrating the algorithm.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50" y="2027332"/>
            <a:ext cx="3365500" cy="158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9316" y="1564117"/>
            <a:ext cx="4585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Our label assignment for the 3-coin case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050" y="3810019"/>
            <a:ext cx="5803900" cy="12573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00948" y="5378757"/>
            <a:ext cx="3342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charset="0"/>
              <a:buChar char="ê"/>
            </a:pPr>
            <a:r>
              <a:rPr lang="en-US" dirty="0" smtClean="0">
                <a:ea typeface="Wingdings"/>
                <a:cs typeface="Wingdings"/>
                <a:sym typeface="Wingdings"/>
              </a:rPr>
              <a:t>      level       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 </a:t>
            </a:r>
            <a:endParaRPr lang="en-US" dirty="0" smtClean="0">
              <a:ea typeface="Wingdings"/>
              <a:cs typeface="Wingdings"/>
              <a:sym typeface="Wingdings"/>
            </a:endParaRPr>
          </a:p>
          <a:p>
            <a:pPr algn="ctr"/>
            <a:r>
              <a:rPr lang="en-US" b="1" dirty="0" smtClean="0">
                <a:ea typeface="Wingdings"/>
                <a:cs typeface="Wingdings"/>
                <a:sym typeface="Wingdings"/>
              </a:rPr>
              <a:t> 0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          </a:t>
            </a:r>
            <a:r>
              <a:rPr lang="en-US" b="1" dirty="0" smtClean="0">
                <a:ea typeface="Wingdings"/>
                <a:cs typeface="Wingdings"/>
                <a:sym typeface="Wingdings"/>
              </a:rPr>
              <a:t>1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          </a:t>
            </a:r>
            <a:r>
              <a:rPr lang="en-US" b="1" dirty="0" smtClean="0">
                <a:ea typeface="Wingdings"/>
                <a:cs typeface="Wingdings"/>
                <a:sym typeface="Wingdings"/>
              </a:rPr>
              <a:t> 2</a:t>
            </a:r>
          </a:p>
          <a:p>
            <a:pPr algn="ctr"/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52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1298764"/>
            <a:ext cx="3619500" cy="285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4632" y="401060"/>
            <a:ext cx="572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Weighing sequence for the 12-coin case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16000" y="4438320"/>
            <a:ext cx="7112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Observe that</a:t>
            </a:r>
          </a:p>
          <a:p>
            <a:pPr algn="ctr"/>
            <a:r>
              <a:rPr lang="en-US" sz="1400" b="1" dirty="0" smtClean="0"/>
              <a:t>C(1,0)={1,3,4,5} and that C</a:t>
            </a:r>
            <a:r>
              <a:rPr lang="en-US" sz="1400" b="1" dirty="0"/>
              <a:t>(</a:t>
            </a:r>
            <a:r>
              <a:rPr lang="en-US" sz="1400" b="1" dirty="0" smtClean="0"/>
              <a:t>1,2)={2,6,7,8}</a:t>
            </a:r>
          </a:p>
          <a:p>
            <a:pPr algn="ctr"/>
            <a:r>
              <a:rPr lang="en-US" sz="1400" b="1" dirty="0" smtClean="0"/>
              <a:t>C(2,0</a:t>
            </a:r>
            <a:r>
              <a:rPr lang="en-US" sz="1400" b="1" dirty="0"/>
              <a:t>)={</a:t>
            </a:r>
            <a:r>
              <a:rPr lang="en-US" sz="1400" b="1" dirty="0" smtClean="0"/>
              <a:t>1,6,7,8} </a:t>
            </a:r>
            <a:r>
              <a:rPr lang="en-US" sz="1400" b="1" dirty="0"/>
              <a:t>and that C</a:t>
            </a:r>
            <a:r>
              <a:rPr lang="en-US" sz="1400" b="1" dirty="0" smtClean="0"/>
              <a:t>(2,2</a:t>
            </a:r>
            <a:r>
              <a:rPr lang="en-US" sz="1400" b="1" dirty="0"/>
              <a:t>)={</a:t>
            </a:r>
            <a:r>
              <a:rPr lang="en-US" sz="1400" b="1" dirty="0" smtClean="0"/>
              <a:t>2,9,10,11}</a:t>
            </a:r>
          </a:p>
          <a:p>
            <a:pPr algn="ctr"/>
            <a:r>
              <a:rPr lang="en-US" sz="1400" b="1" dirty="0" smtClean="0"/>
              <a:t>C(3,0</a:t>
            </a:r>
            <a:r>
              <a:rPr lang="en-US" sz="1400" b="1" dirty="0"/>
              <a:t>)=</a:t>
            </a:r>
            <a:r>
              <a:rPr lang="en-US" sz="1400" b="1" dirty="0" smtClean="0"/>
              <a:t>{2,3,8,11} </a:t>
            </a:r>
            <a:r>
              <a:rPr lang="en-US" sz="1400" b="1" dirty="0"/>
              <a:t>and that C</a:t>
            </a:r>
            <a:r>
              <a:rPr lang="en-US" sz="1400" b="1" dirty="0" smtClean="0"/>
              <a:t>(3,2</a:t>
            </a:r>
            <a:r>
              <a:rPr lang="en-US" sz="1400" b="1" dirty="0"/>
              <a:t>)=</a:t>
            </a:r>
            <a:r>
              <a:rPr lang="en-US" sz="1400" b="1" dirty="0" smtClean="0"/>
              <a:t>{5,6,9,12</a:t>
            </a:r>
            <a:r>
              <a:rPr lang="en-US" sz="1400" dirty="0" smtClean="0"/>
              <a:t>}</a:t>
            </a:r>
          </a:p>
          <a:p>
            <a:pPr algn="ctr"/>
            <a:r>
              <a:rPr lang="en-US" sz="1400" dirty="0" smtClean="0"/>
              <a:t>yielding our weighing sequence for the 12-coin case</a:t>
            </a:r>
            <a:endParaRPr lang="en-US" sz="1400" dirty="0"/>
          </a:p>
          <a:p>
            <a:pPr algn="ctr"/>
            <a:endParaRPr lang="en-US" sz="1400" dirty="0"/>
          </a:p>
          <a:p>
            <a:pPr algn="ctr"/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199105" y="962526"/>
            <a:ext cx="4745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Ternary labels for the 12-coin case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64501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0" y="3263674"/>
            <a:ext cx="3098800" cy="86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7733" y="4408021"/>
            <a:ext cx="396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Left pan sinks: insert 0</a:t>
            </a:r>
          </a:p>
          <a:p>
            <a:pPr algn="ctr"/>
            <a:r>
              <a:rPr lang="en-US" sz="1400" b="1" dirty="0" smtClean="0"/>
              <a:t>Pans level: insert 1</a:t>
            </a:r>
          </a:p>
          <a:p>
            <a:pPr algn="ctr"/>
            <a:r>
              <a:rPr lang="en-US" sz="1400" b="1" dirty="0" smtClean="0"/>
              <a:t>Right pan sinks: insert 2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4895" y="409986"/>
            <a:ext cx="7954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Procedure for identifying the odd coin: 3-weighings, 12-coin case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134416"/>
            <a:ext cx="6400800" cy="1676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00948" y="5525805"/>
            <a:ext cx="3342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charset="0"/>
              <a:buChar char="ê"/>
            </a:pPr>
            <a:r>
              <a:rPr lang="en-US" dirty="0" smtClean="0">
                <a:ea typeface="Wingdings"/>
                <a:cs typeface="Wingdings"/>
                <a:sym typeface="Wingdings"/>
              </a:rPr>
              <a:t>      level       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 </a:t>
            </a:r>
            <a:endParaRPr lang="en-US" dirty="0" smtClean="0">
              <a:ea typeface="Wingdings"/>
              <a:cs typeface="Wingdings"/>
              <a:sym typeface="Wingdings"/>
            </a:endParaRPr>
          </a:p>
          <a:p>
            <a:pPr algn="ctr"/>
            <a:r>
              <a:rPr lang="en-US" b="1" dirty="0" smtClean="0">
                <a:ea typeface="Wingdings"/>
                <a:cs typeface="Wingdings"/>
                <a:sym typeface="Wingdings"/>
              </a:rPr>
              <a:t> 0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          </a:t>
            </a:r>
            <a:r>
              <a:rPr lang="en-US" b="1" dirty="0" smtClean="0">
                <a:ea typeface="Wingdings"/>
                <a:cs typeface="Wingdings"/>
                <a:sym typeface="Wingdings"/>
              </a:rPr>
              <a:t>1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          </a:t>
            </a:r>
            <a:r>
              <a:rPr lang="en-US" b="1" dirty="0" smtClean="0">
                <a:ea typeface="Wingdings"/>
                <a:cs typeface="Wingdings"/>
                <a:sym typeface="Wingdings"/>
              </a:rPr>
              <a:t> 2</a:t>
            </a:r>
          </a:p>
          <a:p>
            <a:pPr algn="ctr"/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 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93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1830172"/>
            <a:ext cx="3619500" cy="3086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9354" y="423354"/>
            <a:ext cx="6045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Procedure for identifying the odd coin: 12-coin case  (2)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39318" y="967425"/>
            <a:ext cx="6665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After 3-stage weighing is complete and ternary label assigned, locate the assigned label in the chart below. Identify and characterize the odd coin.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831474" y="5213688"/>
            <a:ext cx="5481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Examples</a:t>
            </a:r>
          </a:p>
          <a:p>
            <a:pPr algn="ctr"/>
            <a:r>
              <a:rPr lang="en-US" sz="1600" dirty="0" smtClean="0"/>
              <a:t>(202)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implies that #6 is heavy.</a:t>
            </a:r>
          </a:p>
          <a:p>
            <a:pPr algn="ctr"/>
            <a:r>
              <a:rPr lang="en-US" sz="1600" dirty="0" smtClean="0"/>
              <a:t>(101)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implies that #10 is light. 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51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74800" y="495300"/>
            <a:ext cx="654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Handouts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3200" y="1714500"/>
            <a:ext cx="8737600" cy="19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smtClean="0"/>
              <a:t>Two garishly colored 4” by 6” cards to simulate the balance pans.</a:t>
            </a:r>
          </a:p>
          <a:p>
            <a:pPr algn="ctr">
              <a:lnSpc>
                <a:spcPct val="150000"/>
              </a:lnSpc>
            </a:pPr>
            <a:r>
              <a:rPr lang="en-US" sz="1600" dirty="0" smtClean="0"/>
              <a:t>Twelve numbered tokens to simulate the coins.</a:t>
            </a:r>
          </a:p>
          <a:p>
            <a:pPr algn="ctr">
              <a:lnSpc>
                <a:spcPct val="150000"/>
              </a:lnSpc>
            </a:pPr>
            <a:r>
              <a:rPr lang="en-US" sz="1600" dirty="0" smtClean="0"/>
              <a:t>Copy of the two slides that show weighing sequence, recording rules, interpretation method.</a:t>
            </a:r>
          </a:p>
          <a:p>
            <a:pPr algn="ctr">
              <a:lnSpc>
                <a:spcPct val="150000"/>
              </a:lnSpc>
            </a:pPr>
            <a:r>
              <a:rPr lang="en-US" sz="1600" dirty="0" smtClean="0"/>
              <a:t>Sheet printed with several 3-slot boxes on which to record weighing results.</a:t>
            </a:r>
          </a:p>
          <a:p>
            <a:pPr algn="ctr">
              <a:lnSpc>
                <a:spcPct val="150000"/>
              </a:lnSpc>
            </a:pPr>
            <a:r>
              <a:rPr lang="en-US" sz="1600" dirty="0" smtClean="0"/>
              <a:t>Sharpened pencil.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5736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09842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 </a:t>
            </a:r>
            <a:endParaRPr lang="en-US" sz="2400" b="1" dirty="0"/>
          </a:p>
          <a:p>
            <a:pPr algn="ctr"/>
            <a:r>
              <a:rPr lang="en-US" b="1" dirty="0" smtClean="0"/>
              <a:t>F.J. Dyson, </a:t>
            </a:r>
            <a:r>
              <a:rPr lang="en-US" b="1" i="1" dirty="0" smtClean="0"/>
              <a:t>The Mathematical Gazette</a:t>
            </a:r>
            <a:r>
              <a:rPr lang="en-US" b="1" dirty="0" smtClean="0"/>
              <a:t>, Vol. XXX, No. 291, Oct. 1946, P231</a:t>
            </a:r>
            <a:r>
              <a:rPr lang="en-US" b="1" dirty="0"/>
              <a:t> </a:t>
            </a:r>
          </a:p>
          <a:p>
            <a:pPr algn="ctr"/>
            <a:r>
              <a:rPr lang="en-US" b="1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650" y="3951705"/>
            <a:ext cx="763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 modern day discussions see various on-line articles: Entries such as </a:t>
            </a:r>
            <a:r>
              <a:rPr lang="en-US" b="1" i="1" dirty="0" smtClean="0"/>
              <a:t>“balance scale puzzle”</a:t>
            </a:r>
            <a:r>
              <a:rPr lang="en-US" b="1" dirty="0" smtClean="0"/>
              <a:t>, </a:t>
            </a:r>
            <a:r>
              <a:rPr lang="en-US" b="1" i="1" dirty="0" smtClean="0"/>
              <a:t>“bad-penny problem”</a:t>
            </a:r>
            <a:r>
              <a:rPr lang="en-US" b="1" dirty="0" smtClean="0"/>
              <a:t>, yield results.  Caveat emptor.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97000" y="414421"/>
            <a:ext cx="635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Attribution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5650" y="2095500"/>
            <a:ext cx="763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 the date.  Apparently, Dyson wrote the final and conclusive note on the problem. Several partial solutions had appeared in earlier issues of the British journal during WWII.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5441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35100" y="736600"/>
            <a:ext cx="651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Audience participation exercise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5900" y="1790700"/>
            <a:ext cx="8712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Work in pairs.  One member is the </a:t>
            </a:r>
            <a:r>
              <a:rPr lang="en-US" sz="1600" b="1" i="1" dirty="0" smtClean="0"/>
              <a:t>balance simulator. </a:t>
            </a:r>
            <a:r>
              <a:rPr lang="en-US" sz="1600" dirty="0" smtClean="0"/>
              <a:t>The other member is the </a:t>
            </a:r>
            <a:r>
              <a:rPr lang="en-US" sz="1600" b="1" i="1" dirty="0" smtClean="0">
                <a:solidFill>
                  <a:srgbClr val="FF0000"/>
                </a:solidFill>
              </a:rPr>
              <a:t>coin owner</a:t>
            </a:r>
            <a:r>
              <a:rPr lang="en-US" sz="1600" dirty="0" smtClean="0"/>
              <a:t>.</a:t>
            </a:r>
          </a:p>
          <a:p>
            <a:pPr algn="ctr"/>
            <a:r>
              <a:rPr lang="en-US" sz="1600" dirty="0" smtClean="0"/>
              <a:t>  </a:t>
            </a:r>
          </a:p>
          <a:p>
            <a:pPr algn="ctr"/>
            <a:r>
              <a:rPr lang="en-US" sz="1600" dirty="0" smtClean="0"/>
              <a:t>The </a:t>
            </a:r>
            <a:r>
              <a:rPr lang="en-US" sz="1600" b="1" i="1" dirty="0" smtClean="0"/>
              <a:t>balance simulator </a:t>
            </a:r>
            <a:r>
              <a:rPr lang="en-US" sz="1600" dirty="0" smtClean="0"/>
              <a:t>decides which coin is odd and whether it is light or heavy and does not reveal that choice to the </a:t>
            </a:r>
            <a:r>
              <a:rPr lang="en-US" sz="1600" b="1" i="1" dirty="0">
                <a:solidFill>
                  <a:srgbClr val="FF0000"/>
                </a:solidFill>
              </a:rPr>
              <a:t>coin </a:t>
            </a:r>
            <a:r>
              <a:rPr lang="en-US" sz="1600" b="1" i="1" dirty="0" smtClean="0">
                <a:solidFill>
                  <a:srgbClr val="FF0000"/>
                </a:solidFill>
              </a:rPr>
              <a:t>owner</a:t>
            </a:r>
            <a:r>
              <a:rPr lang="en-US" sz="1600" dirty="0" smtClean="0"/>
              <a:t>.</a:t>
            </a:r>
          </a:p>
          <a:p>
            <a:pPr algn="ctr"/>
            <a:r>
              <a:rPr lang="en-US" sz="1600" dirty="0" smtClean="0"/>
              <a:t> </a:t>
            </a:r>
          </a:p>
          <a:p>
            <a:pPr algn="ctr"/>
            <a:r>
              <a:rPr lang="en-US" sz="1600" dirty="0" smtClean="0"/>
              <a:t>The </a:t>
            </a:r>
            <a:r>
              <a:rPr lang="en-US" sz="1600" b="1" i="1" dirty="0" smtClean="0">
                <a:solidFill>
                  <a:srgbClr val="FF0000"/>
                </a:solidFill>
              </a:rPr>
              <a:t>coin owner </a:t>
            </a:r>
            <a:r>
              <a:rPr lang="en-US" sz="1600" dirty="0" smtClean="0"/>
              <a:t>loads the pans as indicated in the handout.</a:t>
            </a:r>
          </a:p>
          <a:p>
            <a:pPr algn="ctr"/>
            <a:r>
              <a:rPr lang="en-US" sz="1600" dirty="0" smtClean="0"/>
              <a:t>  </a:t>
            </a:r>
          </a:p>
          <a:p>
            <a:pPr algn="ctr"/>
            <a:r>
              <a:rPr lang="en-US" sz="1600" dirty="0" smtClean="0"/>
              <a:t>As the weighing progresses, the </a:t>
            </a:r>
            <a:r>
              <a:rPr lang="en-US" sz="1600" b="1" i="1" dirty="0" smtClean="0"/>
              <a:t>balance simulator </a:t>
            </a:r>
            <a:r>
              <a:rPr lang="en-US" sz="1600" dirty="0" smtClean="0"/>
              <a:t>indicates to the </a:t>
            </a:r>
            <a:r>
              <a:rPr lang="en-US" sz="1600" b="1" i="1" dirty="0" smtClean="0">
                <a:solidFill>
                  <a:srgbClr val="FF0000"/>
                </a:solidFill>
              </a:rPr>
              <a:t>coin owner </a:t>
            </a:r>
            <a:r>
              <a:rPr lang="en-US" sz="1600" dirty="0" smtClean="0"/>
              <a:t>which of the three states the balance assumes.</a:t>
            </a:r>
          </a:p>
          <a:p>
            <a:pPr algn="ctr"/>
            <a:r>
              <a:rPr lang="en-US" sz="1600" dirty="0" smtClean="0"/>
              <a:t>  </a:t>
            </a:r>
          </a:p>
          <a:p>
            <a:pPr algn="ctr"/>
            <a:r>
              <a:rPr lang="en-US" sz="1600" dirty="0" smtClean="0"/>
              <a:t>The </a:t>
            </a:r>
            <a:r>
              <a:rPr lang="en-US" sz="1600" b="1" i="1" dirty="0" smtClean="0">
                <a:solidFill>
                  <a:srgbClr val="FF0000"/>
                </a:solidFill>
              </a:rPr>
              <a:t>coin owner </a:t>
            </a:r>
            <a:r>
              <a:rPr lang="en-US" sz="1600" dirty="0" smtClean="0"/>
              <a:t>records the result of each weighing in the three slot box and announces the identity of and characterizes the odd coin.</a:t>
            </a:r>
            <a:r>
              <a:rPr lang="en-US" sz="1600" b="1" dirty="0" smtClean="0"/>
              <a:t> </a:t>
            </a:r>
            <a:endParaRPr lang="en-US" sz="16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130300" y="5422900"/>
            <a:ext cx="688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 suggest that you interchange roles after a few </a:t>
            </a:r>
            <a:r>
              <a:rPr lang="en-US" sz="1600" dirty="0" err="1" smtClean="0"/>
              <a:t>weighings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27331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14500" y="952500"/>
            <a:ext cx="552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Closure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60450" y="2362200"/>
            <a:ext cx="7023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Thank you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 smtClean="0"/>
              <a:t>for attending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 smtClean="0"/>
              <a:t>and pretending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 smtClean="0"/>
              <a:t> comprehending.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171450" y="5219700"/>
            <a:ext cx="94869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 three-slide appendix outlines the procedure for treating the (</a:t>
            </a:r>
            <a:r>
              <a:rPr lang="en-US" sz="1600" dirty="0"/>
              <a:t>1/2)(</a:t>
            </a:r>
            <a:r>
              <a:rPr lang="en-US" sz="1600" dirty="0" smtClean="0"/>
              <a:t>3</a:t>
            </a:r>
            <a:r>
              <a:rPr lang="en-US" sz="1600" baseline="30000" dirty="0" smtClean="0"/>
              <a:t>(n-1)</a:t>
            </a:r>
            <a:r>
              <a:rPr lang="en-US" sz="1600" dirty="0" smtClean="0"/>
              <a:t>-</a:t>
            </a:r>
            <a:r>
              <a:rPr lang="en-US" sz="1600" dirty="0"/>
              <a:t>3) </a:t>
            </a:r>
            <a:r>
              <a:rPr lang="en-US" sz="1600" dirty="0" smtClean="0"/>
              <a:t>&lt; M&lt; (1/2)(3</a:t>
            </a:r>
            <a:r>
              <a:rPr lang="en-US" sz="1600" baseline="30000" dirty="0" smtClean="0"/>
              <a:t>n</a:t>
            </a:r>
            <a:r>
              <a:rPr lang="en-US" sz="1600" dirty="0" smtClean="0"/>
              <a:t>-3) cases.</a:t>
            </a:r>
          </a:p>
          <a:p>
            <a:pPr algn="ctr"/>
            <a:r>
              <a:rPr lang="en-US" sz="1600" dirty="0" smtClean="0"/>
              <a:t>Those slides will appear on the CMC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 Web Site.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6164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35100" y="749300"/>
            <a:ext cx="665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Appendix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0700" y="1955800"/>
            <a:ext cx="8102600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/>
              <a:t>I have given explicit instructions for the </a:t>
            </a:r>
            <a:r>
              <a:rPr lang="en-US" dirty="0"/>
              <a:t>M </a:t>
            </a:r>
            <a:r>
              <a:rPr lang="en-US" dirty="0" smtClean="0"/>
              <a:t>= </a:t>
            </a:r>
            <a:r>
              <a:rPr lang="en-US" dirty="0"/>
              <a:t>(1/2)(3</a:t>
            </a:r>
            <a:r>
              <a:rPr lang="en-US" baseline="30000" dirty="0"/>
              <a:t>n</a:t>
            </a:r>
            <a:r>
              <a:rPr lang="en-US" dirty="0"/>
              <a:t>-3</a:t>
            </a:r>
            <a:r>
              <a:rPr lang="en-US" b="1" dirty="0" smtClean="0"/>
              <a:t>) </a:t>
            </a:r>
            <a:r>
              <a:rPr lang="en-US" dirty="0" smtClean="0"/>
              <a:t>case. </a:t>
            </a:r>
          </a:p>
          <a:p>
            <a:pPr algn="ctr">
              <a:lnSpc>
                <a:spcPct val="120000"/>
              </a:lnSpc>
            </a:pPr>
            <a:r>
              <a:rPr lang="en-US" dirty="0" smtClean="0"/>
              <a:t>The (</a:t>
            </a:r>
            <a:r>
              <a:rPr lang="en-US" dirty="0"/>
              <a:t>1/2)(</a:t>
            </a:r>
            <a:r>
              <a:rPr lang="en-US" dirty="0" smtClean="0"/>
              <a:t>3</a:t>
            </a:r>
            <a:r>
              <a:rPr lang="en-US" baseline="30000" dirty="0" smtClean="0"/>
              <a:t>(n-1)</a:t>
            </a:r>
            <a:r>
              <a:rPr lang="en-US" dirty="0" smtClean="0"/>
              <a:t>-</a:t>
            </a:r>
            <a:r>
              <a:rPr lang="en-US" dirty="0"/>
              <a:t>3) </a:t>
            </a:r>
            <a:r>
              <a:rPr lang="en-US" dirty="0" smtClean="0"/>
              <a:t>&lt; M &lt; (1/2)(3</a:t>
            </a:r>
            <a:r>
              <a:rPr lang="en-US" baseline="30000" dirty="0" smtClean="0"/>
              <a:t>n</a:t>
            </a:r>
            <a:r>
              <a:rPr lang="en-US" dirty="0" smtClean="0"/>
              <a:t>-3) cases are a bit more complicated.  </a:t>
            </a:r>
          </a:p>
          <a:p>
            <a:pPr algn="ctr">
              <a:lnSpc>
                <a:spcPct val="120000"/>
              </a:lnSpc>
            </a:pPr>
            <a:r>
              <a:rPr lang="en-US" dirty="0" smtClean="0"/>
              <a:t>This appendix sketches how to identify the odd coin in those cases.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973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917538"/>
            <a:ext cx="8826500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603500"/>
            <a:ext cx="8839200" cy="165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" y="4398341"/>
            <a:ext cx="8839200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5846141"/>
            <a:ext cx="8686800" cy="40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444500"/>
            <a:ext cx="86868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5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24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26978" y="408192"/>
            <a:ext cx="629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Weighing sequence for the case in which 3 &lt; M &lt; (1/2)(3</a:t>
            </a:r>
            <a:r>
              <a:rPr lang="en-US" b="1" baseline="30000" dirty="0" smtClean="0"/>
              <a:t>n</a:t>
            </a:r>
            <a:r>
              <a:rPr lang="en-US" b="1" dirty="0" smtClean="0"/>
              <a:t>-3)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6700" y="15875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Easy subcase first: If remainder of (M/3) is 0, then proceed as in the M = (</a:t>
            </a:r>
            <a:r>
              <a:rPr lang="en-US" sz="1400" dirty="0"/>
              <a:t>1/2)(3</a:t>
            </a:r>
            <a:r>
              <a:rPr lang="en-US" sz="1400" baseline="30000" dirty="0"/>
              <a:t>n</a:t>
            </a:r>
            <a:r>
              <a:rPr lang="en-US" sz="1400" dirty="0"/>
              <a:t>-3</a:t>
            </a:r>
            <a:r>
              <a:rPr lang="en-US" sz="1400" dirty="0" smtClean="0"/>
              <a:t>).</a:t>
            </a:r>
          </a:p>
          <a:p>
            <a:pPr algn="ctr"/>
            <a:r>
              <a:rPr lang="en-US" sz="1400" dirty="0" smtClean="0"/>
              <a:t>That is: C(1,0) </a:t>
            </a:r>
            <a:r>
              <a:rPr lang="en-US" sz="1400" dirty="0" err="1" smtClean="0"/>
              <a:t>vs</a:t>
            </a:r>
            <a:r>
              <a:rPr lang="en-US" sz="1400" dirty="0" smtClean="0"/>
              <a:t> </a:t>
            </a:r>
            <a:r>
              <a:rPr lang="en-US" sz="1400" dirty="0"/>
              <a:t>C(</a:t>
            </a:r>
            <a:r>
              <a:rPr lang="en-US" sz="1400" dirty="0" smtClean="0"/>
              <a:t>1,2); </a:t>
            </a:r>
            <a:r>
              <a:rPr lang="en-US" sz="1400" dirty="0"/>
              <a:t>C</a:t>
            </a:r>
            <a:r>
              <a:rPr lang="en-US" sz="1400" dirty="0" smtClean="0"/>
              <a:t>(2,0</a:t>
            </a:r>
            <a:r>
              <a:rPr lang="en-US" sz="1400" dirty="0"/>
              <a:t>) </a:t>
            </a:r>
            <a:r>
              <a:rPr lang="en-US" sz="1400" dirty="0" err="1"/>
              <a:t>vs</a:t>
            </a:r>
            <a:r>
              <a:rPr lang="en-US" sz="1400" dirty="0"/>
              <a:t> C</a:t>
            </a:r>
            <a:r>
              <a:rPr lang="en-US" sz="1400" dirty="0" smtClean="0"/>
              <a:t>(2,2); </a:t>
            </a:r>
            <a:r>
              <a:rPr lang="en-US" sz="1400" dirty="0"/>
              <a:t>C</a:t>
            </a:r>
            <a:r>
              <a:rPr lang="en-US" sz="1400" dirty="0" smtClean="0"/>
              <a:t>(3,0</a:t>
            </a:r>
            <a:r>
              <a:rPr lang="en-US" sz="1400" dirty="0"/>
              <a:t>) </a:t>
            </a:r>
            <a:r>
              <a:rPr lang="en-US" sz="1400" dirty="0" err="1"/>
              <a:t>vs</a:t>
            </a:r>
            <a:r>
              <a:rPr lang="en-US" sz="1400" dirty="0"/>
              <a:t> C</a:t>
            </a:r>
            <a:r>
              <a:rPr lang="en-US" sz="1400" dirty="0" smtClean="0"/>
              <a:t>(3,2)</a:t>
            </a:r>
            <a:r>
              <a:rPr lang="en-US" sz="1400" dirty="0"/>
              <a:t>;</a:t>
            </a:r>
            <a:r>
              <a:rPr lang="en-US" sz="1400" dirty="0" smtClean="0"/>
              <a:t> </a:t>
            </a:r>
            <a:r>
              <a:rPr lang="mr-IN" sz="1400" dirty="0" smtClean="0"/>
              <a:t>…</a:t>
            </a:r>
            <a:r>
              <a:rPr lang="en-US" sz="1400" dirty="0" smtClean="0"/>
              <a:t>    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66700" y="2667000"/>
            <a:ext cx="8610600" cy="1894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/>
              <a:t>If remainder of (M/3) </a:t>
            </a:r>
            <a:r>
              <a:rPr lang="en-US" sz="1400" dirty="0" smtClean="0"/>
              <a:t>is not 0, then tentatively assign coins to the balance pans as in the M </a:t>
            </a:r>
            <a:r>
              <a:rPr lang="en-US" sz="1400" dirty="0"/>
              <a:t>= (1/2)(3</a:t>
            </a:r>
            <a:r>
              <a:rPr lang="en-US" sz="1400" baseline="30000" dirty="0"/>
              <a:t>n</a:t>
            </a:r>
            <a:r>
              <a:rPr lang="en-US" sz="1400" dirty="0"/>
              <a:t>-3</a:t>
            </a:r>
            <a:r>
              <a:rPr lang="en-US" sz="1400" dirty="0" smtClean="0"/>
              <a:t>).</a:t>
            </a:r>
          </a:p>
          <a:p>
            <a:pPr algn="ctr">
              <a:lnSpc>
                <a:spcPct val="120000"/>
              </a:lnSpc>
            </a:pPr>
            <a:r>
              <a:rPr lang="en-US" sz="1400" dirty="0" smtClean="0"/>
              <a:t> </a:t>
            </a:r>
          </a:p>
          <a:p>
            <a:pPr algn="ctr">
              <a:lnSpc>
                <a:spcPct val="120000"/>
              </a:lnSpc>
            </a:pPr>
            <a:r>
              <a:rPr lang="en-US" sz="1400" dirty="0" smtClean="0"/>
              <a:t>The first weighing will have an equal number of coins in each pan, and that first weighing will indicate that some coins are “good”.</a:t>
            </a:r>
          </a:p>
          <a:p>
            <a:pPr algn="ctr">
              <a:lnSpc>
                <a:spcPct val="120000"/>
              </a:lnSpc>
            </a:pPr>
            <a:r>
              <a:rPr lang="en-US" sz="1400" dirty="0" smtClean="0"/>
              <a:t> </a:t>
            </a:r>
          </a:p>
          <a:p>
            <a:pPr algn="ctr">
              <a:lnSpc>
                <a:spcPct val="120000"/>
              </a:lnSpc>
            </a:pPr>
            <a:r>
              <a:rPr lang="en-US" sz="1400" dirty="0" smtClean="0"/>
              <a:t>Subsequent </a:t>
            </a:r>
            <a:r>
              <a:rPr lang="en-US" sz="1400" dirty="0" err="1" smtClean="0"/>
              <a:t>weighings</a:t>
            </a:r>
            <a:r>
              <a:rPr lang="en-US" sz="1400" dirty="0" smtClean="0"/>
              <a:t> may call for an unequal number of coins in the two pans; if so, add to or delete from a pan one or more “good” coins to equalize the number of coins in each pan.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235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254000"/>
            <a:ext cx="88750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7000" y="414421"/>
            <a:ext cx="635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/>
              <a:t>Attribution </a:t>
            </a:r>
            <a:r>
              <a:rPr lang="en-US" sz="2800" b="1"/>
              <a:t>(</a:t>
            </a:r>
            <a:r>
              <a:rPr lang="en-US" sz="2800" b="1" smtClean="0"/>
              <a:t>cont’d)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1706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60291" y="583264"/>
            <a:ext cx="4886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Outline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51929" y="2001832"/>
            <a:ext cx="6640142" cy="274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 smtClean="0"/>
              <a:t>Biographical sketch of Freeman Dyson</a:t>
            </a:r>
          </a:p>
          <a:p>
            <a:pPr algn="ctr">
              <a:lnSpc>
                <a:spcPct val="120000"/>
              </a:lnSpc>
            </a:pPr>
            <a:r>
              <a:rPr lang="en-US" b="1" dirty="0" smtClean="0"/>
              <a:t>The problem</a:t>
            </a:r>
          </a:p>
          <a:p>
            <a:pPr algn="ctr">
              <a:lnSpc>
                <a:spcPct val="120000"/>
              </a:lnSpc>
            </a:pPr>
            <a:r>
              <a:rPr lang="en-US" b="1" dirty="0" smtClean="0"/>
              <a:t>Dyson’s Theorem</a:t>
            </a:r>
          </a:p>
          <a:p>
            <a:pPr algn="ctr">
              <a:lnSpc>
                <a:spcPct val="120000"/>
              </a:lnSpc>
            </a:pPr>
            <a:r>
              <a:rPr lang="en-US" b="1" dirty="0" smtClean="0"/>
              <a:t>Primer on the ternary (base-3) number system</a:t>
            </a:r>
          </a:p>
          <a:p>
            <a:pPr algn="ctr">
              <a:lnSpc>
                <a:spcPct val="120000"/>
              </a:lnSpc>
            </a:pPr>
            <a:r>
              <a:rPr lang="en-US" b="1" dirty="0" smtClean="0"/>
              <a:t>Procedure for assigning ternary labels to the coins of interest</a:t>
            </a:r>
          </a:p>
          <a:p>
            <a:pPr algn="ctr">
              <a:lnSpc>
                <a:spcPct val="120000"/>
              </a:lnSpc>
            </a:pPr>
            <a:r>
              <a:rPr lang="en-US" b="1" dirty="0" smtClean="0"/>
              <a:t>Dyson’s Algorithm</a:t>
            </a:r>
          </a:p>
          <a:p>
            <a:pPr algn="ctr">
              <a:lnSpc>
                <a:spcPct val="120000"/>
              </a:lnSpc>
            </a:pPr>
            <a:r>
              <a:rPr lang="en-US" b="1" dirty="0" smtClean="0"/>
              <a:t>Illustration via the 12-coin case</a:t>
            </a:r>
          </a:p>
          <a:p>
            <a:pPr algn="ctr">
              <a:lnSpc>
                <a:spcPct val="120000"/>
              </a:lnSpc>
            </a:pPr>
            <a:r>
              <a:rPr lang="en-US" b="1" dirty="0" smtClean="0"/>
              <a:t>Distribution of props for the audience-participation game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4177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900" y="1197357"/>
            <a:ext cx="2794000" cy="419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9058" y="486519"/>
            <a:ext cx="596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Freeman Dyson</a:t>
            </a:r>
          </a:p>
          <a:p>
            <a:pPr algn="ctr"/>
            <a:r>
              <a:rPr lang="en-US" b="1" dirty="0" smtClean="0"/>
              <a:t>Born 15 December, 1923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77895" y="1844842"/>
            <a:ext cx="46522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British American</a:t>
            </a:r>
          </a:p>
          <a:p>
            <a:r>
              <a:rPr lang="en-US" sz="1400" b="1" dirty="0" smtClean="0"/>
              <a:t>Mathematician, Theoretical Physicist</a:t>
            </a:r>
          </a:p>
          <a:p>
            <a:r>
              <a:rPr lang="en-US" sz="1400" b="1" dirty="0" smtClean="0"/>
              <a:t>Many</a:t>
            </a:r>
            <a:r>
              <a:rPr lang="en-US" sz="1400" b="1" dirty="0"/>
              <a:t> </a:t>
            </a:r>
            <a:r>
              <a:rPr lang="en-US" sz="1400" b="1" dirty="0" smtClean="0"/>
              <a:t>awards: starting with FRS(1952) </a:t>
            </a:r>
            <a:r>
              <a:rPr lang="mr-IN" sz="1400" b="1" dirty="0" smtClean="0"/>
              <a:t>…</a:t>
            </a:r>
            <a:endParaRPr lang="en-US" sz="1400" b="1" dirty="0" smtClean="0"/>
          </a:p>
          <a:p>
            <a:r>
              <a:rPr lang="en-US" sz="1400" b="1" dirty="0" smtClean="0"/>
              <a:t>	Poincare Prize (2012)</a:t>
            </a:r>
          </a:p>
          <a:p>
            <a:r>
              <a:rPr lang="en-US" sz="1400" b="1" dirty="0" smtClean="0"/>
              <a:t>Institutions: Royal Air Force (Bomber Command),             	Princeton Institute for Advanced study,</a:t>
            </a:r>
          </a:p>
          <a:p>
            <a:r>
              <a:rPr lang="en-US" sz="1400" b="1" dirty="0" smtClean="0"/>
              <a:t>      	University of Birmingham, Cornell University</a:t>
            </a:r>
          </a:p>
          <a:p>
            <a:r>
              <a:rPr lang="en-US" sz="1400" b="1" dirty="0" smtClean="0"/>
              <a:t>Major contribution: Quantum electrodynamics</a:t>
            </a:r>
          </a:p>
          <a:p>
            <a:r>
              <a:rPr lang="en-US" sz="1400" b="1" dirty="0" smtClean="0"/>
              <a:t>          1965 Nobel (Feynman, Schwinger, </a:t>
            </a:r>
            <a:r>
              <a:rPr lang="en-US" sz="1400" b="1" dirty="0" err="1" smtClean="0"/>
              <a:t>Tomanaga</a:t>
            </a:r>
            <a:r>
              <a:rPr lang="en-US" sz="1400" b="1" dirty="0" smtClean="0"/>
              <a:t>)</a:t>
            </a:r>
          </a:p>
          <a:p>
            <a:r>
              <a:rPr lang="en-US" sz="1400" b="1" dirty="0" smtClean="0"/>
              <a:t>Never bothered to complete his doctorate</a:t>
            </a:r>
          </a:p>
          <a:p>
            <a:r>
              <a:rPr lang="en-US" sz="1400" b="1" dirty="0" smtClean="0"/>
              <a:t>Did the work discussed here during WWII</a:t>
            </a:r>
          </a:p>
          <a:p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17051" y="5534533"/>
            <a:ext cx="2165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Taken in 2005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2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5163" y="660856"/>
            <a:ext cx="575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Problem</a:t>
            </a:r>
            <a:endParaRPr lang="en-US" sz="2800" b="1" dirty="0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282662" y="2539174"/>
            <a:ext cx="8624397" cy="148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Palatino Linotype"/>
                <a:ea typeface="ＭＳ 明朝"/>
                <a:cs typeface="Palatino Linotype"/>
              </a:rPr>
              <a:t>You have a handful </a:t>
            </a:r>
            <a:r>
              <a:rPr lang="en-US" b="1" dirty="0" smtClean="0">
                <a:latin typeface="Palatino Linotype"/>
                <a:ea typeface="ＭＳ 明朝"/>
                <a:cs typeface="Palatino Linotype"/>
              </a:rPr>
              <a:t>of “identical” </a:t>
            </a:r>
            <a:r>
              <a:rPr lang="en-US" b="1" dirty="0">
                <a:latin typeface="Palatino Linotype"/>
                <a:ea typeface="ＭＳ 明朝"/>
                <a:cs typeface="Palatino Linotype"/>
              </a:rPr>
              <a:t>coins. One has an off-normal weight. </a:t>
            </a:r>
            <a:endParaRPr lang="en-US" b="1" dirty="0" smtClean="0">
              <a:latin typeface="Palatino Linotype"/>
              <a:ea typeface="ＭＳ 明朝"/>
              <a:cs typeface="Palatino Linotype"/>
            </a:endParaRPr>
          </a:p>
          <a:p>
            <a:pPr algn="ctr"/>
            <a:r>
              <a:rPr lang="en-US" b="1" dirty="0" smtClean="0">
                <a:latin typeface="Palatino Linotype"/>
                <a:ea typeface="ＭＳ 明朝"/>
                <a:cs typeface="Palatino Linotype"/>
              </a:rPr>
              <a:t>You </a:t>
            </a:r>
            <a:r>
              <a:rPr lang="en-US" b="1" dirty="0">
                <a:latin typeface="Palatino Linotype"/>
                <a:ea typeface="ＭＳ 明朝"/>
                <a:cs typeface="Palatino Linotype"/>
              </a:rPr>
              <a:t>own a balance but no calibration weights</a:t>
            </a:r>
            <a:r>
              <a:rPr lang="en-US" b="1" dirty="0" smtClean="0">
                <a:latin typeface="Palatino Linotype"/>
                <a:ea typeface="ＭＳ 明朝"/>
                <a:cs typeface="Palatino Linotype"/>
              </a:rPr>
              <a:t>.</a:t>
            </a:r>
          </a:p>
          <a:p>
            <a:r>
              <a:rPr lang="en-US" b="1" dirty="0" smtClean="0">
                <a:latin typeface="Palatino Linotype"/>
                <a:ea typeface="ＭＳ 明朝"/>
                <a:cs typeface="Palatino Linotype"/>
              </a:rPr>
              <a:t> </a:t>
            </a:r>
          </a:p>
          <a:p>
            <a:pPr algn="ctr"/>
            <a:r>
              <a:rPr lang="en-US" b="1" dirty="0" smtClean="0">
                <a:latin typeface="Palatino Linotype"/>
                <a:ea typeface="ＭＳ 明朝"/>
                <a:cs typeface="Palatino Linotype"/>
              </a:rPr>
              <a:t>Task</a:t>
            </a:r>
            <a:r>
              <a:rPr lang="en-US" b="1" dirty="0">
                <a:latin typeface="Palatino Linotype"/>
                <a:ea typeface="ＭＳ 明朝"/>
                <a:cs typeface="Palatino Linotype"/>
              </a:rPr>
              <a:t>: identify the odd coin and </a:t>
            </a:r>
            <a:r>
              <a:rPr lang="en-US" b="1" dirty="0" smtClean="0">
                <a:latin typeface="Palatino Linotype"/>
                <a:ea typeface="ＭＳ 明朝"/>
                <a:cs typeface="Palatino Linotype"/>
              </a:rPr>
              <a:t>determine </a:t>
            </a:r>
            <a:r>
              <a:rPr lang="en-US" b="1" dirty="0">
                <a:latin typeface="Palatino Linotype"/>
                <a:ea typeface="ＭＳ 明朝"/>
                <a:cs typeface="Palatino Linotype"/>
              </a:rPr>
              <a:t>if it is lighter or heavier in </a:t>
            </a:r>
            <a:r>
              <a:rPr lang="en-US" b="1" dirty="0" smtClean="0">
                <a:latin typeface="Palatino Linotype"/>
                <a:ea typeface="ＭＳ 明朝"/>
                <a:cs typeface="Palatino Linotype"/>
              </a:rPr>
              <a:t>a minimum </a:t>
            </a:r>
            <a:r>
              <a:rPr lang="en-US" b="1" dirty="0">
                <a:latin typeface="Palatino Linotype"/>
                <a:ea typeface="ＭＳ 明朝"/>
                <a:cs typeface="Palatino Linotype"/>
              </a:rPr>
              <a:t>number of weighing </a:t>
            </a:r>
            <a:r>
              <a:rPr lang="en-US" b="1" dirty="0" smtClean="0">
                <a:latin typeface="Palatino Linotype"/>
                <a:ea typeface="ＭＳ 明朝"/>
                <a:cs typeface="Palatino Linotype"/>
              </a:rPr>
              <a:t>operations.</a:t>
            </a:r>
            <a:endParaRPr lang="en-US" b="1" dirty="0">
              <a:effectLst/>
              <a:latin typeface="Palatino Linotype"/>
              <a:ea typeface="ＭＳ 明朝"/>
              <a:cs typeface="Palatino Linotype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38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965200"/>
            <a:ext cx="5969000" cy="444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6684" y="490621"/>
            <a:ext cx="6590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Balance available, but no calibration weights</a:t>
            </a:r>
            <a:endParaRPr lang="en-US" sz="2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44742" y="5715000"/>
            <a:ext cx="70545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Ternary numbers will dominate future slides.  Why?  Because a balance can assume one of three states: left pan down, balanced, right pan down.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92313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021" y="530545"/>
            <a:ext cx="2255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Theorem (F. Dyson)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71073"/>
            <a:ext cx="8686800" cy="105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623556"/>
            <a:ext cx="8686800" cy="1384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63" y="4410910"/>
            <a:ext cx="8686800" cy="723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60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843" y="441158"/>
            <a:ext cx="7994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Quick primer on the  ternary number system (at the risk of insulting you)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55579" y="1096220"/>
            <a:ext cx="70317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Recall base-10 system (non-negative integer case only).</a:t>
            </a:r>
          </a:p>
          <a:p>
            <a:pPr algn="ctr"/>
            <a:r>
              <a:rPr lang="en-US" sz="1600" dirty="0" smtClean="0"/>
              <a:t>(2596)</a:t>
            </a:r>
            <a:r>
              <a:rPr lang="en-US" sz="1600" baseline="-25000" dirty="0" smtClean="0"/>
              <a:t>10 </a:t>
            </a:r>
            <a:r>
              <a:rPr lang="en-US" sz="1600" dirty="0" smtClean="0"/>
              <a:t>= 2(10)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+5(10)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+9(10)</a:t>
            </a:r>
            <a:r>
              <a:rPr lang="en-US" sz="1600" baseline="30000" dirty="0" smtClean="0"/>
              <a:t>1</a:t>
            </a:r>
            <a:r>
              <a:rPr lang="en-US" sz="1600" dirty="0" smtClean="0"/>
              <a:t>+6(10)</a:t>
            </a:r>
            <a:r>
              <a:rPr lang="en-US" sz="1600" baseline="30000" dirty="0" smtClean="0"/>
              <a:t>0</a:t>
            </a:r>
            <a:endParaRPr lang="en-US" sz="16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1243263" y="1804755"/>
            <a:ext cx="66441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 base-3 case</a:t>
            </a:r>
          </a:p>
          <a:p>
            <a:pPr algn="ctr"/>
            <a:r>
              <a:rPr lang="en-US" sz="1600" dirty="0" smtClean="0"/>
              <a:t>(01210)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=0(3)</a:t>
            </a:r>
            <a:r>
              <a:rPr lang="en-US" sz="1600" baseline="30000" dirty="0" smtClean="0"/>
              <a:t>4</a:t>
            </a:r>
            <a:r>
              <a:rPr lang="en-US" sz="1600" dirty="0" smtClean="0"/>
              <a:t>+1(3)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+2(3)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+1(3)</a:t>
            </a:r>
            <a:r>
              <a:rPr lang="en-US" sz="1600" baseline="30000" dirty="0" smtClean="0"/>
              <a:t>1</a:t>
            </a:r>
            <a:r>
              <a:rPr lang="en-US" sz="1600" dirty="0" smtClean="0"/>
              <a:t>+0(3)</a:t>
            </a:r>
            <a:r>
              <a:rPr lang="en-US" sz="1600" baseline="30000" dirty="0" smtClean="0"/>
              <a:t>0 </a:t>
            </a:r>
            <a:r>
              <a:rPr lang="en-US" sz="1600" dirty="0" smtClean="0"/>
              <a:t>= (0+27+18+3+0)</a:t>
            </a:r>
            <a:r>
              <a:rPr lang="en-US" sz="1600" baseline="-25000" dirty="0" smtClean="0"/>
              <a:t>10</a:t>
            </a:r>
            <a:r>
              <a:rPr lang="en-US" sz="1600" dirty="0" smtClean="0"/>
              <a:t> =(48)</a:t>
            </a:r>
            <a:r>
              <a:rPr lang="en-US" sz="1600" baseline="-25000" dirty="0" smtClean="0"/>
              <a:t>10</a:t>
            </a:r>
            <a:endParaRPr lang="en-US" sz="16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66842" y="2620274"/>
            <a:ext cx="901031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We will have a special interest in the three-digit, base-3 case later, hence a few examples here.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0	000</a:t>
            </a:r>
          </a:p>
          <a:p>
            <a:pPr algn="ctr"/>
            <a:r>
              <a:rPr lang="en-US" sz="1600" dirty="0" smtClean="0"/>
              <a:t>1	001</a:t>
            </a:r>
          </a:p>
          <a:p>
            <a:pPr algn="ctr"/>
            <a:r>
              <a:rPr lang="en-US" sz="1600" dirty="0" smtClean="0"/>
              <a:t>2	002</a:t>
            </a:r>
          </a:p>
          <a:p>
            <a:pPr algn="ctr"/>
            <a:r>
              <a:rPr lang="en-US" sz="1600" dirty="0" smtClean="0"/>
              <a:t>3	010</a:t>
            </a:r>
          </a:p>
          <a:p>
            <a:pPr algn="ctr"/>
            <a:r>
              <a:rPr lang="en-US" sz="1600" dirty="0" smtClean="0"/>
              <a:t>4	011</a:t>
            </a:r>
          </a:p>
          <a:p>
            <a:pPr algn="ctr"/>
            <a:r>
              <a:rPr lang="en-US" sz="1600" dirty="0" smtClean="0"/>
              <a:t>5	012</a:t>
            </a:r>
          </a:p>
          <a:p>
            <a:pPr algn="ctr"/>
            <a:r>
              <a:rPr lang="en-US" sz="1600" dirty="0" smtClean="0"/>
              <a:t>6	020</a:t>
            </a:r>
          </a:p>
          <a:p>
            <a:pPr algn="ctr"/>
            <a:r>
              <a:rPr lang="en-US" sz="1600" dirty="0" smtClean="0"/>
              <a:t>7	021</a:t>
            </a:r>
          </a:p>
          <a:p>
            <a:pPr algn="ctr"/>
            <a:r>
              <a:rPr lang="en-US" sz="1600" dirty="0" smtClean="0"/>
              <a:t>8	022</a:t>
            </a:r>
          </a:p>
          <a:p>
            <a:pPr algn="ctr"/>
            <a:r>
              <a:rPr lang="en-US" sz="1600" dirty="0" smtClean="0"/>
              <a:t>9	100</a:t>
            </a:r>
          </a:p>
          <a:p>
            <a:pPr algn="ctr"/>
            <a:r>
              <a:rPr lang="en-US" sz="1600" dirty="0" smtClean="0"/>
              <a:t>10	101</a:t>
            </a:r>
          </a:p>
          <a:p>
            <a:pPr algn="ctr"/>
            <a:r>
              <a:rPr lang="en-US" sz="1600" dirty="0" smtClean="0"/>
              <a:t>11	102</a:t>
            </a:r>
          </a:p>
          <a:p>
            <a:pPr algn="ctr"/>
            <a:r>
              <a:rPr lang="en-US" sz="1600" dirty="0" smtClean="0"/>
              <a:t>12	110</a:t>
            </a:r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marL="342900" indent="-342900" algn="ctr">
              <a:buAutoNum type="arabicPlain" startAt="2"/>
            </a:pPr>
            <a:endParaRPr lang="en-US" sz="1600" dirty="0" smtClean="0"/>
          </a:p>
          <a:p>
            <a:pPr marL="342900" indent="-342900" algn="ctr">
              <a:buAutoNum type="arabicPlain" startAt="2"/>
            </a:pP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301971" y="2887582"/>
            <a:ext cx="2339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Decimal Ternary</a:t>
            </a:r>
            <a:endParaRPr lang="en-US" sz="1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10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</p:bld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1160</TotalTime>
  <Words>1513</Words>
  <Application>Microsoft Macintosh PowerPoint</Application>
  <PresentationFormat>On-screen Show (4:3)</PresentationFormat>
  <Paragraphs>185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Chuck Barnett</dc:creator>
  <cp:lastModifiedBy>Chuck Barnett</cp:lastModifiedBy>
  <cp:revision>152</cp:revision>
  <cp:lastPrinted>2018-04-14T19:01:23Z</cp:lastPrinted>
  <dcterms:created xsi:type="dcterms:W3CDTF">2018-02-01T01:35:38Z</dcterms:created>
  <dcterms:modified xsi:type="dcterms:W3CDTF">2018-05-16T19:00:43Z</dcterms:modified>
</cp:coreProperties>
</file>