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19"/>
  </p:notesMasterIdLst>
  <p:handoutMasterIdLst>
    <p:handoutMasterId r:id="rId120"/>
  </p:handoutMasterIdLst>
  <p:sldIdLst>
    <p:sldId id="1355" r:id="rId2"/>
    <p:sldId id="1346" r:id="rId3"/>
    <p:sldId id="1347" r:id="rId4"/>
    <p:sldId id="1348" r:id="rId5"/>
    <p:sldId id="1349" r:id="rId6"/>
    <p:sldId id="1361" r:id="rId7"/>
    <p:sldId id="1362" r:id="rId8"/>
    <p:sldId id="1358" r:id="rId9"/>
    <p:sldId id="1359" r:id="rId10"/>
    <p:sldId id="1360" r:id="rId11"/>
    <p:sldId id="1246" r:id="rId12"/>
    <p:sldId id="1228" r:id="rId13"/>
    <p:sldId id="1229" r:id="rId14"/>
    <p:sldId id="1230" r:id="rId15"/>
    <p:sldId id="1367" r:id="rId16"/>
    <p:sldId id="1250" r:id="rId17"/>
    <p:sldId id="1363" r:id="rId18"/>
    <p:sldId id="1364" r:id="rId19"/>
    <p:sldId id="1226" r:id="rId20"/>
    <p:sldId id="1227" r:id="rId21"/>
    <p:sldId id="1225" r:id="rId22"/>
    <p:sldId id="1351" r:id="rId23"/>
    <p:sldId id="1255" r:id="rId24"/>
    <p:sldId id="1257" r:id="rId25"/>
    <p:sldId id="1235" r:id="rId26"/>
    <p:sldId id="1259" r:id="rId27"/>
    <p:sldId id="1231" r:id="rId28"/>
    <p:sldId id="1232" r:id="rId29"/>
    <p:sldId id="1233" r:id="rId30"/>
    <p:sldId id="1343" r:id="rId31"/>
    <p:sldId id="1344" r:id="rId32"/>
    <p:sldId id="1345" r:id="rId33"/>
    <p:sldId id="1365" r:id="rId34"/>
    <p:sldId id="1265" r:id="rId35"/>
    <p:sldId id="1269" r:id="rId36"/>
    <p:sldId id="1353" r:id="rId37"/>
    <p:sldId id="1271" r:id="rId38"/>
    <p:sldId id="1272" r:id="rId39"/>
    <p:sldId id="1273" r:id="rId40"/>
    <p:sldId id="1275" r:id="rId41"/>
    <p:sldId id="1279" r:id="rId42"/>
    <p:sldId id="1335" r:id="rId43"/>
    <p:sldId id="1288" r:id="rId44"/>
    <p:sldId id="1245" r:id="rId45"/>
    <p:sldId id="1290" r:id="rId46"/>
    <p:sldId id="1289" r:id="rId47"/>
    <p:sldId id="1291" r:id="rId48"/>
    <p:sldId id="1292" r:id="rId49"/>
    <p:sldId id="1462" r:id="rId50"/>
    <p:sldId id="1337" r:id="rId51"/>
    <p:sldId id="1342" r:id="rId52"/>
    <p:sldId id="1338" r:id="rId53"/>
    <p:sldId id="1460" r:id="rId54"/>
    <p:sldId id="1458" r:id="rId55"/>
    <p:sldId id="1452" r:id="rId56"/>
    <p:sldId id="1454" r:id="rId57"/>
    <p:sldId id="1453" r:id="rId58"/>
    <p:sldId id="1455" r:id="rId59"/>
    <p:sldId id="1461" r:id="rId60"/>
    <p:sldId id="1459" r:id="rId61"/>
    <p:sldId id="1456" r:id="rId62"/>
    <p:sldId id="1457" r:id="rId63"/>
    <p:sldId id="1463" r:id="rId64"/>
    <p:sldId id="1398" r:id="rId65"/>
    <p:sldId id="1496" r:id="rId66"/>
    <p:sldId id="1495" r:id="rId67"/>
    <p:sldId id="1399" r:id="rId68"/>
    <p:sldId id="1400" r:id="rId69"/>
    <p:sldId id="1401" r:id="rId70"/>
    <p:sldId id="1402" r:id="rId71"/>
    <p:sldId id="1403" r:id="rId72"/>
    <p:sldId id="1404" r:id="rId73"/>
    <p:sldId id="1407" r:id="rId74"/>
    <p:sldId id="1405" r:id="rId75"/>
    <p:sldId id="1406" r:id="rId76"/>
    <p:sldId id="1409" r:id="rId77"/>
    <p:sldId id="1483" r:id="rId78"/>
    <p:sldId id="1482" r:id="rId79"/>
    <p:sldId id="1420" r:id="rId80"/>
    <p:sldId id="1411" r:id="rId81"/>
    <p:sldId id="1497" r:id="rId82"/>
    <p:sldId id="1421" r:id="rId83"/>
    <p:sldId id="1485" r:id="rId84"/>
    <p:sldId id="1486" r:id="rId85"/>
    <p:sldId id="1423" r:id="rId86"/>
    <p:sldId id="1487" r:id="rId87"/>
    <p:sldId id="1488" r:id="rId88"/>
    <p:sldId id="1416" r:id="rId89"/>
    <p:sldId id="1417" r:id="rId90"/>
    <p:sldId id="1418" r:id="rId91"/>
    <p:sldId id="1424" r:id="rId92"/>
    <p:sldId id="1425" r:id="rId93"/>
    <p:sldId id="1427" r:id="rId94"/>
    <p:sldId id="1428" r:id="rId95"/>
    <p:sldId id="1429" r:id="rId96"/>
    <p:sldId id="1430" r:id="rId97"/>
    <p:sldId id="1431" r:id="rId98"/>
    <p:sldId id="1433" r:id="rId99"/>
    <p:sldId id="1432" r:id="rId100"/>
    <p:sldId id="1434" r:id="rId101"/>
    <p:sldId id="1435" r:id="rId102"/>
    <p:sldId id="1436" r:id="rId103"/>
    <p:sldId id="1437" r:id="rId104"/>
    <p:sldId id="1438" r:id="rId105"/>
    <p:sldId id="1439" r:id="rId106"/>
    <p:sldId id="1440" r:id="rId107"/>
    <p:sldId id="1441" r:id="rId108"/>
    <p:sldId id="1442" r:id="rId109"/>
    <p:sldId id="1443" r:id="rId110"/>
    <p:sldId id="1444" r:id="rId111"/>
    <p:sldId id="1445" r:id="rId112"/>
    <p:sldId id="1447" r:id="rId113"/>
    <p:sldId id="1448" r:id="rId114"/>
    <p:sldId id="1449" r:id="rId115"/>
    <p:sldId id="1450" r:id="rId116"/>
    <p:sldId id="1451" r:id="rId117"/>
    <p:sldId id="1489" r:id="rId118"/>
  </p:sldIdLst>
  <p:sldSz cx="9144000" cy="6858000" type="letter"/>
  <p:notesSz cx="6997700" cy="9271000"/>
  <p:defaultTextStyle>
    <a:defPPr>
      <a:defRPr lang="en-US"/>
    </a:defPPr>
    <a:lvl1pPr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826">
          <p15:clr>
            <a:srgbClr val="A4A3A4"/>
          </p15:clr>
        </p15:guide>
        <p15:guide id="2" pos="5512">
          <p15:clr>
            <a:srgbClr val="A4A3A4"/>
          </p15:clr>
        </p15:guide>
      </p15:sldGuideLst>
    </p:ext>
    <p:ext uri="{2D200454-40CA-4A62-9FC3-DE9A4176ACB9}">
      <p15:notesGuideLst xmlns:p15="http://schemas.microsoft.com/office/powerpoint/2012/main">
        <p15:guide id="1" orient="horz" pos="2919">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FF8"/>
    <a:srgbClr val="0E3AA8"/>
    <a:srgbClr val="FF7C80"/>
    <a:srgbClr val="FBD859"/>
    <a:srgbClr val="FF0066"/>
    <a:srgbClr val="FFCCFF"/>
    <a:srgbClr val="D9ECFF"/>
    <a:srgbClr val="A2A2A2"/>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70" autoAdjust="0"/>
    <p:restoredTop sz="68337" autoAdjust="0"/>
  </p:normalViewPr>
  <p:slideViewPr>
    <p:cSldViewPr snapToGrid="0">
      <p:cViewPr varScale="1">
        <p:scale>
          <a:sx n="86" d="100"/>
          <a:sy n="86" d="100"/>
        </p:scale>
        <p:origin x="1914" y="78"/>
      </p:cViewPr>
      <p:guideLst>
        <p:guide orient="horz" pos="3826"/>
        <p:guide pos="551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870"/>
    </p:cViewPr>
  </p:sorterViewPr>
  <p:notesViewPr>
    <p:cSldViewPr snapToGrid="0">
      <p:cViewPr varScale="1">
        <p:scale>
          <a:sx n="60" d="100"/>
          <a:sy n="60" d="100"/>
        </p:scale>
        <p:origin x="-1428" y="-6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9390" tIns="0" rIns="19390" bIns="0" numCol="1" anchor="t" anchorCtr="0" compatLnSpc="1">
            <a:prstTxWarp prst="textNoShape">
              <a:avLst/>
            </a:prstTxWarp>
          </a:bodyPr>
          <a:lstStyle>
            <a:lvl1pPr defTabSz="930275">
              <a:defRPr sz="1000" i="1"/>
            </a:lvl1pPr>
          </a:lstStyle>
          <a:p>
            <a:pPr>
              <a:defRPr/>
            </a:pPr>
            <a:r>
              <a:rPr lang="en-US" altLang="en-US"/>
              <a:t>Granada 2003</a:t>
            </a:r>
          </a:p>
        </p:txBody>
      </p:sp>
      <p:sp>
        <p:nvSpPr>
          <p:cNvPr id="3075" name="Rectangle 3"/>
          <p:cNvSpPr>
            <a:spLocks noGrp="1" noChangeArrowheads="1"/>
          </p:cNvSpPr>
          <p:nvPr>
            <p:ph type="dt" sz="quarter" idx="1"/>
          </p:nvPr>
        </p:nvSpPr>
        <p:spPr bwMode="auto">
          <a:xfrm>
            <a:off x="3965575" y="0"/>
            <a:ext cx="303212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9390" tIns="0" rIns="19390" bIns="0" numCol="1" anchor="t" anchorCtr="0" compatLnSpc="1">
            <a:prstTxWarp prst="textNoShape">
              <a:avLst/>
            </a:prstTxWarp>
          </a:bodyPr>
          <a:lstStyle>
            <a:lvl1pPr algn="r" defTabSz="930275">
              <a:defRPr sz="1000" i="1"/>
            </a:lvl1pPr>
          </a:lstStyle>
          <a:p>
            <a:pPr>
              <a:defRPr/>
            </a:pPr>
            <a:endParaRPr lang="en-US" altLang="en-US"/>
          </a:p>
        </p:txBody>
      </p:sp>
      <p:sp>
        <p:nvSpPr>
          <p:cNvPr id="3076" name="Rectangle 4"/>
          <p:cNvSpPr>
            <a:spLocks noGrp="1" noChangeArrowheads="1"/>
          </p:cNvSpPr>
          <p:nvPr>
            <p:ph type="ftr" sz="quarter" idx="2"/>
          </p:nvPr>
        </p:nvSpPr>
        <p:spPr bwMode="auto">
          <a:xfrm>
            <a:off x="0" y="8807450"/>
            <a:ext cx="303212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9390" tIns="0" rIns="19390" bIns="0" numCol="1" anchor="b" anchorCtr="0" compatLnSpc="1">
            <a:prstTxWarp prst="textNoShape">
              <a:avLst/>
            </a:prstTxWarp>
          </a:bodyPr>
          <a:lstStyle>
            <a:lvl1pPr defTabSz="930275">
              <a:defRPr sz="1000" i="1"/>
            </a:lvl1pPr>
          </a:lstStyle>
          <a:p>
            <a:pPr>
              <a:defRPr/>
            </a:pPr>
            <a:endParaRPr lang="en-US" altLang="en-US"/>
          </a:p>
        </p:txBody>
      </p:sp>
      <p:sp>
        <p:nvSpPr>
          <p:cNvPr id="3077" name="Rectangle 5"/>
          <p:cNvSpPr>
            <a:spLocks noGrp="1" noChangeArrowheads="1"/>
          </p:cNvSpPr>
          <p:nvPr>
            <p:ph type="sldNum" sz="quarter" idx="3"/>
          </p:nvPr>
        </p:nvSpPr>
        <p:spPr bwMode="auto">
          <a:xfrm>
            <a:off x="3965575" y="8807450"/>
            <a:ext cx="303212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9390" tIns="0" rIns="19390" bIns="0" numCol="1" anchor="b" anchorCtr="0" compatLnSpc="1">
            <a:prstTxWarp prst="textNoShape">
              <a:avLst/>
            </a:prstTxWarp>
          </a:bodyPr>
          <a:lstStyle>
            <a:lvl1pPr algn="r" defTabSz="930275">
              <a:defRPr sz="1000" i="1"/>
            </a:lvl1pPr>
          </a:lstStyle>
          <a:p>
            <a:pPr>
              <a:defRPr/>
            </a:pPr>
            <a:fld id="{72410480-80F1-4226-BC47-622B0E9B009C}" type="slidenum">
              <a:rPr lang="en-US" altLang="en-US"/>
              <a:pPr>
                <a:defRPr/>
              </a:pPr>
              <a:t>‹#›</a:t>
            </a:fld>
            <a:endParaRPr lang="en-US" altLang="en-US"/>
          </a:p>
        </p:txBody>
      </p:sp>
      <p:sp>
        <p:nvSpPr>
          <p:cNvPr id="3078" name="Rectangle 6"/>
          <p:cNvSpPr>
            <a:spLocks noChangeArrowheads="1"/>
          </p:cNvSpPr>
          <p:nvPr/>
        </p:nvSpPr>
        <p:spPr bwMode="auto">
          <a:xfrm>
            <a:off x="531813" y="8670925"/>
            <a:ext cx="1254125" cy="277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715" tIns="46858" rIns="93715" bIns="46858">
            <a:spAutoFit/>
          </a:bodyPr>
          <a:lstStyle>
            <a:lvl1pPr defTabSz="930275">
              <a:defRPr sz="2400">
                <a:solidFill>
                  <a:schemeClr val="tx1"/>
                </a:solidFill>
                <a:latin typeface="Times New Roman" panose="02020603050405020304" pitchFamily="18" charset="0"/>
              </a:defRPr>
            </a:lvl1pPr>
            <a:lvl2pPr marL="465138" defTabSz="930275">
              <a:defRPr sz="2400">
                <a:solidFill>
                  <a:schemeClr val="tx1"/>
                </a:solidFill>
                <a:latin typeface="Times New Roman" panose="02020603050405020304" pitchFamily="18" charset="0"/>
              </a:defRPr>
            </a:lvl2pPr>
            <a:lvl3pPr marL="930275" defTabSz="930275">
              <a:defRPr sz="2400">
                <a:solidFill>
                  <a:schemeClr val="tx1"/>
                </a:solidFill>
                <a:latin typeface="Times New Roman" panose="02020603050405020304" pitchFamily="18" charset="0"/>
              </a:defRPr>
            </a:lvl3pPr>
            <a:lvl4pPr marL="1395413" defTabSz="930275">
              <a:defRPr sz="2400">
                <a:solidFill>
                  <a:schemeClr val="tx1"/>
                </a:solidFill>
                <a:latin typeface="Times New Roman" panose="02020603050405020304" pitchFamily="18" charset="0"/>
              </a:defRPr>
            </a:lvl4pPr>
            <a:lvl5pPr marL="1862138" defTabSz="930275">
              <a:defRPr sz="2400">
                <a:solidFill>
                  <a:schemeClr val="tx1"/>
                </a:solidFill>
                <a:latin typeface="Times New Roman" panose="02020603050405020304" pitchFamily="18" charset="0"/>
              </a:defRPr>
            </a:lvl5pPr>
            <a:lvl6pPr marL="2319338" defTabSz="930275" eaLnBrk="0" fontAlgn="base" hangingPunct="0">
              <a:spcBef>
                <a:spcPct val="0"/>
              </a:spcBef>
              <a:spcAft>
                <a:spcPct val="0"/>
              </a:spcAft>
              <a:defRPr sz="2400">
                <a:solidFill>
                  <a:schemeClr val="tx1"/>
                </a:solidFill>
                <a:latin typeface="Times New Roman" panose="02020603050405020304" pitchFamily="18" charset="0"/>
              </a:defRPr>
            </a:lvl6pPr>
            <a:lvl7pPr marL="2776538" defTabSz="930275" eaLnBrk="0" fontAlgn="base" hangingPunct="0">
              <a:spcBef>
                <a:spcPct val="0"/>
              </a:spcBef>
              <a:spcAft>
                <a:spcPct val="0"/>
              </a:spcAft>
              <a:defRPr sz="2400">
                <a:solidFill>
                  <a:schemeClr val="tx1"/>
                </a:solidFill>
                <a:latin typeface="Times New Roman" panose="02020603050405020304" pitchFamily="18" charset="0"/>
              </a:defRPr>
            </a:lvl7pPr>
            <a:lvl8pPr marL="3233738" defTabSz="930275" eaLnBrk="0" fontAlgn="base" hangingPunct="0">
              <a:spcBef>
                <a:spcPct val="0"/>
              </a:spcBef>
              <a:spcAft>
                <a:spcPct val="0"/>
              </a:spcAft>
              <a:defRPr sz="2400">
                <a:solidFill>
                  <a:schemeClr val="tx1"/>
                </a:solidFill>
                <a:latin typeface="Times New Roman" panose="02020603050405020304" pitchFamily="18" charset="0"/>
              </a:defRPr>
            </a:lvl8pPr>
            <a:lvl9pPr marL="3690938" defTabSz="930275"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1200" smtClean="0">
                <a:latin typeface="Arial" panose="020B0604020202020204" pitchFamily="34" charset="0"/>
              </a:rPr>
              <a:t>Carlo H. Séquin</a:t>
            </a:r>
          </a:p>
        </p:txBody>
      </p:sp>
      <p:sp>
        <p:nvSpPr>
          <p:cNvPr id="3079" name="Rectangle 7"/>
          <p:cNvSpPr>
            <a:spLocks noChangeArrowheads="1"/>
          </p:cNvSpPr>
          <p:nvPr/>
        </p:nvSpPr>
        <p:spPr bwMode="auto">
          <a:xfrm>
            <a:off x="5686425" y="8669338"/>
            <a:ext cx="782638" cy="277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715" tIns="46858" rIns="93715" bIns="46858">
            <a:spAutoFit/>
          </a:bodyPr>
          <a:lstStyle>
            <a:lvl1pPr defTabSz="930275">
              <a:defRPr sz="2400">
                <a:solidFill>
                  <a:schemeClr val="tx1"/>
                </a:solidFill>
                <a:latin typeface="Times New Roman" panose="02020603050405020304" pitchFamily="18" charset="0"/>
              </a:defRPr>
            </a:lvl1pPr>
            <a:lvl2pPr marL="465138" defTabSz="930275">
              <a:defRPr sz="2400">
                <a:solidFill>
                  <a:schemeClr val="tx1"/>
                </a:solidFill>
                <a:latin typeface="Times New Roman" panose="02020603050405020304" pitchFamily="18" charset="0"/>
              </a:defRPr>
            </a:lvl2pPr>
            <a:lvl3pPr marL="930275" defTabSz="930275">
              <a:defRPr sz="2400">
                <a:solidFill>
                  <a:schemeClr val="tx1"/>
                </a:solidFill>
                <a:latin typeface="Times New Roman" panose="02020603050405020304" pitchFamily="18" charset="0"/>
              </a:defRPr>
            </a:lvl3pPr>
            <a:lvl4pPr marL="1395413" defTabSz="930275">
              <a:defRPr sz="2400">
                <a:solidFill>
                  <a:schemeClr val="tx1"/>
                </a:solidFill>
                <a:latin typeface="Times New Roman" panose="02020603050405020304" pitchFamily="18" charset="0"/>
              </a:defRPr>
            </a:lvl4pPr>
            <a:lvl5pPr marL="1862138" defTabSz="930275">
              <a:defRPr sz="2400">
                <a:solidFill>
                  <a:schemeClr val="tx1"/>
                </a:solidFill>
                <a:latin typeface="Times New Roman" panose="02020603050405020304" pitchFamily="18" charset="0"/>
              </a:defRPr>
            </a:lvl5pPr>
            <a:lvl6pPr marL="2319338" defTabSz="930275" eaLnBrk="0" fontAlgn="base" hangingPunct="0">
              <a:spcBef>
                <a:spcPct val="0"/>
              </a:spcBef>
              <a:spcAft>
                <a:spcPct val="0"/>
              </a:spcAft>
              <a:defRPr sz="2400">
                <a:solidFill>
                  <a:schemeClr val="tx1"/>
                </a:solidFill>
                <a:latin typeface="Times New Roman" panose="02020603050405020304" pitchFamily="18" charset="0"/>
              </a:defRPr>
            </a:lvl6pPr>
            <a:lvl7pPr marL="2776538" defTabSz="930275" eaLnBrk="0" fontAlgn="base" hangingPunct="0">
              <a:spcBef>
                <a:spcPct val="0"/>
              </a:spcBef>
              <a:spcAft>
                <a:spcPct val="0"/>
              </a:spcAft>
              <a:defRPr sz="2400">
                <a:solidFill>
                  <a:schemeClr val="tx1"/>
                </a:solidFill>
                <a:latin typeface="Times New Roman" panose="02020603050405020304" pitchFamily="18" charset="0"/>
              </a:defRPr>
            </a:lvl7pPr>
            <a:lvl8pPr marL="3233738" defTabSz="930275" eaLnBrk="0" fontAlgn="base" hangingPunct="0">
              <a:spcBef>
                <a:spcPct val="0"/>
              </a:spcBef>
              <a:spcAft>
                <a:spcPct val="0"/>
              </a:spcAft>
              <a:defRPr sz="2400">
                <a:solidFill>
                  <a:schemeClr val="tx1"/>
                </a:solidFill>
                <a:latin typeface="Times New Roman" panose="02020603050405020304" pitchFamily="18" charset="0"/>
              </a:defRPr>
            </a:lvl8pPr>
            <a:lvl9pPr marL="3690938" defTabSz="930275"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1200" smtClean="0">
                <a:latin typeface="Arial" panose="020B0604020202020204" pitchFamily="34" charset="0"/>
              </a:rPr>
              <a:t>Page </a:t>
            </a:r>
            <a:fld id="{5AF4B0DF-0D7B-41CD-8F91-52B19786EBB3}" type="slidenum">
              <a:rPr lang="en-US" altLang="en-US" sz="1200" smtClean="0">
                <a:latin typeface="Arial" panose="020B0604020202020204" pitchFamily="34" charset="0"/>
              </a:rPr>
              <a:pPr>
                <a:defRPr/>
              </a:pPr>
              <a:t>‹#›</a:t>
            </a:fld>
            <a:endParaRPr lang="en-US" altLang="en-US" sz="1200" smtClean="0">
              <a:latin typeface="Arial" panose="020B0604020202020204" pitchFamily="34" charset="0"/>
            </a:endParaRPr>
          </a:p>
        </p:txBody>
      </p:sp>
      <p:sp>
        <p:nvSpPr>
          <p:cNvPr id="3080" name="Rectangle 8"/>
          <p:cNvSpPr>
            <a:spLocks noChangeArrowheads="1"/>
          </p:cNvSpPr>
          <p:nvPr/>
        </p:nvSpPr>
        <p:spPr bwMode="auto">
          <a:xfrm>
            <a:off x="1139825" y="228600"/>
            <a:ext cx="4718050"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715" tIns="46858" rIns="93715" bIns="46858">
            <a:spAutoFit/>
          </a:bodyPr>
          <a:lstStyle>
            <a:lvl1pPr defTabSz="930275">
              <a:defRPr sz="2400">
                <a:solidFill>
                  <a:schemeClr val="tx1"/>
                </a:solidFill>
                <a:latin typeface="Times New Roman" panose="02020603050405020304" pitchFamily="18" charset="0"/>
              </a:defRPr>
            </a:lvl1pPr>
            <a:lvl2pPr marL="465138" defTabSz="930275">
              <a:defRPr sz="2400">
                <a:solidFill>
                  <a:schemeClr val="tx1"/>
                </a:solidFill>
                <a:latin typeface="Times New Roman" panose="02020603050405020304" pitchFamily="18" charset="0"/>
              </a:defRPr>
            </a:lvl2pPr>
            <a:lvl3pPr marL="930275" defTabSz="930275">
              <a:defRPr sz="2400">
                <a:solidFill>
                  <a:schemeClr val="tx1"/>
                </a:solidFill>
                <a:latin typeface="Times New Roman" panose="02020603050405020304" pitchFamily="18" charset="0"/>
              </a:defRPr>
            </a:lvl3pPr>
            <a:lvl4pPr marL="1395413" defTabSz="930275">
              <a:defRPr sz="2400">
                <a:solidFill>
                  <a:schemeClr val="tx1"/>
                </a:solidFill>
                <a:latin typeface="Times New Roman" panose="02020603050405020304" pitchFamily="18" charset="0"/>
              </a:defRPr>
            </a:lvl4pPr>
            <a:lvl5pPr marL="1862138" defTabSz="930275">
              <a:defRPr sz="2400">
                <a:solidFill>
                  <a:schemeClr val="tx1"/>
                </a:solidFill>
                <a:latin typeface="Times New Roman" panose="02020603050405020304" pitchFamily="18" charset="0"/>
              </a:defRPr>
            </a:lvl5pPr>
            <a:lvl6pPr marL="2319338" defTabSz="930275" eaLnBrk="0" fontAlgn="base" hangingPunct="0">
              <a:spcBef>
                <a:spcPct val="0"/>
              </a:spcBef>
              <a:spcAft>
                <a:spcPct val="0"/>
              </a:spcAft>
              <a:defRPr sz="2400">
                <a:solidFill>
                  <a:schemeClr val="tx1"/>
                </a:solidFill>
                <a:latin typeface="Times New Roman" panose="02020603050405020304" pitchFamily="18" charset="0"/>
              </a:defRPr>
            </a:lvl6pPr>
            <a:lvl7pPr marL="2776538" defTabSz="930275" eaLnBrk="0" fontAlgn="base" hangingPunct="0">
              <a:spcBef>
                <a:spcPct val="0"/>
              </a:spcBef>
              <a:spcAft>
                <a:spcPct val="0"/>
              </a:spcAft>
              <a:defRPr sz="2400">
                <a:solidFill>
                  <a:schemeClr val="tx1"/>
                </a:solidFill>
                <a:latin typeface="Times New Roman" panose="02020603050405020304" pitchFamily="18" charset="0"/>
              </a:defRPr>
            </a:lvl7pPr>
            <a:lvl8pPr marL="3233738" defTabSz="930275" eaLnBrk="0" fontAlgn="base" hangingPunct="0">
              <a:spcBef>
                <a:spcPct val="0"/>
              </a:spcBef>
              <a:spcAft>
                <a:spcPct val="0"/>
              </a:spcAft>
              <a:defRPr sz="2400">
                <a:solidFill>
                  <a:schemeClr val="tx1"/>
                </a:solidFill>
                <a:latin typeface="Times New Roman" panose="02020603050405020304" pitchFamily="18" charset="0"/>
              </a:defRPr>
            </a:lvl8pPr>
            <a:lvl9pPr marL="3690938" defTabSz="930275"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1800" smtClean="0">
                <a:latin typeface="Arial" panose="020B0604020202020204" pitchFamily="34" charset="0"/>
              </a:rPr>
              <a:t>“Whirled White Web” – Art and Math in Snow</a:t>
            </a:r>
          </a:p>
        </p:txBody>
      </p:sp>
    </p:spTree>
    <p:extLst>
      <p:ext uri="{BB962C8B-B14F-4D97-AF65-F5344CB8AC3E}">
        <p14:creationId xmlns:p14="http://schemas.microsoft.com/office/powerpoint/2010/main" val="4222803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9390" tIns="0" rIns="19390" bIns="0" numCol="1" anchor="t" anchorCtr="0" compatLnSpc="1">
            <a:prstTxWarp prst="textNoShape">
              <a:avLst/>
            </a:prstTxWarp>
          </a:bodyPr>
          <a:lstStyle>
            <a:lvl1pPr defTabSz="930275">
              <a:defRPr sz="1000" i="1">
                <a:latin typeface="Times New Roman" panose="02020603050405020304" pitchFamily="18" charset="0"/>
              </a:defRPr>
            </a:lvl1pPr>
          </a:lstStyle>
          <a:p>
            <a:pPr>
              <a:defRPr/>
            </a:pPr>
            <a:r>
              <a:rPr lang="en-US" altLang="en-US"/>
              <a:t>Granada 2003</a:t>
            </a:r>
          </a:p>
        </p:txBody>
      </p:sp>
      <p:sp>
        <p:nvSpPr>
          <p:cNvPr id="2051" name="Rectangle 3"/>
          <p:cNvSpPr>
            <a:spLocks noGrp="1" noChangeArrowheads="1"/>
          </p:cNvSpPr>
          <p:nvPr>
            <p:ph type="dt" idx="1"/>
          </p:nvPr>
        </p:nvSpPr>
        <p:spPr bwMode="auto">
          <a:xfrm>
            <a:off x="3965575" y="0"/>
            <a:ext cx="303212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9390" tIns="0" rIns="19390" bIns="0" numCol="1" anchor="t" anchorCtr="0" compatLnSpc="1">
            <a:prstTxWarp prst="textNoShape">
              <a:avLst/>
            </a:prstTxWarp>
          </a:bodyPr>
          <a:lstStyle>
            <a:lvl1pPr algn="r" defTabSz="930275">
              <a:defRPr sz="1000" i="1">
                <a:latin typeface="Times New Roman" panose="02020603050405020304" pitchFamily="18" charset="0"/>
              </a:defRPr>
            </a:lvl1pPr>
          </a:lstStyle>
          <a:p>
            <a:pPr>
              <a:defRPr/>
            </a:pPr>
            <a:endParaRPr lang="en-US" altLang="en-US"/>
          </a:p>
        </p:txBody>
      </p:sp>
      <p:sp>
        <p:nvSpPr>
          <p:cNvPr id="2052" name="Rectangle 4"/>
          <p:cNvSpPr>
            <a:spLocks noGrp="1" noChangeArrowheads="1"/>
          </p:cNvSpPr>
          <p:nvPr>
            <p:ph type="ftr" sz="quarter" idx="4"/>
          </p:nvPr>
        </p:nvSpPr>
        <p:spPr bwMode="auto">
          <a:xfrm>
            <a:off x="0" y="8807450"/>
            <a:ext cx="303212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9390" tIns="0" rIns="19390" bIns="0" numCol="1" anchor="b" anchorCtr="0" compatLnSpc="1">
            <a:prstTxWarp prst="textNoShape">
              <a:avLst/>
            </a:prstTxWarp>
          </a:bodyPr>
          <a:lstStyle>
            <a:lvl1pPr defTabSz="930275">
              <a:defRPr sz="1000" i="1">
                <a:latin typeface="Times New Roman" panose="02020603050405020304" pitchFamily="18" charset="0"/>
              </a:defRPr>
            </a:lvl1pPr>
          </a:lstStyle>
          <a:p>
            <a:pPr>
              <a:defRPr/>
            </a:pPr>
            <a:endParaRPr lang="en-US" altLang="en-US"/>
          </a:p>
        </p:txBody>
      </p:sp>
      <p:sp>
        <p:nvSpPr>
          <p:cNvPr id="2053" name="Rectangle 5"/>
          <p:cNvSpPr>
            <a:spLocks noGrp="1" noChangeArrowheads="1"/>
          </p:cNvSpPr>
          <p:nvPr>
            <p:ph type="sldNum" sz="quarter" idx="5"/>
          </p:nvPr>
        </p:nvSpPr>
        <p:spPr bwMode="auto">
          <a:xfrm>
            <a:off x="3965575" y="8807450"/>
            <a:ext cx="303212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9390" tIns="0" rIns="19390" bIns="0" numCol="1" anchor="b" anchorCtr="0" compatLnSpc="1">
            <a:prstTxWarp prst="textNoShape">
              <a:avLst/>
            </a:prstTxWarp>
          </a:bodyPr>
          <a:lstStyle>
            <a:lvl1pPr algn="r" defTabSz="930275">
              <a:defRPr sz="1000" i="1">
                <a:latin typeface="Times New Roman" panose="02020603050405020304" pitchFamily="18" charset="0"/>
              </a:defRPr>
            </a:lvl1pPr>
          </a:lstStyle>
          <a:p>
            <a:pPr>
              <a:defRPr/>
            </a:pPr>
            <a:fld id="{7726CCE7-68EB-49FE-AA3F-A4F6990BC3F6}" type="slidenum">
              <a:rPr lang="en-US" altLang="en-US"/>
              <a:pPr>
                <a:defRPr/>
              </a:pPr>
              <a:t>‹#›</a:t>
            </a:fld>
            <a:endParaRPr lang="en-US" altLang="en-US"/>
          </a:p>
        </p:txBody>
      </p:sp>
      <p:sp>
        <p:nvSpPr>
          <p:cNvPr id="2054" name="Rectangle 6"/>
          <p:cNvSpPr>
            <a:spLocks noGrp="1" noRot="1" noChangeAspect="1" noChangeArrowheads="1" noTextEdit="1"/>
          </p:cNvSpPr>
          <p:nvPr>
            <p:ph type="sldImg" idx="2"/>
          </p:nvPr>
        </p:nvSpPr>
        <p:spPr bwMode="auto">
          <a:xfrm>
            <a:off x="1190625" y="701675"/>
            <a:ext cx="4616450" cy="3462338"/>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055" name="Rectangle 7"/>
          <p:cNvSpPr>
            <a:spLocks noGrp="1" noChangeArrowheads="1"/>
          </p:cNvSpPr>
          <p:nvPr>
            <p:ph type="body" sz="quarter" idx="3"/>
          </p:nvPr>
        </p:nvSpPr>
        <p:spPr bwMode="auto">
          <a:xfrm>
            <a:off x="933450" y="4403725"/>
            <a:ext cx="5130800" cy="417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715" tIns="46858" rIns="93715" bIns="46858" numCol="1" anchor="t" anchorCtr="0" compatLnSpc="1">
            <a:prstTxWarp prst="textNoShape">
              <a:avLst/>
            </a:prstTxWarp>
          </a:bodyPr>
          <a:lstStyle/>
          <a:p>
            <a:pPr lvl="0"/>
            <a:r>
              <a:rPr lang="en-US" altLang="en-US" noProof="0" smtClean="0"/>
              <a:t>Click to edit Master notes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056" name="Rectangle 8"/>
          <p:cNvSpPr>
            <a:spLocks noChangeArrowheads="1"/>
          </p:cNvSpPr>
          <p:nvPr/>
        </p:nvSpPr>
        <p:spPr bwMode="auto">
          <a:xfrm>
            <a:off x="1898650" y="304800"/>
            <a:ext cx="2946400"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3715" tIns="46858" rIns="93715" bIns="46858">
            <a:spAutoFit/>
          </a:bodyPr>
          <a:lstStyle>
            <a:lvl1pPr defTabSz="930275">
              <a:defRPr sz="2400">
                <a:solidFill>
                  <a:schemeClr val="tx1"/>
                </a:solidFill>
                <a:latin typeface="Times New Roman" panose="02020603050405020304" pitchFamily="18" charset="0"/>
              </a:defRPr>
            </a:lvl1pPr>
            <a:lvl2pPr marL="465138" defTabSz="930275">
              <a:defRPr sz="2400">
                <a:solidFill>
                  <a:schemeClr val="tx1"/>
                </a:solidFill>
                <a:latin typeface="Times New Roman" panose="02020603050405020304" pitchFamily="18" charset="0"/>
              </a:defRPr>
            </a:lvl2pPr>
            <a:lvl3pPr marL="930275" defTabSz="930275">
              <a:defRPr sz="2400">
                <a:solidFill>
                  <a:schemeClr val="tx1"/>
                </a:solidFill>
                <a:latin typeface="Times New Roman" panose="02020603050405020304" pitchFamily="18" charset="0"/>
              </a:defRPr>
            </a:lvl3pPr>
            <a:lvl4pPr marL="1395413" defTabSz="930275">
              <a:defRPr sz="2400">
                <a:solidFill>
                  <a:schemeClr val="tx1"/>
                </a:solidFill>
                <a:latin typeface="Times New Roman" panose="02020603050405020304" pitchFamily="18" charset="0"/>
              </a:defRPr>
            </a:lvl4pPr>
            <a:lvl5pPr marL="1862138" defTabSz="930275">
              <a:defRPr sz="2400">
                <a:solidFill>
                  <a:schemeClr val="tx1"/>
                </a:solidFill>
                <a:latin typeface="Times New Roman" panose="02020603050405020304" pitchFamily="18" charset="0"/>
              </a:defRPr>
            </a:lvl5pPr>
            <a:lvl6pPr marL="2319338" defTabSz="930275" eaLnBrk="0" fontAlgn="base" hangingPunct="0">
              <a:spcBef>
                <a:spcPct val="0"/>
              </a:spcBef>
              <a:spcAft>
                <a:spcPct val="0"/>
              </a:spcAft>
              <a:defRPr sz="2400">
                <a:solidFill>
                  <a:schemeClr val="tx1"/>
                </a:solidFill>
                <a:latin typeface="Times New Roman" panose="02020603050405020304" pitchFamily="18" charset="0"/>
              </a:defRPr>
            </a:lvl6pPr>
            <a:lvl7pPr marL="2776538" defTabSz="930275" eaLnBrk="0" fontAlgn="base" hangingPunct="0">
              <a:spcBef>
                <a:spcPct val="0"/>
              </a:spcBef>
              <a:spcAft>
                <a:spcPct val="0"/>
              </a:spcAft>
              <a:defRPr sz="2400">
                <a:solidFill>
                  <a:schemeClr val="tx1"/>
                </a:solidFill>
                <a:latin typeface="Times New Roman" panose="02020603050405020304" pitchFamily="18" charset="0"/>
              </a:defRPr>
            </a:lvl7pPr>
            <a:lvl8pPr marL="3233738" defTabSz="930275" eaLnBrk="0" fontAlgn="base" hangingPunct="0">
              <a:spcBef>
                <a:spcPct val="0"/>
              </a:spcBef>
              <a:spcAft>
                <a:spcPct val="0"/>
              </a:spcAft>
              <a:defRPr sz="2400">
                <a:solidFill>
                  <a:schemeClr val="tx1"/>
                </a:solidFill>
                <a:latin typeface="Times New Roman" panose="02020603050405020304" pitchFamily="18" charset="0"/>
              </a:defRPr>
            </a:lvl8pPr>
            <a:lvl9pPr marL="3690938" defTabSz="930275"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1800" smtClean="0">
                <a:latin typeface="Arial" panose="020B0604020202020204" pitchFamily="34" charset="0"/>
              </a:rPr>
              <a:t>AAAS 2001, San Francisco</a:t>
            </a:r>
          </a:p>
        </p:txBody>
      </p:sp>
    </p:spTree>
    <p:extLst>
      <p:ext uri="{BB962C8B-B14F-4D97-AF65-F5344CB8AC3E}">
        <p14:creationId xmlns:p14="http://schemas.microsoft.com/office/powerpoint/2010/main" val="592919029"/>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Florida 1999</a:t>
            </a:r>
          </a:p>
        </p:txBody>
      </p:sp>
      <p:sp>
        <p:nvSpPr>
          <p:cNvPr id="5123" name="Rectangle 5"/>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A8B47E4A-5BA5-4458-BDE8-4B89DAD7F0B0}" type="slidenum">
              <a:rPr lang="en-US" altLang="en-US" sz="1000" smtClean="0">
                <a:latin typeface="Times New Roman" panose="02020603050405020304" pitchFamily="18" charset="0"/>
              </a:rPr>
              <a:pPr/>
              <a:t>1</a:t>
            </a:fld>
            <a:endParaRPr lang="en-US" altLang="en-US" sz="1000" smtClean="0">
              <a:latin typeface="Times New Roman" panose="02020603050405020304" pitchFamily="18" charset="0"/>
            </a:endParaRPr>
          </a:p>
        </p:txBody>
      </p:sp>
      <p:sp>
        <p:nvSpPr>
          <p:cNvPr id="5124" name="Rectangle 2"/>
          <p:cNvSpPr>
            <a:spLocks noGrp="1" noRot="1" noChangeAspect="1" noChangeArrowheads="1" noTextEdit="1"/>
          </p:cNvSpPr>
          <p:nvPr>
            <p:ph type="sldImg"/>
          </p:nvPr>
        </p:nvSpPr>
        <p:spPr>
          <a:ln cap="flat"/>
        </p:spPr>
      </p:sp>
      <p:sp>
        <p:nvSpPr>
          <p:cNvPr id="51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723" tIns="46862" rIns="93723" bIns="46862"/>
          <a:lstStyle/>
          <a:p>
            <a:r>
              <a:rPr lang="en-US" altLang="en-US" dirty="0" smtClean="0">
                <a:latin typeface="Arial" panose="020B0604020202020204" pitchFamily="34" charset="0"/>
              </a:rPr>
              <a:t>This is the title of my talk …</a:t>
            </a:r>
          </a:p>
          <a:p>
            <a:r>
              <a:rPr lang="en-US" altLang="en-US" dirty="0" smtClean="0">
                <a:latin typeface="Arial" panose="020B0604020202020204" pitchFamily="34" charset="0"/>
              </a:rPr>
              <a:t>But first a little bit</a:t>
            </a:r>
            <a:r>
              <a:rPr lang="en-US" altLang="en-US" baseline="0" dirty="0" smtClean="0">
                <a:latin typeface="Arial" panose="020B0604020202020204" pitchFamily="34" charset="0"/>
              </a:rPr>
              <a:t> more about my background:</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65352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how our high school teacher introduced us to seeing a mathematical object:  At the top is a </a:t>
            </a:r>
            <a:r>
              <a:rPr lang="en-US" u="sng" dirty="0" smtClean="0"/>
              <a:t>very big point</a:t>
            </a:r>
            <a:r>
              <a:rPr lang="en-US" dirty="0" smtClean="0"/>
              <a:t>, and I am sure that everyone can see it.</a:t>
            </a:r>
          </a:p>
          <a:p>
            <a:r>
              <a:rPr lang="en-US" dirty="0" smtClean="0"/>
              <a:t>&gt;&gt;&gt; Next is a point that is still</a:t>
            </a:r>
            <a:r>
              <a:rPr lang="en-US" baseline="0" dirty="0" smtClean="0"/>
              <a:t> fairly large – Can you still see it ?</a:t>
            </a:r>
          </a:p>
          <a:p>
            <a:r>
              <a:rPr lang="en-US" baseline="0" dirty="0" smtClean="0"/>
              <a:t>&gt;&gt;&gt; Now we have a much smaller point:  WHO can still see this ?</a:t>
            </a:r>
          </a:p>
          <a:p>
            <a:r>
              <a:rPr lang="en-US" baseline="0" dirty="0" smtClean="0"/>
              <a:t>&gt;&gt;&gt; Tiny point: …</a:t>
            </a:r>
          </a:p>
          <a:p>
            <a:r>
              <a:rPr lang="en-US" baseline="0" dirty="0" smtClean="0"/>
              <a:t>&gt;&gt;&gt; At the bottom: an even smaller “Mathematical point” – Who can see that one?  =&gt;&gt; You are true mathematicians!  </a:t>
            </a:r>
          </a:p>
          <a:p>
            <a:r>
              <a:rPr lang="en-US" baseline="0" dirty="0" smtClean="0"/>
              <a:t>You used your mind to infer that there is a point at the location to which the yellow arrows are pointing.</a:t>
            </a:r>
          </a:p>
          <a:p>
            <a:r>
              <a:rPr lang="en-US" baseline="0" dirty="0" smtClean="0"/>
              <a:t>This is mathematical seeing!  -- I will use a similar approach when we later look at 4D objects.</a:t>
            </a:r>
            <a:endParaRPr lang="en-US" dirty="0"/>
          </a:p>
        </p:txBody>
      </p:sp>
      <p:sp>
        <p:nvSpPr>
          <p:cNvPr id="4" name="Slide Number Placeholder 3"/>
          <p:cNvSpPr>
            <a:spLocks noGrp="1"/>
          </p:cNvSpPr>
          <p:nvPr>
            <p:ph type="sldNum" sz="quarter" idx="10"/>
          </p:nvPr>
        </p:nvSpPr>
        <p:spPr/>
        <p:txBody>
          <a:bodyPr/>
          <a:lstStyle/>
          <a:p>
            <a:fld id="{6E3A5281-5BF4-47A3-93BA-871DBB49E8C0}" type="slidenum">
              <a:rPr lang="en-US" smtClean="0"/>
              <a:t>10</a:t>
            </a:fld>
            <a:endParaRPr lang="en-US"/>
          </a:p>
        </p:txBody>
      </p:sp>
    </p:spTree>
    <p:extLst>
      <p:ext uri="{BB962C8B-B14F-4D97-AF65-F5344CB8AC3E}">
        <p14:creationId xmlns:p14="http://schemas.microsoft.com/office/powerpoint/2010/main" val="23646491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same design process applied to another </a:t>
            </a:r>
            <a:r>
              <a:rPr lang="en-US" dirty="0" err="1" smtClean="0"/>
              <a:t>Hild</a:t>
            </a:r>
            <a:r>
              <a:rPr lang="en-US" dirty="0" smtClean="0"/>
              <a:t> sculpture of moderate complexity.</a:t>
            </a:r>
          </a:p>
          <a:p>
            <a:r>
              <a:rPr lang="en-US" dirty="0" smtClean="0"/>
              <a:t>Again I made a clay model to gain a clear understanding</a:t>
            </a:r>
            <a:r>
              <a:rPr lang="en-US" baseline="0" dirty="0" smtClean="0"/>
              <a:t> of the connectivity of this surface.</a:t>
            </a:r>
          </a:p>
          <a:p>
            <a:r>
              <a:rPr lang="en-US" baseline="0" dirty="0" smtClean="0"/>
              <a:t>With this, I was then able to identify the key features defining this sculpture:  They are the 2 yellow “</a:t>
            </a:r>
            <a:r>
              <a:rPr lang="en-US" u="sng" baseline="0" dirty="0" smtClean="0"/>
              <a:t>cross tunnels</a:t>
            </a:r>
            <a:r>
              <a:rPr lang="en-US" baseline="0" dirty="0" smtClean="0"/>
              <a:t>” and a 3-period “</a:t>
            </a:r>
            <a:r>
              <a:rPr lang="en-US" u="sng" baseline="0" dirty="0" smtClean="0"/>
              <a:t>Gabo curve</a:t>
            </a:r>
            <a:r>
              <a:rPr lang="en-US" baseline="0" dirty="0" smtClean="0"/>
              <a:t>“ forming the undulating ribbon surrounding the core.</a:t>
            </a:r>
          </a:p>
          <a:p>
            <a:endParaRPr lang="en-US" baseline="0" dirty="0" smtClean="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100</a:t>
            </a:fld>
            <a:endParaRPr lang="en-US" altLang="en-US"/>
          </a:p>
        </p:txBody>
      </p:sp>
    </p:spTree>
    <p:extLst>
      <p:ext uri="{BB962C8B-B14F-4D97-AF65-F5344CB8AC3E}">
        <p14:creationId xmlns:p14="http://schemas.microsoft.com/office/powerpoint/2010/main" val="15838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this sculpture, I would like to point out an important difference between </a:t>
            </a:r>
            <a:r>
              <a:rPr lang="en-US" baseline="0" dirty="0" err="1" smtClean="0"/>
              <a:t>Hild’s</a:t>
            </a:r>
            <a:r>
              <a:rPr lang="en-US" baseline="0" dirty="0" smtClean="0"/>
              <a:t> way of creating a sculpture and my own, computer-assisted approach:  </a:t>
            </a:r>
            <a:r>
              <a:rPr lang="en-US" baseline="0" dirty="0" err="1" smtClean="0"/>
              <a:t>Hild</a:t>
            </a:r>
            <a:r>
              <a:rPr lang="en-US" baseline="0" dirty="0" smtClean="0"/>
              <a:t> grows her ceramic surfaces incrementally, a few inches at a time. in a process that may take weeks or months.  She does not aim for symmetry; she prefers more organic, less rigid shapes.  She does not start out with a clear overall plan, but develops each sculpture as she gradually builds them.</a:t>
            </a:r>
          </a:p>
          <a:p>
            <a:r>
              <a:rPr lang="en-US" baseline="0" dirty="0" smtClean="0"/>
              <a:t>In contrast I look first for overall symmetry; it reduces the overall amount of definition work that I have to do.  I only need to design part of a sculpture and the rest then follows by repeating or mirroring the initial geometry.  The green 3D-print model has 3-fold symmetry in its outer rim, and overall bilateral mirror-symmetry. (D1d)</a:t>
            </a:r>
            <a:endParaRPr lang="en-US" dirty="0" smtClean="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101</a:t>
            </a:fld>
            <a:endParaRPr lang="en-US" altLang="en-US"/>
          </a:p>
        </p:txBody>
      </p:sp>
    </p:spTree>
    <p:extLst>
      <p:ext uri="{BB962C8B-B14F-4D97-AF65-F5344CB8AC3E}">
        <p14:creationId xmlns:p14="http://schemas.microsoft.com/office/powerpoint/2010/main" val="33712322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with the general</a:t>
            </a:r>
            <a:r>
              <a:rPr lang="en-US" baseline="0" dirty="0" smtClean="0"/>
              <a:t> features defined for this sculpture, I can try to make </a:t>
            </a:r>
            <a:r>
              <a:rPr lang="en-US" u="sng" baseline="0" dirty="0" smtClean="0"/>
              <a:t>new sculptures </a:t>
            </a:r>
            <a:r>
              <a:rPr lang="en-US" baseline="0" dirty="0" smtClean="0"/>
              <a:t>by placing a different number of key features and choosing different symmetries.  Here I show 3 models; they started out, respectively, with 1, 2, and 3 central cross tunnels, and are surrounded by Gabo curves that have 2, 3, and 4 up-down periods, respectively.  The bottom row shows the results.</a:t>
            </a:r>
          </a:p>
          <a:p>
            <a:r>
              <a:rPr lang="en-US" baseline="0" dirty="0" smtClean="0"/>
              <a:t>In the model on the right, the 3 cross-tunnels are standing in a straight row.</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102</a:t>
            </a:fld>
            <a:endParaRPr lang="en-US" altLang="en-US"/>
          </a:p>
        </p:txBody>
      </p:sp>
    </p:spTree>
    <p:extLst>
      <p:ext uri="{BB962C8B-B14F-4D97-AF65-F5344CB8AC3E}">
        <p14:creationId xmlns:p14="http://schemas.microsoft.com/office/powerpoint/2010/main" val="24586898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these cross tunnels can also be</a:t>
            </a:r>
            <a:r>
              <a:rPr lang="en-US" baseline="0" dirty="0" smtClean="0"/>
              <a:t> placed in a circular, 3-fold symmetrical configuration, and then be surrounded with a 3-period Gabo curve.</a:t>
            </a:r>
          </a:p>
          <a:p>
            <a:r>
              <a:rPr lang="en-US" baseline="0" dirty="0" smtClean="0"/>
              <a:t>To turn this into an attractive, and more dramatic, stand-alone sculpture,  I added a conical stem at the bottom.</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103</a:t>
            </a:fld>
            <a:endParaRPr lang="en-US" altLang="en-US"/>
          </a:p>
        </p:txBody>
      </p:sp>
    </p:spTree>
    <p:extLst>
      <p:ext uri="{BB962C8B-B14F-4D97-AF65-F5344CB8AC3E}">
        <p14:creationId xmlns:p14="http://schemas.microsoft.com/office/powerpoint/2010/main" val="31832988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S PGothic" panose="020B0600070205080204" pitchFamily="34" charset="-128"/>
                <a:cs typeface="MS PGothic" charset="0"/>
              </a:rPr>
              <a:t>Here I start with an arrangement of four </a:t>
            </a:r>
            <a:r>
              <a:rPr lang="en-US" sz="1200" b="0" i="1" u="none" strike="noStrike" kern="1200" baseline="0" dirty="0" smtClean="0">
                <a:solidFill>
                  <a:schemeClr val="tx1"/>
                </a:solidFill>
                <a:latin typeface="Arial" charset="0"/>
                <a:ea typeface="MS PGothic" panose="020B0600070205080204" pitchFamily="34" charset="-128"/>
                <a:cs typeface="MS PGothic" charset="0"/>
              </a:rPr>
              <a:t>cross-tunnels;  </a:t>
            </a:r>
            <a:r>
              <a:rPr lang="en-US" sz="1200" b="0" i="0" u="none" strike="noStrike" kern="1200" baseline="0" dirty="0" smtClean="0">
                <a:solidFill>
                  <a:schemeClr val="tx1"/>
                </a:solidFill>
                <a:latin typeface="Arial" charset="0"/>
                <a:ea typeface="MS PGothic" panose="020B0600070205080204" pitchFamily="34" charset="-128"/>
                <a:cs typeface="MS PGothic" charset="0"/>
              </a:rPr>
              <a:t>but now all upper tunnels point in the same direction -- towards the viewer.  A 6-period Gabo curve has been wrapped around this core.  It naturally connects to half of all the tunnel openings, but it also makes an extra up/down transition in between.  This leads to a somewhat convoluted inner border curve, for which I have not found a good way to let it terminate in one or more additional </a:t>
            </a:r>
            <a:r>
              <a:rPr lang="en-US" sz="1200" b="0" i="1" u="none" strike="noStrike" kern="1200" baseline="0" dirty="0" smtClean="0">
                <a:solidFill>
                  <a:schemeClr val="tx1"/>
                </a:solidFill>
                <a:latin typeface="Arial" charset="0"/>
                <a:ea typeface="MS PGothic" panose="020B0600070205080204" pitchFamily="34" charset="-128"/>
                <a:cs typeface="MS PGothic" charset="0"/>
              </a:rPr>
              <a:t>funnels</a:t>
            </a:r>
            <a:r>
              <a:rPr lang="en-US" sz="1200" b="0" i="0" u="none" strike="noStrike" kern="1200" baseline="0" dirty="0" smtClean="0">
                <a:solidFill>
                  <a:schemeClr val="tx1"/>
                </a:solidFill>
                <a:latin typeface="Arial" charset="0"/>
                <a:ea typeface="MS PGothic" panose="020B0600070205080204" pitchFamily="34" charset="-128"/>
                <a:cs typeface="MS PGothic" charset="0"/>
              </a:rPr>
              <a:t>.  Fortunately, this odd border is not readily visible from the outside.  (This model has overall 8-fold D2d symmetry). </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104</a:t>
            </a:fld>
            <a:endParaRPr lang="en-US" altLang="en-US"/>
          </a:p>
        </p:txBody>
      </p:sp>
    </p:spTree>
    <p:extLst>
      <p:ext uri="{BB962C8B-B14F-4D97-AF65-F5344CB8AC3E}">
        <p14:creationId xmlns:p14="http://schemas.microsoft.com/office/powerpoint/2010/main" val="28407119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one of </a:t>
            </a:r>
            <a:r>
              <a:rPr lang="en-US" dirty="0" err="1" smtClean="0"/>
              <a:t>Hild’s</a:t>
            </a:r>
            <a:r>
              <a:rPr lang="en-US" dirty="0" smtClean="0"/>
              <a:t> more complex and more convoluted, free-form sculptures.</a:t>
            </a:r>
          </a:p>
          <a:p>
            <a:r>
              <a:rPr lang="en-US" dirty="0" smtClean="0"/>
              <a:t>==</a:t>
            </a:r>
          </a:p>
          <a:p>
            <a:r>
              <a:rPr lang="en-US" dirty="0" smtClean="0"/>
              <a:t>How can I possibly capture a thing like this ?? </a:t>
            </a:r>
            <a:r>
              <a:rPr lang="en-US" b="0" dirty="0" smtClean="0"/>
              <a:t>  These free-form surfaces offer a much bigger modeling challenge.</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105</a:t>
            </a:fld>
            <a:endParaRPr lang="en-US" altLang="en-US"/>
          </a:p>
        </p:txBody>
      </p:sp>
    </p:spTree>
    <p:extLst>
      <p:ext uri="{BB962C8B-B14F-4D97-AF65-F5344CB8AC3E}">
        <p14:creationId xmlns:p14="http://schemas.microsoft.com/office/powerpoint/2010/main" val="34436271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is always to figure out the topology and connectivity of the given surface.</a:t>
            </a:r>
          </a:p>
          <a:p>
            <a:r>
              <a:rPr lang="en-US" dirty="0" smtClean="0"/>
              <a:t>Here it is captured</a:t>
            </a:r>
            <a:r>
              <a:rPr lang="en-US" baseline="0" dirty="0" smtClean="0"/>
              <a:t> in the relatively simple model at the bottom.  This is an orientable surface of genus 4 with a single border.</a:t>
            </a:r>
          </a:p>
          <a:p>
            <a:r>
              <a:rPr lang="en-US" baseline="0" dirty="0" smtClean="0"/>
              <a:t>Geometrically, it can be seen as a chain of 8 side-by-side </a:t>
            </a:r>
            <a:r>
              <a:rPr lang="en-US" baseline="0" dirty="0" err="1" smtClean="0"/>
              <a:t>criss-crossing</a:t>
            </a:r>
            <a:r>
              <a:rPr lang="en-US" baseline="0" dirty="0" smtClean="0"/>
              <a:t> tunnels.</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106</a:t>
            </a:fld>
            <a:endParaRPr lang="en-US" altLang="en-US"/>
          </a:p>
        </p:txBody>
      </p:sp>
    </p:spTree>
    <p:extLst>
      <p:ext uri="{BB962C8B-B14F-4D97-AF65-F5344CB8AC3E}">
        <p14:creationId xmlns:p14="http://schemas.microsoft.com/office/powerpoint/2010/main" val="232818981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row shows a basic polyhedral model that yields the proper topology for “Wholly.”</a:t>
            </a:r>
          </a:p>
          <a:p>
            <a:r>
              <a:rPr lang="en-US" dirty="0" smtClean="0"/>
              <a:t>But it </a:t>
            </a:r>
            <a:r>
              <a:rPr lang="en-US" baseline="0" dirty="0" smtClean="0"/>
              <a:t>would be overwhelming to </a:t>
            </a:r>
            <a:r>
              <a:rPr lang="en-US" dirty="0" smtClean="0"/>
              <a:t>ask the user to move</a:t>
            </a:r>
            <a:r>
              <a:rPr lang="en-US" baseline="0" dirty="0" smtClean="0"/>
              <a:t> all individual vertices of this model into “appropriate” locations to recreate “Wholly.” -- We need a </a:t>
            </a:r>
            <a:r>
              <a:rPr lang="en-US" u="sng" baseline="0" dirty="0" smtClean="0"/>
              <a:t>higher level </a:t>
            </a:r>
            <a:r>
              <a:rPr lang="en-US" baseline="0" dirty="0" smtClean="0"/>
              <a:t>of control.  Here I defined the 9 cross sectional planes, 7 of which go through the walls between pairs of adjacent tunnels, and 2 more cover at the ends.</a:t>
            </a:r>
          </a:p>
          <a:p>
            <a:r>
              <a:rPr lang="en-US" baseline="0" dirty="0" smtClean="0"/>
              <a:t>Each of these sections can now be non-uniformly stretched, rotated, and shifted.  A result of such coordinated edits is shown in the bottom row.  Each of the 9 cross sections remains planar and symmetrical, but their sizes and positions define the shapes and orientations of the tunnels between them.  The shape in the lower right starts to show the flavor of </a:t>
            </a:r>
            <a:r>
              <a:rPr lang="en-US" baseline="0" dirty="0" err="1" smtClean="0"/>
              <a:t>Hild’s</a:t>
            </a:r>
            <a:r>
              <a:rPr lang="en-US" baseline="0" dirty="0" smtClean="0"/>
              <a:t> “Wholly” sculpture.</a:t>
            </a:r>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107</a:t>
            </a:fld>
            <a:endParaRPr lang="en-US" altLang="en-US"/>
          </a:p>
        </p:txBody>
      </p:sp>
    </p:spTree>
    <p:extLst>
      <p:ext uri="{BB962C8B-B14F-4D97-AF65-F5344CB8AC3E}">
        <p14:creationId xmlns:p14="http://schemas.microsoft.com/office/powerpoint/2010/main" val="23493296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some not so successful trials, this is what came off an inexpensive 3D printer.  Here the supporting scaffolding is made of the same material as the sculpture; and it has to be removed by manually.</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108</a:t>
            </a:fld>
            <a:endParaRPr lang="en-US" altLang="en-US"/>
          </a:p>
        </p:txBody>
      </p:sp>
    </p:spTree>
    <p:extLst>
      <p:ext uri="{BB962C8B-B14F-4D97-AF65-F5344CB8AC3E}">
        <p14:creationId xmlns:p14="http://schemas.microsoft.com/office/powerpoint/2010/main" val="34035232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same model</a:t>
            </a:r>
            <a:r>
              <a:rPr lang="en-US" baseline="0" dirty="0" smtClean="0"/>
              <a:t> cleaned up and propped-up in the proper position. I think this demonstrates some modest success.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But, I must admit, for such truly free-form surfaces, I have no great results yet.  </a:t>
            </a:r>
            <a:r>
              <a:rPr lang="en-US" dirty="0" smtClean="0"/>
              <a:t>So, Eva does not have to fear competition</a:t>
            </a:r>
            <a:r>
              <a:rPr lang="en-US" baseline="0" dirty="0" smtClean="0"/>
              <a:t> form me anytime soon!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On the other hand, her sculptures also have inspired a different kind of quest: -- This sculpture is a </a:t>
            </a:r>
            <a:r>
              <a:rPr lang="en-US" u="sng" baseline="0" dirty="0" smtClean="0"/>
              <a:t>2-sided, orientable </a:t>
            </a:r>
            <a:r>
              <a:rPr lang="en-US" baseline="0" dirty="0" smtClean="0"/>
              <a:t>surface; and so are all the ones that I have analyzed.  I find it intriguing that </a:t>
            </a:r>
            <a:r>
              <a:rPr lang="en-US" baseline="0" dirty="0" err="1" smtClean="0"/>
              <a:t>Hild’s</a:t>
            </a:r>
            <a:r>
              <a:rPr lang="en-US" baseline="0" dirty="0" smtClean="0"/>
              <a:t> incremental creation process never seems to have resulted in a </a:t>
            </a:r>
            <a:r>
              <a:rPr lang="en-US" u="sng" baseline="0" dirty="0" smtClean="0"/>
              <a:t>single-sided</a:t>
            </a:r>
            <a:r>
              <a:rPr lang="en-US" u="none" baseline="0" dirty="0" smtClean="0"/>
              <a:t>, non-orientable </a:t>
            </a:r>
            <a:r>
              <a:rPr lang="en-US" baseline="0" dirty="0" smtClean="0"/>
              <a:t>surface!</a:t>
            </a: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109</a:t>
            </a:fld>
            <a:endParaRPr lang="en-US" altLang="en-US"/>
          </a:p>
        </p:txBody>
      </p:sp>
    </p:spTree>
    <p:extLst>
      <p:ext uri="{BB962C8B-B14F-4D97-AF65-F5344CB8AC3E}">
        <p14:creationId xmlns:p14="http://schemas.microsoft.com/office/powerpoint/2010/main" val="1549730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let’s start with some simple</a:t>
            </a:r>
            <a:r>
              <a:rPr lang="en-US" baseline="0" dirty="0" smtClean="0"/>
              <a:t> geometry </a:t>
            </a:r>
            <a:r>
              <a:rPr lang="en-US" dirty="0" smtClean="0"/>
              <a:t>in TWO dimensions</a:t>
            </a:r>
            <a:r>
              <a:rPr lang="en-US" baseline="0" dirty="0" smtClean="0"/>
              <a:t>:</a:t>
            </a:r>
          </a:p>
          <a:p>
            <a:r>
              <a:rPr lang="en-US" baseline="0" dirty="0" smtClean="0"/>
              <a:t>These are some regular polygons.  Regular means that …</a:t>
            </a:r>
          </a:p>
          <a:p>
            <a:r>
              <a:rPr lang="en-US" baseline="0" dirty="0" smtClean="0"/>
              <a:t>So we can have equilateral triangles, squares, and regular n-</a:t>
            </a:r>
            <a:r>
              <a:rPr lang="en-US" baseline="0" dirty="0" err="1" smtClean="0"/>
              <a:t>gons</a:t>
            </a:r>
            <a:r>
              <a:rPr lang="en-US" baseline="0" dirty="0" smtClean="0"/>
              <a:t> for all higher numbers.</a:t>
            </a:r>
          </a:p>
          <a:p>
            <a:r>
              <a:rPr lang="en-US" baseline="0" dirty="0" smtClean="0"/>
              <a:t>There are infinitely many of these regular polygons.</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11</a:t>
            </a:fld>
            <a:endParaRPr lang="en-US" altLang="en-US"/>
          </a:p>
        </p:txBody>
      </p:sp>
    </p:spTree>
    <p:extLst>
      <p:ext uri="{BB962C8B-B14F-4D97-AF65-F5344CB8AC3E}">
        <p14:creationId xmlns:p14="http://schemas.microsoft.com/office/powerpoint/2010/main" val="4430109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 wanted to see how the typical elements in </a:t>
            </a:r>
            <a:r>
              <a:rPr lang="en-US" baseline="0" dirty="0" err="1" smtClean="0"/>
              <a:t>Hild’s</a:t>
            </a:r>
            <a:r>
              <a:rPr lang="en-US" baseline="0" dirty="0" smtClean="0"/>
              <a:t> sculptures can be combined into non-orientable surfaces.  Here are some basic geometrical shapes and their topological </a:t>
            </a:r>
            <a:r>
              <a:rPr lang="en-US" baseline="0" dirty="0" err="1" smtClean="0"/>
              <a:t>orientabilities</a:t>
            </a:r>
            <a:r>
              <a:rPr lang="en-US" baseline="0"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Cylinders and “cooling towers” are orientable and have distinct insides and outsides; and so is </a:t>
            </a:r>
            <a:r>
              <a:rPr lang="en-US" baseline="0" dirty="0" err="1" smtClean="0"/>
              <a:t>Hild’s</a:t>
            </a:r>
            <a:r>
              <a:rPr lang="en-US" baseline="0" dirty="0" smtClean="0"/>
              <a:t> “Interruption” -- as shown by the red and blue paint.</a:t>
            </a:r>
          </a:p>
          <a:p>
            <a:r>
              <a:rPr lang="en-US" baseline="0" dirty="0" smtClean="0"/>
              <a:t>== But the Moebius band on the right is single-sided.  It is also called non-orientable:  If you move a right-hand shape once around the loop, it then is seen as its mirror image.</a:t>
            </a:r>
          </a:p>
          <a:p>
            <a:r>
              <a:rPr lang="en-US" baseline="0" dirty="0" smtClean="0"/>
              <a:t>We can make a single-sided surface by starting with a </a:t>
            </a:r>
            <a:r>
              <a:rPr lang="en-US" baseline="0" dirty="0" err="1" smtClean="0"/>
              <a:t>Dyck</a:t>
            </a:r>
            <a:r>
              <a:rPr lang="en-US" baseline="0" dirty="0" smtClean="0"/>
              <a:t> disk, this is a double funnel with two stubs going off in opposite directions, and then connect these stubs into a closed loop. -- But such toroidal structures are not part of the repertoire in </a:t>
            </a:r>
            <a:r>
              <a:rPr lang="en-US" baseline="0" dirty="0" err="1" smtClean="0"/>
              <a:t>Hild’s</a:t>
            </a:r>
            <a:r>
              <a:rPr lang="en-US" baseline="0" dirty="0" smtClean="0"/>
              <a:t> collection.</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110</a:t>
            </a:fld>
            <a:endParaRPr lang="en-US" altLang="en-US"/>
          </a:p>
        </p:txBody>
      </p:sp>
    </p:spTree>
    <p:extLst>
      <p:ext uri="{BB962C8B-B14F-4D97-AF65-F5344CB8AC3E}">
        <p14:creationId xmlns:p14="http://schemas.microsoft.com/office/powerpoint/2010/main" val="31104297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S PGothic" panose="020B0600070205080204" pitchFamily="34" charset="-128"/>
                <a:cs typeface="MS PGothic" charset="0"/>
              </a:rPr>
              <a:t>One way of creating a single-sided</a:t>
            </a:r>
            <a:r>
              <a:rPr lang="en-US" sz="1200" kern="1200" baseline="0" dirty="0" smtClean="0">
                <a:solidFill>
                  <a:schemeClr val="tx1"/>
                </a:solidFill>
                <a:effectLst/>
                <a:latin typeface="Arial" charset="0"/>
                <a:ea typeface="MS PGothic" panose="020B0600070205080204" pitchFamily="34" charset="-128"/>
                <a:cs typeface="MS PGothic" charset="0"/>
              </a:rPr>
              <a:t> surface from elements found in </a:t>
            </a:r>
            <a:r>
              <a:rPr lang="en-US" sz="1200" kern="1200" baseline="0" dirty="0" err="1" smtClean="0">
                <a:solidFill>
                  <a:schemeClr val="tx1"/>
                </a:solidFill>
                <a:effectLst/>
                <a:latin typeface="Arial" charset="0"/>
                <a:ea typeface="MS PGothic" panose="020B0600070205080204" pitchFamily="34" charset="-128"/>
                <a:cs typeface="MS PGothic" charset="0"/>
              </a:rPr>
              <a:t>Hild’s</a:t>
            </a:r>
            <a:r>
              <a:rPr lang="en-US" sz="1200" kern="1200" baseline="0" dirty="0" smtClean="0">
                <a:solidFill>
                  <a:schemeClr val="tx1"/>
                </a:solidFill>
                <a:effectLst/>
                <a:latin typeface="Arial" charset="0"/>
                <a:ea typeface="MS PGothic" panose="020B0600070205080204" pitchFamily="34" charset="-128"/>
                <a:cs typeface="MS PGothic" charset="0"/>
              </a:rPr>
              <a:t> portfolio, is to take 3 tunnels or cooling towers, and use a tongue to connect the top of one to the bottom of the next one in a cyclical fashion.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x-none" sz="1200" kern="1200" dirty="0" smtClean="0">
                <a:solidFill>
                  <a:schemeClr val="tx1"/>
                </a:solidFill>
                <a:effectLst/>
                <a:latin typeface="Arial" charset="0"/>
                <a:ea typeface="MS PGothic" panose="020B0600070205080204" pitchFamily="34" charset="-128"/>
                <a:cs typeface="MS PGothic" charset="0"/>
              </a:rPr>
              <a:t>The minimal version of this approach is a single tower with a helical </a:t>
            </a:r>
            <a:r>
              <a:rPr lang="en-US" sz="1200" kern="1200" dirty="0" smtClean="0">
                <a:solidFill>
                  <a:schemeClr val="tx1"/>
                </a:solidFill>
                <a:effectLst/>
                <a:latin typeface="Arial" charset="0"/>
                <a:ea typeface="MS PGothic" panose="020B0600070205080204" pitchFamily="34" charset="-128"/>
                <a:cs typeface="MS PGothic" charset="0"/>
              </a:rPr>
              <a:t>tongue</a:t>
            </a:r>
            <a:r>
              <a:rPr lang="x-none" sz="1200" kern="1200" dirty="0" smtClean="0">
                <a:solidFill>
                  <a:schemeClr val="tx1"/>
                </a:solidFill>
                <a:effectLst/>
                <a:latin typeface="Arial" charset="0"/>
                <a:ea typeface="MS PGothic" panose="020B0600070205080204" pitchFamily="34" charset="-128"/>
                <a:cs typeface="MS PGothic" charset="0"/>
              </a:rPr>
              <a:t> connecting the top to the bottom rim.  I </a:t>
            </a:r>
            <a:r>
              <a:rPr lang="en-US" sz="1200" kern="1200" dirty="0" smtClean="0">
                <a:solidFill>
                  <a:schemeClr val="tx1"/>
                </a:solidFill>
                <a:effectLst/>
                <a:latin typeface="Arial" charset="0"/>
                <a:ea typeface="MS PGothic" panose="020B0600070205080204" pitchFamily="34" charset="-128"/>
                <a:cs typeface="MS PGothic" charset="0"/>
              </a:rPr>
              <a:t>tried </a:t>
            </a:r>
            <a:r>
              <a:rPr lang="x-none" sz="1200" kern="1200" dirty="0" smtClean="0">
                <a:solidFill>
                  <a:schemeClr val="tx1"/>
                </a:solidFill>
                <a:effectLst/>
                <a:latin typeface="Arial" charset="0"/>
                <a:ea typeface="MS PGothic" panose="020B0600070205080204" pitchFamily="34" charset="-128"/>
                <a:cs typeface="MS PGothic" charset="0"/>
              </a:rPr>
              <a:t>a few different geometries</a:t>
            </a:r>
            <a:r>
              <a:rPr lang="en-US" sz="1200" kern="1200" dirty="0" smtClean="0">
                <a:solidFill>
                  <a:schemeClr val="tx1"/>
                </a:solidFill>
                <a:effectLst/>
                <a:latin typeface="Arial" charset="0"/>
                <a:ea typeface="MS PGothic" panose="020B0600070205080204" pitchFamily="34" charset="-128"/>
                <a:cs typeface="MS PGothic" charset="0"/>
              </a:rPr>
              <a:t>,</a:t>
            </a:r>
            <a:r>
              <a:rPr lang="x-none" sz="1200" kern="1200" dirty="0" smtClean="0">
                <a:solidFill>
                  <a:schemeClr val="tx1"/>
                </a:solidFill>
                <a:effectLst/>
                <a:latin typeface="Arial" charset="0"/>
                <a:ea typeface="MS PGothic" panose="020B0600070205080204" pitchFamily="34" charset="-128"/>
                <a:cs typeface="MS PGothic" charset="0"/>
              </a:rPr>
              <a:t> changing the length, width</a:t>
            </a:r>
            <a:r>
              <a:rPr lang="en-US" sz="1200" kern="1200" dirty="0" smtClean="0">
                <a:solidFill>
                  <a:schemeClr val="tx1"/>
                </a:solidFill>
                <a:effectLst/>
                <a:latin typeface="Arial" charset="0"/>
                <a:ea typeface="MS PGothic" panose="020B0600070205080204" pitchFamily="34" charset="-128"/>
                <a:cs typeface="MS PGothic" charset="0"/>
              </a:rPr>
              <a:t>,</a:t>
            </a:r>
            <a:r>
              <a:rPr lang="x-none" sz="1200" kern="1200" dirty="0" smtClean="0">
                <a:solidFill>
                  <a:schemeClr val="tx1"/>
                </a:solidFill>
                <a:effectLst/>
                <a:latin typeface="Arial" charset="0"/>
                <a:ea typeface="MS PGothic" panose="020B0600070205080204" pitchFamily="34" charset="-128"/>
                <a:cs typeface="MS PGothic" charset="0"/>
              </a:rPr>
              <a:t> and steepness of that ribbon</a:t>
            </a:r>
            <a:r>
              <a:rPr lang="en-US" sz="1200" kern="1200" dirty="0" smtClean="0">
                <a:solidFill>
                  <a:schemeClr val="tx1"/>
                </a:solidFill>
                <a:effectLst/>
                <a:latin typeface="Arial" charset="0"/>
                <a:ea typeface="MS PGothic" panose="020B0600070205080204" pitchFamily="34" charset="-128"/>
                <a:cs typeface="MS PGothic" charset="0"/>
              </a:rPr>
              <a:t> as shown in B, C, and D.  The last on is </a:t>
            </a:r>
            <a:r>
              <a:rPr lang="x-none" sz="1200" kern="1200" dirty="0" smtClean="0">
                <a:solidFill>
                  <a:schemeClr val="tx1"/>
                </a:solidFill>
                <a:effectLst/>
                <a:latin typeface="Arial" charset="0"/>
                <a:ea typeface="MS PGothic" panose="020B0600070205080204" pitchFamily="34" charset="-128"/>
                <a:cs typeface="MS PGothic" charset="0"/>
              </a:rPr>
              <a:t>my favorite</a:t>
            </a:r>
            <a:r>
              <a:rPr lang="en-US" sz="1200" kern="1200" dirty="0" smtClean="0">
                <a:solidFill>
                  <a:schemeClr val="tx1"/>
                </a:solidFill>
                <a:effectLst/>
                <a:latin typeface="Arial" charset="0"/>
                <a:ea typeface="MS PGothic" panose="020B0600070205080204" pitchFamily="34" charset="-128"/>
                <a:cs typeface="MS PGothic" charset="0"/>
              </a:rPr>
              <a:t>;</a:t>
            </a:r>
            <a:r>
              <a:rPr lang="x-none" sz="1200" kern="1200" dirty="0" smtClean="0">
                <a:solidFill>
                  <a:schemeClr val="tx1"/>
                </a:solidFill>
                <a:effectLst/>
                <a:latin typeface="Arial" charset="0"/>
                <a:ea typeface="MS PGothic" panose="020B0600070205080204" pitchFamily="34" charset="-128"/>
                <a:cs typeface="MS PGothic" charset="0"/>
              </a:rPr>
              <a:t> </a:t>
            </a:r>
            <a:r>
              <a:rPr lang="en-US" sz="1200" kern="1200" dirty="0" smtClean="0">
                <a:solidFill>
                  <a:schemeClr val="tx1"/>
                </a:solidFill>
                <a:effectLst/>
                <a:latin typeface="Arial" charset="0"/>
                <a:ea typeface="MS PGothic" panose="020B0600070205080204" pitchFamily="34" charset="-128"/>
                <a:cs typeface="MS PGothic" charset="0"/>
              </a:rPr>
              <a:t> I think this one would feel at home in </a:t>
            </a:r>
            <a:r>
              <a:rPr lang="en-US" sz="1200" kern="1200" dirty="0" err="1" smtClean="0">
                <a:solidFill>
                  <a:schemeClr val="tx1"/>
                </a:solidFill>
                <a:effectLst/>
                <a:latin typeface="Arial" charset="0"/>
                <a:ea typeface="MS PGothic" panose="020B0600070205080204" pitchFamily="34" charset="-128"/>
                <a:cs typeface="MS PGothic" charset="0"/>
              </a:rPr>
              <a:t>Hild’s</a:t>
            </a:r>
            <a:r>
              <a:rPr lang="en-US" sz="1200" kern="1200" dirty="0" smtClean="0">
                <a:solidFill>
                  <a:schemeClr val="tx1"/>
                </a:solidFill>
                <a:effectLst/>
                <a:latin typeface="Arial" charset="0"/>
                <a:ea typeface="MS PGothic" panose="020B0600070205080204" pitchFamily="34" charset="-128"/>
                <a:cs typeface="MS PGothic" charset="0"/>
              </a:rPr>
              <a:t> collection.</a:t>
            </a:r>
          </a:p>
          <a:p>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111</a:t>
            </a:fld>
            <a:endParaRPr lang="en-US" altLang="en-US"/>
          </a:p>
        </p:txBody>
      </p:sp>
    </p:spTree>
    <p:extLst>
      <p:ext uri="{BB962C8B-B14F-4D97-AF65-F5344CB8AC3E}">
        <p14:creationId xmlns:p14="http://schemas.microsoft.com/office/powerpoint/2010/main" val="36658791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S PGothic" panose="020B0600070205080204" pitchFamily="34" charset="-128"/>
                <a:cs typeface="MS PGothic" charset="0"/>
              </a:rPr>
              <a:t>But we can also start with the </a:t>
            </a:r>
            <a:r>
              <a:rPr lang="en-US" sz="1200" kern="1200" dirty="0" err="1" smtClean="0">
                <a:solidFill>
                  <a:schemeClr val="tx1"/>
                </a:solidFill>
                <a:effectLst/>
                <a:latin typeface="Arial" charset="0"/>
                <a:ea typeface="MS PGothic" panose="020B0600070205080204" pitchFamily="34" charset="-128"/>
                <a:cs typeface="MS PGothic" charset="0"/>
              </a:rPr>
              <a:t>Dyck</a:t>
            </a:r>
            <a:r>
              <a:rPr lang="en-US" sz="1200" kern="1200" dirty="0" smtClean="0">
                <a:solidFill>
                  <a:schemeClr val="tx1"/>
                </a:solidFill>
                <a:effectLst/>
                <a:latin typeface="Arial" charset="0"/>
                <a:ea typeface="MS PGothic" panose="020B0600070205080204" pitchFamily="34" charset="-128"/>
                <a:cs typeface="MS PGothic" charset="0"/>
              </a:rPr>
              <a:t> loop (shown at top left) and make it look more like an Eva </a:t>
            </a:r>
            <a:r>
              <a:rPr lang="en-US" sz="1200" kern="1200" dirty="0" err="1" smtClean="0">
                <a:solidFill>
                  <a:schemeClr val="tx1"/>
                </a:solidFill>
                <a:effectLst/>
                <a:latin typeface="Arial" charset="0"/>
                <a:ea typeface="MS PGothic" panose="020B0600070205080204" pitchFamily="34" charset="-128"/>
                <a:cs typeface="MS PGothic" charset="0"/>
              </a:rPr>
              <a:t>Hild</a:t>
            </a:r>
            <a:r>
              <a:rPr lang="en-US" sz="1200" kern="1200" dirty="0" smtClean="0">
                <a:solidFill>
                  <a:schemeClr val="tx1"/>
                </a:solidFill>
                <a:effectLst/>
                <a:latin typeface="Arial" charset="0"/>
                <a:ea typeface="MS PGothic" panose="020B0600070205080204" pitchFamily="34" charset="-128"/>
                <a:cs typeface="MS PGothic" charset="0"/>
              </a:rPr>
              <a:t> creation:  We can replace the toroidal ring with two more </a:t>
            </a:r>
            <a:r>
              <a:rPr lang="en-US" sz="1200" kern="1200" dirty="0" err="1" smtClean="0">
                <a:solidFill>
                  <a:schemeClr val="tx1"/>
                </a:solidFill>
                <a:effectLst/>
                <a:latin typeface="Arial" charset="0"/>
                <a:ea typeface="MS PGothic" panose="020B0600070205080204" pitchFamily="34" charset="-128"/>
                <a:cs typeface="MS PGothic" charset="0"/>
              </a:rPr>
              <a:t>Dyck</a:t>
            </a:r>
            <a:r>
              <a:rPr lang="en-US" sz="1200" kern="1200" dirty="0" smtClean="0">
                <a:solidFill>
                  <a:schemeClr val="tx1"/>
                </a:solidFill>
                <a:effectLst/>
                <a:latin typeface="Arial" charset="0"/>
                <a:ea typeface="MS PGothic" panose="020B0600070205080204" pitchFamily="34" charset="-128"/>
                <a:cs typeface="MS PGothic" charset="0"/>
              </a:rPr>
              <a:t> disks to obtain the desired cyclical loop closure.  Any such loop formed by an </a:t>
            </a:r>
            <a:r>
              <a:rPr lang="en-US" sz="1200" u="sng" kern="1200" dirty="0" smtClean="0">
                <a:solidFill>
                  <a:schemeClr val="tx1"/>
                </a:solidFill>
                <a:effectLst/>
                <a:latin typeface="Arial" charset="0"/>
                <a:ea typeface="MS PGothic" panose="020B0600070205080204" pitchFamily="34" charset="-128"/>
                <a:cs typeface="MS PGothic" charset="0"/>
              </a:rPr>
              <a:t>odd</a:t>
            </a:r>
            <a:r>
              <a:rPr lang="en-US" sz="1200" kern="1200" dirty="0" smtClean="0">
                <a:solidFill>
                  <a:schemeClr val="tx1"/>
                </a:solidFill>
                <a:effectLst/>
                <a:latin typeface="Arial" charset="0"/>
                <a:ea typeface="MS PGothic" panose="020B0600070205080204" pitchFamily="34" charset="-128"/>
                <a:cs typeface="MS PGothic" charset="0"/>
              </a:rPr>
              <a:t> number of disks will result in a single-sided 2-manifold; the bottom row shows loops with 3, 5, and 7 such disks.</a:t>
            </a:r>
            <a:endParaRPr lang="en-US" dirty="0" smtClean="0"/>
          </a:p>
          <a:p>
            <a:r>
              <a:rPr lang="en-US" dirty="0" smtClean="0"/>
              <a:t>== However, these surfaces are too regular to be taken for a true </a:t>
            </a:r>
            <a:r>
              <a:rPr lang="en-US" dirty="0" err="1" smtClean="0"/>
              <a:t>Hild</a:t>
            </a:r>
            <a:r>
              <a:rPr lang="en-US" baseline="0" dirty="0" smtClean="0"/>
              <a:t> surface.</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112</a:t>
            </a:fld>
            <a:endParaRPr lang="en-US" altLang="en-US"/>
          </a:p>
        </p:txBody>
      </p:sp>
    </p:spTree>
    <p:extLst>
      <p:ext uri="{BB962C8B-B14F-4D97-AF65-F5344CB8AC3E}">
        <p14:creationId xmlns:p14="http://schemas.microsoft.com/office/powerpoint/2010/main" val="15518979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S PGothic" panose="020B0600070205080204" pitchFamily="34" charset="-128"/>
                <a:cs typeface="MS PGothic" charset="0"/>
              </a:rPr>
              <a:t>Eva </a:t>
            </a:r>
            <a:r>
              <a:rPr lang="en-US" sz="1200" kern="1200" dirty="0" err="1" smtClean="0">
                <a:solidFill>
                  <a:schemeClr val="tx1"/>
                </a:solidFill>
                <a:effectLst/>
                <a:latin typeface="Arial" charset="0"/>
                <a:ea typeface="MS PGothic" panose="020B0600070205080204" pitchFamily="34" charset="-128"/>
                <a:cs typeface="MS PGothic" charset="0"/>
              </a:rPr>
              <a:t>Hild</a:t>
            </a:r>
            <a:r>
              <a:rPr lang="x-none" sz="1200" kern="1200" dirty="0" smtClean="0">
                <a:solidFill>
                  <a:schemeClr val="tx1"/>
                </a:solidFill>
                <a:effectLst/>
                <a:latin typeface="Arial" charset="0"/>
                <a:ea typeface="MS PGothic" panose="020B0600070205080204" pitchFamily="34" charset="-128"/>
                <a:cs typeface="MS PGothic" charset="0"/>
              </a:rPr>
              <a:t> typically avoids rigid symmetry and makes the </a:t>
            </a:r>
            <a:r>
              <a:rPr lang="en-US" sz="1200" kern="1200" dirty="0" smtClean="0">
                <a:solidFill>
                  <a:schemeClr val="tx1"/>
                </a:solidFill>
                <a:effectLst/>
                <a:latin typeface="Arial" charset="0"/>
                <a:ea typeface="MS PGothic" panose="020B0600070205080204" pitchFamily="34" charset="-128"/>
                <a:cs typeface="MS PGothic" charset="0"/>
              </a:rPr>
              <a:t>t</a:t>
            </a:r>
            <a:r>
              <a:rPr lang="x-none" sz="1200" kern="1200" dirty="0" smtClean="0">
                <a:solidFill>
                  <a:schemeClr val="tx1"/>
                </a:solidFill>
                <a:effectLst/>
                <a:latin typeface="Arial" charset="0"/>
                <a:ea typeface="MS PGothic" panose="020B0600070205080204" pitchFamily="34" charset="-128"/>
                <a:cs typeface="MS PGothic" charset="0"/>
              </a:rPr>
              <a:t>unnels </a:t>
            </a:r>
            <a:r>
              <a:rPr lang="en-US" sz="1200" kern="1200" dirty="0" smtClean="0">
                <a:solidFill>
                  <a:schemeClr val="tx1"/>
                </a:solidFill>
                <a:effectLst/>
                <a:latin typeface="Arial" charset="0"/>
                <a:ea typeface="MS PGothic" panose="020B0600070205080204" pitchFamily="34" charset="-128"/>
                <a:cs typeface="MS PGothic" charset="0"/>
              </a:rPr>
              <a:t>and lobes </a:t>
            </a:r>
            <a:r>
              <a:rPr lang="x-none" sz="1200" kern="1200" dirty="0" smtClean="0">
                <a:solidFill>
                  <a:schemeClr val="tx1"/>
                </a:solidFill>
                <a:effectLst/>
                <a:latin typeface="Arial" charset="0"/>
                <a:ea typeface="MS PGothic" panose="020B0600070205080204" pitchFamily="34" charset="-128"/>
                <a:cs typeface="MS PGothic" charset="0"/>
              </a:rPr>
              <a:t>in a sculpture of somewhat different sizes.  </a:t>
            </a:r>
            <a:endParaRPr lang="en-US" sz="1200" kern="1200" dirty="0" smtClean="0">
              <a:solidFill>
                <a:schemeClr val="tx1"/>
              </a:solidFill>
              <a:effectLst/>
              <a:latin typeface="Arial" charset="0"/>
              <a:ea typeface="MS PGothic" panose="020B0600070205080204"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S PGothic" panose="020B0600070205080204" pitchFamily="34" charset="-128"/>
                <a:cs typeface="MS PGothic" charset="0"/>
              </a:rPr>
              <a:t>So, here,</a:t>
            </a:r>
            <a:r>
              <a:rPr lang="x-none" sz="1200" kern="1200" dirty="0" smtClean="0">
                <a:solidFill>
                  <a:schemeClr val="tx1"/>
                </a:solidFill>
                <a:effectLst/>
                <a:latin typeface="Arial" charset="0"/>
                <a:ea typeface="MS PGothic" panose="020B0600070205080204" pitchFamily="34" charset="-128"/>
                <a:cs typeface="MS PGothic" charset="0"/>
              </a:rPr>
              <a:t> I scaled subsequent instances of Dyck </a:t>
            </a:r>
            <a:r>
              <a:rPr lang="en-US" sz="1200" kern="1200" dirty="0" smtClean="0">
                <a:solidFill>
                  <a:schemeClr val="tx1"/>
                </a:solidFill>
                <a:effectLst/>
                <a:latin typeface="Arial" charset="0"/>
                <a:ea typeface="MS PGothic" panose="020B0600070205080204" pitchFamily="34" charset="-128"/>
                <a:cs typeface="MS PGothic" charset="0"/>
              </a:rPr>
              <a:t>disks</a:t>
            </a:r>
            <a:r>
              <a:rPr lang="x-none" sz="1200" kern="1200" dirty="0" smtClean="0">
                <a:solidFill>
                  <a:schemeClr val="tx1"/>
                </a:solidFill>
                <a:effectLst/>
                <a:latin typeface="Arial" charset="0"/>
                <a:ea typeface="MS PGothic" panose="020B0600070205080204" pitchFamily="34" charset="-128"/>
                <a:cs typeface="MS PGothic" charset="0"/>
              </a:rPr>
              <a:t> by 10% and let this logarithmic spiral sweep through only 300</a:t>
            </a:r>
            <a:r>
              <a:rPr lang="en-US" sz="1200" kern="1200" dirty="0" smtClean="0">
                <a:solidFill>
                  <a:schemeClr val="tx1"/>
                </a:solidFill>
                <a:effectLst/>
                <a:latin typeface="Arial" charset="0"/>
                <a:ea typeface="MS PGothic" panose="020B0600070205080204" pitchFamily="34" charset="-128"/>
                <a:cs typeface="MS PGothic" charset="0"/>
              </a:rPr>
              <a:t> </a:t>
            </a:r>
            <a:r>
              <a:rPr lang="en-US" sz="1200" kern="1200" dirty="0" smtClean="0">
                <a:solidFill>
                  <a:schemeClr val="tx1"/>
                </a:solidFill>
                <a:effectLst/>
                <a:latin typeface="Arial" charset="0"/>
                <a:ea typeface="MS PGothic" panose="020B0600070205080204" pitchFamily="34" charset="-128"/>
                <a:cs typeface="MS PGothic" charset="0"/>
                <a:sym typeface="Symbol" panose="05050102010706020507" pitchFamily="18" charset="2"/>
              </a:rPr>
              <a:t>degrees</a:t>
            </a:r>
            <a:r>
              <a:rPr lang="x-none" sz="1200" kern="1200" dirty="0" smtClean="0">
                <a:solidFill>
                  <a:schemeClr val="tx1"/>
                </a:solidFill>
                <a:effectLst/>
                <a:latin typeface="Arial" charset="0"/>
                <a:ea typeface="MS PGothic" panose="020B0600070205080204" pitchFamily="34" charset="-128"/>
                <a:cs typeface="MS PGothic" charset="0"/>
              </a:rPr>
              <a:t>.  The remaining 60</a:t>
            </a:r>
            <a:r>
              <a:rPr lang="en-US" sz="1200" kern="1200" dirty="0" smtClean="0">
                <a:solidFill>
                  <a:schemeClr val="tx1"/>
                </a:solidFill>
                <a:effectLst/>
                <a:latin typeface="Arial" charset="0"/>
                <a:ea typeface="MS PGothic" panose="020B0600070205080204" pitchFamily="34" charset="-128"/>
                <a:cs typeface="MS PGothic" charset="0"/>
              </a:rPr>
              <a:t> </a:t>
            </a:r>
            <a:r>
              <a:rPr lang="en-US" sz="1200" kern="1200" dirty="0" smtClean="0">
                <a:solidFill>
                  <a:schemeClr val="tx1"/>
                </a:solidFill>
                <a:effectLst/>
                <a:latin typeface="Arial" charset="0"/>
                <a:ea typeface="MS PGothic" panose="020B0600070205080204" pitchFamily="34" charset="-128"/>
                <a:cs typeface="MS PGothic" charset="0"/>
                <a:sym typeface="Symbol" panose="05050102010706020507" pitchFamily="18" charset="2"/>
              </a:rPr>
              <a:t>degrees</a:t>
            </a:r>
            <a:r>
              <a:rPr lang="x-none" sz="1200" kern="1200" dirty="0" smtClean="0">
                <a:solidFill>
                  <a:schemeClr val="tx1"/>
                </a:solidFill>
                <a:effectLst/>
                <a:latin typeface="Arial" charset="0"/>
                <a:ea typeface="MS PGothic" panose="020B0600070205080204" pitchFamily="34" charset="-128"/>
                <a:cs typeface="MS PGothic" charset="0"/>
              </a:rPr>
              <a:t> are then filled in with a bulbous element</a:t>
            </a:r>
            <a:r>
              <a:rPr lang="en-US" sz="1200" kern="1200" dirty="0" smtClean="0">
                <a:solidFill>
                  <a:schemeClr val="tx1"/>
                </a:solidFill>
                <a:effectLst/>
                <a:latin typeface="Arial" charset="0"/>
                <a:ea typeface="MS PGothic" panose="020B0600070205080204" pitchFamily="34" charset="-128"/>
                <a:cs typeface="MS PGothic" charset="0"/>
              </a:rPr>
              <a:t>, as found in </a:t>
            </a:r>
            <a:r>
              <a:rPr lang="en-US" sz="1200" kern="1200" dirty="0" err="1" smtClean="0">
                <a:solidFill>
                  <a:schemeClr val="tx1"/>
                </a:solidFill>
                <a:effectLst/>
                <a:latin typeface="Arial" charset="0"/>
                <a:ea typeface="MS PGothic" panose="020B0600070205080204" pitchFamily="34" charset="-128"/>
                <a:cs typeface="MS PGothic" charset="0"/>
              </a:rPr>
              <a:t>Hild’s</a:t>
            </a:r>
            <a:r>
              <a:rPr lang="en-US" sz="1200" kern="1200" dirty="0" smtClean="0">
                <a:solidFill>
                  <a:schemeClr val="tx1"/>
                </a:solidFill>
                <a:effectLst/>
                <a:latin typeface="Arial" charset="0"/>
                <a:ea typeface="MS PGothic" panose="020B0600070205080204" pitchFamily="34" charset="-128"/>
                <a:cs typeface="MS PGothic" charset="0"/>
              </a:rPr>
              <a:t> sculpture “Hollow”  which</a:t>
            </a:r>
            <a:r>
              <a:rPr lang="en-US" sz="1200" kern="1200" baseline="0" dirty="0" smtClean="0">
                <a:solidFill>
                  <a:schemeClr val="tx1"/>
                </a:solidFill>
                <a:effectLst/>
                <a:latin typeface="Arial" charset="0"/>
                <a:ea typeface="MS PGothic" panose="020B0600070205080204" pitchFamily="34" charset="-128"/>
                <a:cs typeface="MS PGothic" charset="0"/>
              </a:rPr>
              <a:t> you have seen earlier.</a:t>
            </a:r>
            <a:r>
              <a:rPr lang="en-US" sz="1200" kern="1200" dirty="0" smtClean="0">
                <a:solidFill>
                  <a:schemeClr val="tx1"/>
                </a:solidFill>
                <a:effectLst/>
                <a:latin typeface="Arial" charset="0"/>
                <a:ea typeface="MS PGothic" panose="020B0600070205080204" pitchFamily="34" charset="-128"/>
                <a:cs typeface="MS PGothic" charset="0"/>
              </a:rPr>
              <a:t>  T</a:t>
            </a:r>
            <a:r>
              <a:rPr lang="x-none" sz="1200" kern="1200" dirty="0" smtClean="0">
                <a:solidFill>
                  <a:schemeClr val="tx1"/>
                </a:solidFill>
                <a:effectLst/>
                <a:latin typeface="Arial" charset="0"/>
                <a:ea typeface="MS PGothic" panose="020B0600070205080204" pitchFamily="34" charset="-128"/>
                <a:cs typeface="MS PGothic" charset="0"/>
              </a:rPr>
              <a:t>his </a:t>
            </a:r>
            <a:r>
              <a:rPr lang="en-US" sz="1200" kern="1200" dirty="0" smtClean="0">
                <a:solidFill>
                  <a:schemeClr val="tx1"/>
                </a:solidFill>
                <a:effectLst/>
                <a:latin typeface="Arial" charset="0"/>
                <a:ea typeface="MS PGothic" panose="020B0600070205080204" pitchFamily="34" charset="-128"/>
                <a:cs typeface="MS PGothic" charset="0"/>
              </a:rPr>
              <a:t>provides</a:t>
            </a:r>
            <a:r>
              <a:rPr lang="x-none" sz="1200" kern="1200" dirty="0" smtClean="0">
                <a:solidFill>
                  <a:schemeClr val="tx1"/>
                </a:solidFill>
                <a:effectLst/>
                <a:latin typeface="Arial" charset="0"/>
                <a:ea typeface="MS PGothic" panose="020B0600070205080204" pitchFamily="34" charset="-128"/>
                <a:cs typeface="MS PGothic" charset="0"/>
              </a:rPr>
              <a:t> </a:t>
            </a:r>
            <a:r>
              <a:rPr lang="en-US" sz="1200" kern="1200" dirty="0" smtClean="0">
                <a:solidFill>
                  <a:schemeClr val="tx1"/>
                </a:solidFill>
                <a:effectLst/>
                <a:latin typeface="Arial" charset="0"/>
                <a:ea typeface="MS PGothic" panose="020B0600070205080204" pitchFamily="34" charset="-128"/>
                <a:cs typeface="MS PGothic" charset="0"/>
              </a:rPr>
              <a:t>a convenient</a:t>
            </a:r>
            <a:r>
              <a:rPr lang="x-none" sz="1200" kern="1200" dirty="0" smtClean="0">
                <a:solidFill>
                  <a:schemeClr val="tx1"/>
                </a:solidFill>
                <a:effectLst/>
                <a:latin typeface="Arial" charset="0"/>
                <a:ea typeface="MS PGothic" panose="020B0600070205080204" pitchFamily="34" charset="-128"/>
                <a:cs typeface="MS PGothic" charset="0"/>
              </a:rPr>
              <a:t> way to connect two </a:t>
            </a:r>
            <a:r>
              <a:rPr lang="en-US" sz="1200" kern="1200" dirty="0" err="1" smtClean="0">
                <a:solidFill>
                  <a:schemeClr val="tx1"/>
                </a:solidFill>
                <a:effectLst/>
                <a:latin typeface="Arial" charset="0"/>
                <a:ea typeface="MS PGothic" panose="020B0600070205080204" pitchFamily="34" charset="-128"/>
                <a:cs typeface="MS PGothic" charset="0"/>
              </a:rPr>
              <a:t>Dyck</a:t>
            </a:r>
            <a:r>
              <a:rPr lang="en-US" sz="1200" kern="1200" dirty="0" smtClean="0">
                <a:solidFill>
                  <a:schemeClr val="tx1"/>
                </a:solidFill>
                <a:effectLst/>
                <a:latin typeface="Arial" charset="0"/>
                <a:ea typeface="MS PGothic" panose="020B0600070205080204" pitchFamily="34" charset="-128"/>
                <a:cs typeface="MS PGothic" charset="0"/>
              </a:rPr>
              <a:t> disks with</a:t>
            </a:r>
            <a:r>
              <a:rPr lang="x-none" sz="1200" kern="1200" dirty="0" smtClean="0">
                <a:solidFill>
                  <a:schemeClr val="tx1"/>
                </a:solidFill>
                <a:effectLst/>
                <a:latin typeface="Arial" charset="0"/>
                <a:ea typeface="MS PGothic" panose="020B0600070205080204" pitchFamily="34" charset="-128"/>
                <a:cs typeface="MS PGothic" charset="0"/>
              </a:rPr>
              <a:t> rather different diameters.</a:t>
            </a:r>
            <a:endParaRPr lang="en-US" sz="1200" kern="1200" dirty="0" smtClean="0">
              <a:solidFill>
                <a:schemeClr val="tx1"/>
              </a:solidFill>
              <a:effectLst/>
              <a:latin typeface="Arial" charset="0"/>
              <a:ea typeface="MS PGothic" panose="020B0600070205080204" pitchFamily="34" charset="-128"/>
              <a:cs typeface="MS PGothic" charset="0"/>
            </a:endParaRPr>
          </a:p>
          <a:p>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113</a:t>
            </a:fld>
            <a:endParaRPr lang="en-US" altLang="en-US"/>
          </a:p>
        </p:txBody>
      </p:sp>
    </p:spTree>
    <p:extLst>
      <p:ext uri="{BB962C8B-B14F-4D97-AF65-F5344CB8AC3E}">
        <p14:creationId xmlns:p14="http://schemas.microsoft.com/office/powerpoint/2010/main" val="24060056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 little bit of fine-tuning in our NOME editor, this lead</a:t>
            </a:r>
            <a:r>
              <a:rPr lang="en-US" baseline="0" dirty="0" smtClean="0"/>
              <a:t> to the “Final Take” of this “Pentagonal </a:t>
            </a:r>
            <a:r>
              <a:rPr lang="en-US" baseline="0" dirty="0" err="1" smtClean="0"/>
              <a:t>Dyck</a:t>
            </a:r>
            <a:r>
              <a:rPr lang="en-US" baseline="0" dirty="0" smtClean="0"/>
              <a:t> Cycle”.</a:t>
            </a:r>
          </a:p>
          <a:p>
            <a:r>
              <a:rPr lang="en-US" baseline="0" dirty="0" smtClean="0"/>
              <a:t>This sculpture made it …  -- and I think it would fit right in with </a:t>
            </a:r>
            <a:r>
              <a:rPr lang="en-US" baseline="0" dirty="0" err="1" smtClean="0"/>
              <a:t>Hild’s</a:t>
            </a:r>
            <a:r>
              <a:rPr lang="en-US" baseline="0" dirty="0" smtClean="0"/>
              <a:t> portfolio.</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114</a:t>
            </a:fld>
            <a:endParaRPr lang="en-US" altLang="en-US"/>
          </a:p>
        </p:txBody>
      </p:sp>
    </p:spTree>
    <p:extLst>
      <p:ext uri="{BB962C8B-B14F-4D97-AF65-F5344CB8AC3E}">
        <p14:creationId xmlns:p14="http://schemas.microsoft.com/office/powerpoint/2010/main" val="299066545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 am not trying to neat Eva at her own game.  I know that my computer-assisted process most directly leads to surfaces</a:t>
            </a:r>
            <a:r>
              <a:rPr lang="en-US" baseline="0" dirty="0" smtClean="0"/>
              <a:t> that are not easily confused with </a:t>
            </a:r>
            <a:r>
              <a:rPr lang="en-US" baseline="0" dirty="0" err="1" smtClean="0"/>
              <a:t>Hild’s</a:t>
            </a:r>
            <a:r>
              <a:rPr lang="en-US" baseline="0" dirty="0" smtClean="0"/>
              <a:t> creations.</a:t>
            </a:r>
          </a:p>
          <a:p>
            <a:r>
              <a:rPr lang="en-US" baseline="0" dirty="0" smtClean="0"/>
              <a:t>So, contrarily, I decided to push </a:t>
            </a:r>
            <a:r>
              <a:rPr lang="en-US" u="sng" baseline="0" dirty="0" smtClean="0"/>
              <a:t>symmetry and topology </a:t>
            </a:r>
            <a:r>
              <a:rPr lang="en-US" baseline="0" dirty="0" smtClean="0"/>
              <a:t>to new extremes:  Here I start with 6 “Super </a:t>
            </a:r>
            <a:r>
              <a:rPr lang="en-US" baseline="0" dirty="0" err="1" smtClean="0"/>
              <a:t>Dyck</a:t>
            </a:r>
            <a:r>
              <a:rPr lang="en-US" baseline="0" dirty="0" smtClean="0"/>
              <a:t> disks,” –these have </a:t>
            </a:r>
            <a:r>
              <a:rPr lang="en-US" u="sng" baseline="0" dirty="0" smtClean="0"/>
              <a:t>two</a:t>
            </a:r>
            <a:r>
              <a:rPr lang="en-US" baseline="0" dirty="0" smtClean="0"/>
              <a:t> stubs going off on either side, and place them across the edges of a tetrahedron.  I connect all 24 stubs with 12 curved tunnels.  The result is is a single-sided surface of genus 14.  It is equivalent to the connected sum of 7 Klein bottles with 6 punctures.</a:t>
            </a:r>
          </a:p>
          <a:p>
            <a:r>
              <a:rPr lang="en-US" baseline="0" dirty="0" smtClean="0"/>
              <a:t>It may not be beautiful in the traditional sense, but it is definitely intriguing, and I was very happy when, after many tries, I finally found this highly symmetrical configuration.</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115</a:t>
            </a:fld>
            <a:endParaRPr lang="en-US" altLang="en-US"/>
          </a:p>
        </p:txBody>
      </p:sp>
    </p:spTree>
    <p:extLst>
      <p:ext uri="{BB962C8B-B14F-4D97-AF65-F5344CB8AC3E}">
        <p14:creationId xmlns:p14="http://schemas.microsoft.com/office/powerpoint/2010/main" val="145679253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exploiting the symmetries of the Platonic solids, I can push</a:t>
            </a:r>
            <a:r>
              <a:rPr lang="en-US" baseline="0" dirty="0" smtClean="0"/>
              <a:t> for even higher symmetry.  Here I started out with 24 4-stub </a:t>
            </a:r>
            <a:r>
              <a:rPr lang="en-US" baseline="0" dirty="0" err="1" smtClean="0"/>
              <a:t>Dyck</a:t>
            </a:r>
            <a:r>
              <a:rPr lang="en-US" baseline="0" dirty="0" smtClean="0"/>
              <a:t> disks and connect the 96 stubs into 48 tunnels.</a:t>
            </a:r>
          </a:p>
          <a:p>
            <a:r>
              <a:rPr lang="en-US" baseline="0" dirty="0" smtClean="0"/>
              <a:t>This results in a single-sided surface of genus 50, and this is equivalent to the connected sum of 25 Klein bottles with 24 punctures.  It has the symmetry of the oriented octahedron.</a:t>
            </a:r>
            <a:endParaRPr lang="en-US" dirty="0" smtClean="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116</a:t>
            </a:fld>
            <a:endParaRPr lang="en-US" altLang="en-US"/>
          </a:p>
        </p:txBody>
      </p:sp>
    </p:spTree>
    <p:extLst>
      <p:ext uri="{BB962C8B-B14F-4D97-AF65-F5344CB8AC3E}">
        <p14:creationId xmlns:p14="http://schemas.microsoft.com/office/powerpoint/2010/main" val="42469371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S PGothic" panose="020B0600070205080204" pitchFamily="34" charset="-128"/>
                <a:cs typeface="MS PGothic" charset="0"/>
              </a:rPr>
              <a:t>In conclusion, I would thus like to say:  Thank you Charlie, thank you, Eva !</a:t>
            </a:r>
          </a:p>
          <a:p>
            <a:endParaRPr lang="en-US" sz="1200" b="0" i="0" u="none" strike="noStrike" kern="1200" baseline="0" dirty="0" smtClean="0">
              <a:solidFill>
                <a:schemeClr val="tx1"/>
              </a:solidFill>
              <a:latin typeface="Arial" charset="0"/>
              <a:ea typeface="MS PGothic" panose="020B0600070205080204" pitchFamily="34" charset="-128"/>
              <a:cs typeface="MS PGothic" charset="0"/>
            </a:endParaRPr>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117</a:t>
            </a:fld>
            <a:endParaRPr lang="en-US" altLang="en-US"/>
          </a:p>
        </p:txBody>
      </p:sp>
    </p:spTree>
    <p:extLst>
      <p:ext uri="{BB962C8B-B14F-4D97-AF65-F5344CB8AC3E}">
        <p14:creationId xmlns:p14="http://schemas.microsoft.com/office/powerpoint/2010/main" val="1992193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go to 3 Dimensions.  To make a polyhedron regular: all vertices, edges, faces must be the same.  This means that the surfaces</a:t>
            </a:r>
            <a:r>
              <a:rPr lang="en-US" baseline="0" dirty="0" smtClean="0"/>
              <a:t> </a:t>
            </a:r>
            <a:r>
              <a:rPr lang="en-US" dirty="0" smtClean="0"/>
              <a:t>of these </a:t>
            </a:r>
            <a:r>
              <a:rPr lang="en-US" dirty="0" err="1" smtClean="0"/>
              <a:t>polyhedra</a:t>
            </a:r>
            <a:r>
              <a:rPr lang="en-US" dirty="0" smtClean="0"/>
              <a:t> are made of the 2D regular polygon tiles seen</a:t>
            </a:r>
            <a:r>
              <a:rPr lang="en-US" baseline="0" dirty="0" smtClean="0"/>
              <a:t> in the last slide.</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Here are 5 regular </a:t>
            </a:r>
            <a:r>
              <a:rPr lang="en-US" dirty="0" err="1" smtClean="0"/>
              <a:t>polyhedra</a:t>
            </a:r>
            <a:r>
              <a:rPr lang="en-US" dirty="0" smtClean="0"/>
              <a:t>, known as the Platonic solids.  They </a:t>
            </a:r>
            <a:r>
              <a:rPr lang="en-US" baseline="0" dirty="0" smtClean="0"/>
              <a:t>have been known to mankind for 2 millennia.  Are there any other regular </a:t>
            </a:r>
            <a:r>
              <a:rPr lang="en-US" baseline="0" dirty="0" err="1" smtClean="0"/>
              <a:t>polyhedra</a:t>
            </a:r>
            <a:r>
              <a:rPr lang="en-US" baseline="0" dirty="0" smtClean="0"/>
              <a:t>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How would you prove to someone, that there are only these 5 ??</a:t>
            </a:r>
          </a:p>
        </p:txBody>
      </p:sp>
      <p:sp>
        <p:nvSpPr>
          <p:cNvPr id="4" name="Slide Number Placeholder 3"/>
          <p:cNvSpPr>
            <a:spLocks noGrp="1"/>
          </p:cNvSpPr>
          <p:nvPr>
            <p:ph type="sldNum" sz="quarter" idx="10"/>
          </p:nvPr>
        </p:nvSpPr>
        <p:spPr/>
        <p:txBody>
          <a:bodyPr/>
          <a:lstStyle/>
          <a:p>
            <a:fld id="{6E3A5281-5BF4-47A3-93BA-871DBB49E8C0}" type="slidenum">
              <a:rPr lang="en-US" smtClean="0"/>
              <a:t>12</a:t>
            </a:fld>
            <a:endParaRPr lang="en-US"/>
          </a:p>
        </p:txBody>
      </p:sp>
    </p:spTree>
    <p:extLst>
      <p:ext uri="{BB962C8B-B14F-4D97-AF65-F5344CB8AC3E}">
        <p14:creationId xmlns:p14="http://schemas.microsoft.com/office/powerpoint/2010/main" val="2923681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construct</a:t>
            </a:r>
            <a:r>
              <a:rPr lang="en-US" baseline="0" dirty="0" smtClean="0"/>
              <a:t> the surface of some Platonic solid, w</a:t>
            </a:r>
            <a:r>
              <a:rPr lang="en-US" dirty="0" smtClean="0"/>
              <a:t>e have to assemble some 2D</a:t>
            </a:r>
            <a:r>
              <a:rPr lang="en-US" baseline="0" dirty="0" smtClean="0"/>
              <a:t> polygons, so that they form real physical 3D corners; (use CARDBOARD MODEL).</a:t>
            </a:r>
          </a:p>
          <a:p>
            <a:r>
              <a:rPr lang="en-US" baseline="0" dirty="0" smtClean="0"/>
              <a:t>Thus we need at least 3 faces coming together at each corner. When we put 3 squares around a shared vertex, then there is still a large gap left.  Now we forcefully close this gap, and the structure pops out into the 3</a:t>
            </a:r>
            <a:r>
              <a:rPr lang="en-US" baseline="30000" dirty="0" smtClean="0"/>
              <a:t>rd</a:t>
            </a:r>
            <a:r>
              <a:rPr lang="en-US" baseline="0" dirty="0" smtClean="0"/>
              <a:t> dimension, and a real cube corner is formed.  8 of these corners make a complete cube.</a:t>
            </a:r>
          </a:p>
          <a:p>
            <a:r>
              <a:rPr lang="en-US" baseline="0" dirty="0" smtClean="0"/>
              <a:t>We can also use 3 pentagons, and the result will be the dodecahedron.</a:t>
            </a:r>
            <a:endParaRPr lang="en-US" dirty="0"/>
          </a:p>
        </p:txBody>
      </p:sp>
      <p:sp>
        <p:nvSpPr>
          <p:cNvPr id="4" name="Slide Number Placeholder 3"/>
          <p:cNvSpPr>
            <a:spLocks noGrp="1"/>
          </p:cNvSpPr>
          <p:nvPr>
            <p:ph type="sldNum" sz="quarter" idx="10"/>
          </p:nvPr>
        </p:nvSpPr>
        <p:spPr/>
        <p:txBody>
          <a:bodyPr/>
          <a:lstStyle/>
          <a:p>
            <a:fld id="{6E3A5281-5BF4-47A3-93BA-871DBB49E8C0}" type="slidenum">
              <a:rPr lang="en-US" smtClean="0"/>
              <a:t>13</a:t>
            </a:fld>
            <a:endParaRPr lang="en-US"/>
          </a:p>
        </p:txBody>
      </p:sp>
    </p:spTree>
    <p:extLst>
      <p:ext uri="{BB962C8B-B14F-4D97-AF65-F5344CB8AC3E}">
        <p14:creationId xmlns:p14="http://schemas.microsoft.com/office/powerpoint/2010/main" val="3959235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can see why there are only 5 Platonic solids:  When we use triangles for the</a:t>
            </a:r>
            <a:r>
              <a:rPr lang="en-US" baseline="0" dirty="0" smtClean="0"/>
              <a:t> surface facets, we have a choice, we can use 3 or 4 or 5 around a point  (use fingers) to form a regular pyramid-like corner. This leads to the Tetrahedron, the Octahedron, and the Icosahedron which uses 20 triangles.   If we try to form a corner with 6 triangles, we just get a flat, infinitely large tiling.</a:t>
            </a:r>
          </a:p>
          <a:p>
            <a:r>
              <a:rPr lang="en-US" baseline="0" dirty="0" smtClean="0"/>
              <a:t>Next, if we use squares, there is only one option: 3 squares around a corner – forming a cube.  Four squares around a point would just produce a kitchen floor!</a:t>
            </a:r>
          </a:p>
          <a:p>
            <a:r>
              <a:rPr lang="en-US" baseline="0" dirty="0" smtClean="0"/>
              <a:t>And we have already seen that with 3 pentagons we can make a dodecahedron.</a:t>
            </a:r>
          </a:p>
          <a:p>
            <a:r>
              <a:rPr lang="en-US" baseline="0" dirty="0" smtClean="0"/>
              <a:t>All larger n-</a:t>
            </a:r>
            <a:r>
              <a:rPr lang="en-US" baseline="0" dirty="0" err="1" smtClean="0"/>
              <a:t>gons</a:t>
            </a:r>
            <a:r>
              <a:rPr lang="en-US" baseline="0" dirty="0" smtClean="0"/>
              <a:t> are too “round” and are not able to make true 3D corners.  They can possibly form saddles with some convex and some concave edges.  No longer all alike – No longer “regular.” – So this is your proof!</a:t>
            </a:r>
            <a:endParaRPr lang="en-US" dirty="0"/>
          </a:p>
        </p:txBody>
      </p:sp>
      <p:sp>
        <p:nvSpPr>
          <p:cNvPr id="4" name="Slide Number Placeholder 3"/>
          <p:cNvSpPr>
            <a:spLocks noGrp="1"/>
          </p:cNvSpPr>
          <p:nvPr>
            <p:ph type="sldNum" sz="quarter" idx="10"/>
          </p:nvPr>
        </p:nvSpPr>
        <p:spPr/>
        <p:txBody>
          <a:bodyPr/>
          <a:lstStyle/>
          <a:p>
            <a:fld id="{6E3A5281-5BF4-47A3-93BA-871DBB49E8C0}" type="slidenum">
              <a:rPr lang="en-US" smtClean="0"/>
              <a:t>14</a:t>
            </a:fld>
            <a:endParaRPr lang="en-US"/>
          </a:p>
        </p:txBody>
      </p:sp>
    </p:spTree>
    <p:extLst>
      <p:ext uri="{BB962C8B-B14F-4D97-AF65-F5344CB8AC3E}">
        <p14:creationId xmlns:p14="http://schemas.microsoft.com/office/powerpoint/2010/main" val="1116092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going</a:t>
            </a:r>
            <a:r>
              <a:rPr lang="en-US" baseline="0" dirty="0" smtClean="0"/>
              <a:t> to step into the 4</a:t>
            </a:r>
            <a:r>
              <a:rPr lang="en-US" baseline="30000" dirty="0" smtClean="0"/>
              <a:t>th</a:t>
            </a:r>
            <a:r>
              <a:rPr lang="en-US" baseline="0" dirty="0" smtClean="0"/>
              <a:t> dimension …</a:t>
            </a:r>
          </a:p>
          <a:p>
            <a:r>
              <a:rPr lang="en-US" baseline="0" dirty="0" smtClean="0"/>
              <a:t>We will apply the same reasoning to find all regular objects in FOUR </a:t>
            </a:r>
            <a:r>
              <a:rPr lang="en-US" baseline="0" dirty="0" err="1" smtClean="0"/>
              <a:t>dimnsions</a:t>
            </a:r>
            <a:r>
              <a:rPr lang="en-US" baseline="0" dirty="0" smtClean="0"/>
              <a:t>.</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15</a:t>
            </a:fld>
            <a:endParaRPr lang="en-US" altLang="en-US"/>
          </a:p>
        </p:txBody>
      </p:sp>
    </p:spTree>
    <p:extLst>
      <p:ext uri="{BB962C8B-B14F-4D97-AF65-F5344CB8AC3E}">
        <p14:creationId xmlns:p14="http://schemas.microsoft.com/office/powerpoint/2010/main" val="1450281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this “4</a:t>
            </a:r>
            <a:r>
              <a:rPr lang="en-US" baseline="30000" dirty="0" smtClean="0"/>
              <a:t>th</a:t>
            </a:r>
            <a:r>
              <a:rPr lang="en-US" baseline="0" dirty="0" smtClean="0"/>
              <a:t> dimension” ??</a:t>
            </a:r>
            <a:endParaRPr lang="en-US" dirty="0" smtClean="0"/>
          </a:p>
          <a:p>
            <a:r>
              <a:rPr lang="en-US" dirty="0" smtClean="0"/>
              <a:t>Some people think: …</a:t>
            </a:r>
          </a:p>
          <a:p>
            <a:r>
              <a:rPr lang="en-US" dirty="0" smtClean="0"/>
              <a:t>But higher </a:t>
            </a:r>
            <a:r>
              <a:rPr lang="en-US" u="sng" dirty="0" smtClean="0"/>
              <a:t>geometrical</a:t>
            </a:r>
            <a:r>
              <a:rPr lang="en-US" dirty="0" smtClean="0"/>
              <a:t> dimensions _do_ exist -- and they are quite useful.</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16</a:t>
            </a:fld>
            <a:endParaRPr lang="en-US" altLang="en-US"/>
          </a:p>
        </p:txBody>
      </p:sp>
    </p:spTree>
    <p:extLst>
      <p:ext uri="{BB962C8B-B14F-4D97-AF65-F5344CB8AC3E}">
        <p14:creationId xmlns:p14="http://schemas.microsoft.com/office/powerpoint/2010/main" val="395986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introduce you to the higher geometrical dimension, I use an approach that I learned from Scott Kim about 40 years ago.</a:t>
            </a:r>
          </a:p>
          <a:p>
            <a:r>
              <a:rPr lang="en-US" dirty="0" smtClean="0"/>
              <a:t>Let me put on my “magical extrusion</a:t>
            </a:r>
            <a:r>
              <a:rPr lang="en-US" baseline="0" dirty="0" smtClean="0"/>
              <a:t> gloves.”</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17</a:t>
            </a:fld>
            <a:endParaRPr lang="en-US" altLang="en-US"/>
          </a:p>
        </p:txBody>
      </p:sp>
    </p:spTree>
    <p:extLst>
      <p:ext uri="{BB962C8B-B14F-4D97-AF65-F5344CB8AC3E}">
        <p14:creationId xmlns:p14="http://schemas.microsoft.com/office/powerpoint/2010/main" val="479801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Let’s start with that</a:t>
            </a:r>
            <a:r>
              <a:rPr lang="en-US" baseline="0" dirty="0" smtClean="0"/>
              <a:t> “mathematical point”  that I have introduced earlier:  -- Here it is at my finger tips. </a:t>
            </a:r>
            <a:r>
              <a:rPr lang="en-US" dirty="0" smtClean="0"/>
              <a:t>This point has zero dimensions.</a:t>
            </a:r>
            <a:endParaRPr lang="en-US" baseline="0" dirty="0" smtClean="0"/>
          </a:p>
          <a:p>
            <a:r>
              <a:rPr lang="en-US" baseline="0" dirty="0" smtClean="0"/>
              <a:t>Now I duplicate that point and move one sibling through space.  This produces a 1-dimensional line segment.</a:t>
            </a:r>
          </a:p>
          <a:p>
            <a:r>
              <a:rPr lang="en-US" baseline="0" dirty="0" smtClean="0"/>
              <a:t>Next I grab that whole line and sweep it at right angle to itself.  This process is called extrusion; and in this step it produces a square.</a:t>
            </a:r>
          </a:p>
          <a:p>
            <a:r>
              <a:rPr lang="en-US" baseline="0" dirty="0" smtClean="0"/>
              <a:t>Now I repeat that process again with the whole square and extrude it perpendicular to itself so that if forms a cube. – I hope you get the hang of this process!</a:t>
            </a:r>
          </a:p>
          <a:p>
            <a:r>
              <a:rPr lang="en-US" baseline="0" dirty="0" smtClean="0"/>
              <a:t>So now I just take the whole cube and move it perpendicular to itself into the 4</a:t>
            </a:r>
            <a:r>
              <a:rPr lang="en-US" baseline="30000" dirty="0" smtClean="0"/>
              <a:t>th</a:t>
            </a:r>
            <a:r>
              <a:rPr lang="en-US" baseline="0" dirty="0" smtClean="0"/>
              <a:t> dimension.  This generates a hypercube …</a:t>
            </a:r>
          </a:p>
          <a:p>
            <a:r>
              <a:rPr lang="en-US" baseline="0" dirty="0" err="1" smtClean="0"/>
              <a:t>Ahhh</a:t>
            </a:r>
            <a:r>
              <a:rPr lang="en-US" baseline="0" dirty="0" smtClean="0"/>
              <a:t> – but wait – in which direction should we move the cube?  It has to be perpendicular to all the 3 directions that the cube already uses; -- IS THERE SUCH A DIRECTION? &gt;&gt;&gt; </a:t>
            </a:r>
            <a:r>
              <a:rPr lang="en-US" dirty="0" smtClean="0"/>
              <a:t>--- The last step is difficult for us to comprehend.  </a:t>
            </a:r>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18</a:t>
            </a:fld>
            <a:endParaRPr lang="en-US" altLang="en-US"/>
          </a:p>
        </p:txBody>
      </p:sp>
    </p:spTree>
    <p:extLst>
      <p:ext uri="{BB962C8B-B14F-4D97-AF65-F5344CB8AC3E}">
        <p14:creationId xmlns:p14="http://schemas.microsoft.com/office/powerpoint/2010/main" val="1515484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Perhaps we can understand why this</a:t>
            </a:r>
            <a:r>
              <a:rPr lang="en-US" baseline="0" dirty="0" smtClean="0"/>
              <a:t> is  -- with an analogy to FLATLAND…</a:t>
            </a:r>
            <a:endParaRPr lang="en-US" dirty="0" smtClean="0"/>
          </a:p>
          <a:p>
            <a:r>
              <a:rPr lang="en-US" dirty="0" smtClean="0"/>
              <a:t>Assume  there is a plane with</a:t>
            </a:r>
            <a:r>
              <a:rPr lang="en-US" baseline="0" dirty="0" smtClean="0"/>
              <a:t> 2D Flat-worms, bound to live in this plane. They can move around, but NOT cross other things.</a:t>
            </a:r>
            <a:r>
              <a:rPr lang="en-US" dirty="0" smtClean="0"/>
              <a:t>  </a:t>
            </a:r>
          </a:p>
          <a:p>
            <a:r>
              <a:rPr lang="en-US" dirty="0" smtClean="0"/>
              <a:t>They know about Regular Polygons – even thought they cannot see them the way you can; they can only walk around them and measure</a:t>
            </a:r>
            <a:r>
              <a:rPr lang="en-US" baseline="0" dirty="0" smtClean="0"/>
              <a:t> the lengths of sides and the angles between them, and make sure that they are all the same. --  Then they can “see” them in their minds. </a:t>
            </a:r>
            <a:endParaRPr lang="en-US" dirty="0"/>
          </a:p>
        </p:txBody>
      </p:sp>
      <p:sp>
        <p:nvSpPr>
          <p:cNvPr id="4" name="Slide Number Placeholder 3"/>
          <p:cNvSpPr>
            <a:spLocks noGrp="1"/>
          </p:cNvSpPr>
          <p:nvPr>
            <p:ph type="sldNum" sz="quarter" idx="10"/>
          </p:nvPr>
        </p:nvSpPr>
        <p:spPr/>
        <p:txBody>
          <a:bodyPr/>
          <a:lstStyle/>
          <a:p>
            <a:fld id="{6E3A5281-5BF4-47A3-93BA-871DBB49E8C0}" type="slidenum">
              <a:rPr lang="en-US" smtClean="0"/>
              <a:t>19</a:t>
            </a:fld>
            <a:endParaRPr lang="en-US"/>
          </a:p>
        </p:txBody>
      </p:sp>
    </p:spTree>
    <p:extLst>
      <p:ext uri="{BB962C8B-B14F-4D97-AF65-F5344CB8AC3E}">
        <p14:creationId xmlns:p14="http://schemas.microsoft.com/office/powerpoint/2010/main" val="162657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latin typeface="Arial" panose="020B0604020202020204" pitchFamily="34" charset="0"/>
              </a:rPr>
              <a:t>I grew up in Basel, CH,</a:t>
            </a:r>
          </a:p>
          <a:p>
            <a:r>
              <a:rPr lang="en-US" altLang="en-US" smtClean="0">
                <a:latin typeface="Arial" panose="020B0604020202020204" pitchFamily="34" charset="0"/>
              </a:rPr>
              <a:t>&gt;&gt;&gt; where I attended the M N G  (a high school with emphasis in math and science).</a:t>
            </a:r>
          </a:p>
          <a:p>
            <a:r>
              <a:rPr lang="en-US" altLang="en-US" smtClean="0">
                <a:latin typeface="Arial" panose="020B0604020202020204" pitchFamily="34" charset="0"/>
              </a:rPr>
              <a:t>&gt;&gt;&gt; During my university years I heard my math lectures in this 500 year old institute, where many famous mathematicians have lectured:</a:t>
            </a: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717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B5CE40A3-905C-4685-82F7-FDEA09D13C85}" type="slidenum">
              <a:rPr lang="en-US" altLang="en-US" sz="1000">
                <a:latin typeface="Times New Roman" panose="02020603050405020304" pitchFamily="18" charset="0"/>
              </a:rPr>
              <a:pPr/>
              <a:t>2</a:t>
            </a:fld>
            <a:endParaRPr lang="en-US" altLang="en-US" sz="1000">
              <a:latin typeface="Times New Roman" panose="02020603050405020304" pitchFamily="18" charset="0"/>
            </a:endParaRPr>
          </a:p>
        </p:txBody>
      </p:sp>
    </p:spTree>
    <p:extLst>
      <p:ext uri="{BB962C8B-B14F-4D97-AF65-F5344CB8AC3E}">
        <p14:creationId xmlns:p14="http://schemas.microsoft.com/office/powerpoint/2010/main" val="83420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day, a visitor comes from our 3D world and tries to explain to</a:t>
            </a:r>
            <a:r>
              <a:rPr lang="en-US" baseline="0" dirty="0" smtClean="0"/>
              <a:t> them what a CUBE is:  She says: Just take a square and extrude it </a:t>
            </a:r>
            <a:r>
              <a:rPr lang="en-US" u="sng" baseline="0" dirty="0" smtClean="0"/>
              <a:t>upwards</a:t>
            </a:r>
            <a:r>
              <a:rPr lang="en-US" baseline="0" dirty="0" smtClean="0"/>
              <a:t>, </a:t>
            </a:r>
          </a:p>
          <a:p>
            <a:r>
              <a:rPr lang="en-US" baseline="0" dirty="0" smtClean="0"/>
              <a:t>-- NO, not in a diagonal direction, but truly “UPWARDS”, in a direction that is </a:t>
            </a:r>
            <a:r>
              <a:rPr lang="en-US" u="sng" baseline="0" dirty="0" smtClean="0"/>
              <a:t>perpendicular to both edge directions of the square</a:t>
            </a:r>
            <a:r>
              <a:rPr lang="en-US" baseline="0" dirty="0" smtClean="0"/>
              <a:t>. This is difficult to do for the flat worms!!</a:t>
            </a:r>
            <a:endParaRPr lang="en-US" dirty="0" smtClean="0"/>
          </a:p>
          <a:p>
            <a:r>
              <a:rPr lang="en-US" dirty="0" smtClean="0"/>
              <a:t>Same as for us, when we try find</a:t>
            </a:r>
            <a:r>
              <a:rPr lang="en-US" baseline="0" dirty="0" smtClean="0"/>
              <a:t> a direction for extrusion to make </a:t>
            </a:r>
            <a:r>
              <a:rPr lang="en-US" dirty="0" smtClean="0"/>
              <a:t>a HYPER-CUBE.  Perhaps, some 4D aliens, looking down on us, also smile at our efforts trying to point into the 4th dimension!</a:t>
            </a:r>
          </a:p>
          <a:p>
            <a:r>
              <a:rPr lang="en-US" dirty="0" smtClean="0"/>
              <a:t>But </a:t>
            </a:r>
            <a:r>
              <a:rPr lang="en-US" u="sng" dirty="0" smtClean="0"/>
              <a:t>it is </a:t>
            </a:r>
            <a:r>
              <a:rPr lang="en-US" dirty="0" smtClean="0"/>
              <a:t>out there !!</a:t>
            </a:r>
            <a:endParaRPr lang="en-US" dirty="0"/>
          </a:p>
        </p:txBody>
      </p:sp>
      <p:sp>
        <p:nvSpPr>
          <p:cNvPr id="4" name="Slide Number Placeholder 3"/>
          <p:cNvSpPr>
            <a:spLocks noGrp="1"/>
          </p:cNvSpPr>
          <p:nvPr>
            <p:ph type="sldNum" sz="quarter" idx="10"/>
          </p:nvPr>
        </p:nvSpPr>
        <p:spPr/>
        <p:txBody>
          <a:bodyPr/>
          <a:lstStyle/>
          <a:p>
            <a:fld id="{6E3A5281-5BF4-47A3-93BA-871DBB49E8C0}" type="slidenum">
              <a:rPr lang="en-US" smtClean="0"/>
              <a:t>20</a:t>
            </a:fld>
            <a:endParaRPr lang="en-US"/>
          </a:p>
        </p:txBody>
      </p:sp>
    </p:spTree>
    <p:extLst>
      <p:ext uri="{BB962C8B-B14F-4D97-AF65-F5344CB8AC3E}">
        <p14:creationId xmlns:p14="http://schemas.microsoft.com/office/powerpoint/2010/main" val="3784220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review again what I have just done:</a:t>
            </a:r>
            <a:r>
              <a:rPr lang="en-US" baseline="0" dirty="0" smtClean="0"/>
              <a:t>  We started with a point. A first extrusion produced a line; the next one made a square; and the 3</a:t>
            </a:r>
            <a:r>
              <a:rPr lang="en-US" baseline="30000" dirty="0" smtClean="0"/>
              <a:t>rd</a:t>
            </a:r>
            <a:r>
              <a:rPr lang="en-US" baseline="0" dirty="0" smtClean="0"/>
              <a:t> one gave us the cube. In each step the number of vertices doubled.</a:t>
            </a:r>
          </a:p>
          <a:p>
            <a:r>
              <a:rPr lang="en-US" baseline="0" dirty="0" smtClean="0"/>
              <a:t>No comes the step that is more difficult to see directly, which produces the hypercube.</a:t>
            </a:r>
          </a:p>
          <a:p>
            <a:r>
              <a:rPr lang="en-US" baseline="0" dirty="0" smtClean="0"/>
              <a:t>The basic process can continue into arbitrary many dimensions!</a:t>
            </a:r>
            <a:endParaRPr lang="en-US" dirty="0"/>
          </a:p>
        </p:txBody>
      </p:sp>
      <p:sp>
        <p:nvSpPr>
          <p:cNvPr id="4" name="Slide Number Placeholder 3"/>
          <p:cNvSpPr>
            <a:spLocks noGrp="1"/>
          </p:cNvSpPr>
          <p:nvPr>
            <p:ph type="sldNum" sz="quarter" idx="10"/>
          </p:nvPr>
        </p:nvSpPr>
        <p:spPr/>
        <p:txBody>
          <a:bodyPr/>
          <a:lstStyle/>
          <a:p>
            <a:fld id="{6E3A5281-5BF4-47A3-93BA-871DBB49E8C0}" type="slidenum">
              <a:rPr lang="en-US" smtClean="0"/>
              <a:t>21</a:t>
            </a:fld>
            <a:endParaRPr lang="en-US"/>
          </a:p>
        </p:txBody>
      </p:sp>
    </p:spTree>
    <p:extLst>
      <p:ext uri="{BB962C8B-B14F-4D97-AF65-F5344CB8AC3E}">
        <p14:creationId xmlns:p14="http://schemas.microsoft.com/office/powerpoint/2010/main" val="2629814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let’s stick to 4 dimensions and ask:  Are there any completely regular polytopes like the Platonic solids in</a:t>
            </a:r>
            <a:r>
              <a:rPr lang="en-US" baseline="0" dirty="0" smtClean="0"/>
              <a:t> 3 dimensions?</a:t>
            </a:r>
            <a:endParaRPr lang="en-US" dirty="0" smtClean="0"/>
          </a:p>
          <a:p>
            <a:r>
              <a:rPr lang="en-US" dirty="0" smtClean="0"/>
              <a:t>“Polytope” is</a:t>
            </a:r>
            <a:r>
              <a:rPr lang="en-US" baseline="0" dirty="0" smtClean="0"/>
              <a:t> the generalization of …</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22</a:t>
            </a:fld>
            <a:endParaRPr lang="en-US" altLang="en-US"/>
          </a:p>
        </p:txBody>
      </p:sp>
    </p:spTree>
    <p:extLst>
      <p:ext uri="{BB962C8B-B14F-4D97-AF65-F5344CB8AC3E}">
        <p14:creationId xmlns:p14="http://schemas.microsoft.com/office/powerpoint/2010/main" val="3712752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but I only</a:t>
            </a:r>
            <a:r>
              <a:rPr lang="en-US" baseline="0" dirty="0" smtClean="0"/>
              <a:t> showed you 2D projections …</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23</a:t>
            </a:fld>
            <a:endParaRPr lang="en-US" altLang="en-US"/>
          </a:p>
        </p:txBody>
      </p:sp>
    </p:spTree>
    <p:extLst>
      <p:ext uri="{BB962C8B-B14F-4D97-AF65-F5344CB8AC3E}">
        <p14:creationId xmlns:p14="http://schemas.microsoft.com/office/powerpoint/2010/main" val="790109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oblique projection of a cube.</a:t>
            </a:r>
            <a:endParaRPr lang="en-US" baseline="0" dirty="0" smtClean="0"/>
          </a:p>
          <a:p>
            <a:r>
              <a:rPr lang="en-US" baseline="0" dirty="0" smtClean="0"/>
              <a:t>On the left I show this projection as just a shadow.  Clearly, this is not very informative;  it is just a feature-less blob!</a:t>
            </a:r>
          </a:p>
          <a:p>
            <a:r>
              <a:rPr lang="en-US" dirty="0" smtClean="0"/>
              <a:t>It</a:t>
            </a:r>
            <a:r>
              <a:rPr lang="en-US" baseline="0" dirty="0" smtClean="0"/>
              <a:t> is much better to project </a:t>
            </a:r>
            <a:r>
              <a:rPr lang="en-US" u="sng" baseline="0" dirty="0" smtClean="0"/>
              <a:t>wireframes</a:t>
            </a:r>
            <a:r>
              <a:rPr lang="en-US" baseline="0" dirty="0" smtClean="0"/>
              <a:t> of these objects; -- then we can see through them, and also see their backsides.</a:t>
            </a:r>
          </a:p>
          <a:p>
            <a:r>
              <a:rPr lang="en-US" baseline="0" dirty="0" smtClean="0"/>
              <a:t>The figure on the right is also just a </a:t>
            </a:r>
            <a:r>
              <a:rPr lang="en-US" u="sng" baseline="0" dirty="0" smtClean="0"/>
              <a:t>2D image</a:t>
            </a:r>
            <a:r>
              <a:rPr lang="en-US" baseline="0" dirty="0" smtClean="0"/>
              <a:t>, but your brain allows you to see it as a cube – a 3D object. </a:t>
            </a:r>
          </a:p>
          <a:p>
            <a:r>
              <a:rPr lang="en-US" baseline="0" dirty="0" smtClean="0"/>
              <a:t>With a little practice you can also look at </a:t>
            </a:r>
            <a:r>
              <a:rPr lang="en-US" u="sng" baseline="0" dirty="0" smtClean="0"/>
              <a:t>3D projections </a:t>
            </a:r>
            <a:r>
              <a:rPr lang="en-US" baseline="0" dirty="0" smtClean="0"/>
              <a:t>and gain an understanding of the 4D object from which they were derived.</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24</a:t>
            </a:fld>
            <a:endParaRPr lang="en-US" altLang="en-US"/>
          </a:p>
        </p:txBody>
      </p:sp>
    </p:spTree>
    <p:extLst>
      <p:ext uri="{BB962C8B-B14F-4D97-AF65-F5344CB8AC3E}">
        <p14:creationId xmlns:p14="http://schemas.microsoft.com/office/powerpoint/2010/main" val="2131177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main projections that I will use:  On the left are </a:t>
            </a:r>
            <a:r>
              <a:rPr lang="en-US" u="sng" dirty="0" smtClean="0"/>
              <a:t>oblique</a:t>
            </a:r>
            <a:r>
              <a:rPr lang="en-US" dirty="0" smtClean="0"/>
              <a:t> projections (front</a:t>
            </a:r>
            <a:r>
              <a:rPr lang="en-US" baseline="0" dirty="0" smtClean="0"/>
              <a:t> and back features of the object are drawn at the same scale);</a:t>
            </a:r>
          </a:p>
          <a:p>
            <a:r>
              <a:rPr lang="en-US" dirty="0" smtClean="0"/>
              <a:t>and on the right are </a:t>
            </a:r>
            <a:r>
              <a:rPr lang="en-US" u="sng" dirty="0" smtClean="0"/>
              <a:t>perspective</a:t>
            </a:r>
            <a:r>
              <a:rPr lang="en-US" dirty="0" smtClean="0"/>
              <a:t> projections; here the back features appear smaller. </a:t>
            </a:r>
          </a:p>
          <a:p>
            <a:r>
              <a:rPr lang="en-US" dirty="0" smtClean="0"/>
              <a:t>== In addition, we can also use color to give depth information: Here, </a:t>
            </a:r>
            <a:r>
              <a:rPr lang="en-US" baseline="0" dirty="0" smtClean="0"/>
              <a:t> </a:t>
            </a:r>
            <a:r>
              <a:rPr lang="en-US" u="sng" dirty="0" smtClean="0"/>
              <a:t>red</a:t>
            </a:r>
            <a:r>
              <a:rPr lang="en-US" dirty="0" smtClean="0"/>
              <a:t> is the </a:t>
            </a:r>
            <a:r>
              <a:rPr lang="en-US" u="sng" dirty="0" smtClean="0"/>
              <a:t>front</a:t>
            </a:r>
            <a:r>
              <a:rPr lang="en-US" dirty="0" smtClean="0"/>
              <a:t> object,  </a:t>
            </a:r>
            <a:r>
              <a:rPr lang="en-US" u="sng" dirty="0" smtClean="0"/>
              <a:t>cyan</a:t>
            </a:r>
            <a:r>
              <a:rPr lang="en-US" dirty="0" smtClean="0"/>
              <a:t> is the </a:t>
            </a:r>
            <a:r>
              <a:rPr lang="en-US" u="sng" dirty="0" smtClean="0"/>
              <a:t>extruded back </a:t>
            </a:r>
            <a:r>
              <a:rPr lang="en-US" dirty="0" smtClean="0"/>
              <a:t>object,  and yellow-</a:t>
            </a:r>
            <a:r>
              <a:rPr lang="en-US" u="sng" dirty="0" smtClean="0"/>
              <a:t>green</a:t>
            </a:r>
            <a:r>
              <a:rPr lang="en-US" dirty="0" smtClean="0"/>
              <a:t> are the transition</a:t>
            </a:r>
            <a:r>
              <a:rPr lang="en-US" baseline="0" dirty="0" smtClean="0"/>
              <a:t> edges going from front to back.</a:t>
            </a:r>
          </a:p>
          <a:p>
            <a:r>
              <a:rPr lang="en-US" baseline="0" dirty="0" smtClean="0"/>
              <a:t>For the 4D objects, I first projected them to 3D space as wire-frame objects; then I projected those onto the screen here as 2D line drawings.</a:t>
            </a:r>
            <a:endParaRPr lang="en-US" dirty="0"/>
          </a:p>
        </p:txBody>
      </p:sp>
      <p:sp>
        <p:nvSpPr>
          <p:cNvPr id="4" name="Slide Number Placeholder 3"/>
          <p:cNvSpPr>
            <a:spLocks noGrp="1"/>
          </p:cNvSpPr>
          <p:nvPr>
            <p:ph type="sldNum" sz="quarter" idx="10"/>
          </p:nvPr>
        </p:nvSpPr>
        <p:spPr/>
        <p:txBody>
          <a:bodyPr/>
          <a:lstStyle/>
          <a:p>
            <a:fld id="{6E3A5281-5BF4-47A3-93BA-871DBB49E8C0}" type="slidenum">
              <a:rPr lang="en-US" smtClean="0"/>
              <a:t>25</a:t>
            </a:fld>
            <a:endParaRPr lang="en-US"/>
          </a:p>
        </p:txBody>
      </p:sp>
    </p:spTree>
    <p:extLst>
      <p:ext uri="{BB962C8B-B14F-4D97-AF65-F5344CB8AC3E}">
        <p14:creationId xmlns:p14="http://schemas.microsoft.com/office/powerpoint/2010/main" val="761672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other crucial decision</a:t>
            </a:r>
            <a:r>
              <a:rPr lang="en-US" baseline="0" dirty="0" smtClean="0"/>
              <a:t> is the </a:t>
            </a:r>
            <a:r>
              <a:rPr lang="en-US" u="sng" baseline="0" dirty="0" smtClean="0"/>
              <a:t>direction</a:t>
            </a:r>
            <a:r>
              <a:rPr lang="en-US" baseline="0" dirty="0" smtClean="0"/>
              <a:t> from which we look at one of those objects.   The top half shows different views of a wire-frame cube.</a:t>
            </a:r>
          </a:p>
          <a:p>
            <a:r>
              <a:rPr lang="en-US" baseline="0" dirty="0" smtClean="0"/>
              <a:t>We can orient our line of sight so that it passes through opposite vertices;  this would be called a </a:t>
            </a:r>
            <a:r>
              <a:rPr lang="en-US" u="sng" baseline="0" dirty="0" smtClean="0"/>
              <a:t>vertex-first projection</a:t>
            </a:r>
            <a:r>
              <a:rPr lang="en-US" baseline="0" dirty="0" smtClean="0"/>
              <a:t>.  Or we can line up the mid-points of opposite edges or faces, and get different images, called “edge-first” or “face-first” projections</a:t>
            </a:r>
          </a:p>
          <a:p>
            <a:r>
              <a:rPr lang="en-US" baseline="0" dirty="0" smtClean="0"/>
              <a:t>For 4D objects we have one more special direction, called </a:t>
            </a:r>
            <a:r>
              <a:rPr lang="en-US" u="sng" baseline="0" dirty="0" smtClean="0"/>
              <a:t>cell-first</a:t>
            </a:r>
            <a:r>
              <a:rPr lang="en-US" baseline="0" dirty="0" smtClean="0"/>
              <a:t>; -- depicted at the extreme right; -- this is when we are looking squarely at one of the 3D cells that form the “crust” of a regular 4D polytope.</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26</a:t>
            </a:fld>
            <a:endParaRPr lang="en-US" altLang="en-US"/>
          </a:p>
        </p:txBody>
      </p:sp>
    </p:spTree>
    <p:extLst>
      <p:ext uri="{BB962C8B-B14F-4D97-AF65-F5344CB8AC3E}">
        <p14:creationId xmlns:p14="http://schemas.microsoft.com/office/powerpoint/2010/main" val="2276742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would like to find all possible regular 4D polytopes.   Let’s do again what we did for the construction of Platonic solids:  We took a few regular n-</a:t>
            </a:r>
            <a:r>
              <a:rPr lang="en-US" dirty="0" err="1" smtClean="0"/>
              <a:t>gons</a:t>
            </a:r>
            <a:r>
              <a:rPr lang="en-US" dirty="0" smtClean="0"/>
              <a:t> that did not fill the space around a vertex, and forced the gap to close.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we do this again, </a:t>
            </a:r>
            <a:r>
              <a:rPr lang="en-US" u="sng" dirty="0" smtClean="0"/>
              <a:t>one dimension higher</a:t>
            </a:r>
            <a:r>
              <a:rPr lang="en-US" dirty="0" smtClean="0"/>
              <a:t>!  We will take a few Platonic</a:t>
            </a:r>
            <a:r>
              <a:rPr lang="en-US" baseline="0" dirty="0" smtClean="0"/>
              <a:t> solids, say cubes, and fit them around a </a:t>
            </a:r>
            <a:r>
              <a:rPr lang="en-US" u="sng" baseline="0" dirty="0" smtClean="0"/>
              <a:t>common edge</a:t>
            </a:r>
            <a:r>
              <a:rPr lang="en-US" baseline="0" dirty="0" smtClean="0"/>
              <a:t> (shown in red).  I use the same 2D model again, but now assume that a 3D cube is behind each of the 3 squares!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again, we force the left-over wedge of empty space to close, -- and POP, we get a 4D corner!</a:t>
            </a:r>
            <a:endParaRPr lang="en-US" dirty="0"/>
          </a:p>
        </p:txBody>
      </p:sp>
      <p:sp>
        <p:nvSpPr>
          <p:cNvPr id="4" name="Slide Number Placeholder 3"/>
          <p:cNvSpPr>
            <a:spLocks noGrp="1"/>
          </p:cNvSpPr>
          <p:nvPr>
            <p:ph type="sldNum" sz="quarter" idx="10"/>
          </p:nvPr>
        </p:nvSpPr>
        <p:spPr/>
        <p:txBody>
          <a:bodyPr/>
          <a:lstStyle/>
          <a:p>
            <a:fld id="{6E3A5281-5BF4-47A3-93BA-871DBB49E8C0}" type="slidenum">
              <a:rPr lang="en-US" smtClean="0"/>
              <a:t>27</a:t>
            </a:fld>
            <a:endParaRPr lang="en-US"/>
          </a:p>
        </p:txBody>
      </p:sp>
    </p:spTree>
    <p:extLst>
      <p:ext uri="{BB962C8B-B14F-4D97-AF65-F5344CB8AC3E}">
        <p14:creationId xmlns:p14="http://schemas.microsoft.com/office/powerpoint/2010/main" val="3417734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a:t>
            </a:r>
            <a:r>
              <a:rPr lang="en-US" baseline="0" dirty="0" smtClean="0"/>
              <a:t> have to </a:t>
            </a:r>
            <a:r>
              <a:rPr lang="en-US" u="sng" baseline="0" dirty="0" smtClean="0"/>
              <a:t>count</a:t>
            </a:r>
            <a:r>
              <a:rPr lang="en-US" baseline="0" dirty="0" smtClean="0"/>
              <a:t> in how many different ways we can do this.  The crucial value now is the </a:t>
            </a:r>
            <a:r>
              <a:rPr lang="en-US" dirty="0" smtClean="0"/>
              <a:t>dihedral angle,</a:t>
            </a:r>
            <a:r>
              <a:rPr lang="en-US" baseline="0" dirty="0" smtClean="0"/>
              <a:t> i.e., </a:t>
            </a:r>
            <a:r>
              <a:rPr lang="en-US" dirty="0" smtClean="0"/>
              <a:t>the angle between two adjacent faces of a</a:t>
            </a:r>
            <a:r>
              <a:rPr lang="en-US" baseline="0" dirty="0" smtClean="0"/>
              <a:t> Platonic cell</a:t>
            </a:r>
            <a:r>
              <a:rPr lang="en-US" dirty="0" smtClean="0"/>
              <a:t>; it tells us how many of a particular solid can be fit</a:t>
            </a:r>
            <a:r>
              <a:rPr lang="en-US" baseline="0" dirty="0" smtClean="0"/>
              <a:t> around a shared edge, -- and how much space is left over!  For the tetrahedron this critical angle is 70.5 degrees, </a:t>
            </a:r>
          </a:p>
          <a:p>
            <a:r>
              <a:rPr lang="en-US" baseline="0" dirty="0" smtClean="0"/>
              <a:t>&gt;&gt;&gt; so we can fit 3, 4, or 5 </a:t>
            </a:r>
            <a:r>
              <a:rPr lang="en-US" baseline="0" dirty="0" err="1" smtClean="0"/>
              <a:t>tetrahedra</a:t>
            </a:r>
            <a:r>
              <a:rPr lang="en-US" baseline="0" dirty="0" smtClean="0"/>
              <a:t> around a common edge without exceeding 360 degrees, and still have a little room to do some bending through 4D space.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E3A5281-5BF4-47A3-93BA-871DBB49E8C0}" type="slidenum">
              <a:rPr lang="en-US" smtClean="0"/>
              <a:t>28</a:t>
            </a:fld>
            <a:endParaRPr lang="en-US"/>
          </a:p>
        </p:txBody>
      </p:sp>
    </p:spTree>
    <p:extLst>
      <p:ext uri="{BB962C8B-B14F-4D97-AF65-F5344CB8AC3E}">
        <p14:creationId xmlns:p14="http://schemas.microsoft.com/office/powerpoint/2010/main" val="3810255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and all three options yield valid  </a:t>
            </a:r>
            <a:r>
              <a:rPr lang="en-US" u="sng" baseline="0" dirty="0" smtClean="0"/>
              <a:t>regular 4D polytopes</a:t>
            </a:r>
            <a:r>
              <a:rPr lang="en-US" baseline="0" dirty="0" smtClean="0"/>
              <a:t>: specifically: the simplex, the cross polytope, and the 600 cell.</a:t>
            </a:r>
          </a:p>
          <a:p>
            <a:r>
              <a:rPr lang="en-US" dirty="0" smtClean="0"/>
              <a:t>With</a:t>
            </a:r>
            <a:r>
              <a:rPr lang="en-US" baseline="0" dirty="0" smtClean="0"/>
              <a:t> </a:t>
            </a:r>
            <a:r>
              <a:rPr lang="en-US" u="sng" baseline="0" dirty="0" smtClean="0"/>
              <a:t>cubes</a:t>
            </a:r>
            <a:r>
              <a:rPr lang="en-US" baseline="0" dirty="0" smtClean="0"/>
              <a:t> there is only one valid option: 3 </a:t>
            </a:r>
            <a:r>
              <a:rPr lang="en-US" dirty="0" smtClean="0"/>
              <a:t>cubes around an edge form a hypercube corner.</a:t>
            </a:r>
          </a:p>
          <a:p>
            <a:r>
              <a:rPr lang="en-US" dirty="0" smtClean="0"/>
              <a:t>We can also use 3 </a:t>
            </a:r>
            <a:r>
              <a:rPr lang="en-US" u="sng" dirty="0" err="1" smtClean="0"/>
              <a:t>octahedra</a:t>
            </a:r>
            <a:r>
              <a:rPr lang="en-US" dirty="0" smtClean="0"/>
              <a:t> to make a valid</a:t>
            </a:r>
            <a:r>
              <a:rPr lang="en-US" baseline="0" dirty="0" smtClean="0"/>
              <a:t> corner; this leads to the 24-cell.  Or we can use  3 </a:t>
            </a:r>
            <a:r>
              <a:rPr lang="en-US" u="sng" baseline="0" dirty="0" smtClean="0"/>
              <a:t>dodecahedra</a:t>
            </a:r>
            <a:r>
              <a:rPr lang="en-US" u="none" baseline="0" dirty="0" smtClean="0"/>
              <a:t> and then obtain the 120-cell.</a:t>
            </a:r>
            <a:endParaRPr lang="en-US" baseline="0" dirty="0" smtClean="0"/>
          </a:p>
          <a:p>
            <a:r>
              <a:rPr lang="en-US" baseline="0" dirty="0" smtClean="0"/>
              <a:t>But the </a:t>
            </a:r>
            <a:r>
              <a:rPr lang="en-US" u="sng" baseline="0" dirty="0" smtClean="0"/>
              <a:t>icosahedron is useless</a:t>
            </a:r>
            <a:r>
              <a:rPr lang="en-US" baseline="0" dirty="0" smtClean="0"/>
              <a:t>: its </a:t>
            </a:r>
            <a:r>
              <a:rPr lang="en-US" dirty="0" smtClean="0"/>
              <a:t>interior angle at each edge is more then 120 degrees, 3 of them don't fit around a common edge. -- So now</a:t>
            </a:r>
            <a:r>
              <a:rPr lang="en-US" baseline="0" dirty="0" smtClean="0"/>
              <a:t> we have seen </a:t>
            </a:r>
            <a:r>
              <a:rPr lang="en-US" dirty="0" smtClean="0"/>
              <a:t>all the possibilities!</a:t>
            </a:r>
          </a:p>
        </p:txBody>
      </p:sp>
      <p:sp>
        <p:nvSpPr>
          <p:cNvPr id="4" name="Slide Number Placeholder 3"/>
          <p:cNvSpPr>
            <a:spLocks noGrp="1"/>
          </p:cNvSpPr>
          <p:nvPr>
            <p:ph type="sldNum" sz="quarter" idx="10"/>
          </p:nvPr>
        </p:nvSpPr>
        <p:spPr/>
        <p:txBody>
          <a:bodyPr/>
          <a:lstStyle/>
          <a:p>
            <a:fld id="{6E3A5281-5BF4-47A3-93BA-871DBB49E8C0}" type="slidenum">
              <a:rPr lang="en-US" smtClean="0"/>
              <a:t>29</a:t>
            </a:fld>
            <a:endParaRPr lang="en-US"/>
          </a:p>
        </p:txBody>
      </p:sp>
    </p:spTree>
    <p:extLst>
      <p:ext uri="{BB962C8B-B14F-4D97-AF65-F5344CB8AC3E}">
        <p14:creationId xmlns:p14="http://schemas.microsoft.com/office/powerpoint/2010/main" val="52292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latin typeface="Arial" panose="020B0604020202020204" pitchFamily="34" charset="0"/>
              </a:rPr>
              <a:t>such as Jakob Bernoulli, or . . .</a:t>
            </a: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922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E7D3725F-79FD-4537-A171-1EA36D8F27EC}" type="slidenum">
              <a:rPr lang="en-US" altLang="en-US" sz="1000">
                <a:latin typeface="Times New Roman" panose="02020603050405020304" pitchFamily="18" charset="0"/>
              </a:rPr>
              <a:pPr/>
              <a:t>3</a:t>
            </a:fld>
            <a:endParaRPr lang="en-US" altLang="en-US" sz="1000">
              <a:latin typeface="Times New Roman" panose="02020603050405020304" pitchFamily="18" charset="0"/>
            </a:endParaRPr>
          </a:p>
        </p:txBody>
      </p:sp>
    </p:spTree>
    <p:extLst>
      <p:ext uri="{BB962C8B-B14F-4D97-AF65-F5344CB8AC3E}">
        <p14:creationId xmlns:p14="http://schemas.microsoft.com/office/powerpoint/2010/main" val="2089066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Florida 1999</a:t>
            </a:r>
          </a:p>
        </p:txBody>
      </p:sp>
      <p:sp>
        <p:nvSpPr>
          <p:cNvPr id="31747" name="Rectangle 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ＭＳ Ｐゴシック" panose="020B0600070205080204" pitchFamily="34" charset="-128"/>
              </a:defRPr>
            </a:lvl1pPr>
            <a:lvl2pPr marL="742950" indent="-285750" defTabSz="930275">
              <a:defRPr sz="2800">
                <a:solidFill>
                  <a:schemeClr val="tx1"/>
                </a:solidFill>
                <a:latin typeface="Arial" panose="020B0604020202020204" pitchFamily="34" charset="0"/>
                <a:ea typeface="ＭＳ Ｐゴシック" panose="020B0600070205080204" pitchFamily="34" charset="-128"/>
              </a:defRPr>
            </a:lvl2pPr>
            <a:lvl3pPr marL="1143000" indent="-228600" defTabSz="930275">
              <a:defRPr sz="2800">
                <a:solidFill>
                  <a:schemeClr val="tx1"/>
                </a:solidFill>
                <a:latin typeface="Arial" panose="020B0604020202020204" pitchFamily="34" charset="0"/>
                <a:ea typeface="ＭＳ Ｐゴシック" panose="020B0600070205080204" pitchFamily="34" charset="-128"/>
              </a:defRPr>
            </a:lvl3pPr>
            <a:lvl4pPr marL="1600200" indent="-228600" defTabSz="930275">
              <a:defRPr sz="2800">
                <a:solidFill>
                  <a:schemeClr val="tx1"/>
                </a:solidFill>
                <a:latin typeface="Arial" panose="020B0604020202020204" pitchFamily="34" charset="0"/>
                <a:ea typeface="ＭＳ Ｐゴシック" panose="020B0600070205080204" pitchFamily="34" charset="-128"/>
              </a:defRPr>
            </a:lvl4pPr>
            <a:lvl5pPr marL="2057400" indent="-228600" defTabSz="930275">
              <a:defRPr sz="2800">
                <a:solidFill>
                  <a:schemeClr val="tx1"/>
                </a:solidFill>
                <a:latin typeface="Arial" panose="020B0604020202020204" pitchFamily="34" charset="0"/>
                <a:ea typeface="ＭＳ Ｐゴシック" panose="020B0600070205080204" pitchFamily="34" charset="-128"/>
              </a:defRPr>
            </a:lvl5pPr>
            <a:lvl6pPr marL="25146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fld id="{BC2A82A1-27D1-4ABF-8F54-EA2D9A429B6E}" type="slidenum">
              <a:rPr lang="en-US" altLang="en-US" sz="1000">
                <a:latin typeface="Times New Roman" panose="02020603050405020304" pitchFamily="18" charset="0"/>
              </a:rPr>
              <a:pPr/>
              <a:t>30</a:t>
            </a:fld>
            <a:endParaRPr lang="en-US" altLang="en-US" sz="1000">
              <a:latin typeface="Times New Roman" panose="02020603050405020304" pitchFamily="18" charset="0"/>
            </a:endParaRPr>
          </a:p>
        </p:txBody>
      </p:sp>
      <p:sp>
        <p:nvSpPr>
          <p:cNvPr id="31748" name="Rectangle 2"/>
          <p:cNvSpPr>
            <a:spLocks noGrp="1" noRot="1" noChangeAspect="1" noChangeArrowheads="1" noTextEdit="1"/>
          </p:cNvSpPr>
          <p:nvPr>
            <p:ph type="sldImg"/>
          </p:nvPr>
        </p:nvSpPr>
        <p:spPr>
          <a:solidFill>
            <a:srgbClr val="FFFFFF"/>
          </a:solidFill>
          <a:ln/>
        </p:spPr>
      </p:sp>
      <p:sp>
        <p:nvSpPr>
          <p:cNvPr id="31749" name="Rectangle 3"/>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Arial" panose="020B0604020202020204" pitchFamily="34" charset="0"/>
                <a:ea typeface="ＭＳ Ｐゴシック" panose="020B0600070205080204" pitchFamily="34" charset="-128"/>
              </a:rPr>
              <a:t>Here are the first 4 of the six regular polytopes in 4D space.  The</a:t>
            </a:r>
            <a:r>
              <a:rPr lang="en-US" altLang="en-US" baseline="0" dirty="0" smtClean="0">
                <a:latin typeface="Arial" panose="020B0604020202020204" pitchFamily="34" charset="0"/>
                <a:ea typeface="ＭＳ Ｐゴシック" panose="020B0600070205080204" pitchFamily="34" charset="-128"/>
              </a:rPr>
              <a:t> first is the simplex or 5-cell shown in a cell-first perspective projection.  It is composed of 5 </a:t>
            </a:r>
            <a:r>
              <a:rPr lang="en-US" altLang="en-US" baseline="0" dirty="0" err="1" smtClean="0">
                <a:latin typeface="Arial" panose="020B0604020202020204" pitchFamily="34" charset="0"/>
                <a:ea typeface="ＭＳ Ｐゴシック" panose="020B0600070205080204" pitchFamily="34" charset="-128"/>
              </a:rPr>
              <a:t>tetrahera</a:t>
            </a:r>
            <a:r>
              <a:rPr lang="en-US" altLang="en-US" baseline="0" dirty="0" smtClean="0">
                <a:latin typeface="Arial" panose="020B0604020202020204" pitchFamily="34" charset="0"/>
                <a:ea typeface="ＭＳ Ｐゴシック" panose="020B0600070205080204" pitchFamily="34" charset="-128"/>
              </a:rPr>
              <a:t>. Four of them are distorted because of the projection into 3D space.</a:t>
            </a:r>
          </a:p>
          <a:p>
            <a:r>
              <a:rPr lang="en-US" altLang="en-US" baseline="0" dirty="0" smtClean="0">
                <a:latin typeface="Arial" panose="020B0604020202020204" pitchFamily="34" charset="0"/>
                <a:ea typeface="ＭＳ Ｐゴシック" panose="020B0600070205080204" pitchFamily="34" charset="-128"/>
              </a:rPr>
              <a:t>The second is a vertex-first projection of a </a:t>
            </a:r>
            <a:r>
              <a:rPr lang="en-US" altLang="en-US" u="sng" baseline="0" dirty="0" smtClean="0">
                <a:latin typeface="Arial" panose="020B0604020202020204" pitchFamily="34" charset="0"/>
                <a:ea typeface="ＭＳ Ｐゴシック" panose="020B0600070205080204" pitchFamily="34" charset="-128"/>
              </a:rPr>
              <a:t>hypercube</a:t>
            </a:r>
            <a:r>
              <a:rPr lang="en-US" altLang="en-US" baseline="0" dirty="0" smtClean="0">
                <a:latin typeface="Arial" panose="020B0604020202020204" pitchFamily="34" charset="0"/>
                <a:ea typeface="ＭＳ Ｐゴシック" panose="020B0600070205080204" pitchFamily="34" charset="-128"/>
              </a:rPr>
              <a:t>, consisting of 8 cubes.  The third is its dual, the </a:t>
            </a:r>
            <a:r>
              <a:rPr lang="en-US" altLang="en-US" u="sng" baseline="0" dirty="0" smtClean="0">
                <a:latin typeface="Arial" panose="020B0604020202020204" pitchFamily="34" charset="0"/>
                <a:ea typeface="ＭＳ Ｐゴシック" panose="020B0600070205080204" pitchFamily="34" charset="-128"/>
              </a:rPr>
              <a:t>16-cell</a:t>
            </a:r>
            <a:r>
              <a:rPr lang="en-US" altLang="en-US" baseline="0" dirty="0" smtClean="0">
                <a:latin typeface="Arial" panose="020B0604020202020204" pitchFamily="34" charset="0"/>
                <a:ea typeface="ＭＳ Ｐゴシック" panose="020B0600070205080204" pitchFamily="34" charset="-128"/>
              </a:rPr>
              <a:t> or </a:t>
            </a:r>
            <a:r>
              <a:rPr lang="en-US" altLang="en-US" u="sng" baseline="0" dirty="0" smtClean="0">
                <a:latin typeface="Arial" panose="020B0604020202020204" pitchFamily="34" charset="0"/>
                <a:ea typeface="ＭＳ Ｐゴシック" panose="020B0600070205080204" pitchFamily="34" charset="-128"/>
              </a:rPr>
              <a:t>cross-polytope</a:t>
            </a:r>
            <a:r>
              <a:rPr lang="en-US" altLang="en-US" baseline="0" dirty="0" smtClean="0">
                <a:latin typeface="Arial" panose="020B0604020202020204" pitchFamily="34" charset="0"/>
                <a:ea typeface="ＭＳ Ｐゴシック" panose="020B0600070205080204" pitchFamily="34" charset="-128"/>
              </a:rPr>
              <a:t>, made of 16 </a:t>
            </a:r>
            <a:r>
              <a:rPr lang="en-US" altLang="en-US" baseline="0" dirty="0" err="1" smtClean="0">
                <a:latin typeface="Arial" panose="020B0604020202020204" pitchFamily="34" charset="0"/>
                <a:ea typeface="ＭＳ Ｐゴシック" panose="020B0600070205080204" pitchFamily="34" charset="-128"/>
              </a:rPr>
              <a:t>tetrahedra</a:t>
            </a:r>
            <a:r>
              <a:rPr lang="en-US" altLang="en-US" baseline="0" dirty="0" smtClean="0">
                <a:latin typeface="Arial" panose="020B0604020202020204" pitchFamily="34" charset="0"/>
                <a:ea typeface="ＭＳ Ｐゴシック" panose="020B0600070205080204" pitchFamily="34" charset="-128"/>
              </a:rPr>
              <a:t>.  And finally there is the 24-cell composed o 24 </a:t>
            </a:r>
            <a:r>
              <a:rPr lang="en-US" altLang="en-US" baseline="0" dirty="0" err="1" smtClean="0">
                <a:latin typeface="Arial" panose="020B0604020202020204" pitchFamily="34" charset="0"/>
                <a:ea typeface="ＭＳ Ｐゴシック" panose="020B0600070205080204" pitchFamily="34" charset="-128"/>
              </a:rPr>
              <a:t>octahedra</a:t>
            </a:r>
            <a:r>
              <a:rPr lang="en-US" altLang="en-US" baseline="0" dirty="0" smtClean="0">
                <a:latin typeface="Arial" panose="020B0604020202020204" pitchFamily="34" charset="0"/>
                <a:ea typeface="ＭＳ Ｐゴシック" panose="020B0600070205080204" pitchFamily="34" charset="-128"/>
              </a:rPr>
              <a:t>.  I think this is the most beautiful one.</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39467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And here is number 5; the 120</a:t>
            </a:r>
            <a:r>
              <a:rPr lang="en-US" altLang="en-US" baseline="0" dirty="0" smtClean="0">
                <a:latin typeface="Arial" panose="020B0604020202020204" pitchFamily="34" charset="0"/>
                <a:ea typeface="ＭＳ Ｐゴシック" panose="020B0600070205080204" pitchFamily="34" charset="-128"/>
              </a:rPr>
              <a:t> Cell.  It has 600 vertices and 1200 edges.  Here it is shown in an extreme perspective projection, where the camera was very close to one of the dodecahedral cells; this is the big one on the outside of this wire frame.</a:t>
            </a:r>
            <a:endParaRPr lang="en-US" altLang="en-US" dirty="0" smtClean="0">
              <a:latin typeface="Arial" panose="020B0604020202020204" pitchFamily="34" charset="0"/>
              <a:ea typeface="ＭＳ Ｐゴシック" panose="020B0600070205080204" pitchFamily="34" charset="-128"/>
            </a:endParaRP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3277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ＭＳ Ｐゴシック" panose="020B0600070205080204" pitchFamily="34" charset="-128"/>
              </a:defRPr>
            </a:lvl1pPr>
            <a:lvl2pPr marL="742950" indent="-285750" defTabSz="930275">
              <a:defRPr sz="2800">
                <a:solidFill>
                  <a:schemeClr val="tx1"/>
                </a:solidFill>
                <a:latin typeface="Arial" panose="020B0604020202020204" pitchFamily="34" charset="0"/>
                <a:ea typeface="ＭＳ Ｐゴシック" panose="020B0600070205080204" pitchFamily="34" charset="-128"/>
              </a:defRPr>
            </a:lvl2pPr>
            <a:lvl3pPr marL="1143000" indent="-228600" defTabSz="930275">
              <a:defRPr sz="2800">
                <a:solidFill>
                  <a:schemeClr val="tx1"/>
                </a:solidFill>
                <a:latin typeface="Arial" panose="020B0604020202020204" pitchFamily="34" charset="0"/>
                <a:ea typeface="ＭＳ Ｐゴシック" panose="020B0600070205080204" pitchFamily="34" charset="-128"/>
              </a:defRPr>
            </a:lvl3pPr>
            <a:lvl4pPr marL="1600200" indent="-228600" defTabSz="930275">
              <a:defRPr sz="2800">
                <a:solidFill>
                  <a:schemeClr val="tx1"/>
                </a:solidFill>
                <a:latin typeface="Arial" panose="020B0604020202020204" pitchFamily="34" charset="0"/>
                <a:ea typeface="ＭＳ Ｐゴシック" panose="020B0600070205080204" pitchFamily="34" charset="-128"/>
              </a:defRPr>
            </a:lvl4pPr>
            <a:lvl5pPr marL="2057400" indent="-228600" defTabSz="930275">
              <a:defRPr sz="2800">
                <a:solidFill>
                  <a:schemeClr val="tx1"/>
                </a:solidFill>
                <a:latin typeface="Arial" panose="020B0604020202020204" pitchFamily="34" charset="0"/>
                <a:ea typeface="ＭＳ Ｐゴシック" panose="020B0600070205080204" pitchFamily="34" charset="-128"/>
              </a:defRPr>
            </a:lvl5pPr>
            <a:lvl6pPr marL="25146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fld id="{BC2AEF39-58D9-4BA3-B75F-A9D208BCAB29}" type="slidenum">
              <a:rPr lang="en-US" altLang="en-US" sz="1000">
                <a:latin typeface="Times New Roman" panose="02020603050405020304" pitchFamily="18" charset="0"/>
              </a:rPr>
              <a:pPr/>
              <a:t>31</a:t>
            </a:fld>
            <a:endParaRPr lang="en-US" altLang="en-US" sz="1000">
              <a:latin typeface="Times New Roman" panose="02020603050405020304" pitchFamily="18" charset="0"/>
            </a:endParaRPr>
          </a:p>
        </p:txBody>
      </p:sp>
    </p:spTree>
    <p:extLst>
      <p:ext uri="{BB962C8B-B14F-4D97-AF65-F5344CB8AC3E}">
        <p14:creationId xmlns:p14="http://schemas.microsoft.com/office/powerpoint/2010/main" val="1447551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And this is number 6! – a model built by David Richter</a:t>
            </a:r>
            <a:r>
              <a:rPr lang="en-US" altLang="en-US" baseline="0" dirty="0" smtClean="0">
                <a:latin typeface="Arial" panose="020B0604020202020204" pitchFamily="34" charset="0"/>
                <a:ea typeface="ＭＳ Ｐゴシック" panose="020B0600070205080204" pitchFamily="34" charset="-128"/>
              </a:rPr>
              <a:t> from drinking straws.  This is a parallel projection in which more than half of all the edges are hidden by superposition.</a:t>
            </a:r>
          </a:p>
          <a:p>
            <a:r>
              <a:rPr lang="en-US" altLang="en-US" baseline="0" dirty="0" smtClean="0">
                <a:latin typeface="Arial" panose="020B0604020202020204" pitchFamily="34" charset="0"/>
                <a:ea typeface="ＭＳ Ｐゴシック" panose="020B0600070205080204" pitchFamily="34" charset="-128"/>
              </a:rPr>
              <a:t>This like when you do a parallel projection of a cube, looking perpendicularly onto one face; -- all you see is a square!</a:t>
            </a:r>
            <a:endParaRPr lang="en-US" altLang="en-US" dirty="0" smtClean="0">
              <a:latin typeface="Arial" panose="020B0604020202020204" pitchFamily="34" charset="0"/>
              <a:ea typeface="ＭＳ Ｐゴシック" panose="020B0600070205080204" pitchFamily="34" charset="-128"/>
            </a:endParaRP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3379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ＭＳ Ｐゴシック" panose="020B0600070205080204" pitchFamily="34" charset="-128"/>
              </a:defRPr>
            </a:lvl1pPr>
            <a:lvl2pPr marL="742950" indent="-285750" defTabSz="930275">
              <a:defRPr sz="2800">
                <a:solidFill>
                  <a:schemeClr val="tx1"/>
                </a:solidFill>
                <a:latin typeface="Arial" panose="020B0604020202020204" pitchFamily="34" charset="0"/>
                <a:ea typeface="ＭＳ Ｐゴシック" panose="020B0600070205080204" pitchFamily="34" charset="-128"/>
              </a:defRPr>
            </a:lvl2pPr>
            <a:lvl3pPr marL="1143000" indent="-228600" defTabSz="930275">
              <a:defRPr sz="2800">
                <a:solidFill>
                  <a:schemeClr val="tx1"/>
                </a:solidFill>
                <a:latin typeface="Arial" panose="020B0604020202020204" pitchFamily="34" charset="0"/>
                <a:ea typeface="ＭＳ Ｐゴシック" panose="020B0600070205080204" pitchFamily="34" charset="-128"/>
              </a:defRPr>
            </a:lvl3pPr>
            <a:lvl4pPr marL="1600200" indent="-228600" defTabSz="930275">
              <a:defRPr sz="2800">
                <a:solidFill>
                  <a:schemeClr val="tx1"/>
                </a:solidFill>
                <a:latin typeface="Arial" panose="020B0604020202020204" pitchFamily="34" charset="0"/>
                <a:ea typeface="ＭＳ Ｐゴシック" panose="020B0600070205080204" pitchFamily="34" charset="-128"/>
              </a:defRPr>
            </a:lvl4pPr>
            <a:lvl5pPr marL="2057400" indent="-228600" defTabSz="930275">
              <a:defRPr sz="2800">
                <a:solidFill>
                  <a:schemeClr val="tx1"/>
                </a:solidFill>
                <a:latin typeface="Arial" panose="020B0604020202020204" pitchFamily="34" charset="0"/>
                <a:ea typeface="ＭＳ Ｐゴシック" panose="020B0600070205080204" pitchFamily="34" charset="-128"/>
              </a:defRPr>
            </a:lvl5pPr>
            <a:lvl6pPr marL="25146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algn="ctr" defTabSz="93027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fld id="{43F9D8AD-309D-412D-80BD-70A22B551532}" type="slidenum">
              <a:rPr lang="en-US" altLang="en-US" sz="1000">
                <a:latin typeface="Times New Roman" panose="02020603050405020304" pitchFamily="18" charset="0"/>
              </a:rPr>
              <a:pPr/>
              <a:t>32</a:t>
            </a:fld>
            <a:endParaRPr lang="en-US" altLang="en-US" sz="1000">
              <a:latin typeface="Times New Roman" panose="02020603050405020304" pitchFamily="18" charset="0"/>
            </a:endParaRPr>
          </a:p>
        </p:txBody>
      </p:sp>
    </p:spTree>
    <p:extLst>
      <p:ext uri="{BB962C8B-B14F-4D97-AF65-F5344CB8AC3E}">
        <p14:creationId xmlns:p14="http://schemas.microsoft.com/office/powerpoint/2010/main" val="4238569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 show you</a:t>
            </a:r>
            <a:r>
              <a:rPr lang="en-US" baseline="0" dirty="0" smtClean="0"/>
              <a:t> quickly a few more models of the regular 4D polytopes, to show you the variety by which these objects can be depicted.</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33</a:t>
            </a:fld>
            <a:endParaRPr lang="en-US" altLang="en-US"/>
          </a:p>
        </p:txBody>
      </p:sp>
    </p:spTree>
    <p:extLst>
      <p:ext uri="{BB962C8B-B14F-4D97-AF65-F5344CB8AC3E}">
        <p14:creationId xmlns:p14="http://schemas.microsoft.com/office/powerpoint/2010/main" val="2891476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again, is the 5-cell, showing some of the internal structure.  I started with commercially available </a:t>
            </a:r>
            <a:r>
              <a:rPr lang="en-US" baseline="0" dirty="0" err="1" smtClean="0"/>
              <a:t>Polymorf</a:t>
            </a:r>
            <a:r>
              <a:rPr lang="en-US" baseline="0" dirty="0" smtClean="0"/>
              <a:t> Tiles, and then made the special tiles used inside  on a Fused-Deposition-Modeling machine.</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34</a:t>
            </a:fld>
            <a:endParaRPr lang="en-US" altLang="en-US"/>
          </a:p>
        </p:txBody>
      </p:sp>
    </p:spTree>
    <p:extLst>
      <p:ext uri="{BB962C8B-B14F-4D97-AF65-F5344CB8AC3E}">
        <p14:creationId xmlns:p14="http://schemas.microsoft.com/office/powerpoint/2010/main" val="291746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two different projections of the Hypercube</a:t>
            </a:r>
            <a:r>
              <a:rPr lang="en-US" baseline="0" dirty="0" smtClean="0"/>
              <a:t> or Tesseract, which has 8 cubic cells and 16 vertices.</a:t>
            </a:r>
            <a:endParaRPr lang="en-US" dirty="0" smtClean="0"/>
          </a:p>
          <a:p>
            <a:r>
              <a:rPr lang="en-US" dirty="0" smtClean="0"/>
              <a:t>On the left I used a perspective projection with depth-color information; this was made on a Z-</a:t>
            </a:r>
            <a:r>
              <a:rPr lang="en-US" dirty="0" err="1" smtClean="0"/>
              <a:t>corp</a:t>
            </a:r>
            <a:r>
              <a:rPr lang="en-US" baseline="0" dirty="0" smtClean="0"/>
              <a:t> machine.   </a:t>
            </a:r>
          </a:p>
          <a:p>
            <a:r>
              <a:rPr lang="en-US" baseline="0" dirty="0" smtClean="0"/>
              <a:t>On the right is a vertex-first parallel projection.</a:t>
            </a: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35</a:t>
            </a:fld>
            <a:endParaRPr lang="en-US" altLang="en-US"/>
          </a:p>
        </p:txBody>
      </p:sp>
    </p:spTree>
    <p:extLst>
      <p:ext uri="{BB962C8B-B14F-4D97-AF65-F5344CB8AC3E}">
        <p14:creationId xmlns:p14="http://schemas.microsoft.com/office/powerpoint/2010/main" val="3951864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Changing the position of the camera in 4 dimensional space</a:t>
            </a:r>
            <a:r>
              <a:rPr lang="en-US" baseline="0" dirty="0" smtClean="0"/>
              <a:t> results in different wire-frame models.  Cell-first, face-first, edge-first, vertex-first.</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36</a:t>
            </a:fld>
            <a:endParaRPr lang="en-US" altLang="en-US"/>
          </a:p>
        </p:txBody>
      </p:sp>
    </p:spTree>
    <p:extLst>
      <p:ext uri="{BB962C8B-B14F-4D97-AF65-F5344CB8AC3E}">
        <p14:creationId xmlns:p14="http://schemas.microsoft.com/office/powerpoint/2010/main" val="3816926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Dali’s view of an unfolded hypercube, where you can see all 8 cells quite clearly.</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37</a:t>
            </a:fld>
            <a:endParaRPr lang="en-US" altLang="en-US"/>
          </a:p>
        </p:txBody>
      </p:sp>
    </p:spTree>
    <p:extLst>
      <p:ext uri="{BB962C8B-B14F-4D97-AF65-F5344CB8AC3E}">
        <p14:creationId xmlns:p14="http://schemas.microsoft.com/office/powerpoint/2010/main" val="4140742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my favorite: 24 </a:t>
            </a:r>
            <a:r>
              <a:rPr lang="en-US" dirty="0" err="1" smtClean="0"/>
              <a:t>octahedra</a:t>
            </a:r>
            <a:r>
              <a:rPr lang="en-US" dirty="0" smtClean="0"/>
              <a:t> make the</a:t>
            </a:r>
            <a:r>
              <a:rPr lang="en-US" baseline="0" dirty="0" smtClean="0"/>
              <a:t> beautiful 24-Cell.  It is self-dual -- This means, it has the same number of cells and vertices.</a:t>
            </a:r>
          </a:p>
          <a:p>
            <a:r>
              <a:rPr lang="en-US" baseline="0" dirty="0" smtClean="0"/>
              <a:t>It has 1152 symmetries! – but unfortunately, you can only see them in 4D space!</a:t>
            </a: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38</a:t>
            </a:fld>
            <a:endParaRPr lang="en-US" altLang="en-US"/>
          </a:p>
        </p:txBody>
      </p:sp>
    </p:spTree>
    <p:extLst>
      <p:ext uri="{BB962C8B-B14F-4D97-AF65-F5344CB8AC3E}">
        <p14:creationId xmlns:p14="http://schemas.microsoft.com/office/powerpoint/2010/main" val="927648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alternate view that demonstrates one of its 3-fold rotational symmetries.</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39</a:t>
            </a:fld>
            <a:endParaRPr lang="en-US" altLang="en-US"/>
          </a:p>
        </p:txBody>
      </p:sp>
    </p:spTree>
    <p:extLst>
      <p:ext uri="{BB962C8B-B14F-4D97-AF65-F5344CB8AC3E}">
        <p14:creationId xmlns:p14="http://schemas.microsoft.com/office/powerpoint/2010/main" val="3629161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 or Leonhard Euler.</a:t>
            </a:r>
          </a:p>
          <a:p>
            <a:endParaRPr lang="en-US" altLang="en-US" dirty="0" smtClean="0">
              <a:latin typeface="Arial" panose="020B0604020202020204" pitchFamily="34" charset="0"/>
            </a:endParaRPr>
          </a:p>
          <a:p>
            <a:r>
              <a:rPr lang="en-US" altLang="en-US" dirty="0" smtClean="0">
                <a:latin typeface="Arial" panose="020B0604020202020204" pitchFamily="34" charset="0"/>
              </a:rPr>
              <a:t>From an early age on, I was fascinated with numbers …</a:t>
            </a:r>
          </a:p>
          <a:p>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1126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D7813CD6-AE95-4A2B-B22B-4AEDF34AD3CF}" type="slidenum">
              <a:rPr lang="en-US" altLang="en-US" sz="1000">
                <a:latin typeface="Times New Roman" panose="02020603050405020304" pitchFamily="18" charset="0"/>
              </a:rPr>
              <a:pPr/>
              <a:t>4</a:t>
            </a:fld>
            <a:endParaRPr lang="en-US" altLang="en-US" sz="1000">
              <a:latin typeface="Times New Roman" panose="02020603050405020304" pitchFamily="18" charset="0"/>
            </a:endParaRPr>
          </a:p>
        </p:txBody>
      </p:sp>
    </p:spTree>
    <p:extLst>
      <p:ext uri="{BB962C8B-B14F-4D97-AF65-F5344CB8AC3E}">
        <p14:creationId xmlns:p14="http://schemas.microsoft.com/office/powerpoint/2010/main" val="943637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Here is the 120 cell -- made of 120 dodecahedra. It has 1200 edges.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in this parallel projection you can only see about half of them, because some edges “obscure” some other ones.</a:t>
            </a: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40</a:t>
            </a:fld>
            <a:endParaRPr lang="en-US" altLang="en-US"/>
          </a:p>
        </p:txBody>
      </p:sp>
    </p:spTree>
    <p:extLst>
      <p:ext uri="{BB962C8B-B14F-4D97-AF65-F5344CB8AC3E}">
        <p14:creationId xmlns:p14="http://schemas.microsoft.com/office/powerpoint/2010/main" val="1877923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Here is a perspective projection of the same thing.  In principle it shows all 1200 edges, but some of them lie close to the center of this model and are very small!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diameter is just</a:t>
            </a:r>
            <a:r>
              <a:rPr lang="en-US" baseline="0" dirty="0" smtClean="0"/>
              <a:t> a couple of inches  It was made by Bathsheba Grossman.</a:t>
            </a: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41</a:t>
            </a:fld>
            <a:endParaRPr lang="en-US" altLang="en-US"/>
          </a:p>
        </p:txBody>
      </p:sp>
    </p:spTree>
    <p:extLst>
      <p:ext uri="{BB962C8B-B14F-4D97-AF65-F5344CB8AC3E}">
        <p14:creationId xmlns:p14="http://schemas.microsoft.com/office/powerpoint/2010/main" val="1855507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a:noFill/>
        </p:spPr>
        <p:txBody>
          <a:bodyPr/>
          <a:lstStyle>
            <a:lvl1pPr defTabSz="930275">
              <a:defRPr sz="2800">
                <a:solidFill>
                  <a:schemeClr val="tx1"/>
                </a:solidFill>
                <a:latin typeface="Arial" panose="020B0604020202020204" pitchFamily="34" charset="0"/>
              </a:defRPr>
            </a:lvl1pPr>
            <a:lvl2pPr marL="742950" indent="-285750" defTabSz="930275">
              <a:defRPr sz="2800">
                <a:solidFill>
                  <a:schemeClr val="tx1"/>
                </a:solidFill>
                <a:latin typeface="Arial" panose="020B0604020202020204" pitchFamily="34" charset="0"/>
              </a:defRPr>
            </a:lvl2pPr>
            <a:lvl3pPr marL="1143000" indent="-228600" defTabSz="930275">
              <a:defRPr sz="2800">
                <a:solidFill>
                  <a:schemeClr val="tx1"/>
                </a:solidFill>
                <a:latin typeface="Arial" panose="020B0604020202020204" pitchFamily="34" charset="0"/>
              </a:defRPr>
            </a:lvl3pPr>
            <a:lvl4pPr marL="1600200" indent="-228600" defTabSz="930275">
              <a:defRPr sz="2800">
                <a:solidFill>
                  <a:schemeClr val="tx1"/>
                </a:solidFill>
                <a:latin typeface="Arial" panose="020B0604020202020204" pitchFamily="34" charset="0"/>
              </a:defRPr>
            </a:lvl4pPr>
            <a:lvl5pPr marL="2057400" indent="-228600" defTabSz="930275">
              <a:defRPr sz="28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1000" smtClean="0">
                <a:latin typeface="Times New Roman" panose="02020603050405020304" pitchFamily="18" charset="0"/>
              </a:rPr>
              <a:t>Granada 2003</a:t>
            </a:r>
          </a:p>
        </p:txBody>
      </p:sp>
      <p:sp>
        <p:nvSpPr>
          <p:cNvPr id="5123" name="Rectangle 5"/>
          <p:cNvSpPr>
            <a:spLocks noGrp="1" noChangeArrowheads="1"/>
          </p:cNvSpPr>
          <p:nvPr>
            <p:ph type="sldNum" sz="quarter" idx="5"/>
          </p:nvPr>
        </p:nvSpPr>
        <p:spPr>
          <a:noFill/>
        </p:spPr>
        <p:txBody>
          <a:bodyPr/>
          <a:lstStyle>
            <a:lvl1pPr defTabSz="930275">
              <a:defRPr sz="2800">
                <a:solidFill>
                  <a:schemeClr val="tx1"/>
                </a:solidFill>
                <a:latin typeface="Arial" panose="020B0604020202020204" pitchFamily="34" charset="0"/>
              </a:defRPr>
            </a:lvl1pPr>
            <a:lvl2pPr marL="742950" indent="-285750" defTabSz="930275">
              <a:defRPr sz="2800">
                <a:solidFill>
                  <a:schemeClr val="tx1"/>
                </a:solidFill>
                <a:latin typeface="Arial" panose="020B0604020202020204" pitchFamily="34" charset="0"/>
              </a:defRPr>
            </a:lvl2pPr>
            <a:lvl3pPr marL="1143000" indent="-228600" defTabSz="930275">
              <a:defRPr sz="2800">
                <a:solidFill>
                  <a:schemeClr val="tx1"/>
                </a:solidFill>
                <a:latin typeface="Arial" panose="020B0604020202020204" pitchFamily="34" charset="0"/>
              </a:defRPr>
            </a:lvl3pPr>
            <a:lvl4pPr marL="1600200" indent="-228600" defTabSz="930275">
              <a:defRPr sz="2800">
                <a:solidFill>
                  <a:schemeClr val="tx1"/>
                </a:solidFill>
                <a:latin typeface="Arial" panose="020B0604020202020204" pitchFamily="34" charset="0"/>
              </a:defRPr>
            </a:lvl4pPr>
            <a:lvl5pPr marL="2057400" indent="-228600" defTabSz="930275">
              <a:defRPr sz="28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defRPr>
            </a:lvl9pPr>
          </a:lstStyle>
          <a:p>
            <a:fld id="{7D5B3067-A181-45F9-BE96-2D0947923B03}" type="slidenum">
              <a:rPr lang="en-US" altLang="en-US" sz="1000" smtClean="0">
                <a:latin typeface="Times New Roman" panose="02020603050405020304" pitchFamily="18" charset="0"/>
              </a:rPr>
              <a:pPr/>
              <a:t>42</a:t>
            </a:fld>
            <a:endParaRPr lang="en-US" altLang="en-US" sz="1000" smtClean="0">
              <a:latin typeface="Times New Roman" panose="02020603050405020304" pitchFamily="18" charset="0"/>
            </a:endParaRPr>
          </a:p>
        </p:txBody>
      </p:sp>
      <p:sp>
        <p:nvSpPr>
          <p:cNvPr id="5124" name="Rectangle 2"/>
          <p:cNvSpPr>
            <a:spLocks noGrp="1" noRot="1" noChangeAspect="1" noChangeArrowheads="1" noTextEdit="1"/>
          </p:cNvSpPr>
          <p:nvPr>
            <p:ph type="sldImg"/>
          </p:nvPr>
        </p:nvSpPr>
        <p:spPr>
          <a:ln cap="flat"/>
        </p:spPr>
      </p:sp>
      <p:sp>
        <p:nvSpPr>
          <p:cNvPr id="5125" name="Rectangle 3"/>
          <p:cNvSpPr>
            <a:spLocks noGrp="1" noChangeArrowheads="1"/>
          </p:cNvSpPr>
          <p:nvPr>
            <p:ph type="body" idx="1"/>
          </p:nvPr>
        </p:nvSpPr>
        <p:spPr>
          <a:noFill/>
        </p:spPr>
        <p:txBody>
          <a:bodyPr/>
          <a:lstStyle/>
          <a:p>
            <a:r>
              <a:rPr lang="en-US" altLang="en-US" dirty="0" smtClean="0"/>
              <a:t>Now you are probably burning with</a:t>
            </a:r>
            <a:r>
              <a:rPr lang="en-US" altLang="en-US" baseline="0" dirty="0" smtClean="0"/>
              <a:t> the question:  What happens if </a:t>
            </a:r>
            <a:r>
              <a:rPr lang="en-US" altLang="en-US" dirty="0" smtClean="0"/>
              <a:t>we go to even higher </a:t>
            </a:r>
            <a:r>
              <a:rPr lang="en-US" altLang="en-US" baseline="0" dirty="0" smtClean="0"/>
              <a:t>Dimensions … and try to find all regular polytopes.</a:t>
            </a:r>
            <a:endParaRPr lang="en-US" altLang="en-US" dirty="0" smtClean="0"/>
          </a:p>
        </p:txBody>
      </p:sp>
    </p:spTree>
    <p:extLst>
      <p:ext uri="{BB962C8B-B14F-4D97-AF65-F5344CB8AC3E}">
        <p14:creationId xmlns:p14="http://schemas.microsoft.com/office/powerpoint/2010/main" val="1315742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we need to use our 4D polytopes as tiles to construct the surfaces of the regular 5D polytopes.</a:t>
            </a:r>
          </a:p>
          <a:p>
            <a:r>
              <a:rPr lang="en-US" baseline="0" dirty="0" smtClean="0"/>
              <a:t>But when we look at the dihedral angles, we find that all but two – the simplex and the hypercube – are too round to be of use.  </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43</a:t>
            </a:fld>
            <a:endParaRPr lang="en-US" altLang="en-US"/>
          </a:p>
        </p:txBody>
      </p:sp>
    </p:spTree>
    <p:extLst>
      <p:ext uri="{BB962C8B-B14F-4D97-AF65-F5344CB8AC3E}">
        <p14:creationId xmlns:p14="http://schemas.microsoft.com/office/powerpoint/2010/main" val="1767019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answer to this question is …</a:t>
            </a:r>
          </a:p>
          <a:p>
            <a:r>
              <a:rPr lang="en-US" dirty="0" smtClean="0"/>
              <a:t>&gt;&gt;&gt;</a:t>
            </a:r>
          </a:p>
          <a:p>
            <a:r>
              <a:rPr lang="en-US" dirty="0" smtClean="0"/>
              <a:t>There are just 3 tracks by which we can continue to construct higher-dimensional regular </a:t>
            </a:r>
            <a:r>
              <a:rPr lang="en-US" dirty="0" err="1" smtClean="0"/>
              <a:t>polytopes</a:t>
            </a:r>
            <a:r>
              <a:rPr lang="en-US" dirty="0" smtClean="0"/>
              <a:t>.</a:t>
            </a:r>
          </a:p>
          <a:p>
            <a:r>
              <a:rPr lang="en-US" dirty="0" smtClean="0"/>
              <a:t>We can build simplexes,</a:t>
            </a:r>
            <a:r>
              <a:rPr lang="en-US" baseline="0" dirty="0" smtClean="0"/>
              <a:t> hyper-cubes, and cross-polytopes in all dimensions.</a:t>
            </a:r>
          </a:p>
          <a:p>
            <a:r>
              <a:rPr lang="en-US" baseline="0" dirty="0" smtClean="0"/>
              <a:t>Let’s look at these 3 series separately.</a:t>
            </a:r>
            <a:endParaRPr lang="en-US" dirty="0" smtClean="0"/>
          </a:p>
          <a:p>
            <a:endParaRPr lang="en-US" dirty="0"/>
          </a:p>
          <a:p>
            <a:endParaRPr lang="en-US" dirty="0" smtClean="0"/>
          </a:p>
        </p:txBody>
      </p:sp>
      <p:sp>
        <p:nvSpPr>
          <p:cNvPr id="4" name="Slide Number Placeholder 3"/>
          <p:cNvSpPr>
            <a:spLocks noGrp="1"/>
          </p:cNvSpPr>
          <p:nvPr>
            <p:ph type="sldNum" sz="quarter" idx="10"/>
          </p:nvPr>
        </p:nvSpPr>
        <p:spPr/>
        <p:txBody>
          <a:bodyPr/>
          <a:lstStyle/>
          <a:p>
            <a:fld id="{6E3A5281-5BF4-47A3-93BA-871DBB49E8C0}" type="slidenum">
              <a:rPr lang="en-US" smtClean="0"/>
              <a:t>44</a:t>
            </a:fld>
            <a:endParaRPr lang="en-US"/>
          </a:p>
        </p:txBody>
      </p:sp>
    </p:spTree>
    <p:extLst>
      <p:ext uri="{BB962C8B-B14F-4D97-AF65-F5344CB8AC3E}">
        <p14:creationId xmlns:p14="http://schemas.microsoft.com/office/powerpoint/2010/main" val="2375402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the simplex series:  To make a n-D simplex, take n+1 vertices and arrange</a:t>
            </a:r>
            <a:r>
              <a:rPr lang="en-US" baseline="0" dirty="0" smtClean="0"/>
              <a:t> them at equal distances from one another.</a:t>
            </a:r>
          </a:p>
          <a:p>
            <a:r>
              <a:rPr lang="en-US" baseline="0" dirty="0" smtClean="0"/>
              <a:t>This can easily be done recursively, by starting with the simplex one dimension lower, and adding one more point “above” it in the new dimension at just the right distance, so that all the edges are the same length.</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45</a:t>
            </a:fld>
            <a:endParaRPr lang="en-US" altLang="en-US"/>
          </a:p>
        </p:txBody>
      </p:sp>
    </p:spTree>
    <p:extLst>
      <p:ext uri="{BB962C8B-B14F-4D97-AF65-F5344CB8AC3E}">
        <p14:creationId xmlns:p14="http://schemas.microsoft.com/office/powerpoint/2010/main" val="16319403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series is based</a:t>
            </a:r>
            <a:r>
              <a:rPr lang="en-US" baseline="0" dirty="0" smtClean="0"/>
              <a:t> on hyper-cubes.  It uses the repeated extrusion process that I have described to you before.  </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46</a:t>
            </a:fld>
            <a:endParaRPr lang="en-US" altLang="en-US"/>
          </a:p>
        </p:txBody>
      </p:sp>
    </p:spTree>
    <p:extLst>
      <p:ext uri="{BB962C8B-B14F-4D97-AF65-F5344CB8AC3E}">
        <p14:creationId xmlns:p14="http://schemas.microsoft.com/office/powerpoint/2010/main" val="29983017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series delivers all the corresponding duals to the </a:t>
            </a:r>
            <a:r>
              <a:rPr lang="en-US" dirty="0" err="1" smtClean="0"/>
              <a:t>hypercubes</a:t>
            </a:r>
            <a:r>
              <a:rPr lang="en-US" dirty="0" smtClean="0"/>
              <a:t>.  Here is a possible</a:t>
            </a:r>
            <a:r>
              <a:rPr lang="en-US" baseline="0" dirty="0" smtClean="0"/>
              <a:t> construction process</a:t>
            </a:r>
            <a:r>
              <a:rPr lang="en-US" dirty="0" smtClean="0"/>
              <a:t>:  Place . . .</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47</a:t>
            </a:fld>
            <a:endParaRPr lang="en-US" altLang="en-US"/>
          </a:p>
        </p:txBody>
      </p:sp>
    </p:spTree>
    <p:extLst>
      <p:ext uri="{BB962C8B-B14F-4D97-AF65-F5344CB8AC3E}">
        <p14:creationId xmlns:p14="http://schemas.microsoft.com/office/powerpoint/2010/main" val="19564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Beyond the 4</a:t>
            </a:r>
            <a:r>
              <a:rPr lang="en-US" baseline="30000" dirty="0" smtClean="0"/>
              <a:t>th</a:t>
            </a:r>
            <a:r>
              <a:rPr lang="en-US" dirty="0" smtClean="0"/>
              <a:t> dimension</a:t>
            </a:r>
            <a:r>
              <a:rPr lang="en-US" baseline="0" dirty="0" smtClean="0"/>
              <a:t> there are just 3 regular polytopes in each dimension.</a:t>
            </a:r>
          </a:p>
          <a:p>
            <a:r>
              <a:rPr lang="en-US" baseline="0" dirty="0" smtClean="0"/>
              <a:t>Dimensions 3 and 4 seem to be most exciting! … Luckily . . .</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48</a:t>
            </a:fld>
            <a:endParaRPr lang="en-US" altLang="en-US"/>
          </a:p>
        </p:txBody>
      </p:sp>
    </p:spTree>
    <p:extLst>
      <p:ext uri="{BB962C8B-B14F-4D97-AF65-F5344CB8AC3E}">
        <p14:creationId xmlns:p14="http://schemas.microsoft.com/office/powerpoint/2010/main" val="21950868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Platonic solids serve a much bigger role than just existing as regular </a:t>
            </a:r>
            <a:r>
              <a:rPr lang="en-US" dirty="0" err="1" smtClean="0"/>
              <a:t>polyhedra</a:t>
            </a:r>
            <a:r>
              <a:rPr lang="en-US" dirty="0" smtClean="0"/>
              <a:t>.  The symmetries</a:t>
            </a:r>
            <a:r>
              <a:rPr lang="en-US" baseline="0" dirty="0" smtClean="0"/>
              <a:t> represented by these objects show up in many much more complex objects</a:t>
            </a:r>
            <a:r>
              <a:rPr lang="en-US" dirty="0" smtClean="0"/>
              <a:t>, e.g. viruses. </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49</a:t>
            </a:fld>
            <a:endParaRPr lang="en-US" altLang="en-US"/>
          </a:p>
        </p:txBody>
      </p:sp>
    </p:spTree>
    <p:extLst>
      <p:ext uri="{BB962C8B-B14F-4D97-AF65-F5344CB8AC3E}">
        <p14:creationId xmlns:p14="http://schemas.microsoft.com/office/powerpoint/2010/main" val="3525896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ISAMA 2004</a:t>
            </a:r>
          </a:p>
        </p:txBody>
      </p:sp>
      <p:sp>
        <p:nvSpPr>
          <p:cNvPr id="13315" name="Rectangle 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A346C0C1-DAB4-4E47-8241-56E7538A450E}" type="slidenum">
              <a:rPr lang="en-US" altLang="en-US" sz="1000">
                <a:latin typeface="Times New Roman" panose="02020603050405020304" pitchFamily="18" charset="0"/>
              </a:rPr>
              <a:pPr/>
              <a:t>5</a:t>
            </a:fld>
            <a:endParaRPr lang="en-US" altLang="en-US" sz="1000">
              <a:latin typeface="Times New Roman" panose="02020603050405020304" pitchFamily="18" charset="0"/>
            </a:endParaRPr>
          </a:p>
        </p:txBody>
      </p:sp>
      <p:sp>
        <p:nvSpPr>
          <p:cNvPr id="13316" name="Rectangle 2"/>
          <p:cNvSpPr>
            <a:spLocks noGrp="1" noRot="1" noChangeAspect="1" noChangeArrowheads="1" noTextEdit="1"/>
          </p:cNvSpPr>
          <p:nvPr>
            <p:ph type="sldImg"/>
          </p:nvPr>
        </p:nvSpPr>
        <p:spPr>
          <a:ln/>
        </p:spPr>
      </p:sp>
      <p:sp>
        <p:nvSpPr>
          <p:cNvPr id="1331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latin typeface="Arial" panose="020B0604020202020204" pitchFamily="34" charset="0"/>
              </a:rPr>
              <a:t>and during high-school  I fell in love with geometry.</a:t>
            </a:r>
          </a:p>
          <a:p>
            <a:r>
              <a:rPr lang="en-US" altLang="en-US" dirty="0" smtClean="0">
                <a:latin typeface="Arial" panose="020B0604020202020204" pitchFamily="34" charset="0"/>
              </a:rPr>
              <a:t>In 11</a:t>
            </a:r>
            <a:r>
              <a:rPr lang="en-US" altLang="en-US" baseline="30000" dirty="0" smtClean="0">
                <a:latin typeface="Arial" panose="020B0604020202020204" pitchFamily="34" charset="0"/>
              </a:rPr>
              <a:t>th</a:t>
            </a:r>
            <a:r>
              <a:rPr lang="en-US" altLang="en-US" dirty="0" smtClean="0">
                <a:latin typeface="Arial" panose="020B0604020202020204" pitchFamily="34" charset="0"/>
              </a:rPr>
              <a:t> grade we had a subject called  </a:t>
            </a:r>
            <a:r>
              <a:rPr lang="en-US" altLang="en-US" u="sng" dirty="0" smtClean="0">
                <a:latin typeface="Arial" panose="020B0604020202020204" pitchFamily="34" charset="0"/>
              </a:rPr>
              <a:t>Descriptive Geometry </a:t>
            </a:r>
            <a:r>
              <a:rPr lang="en-US" altLang="en-US" dirty="0" smtClean="0">
                <a:latin typeface="Arial" panose="020B0604020202020204" pitchFamily="34" charset="0"/>
              </a:rPr>
              <a:t>, where we constructed the intersection lines between two cylinders. -- I thought that this was very cool </a:t>
            </a:r>
            <a:r>
              <a:rPr lang="en-US" altLang="ja-JP" dirty="0" smtClean="0">
                <a:latin typeface="Arial" panose="020B0604020202020204" pitchFamily="34" charset="0"/>
              </a:rPr>
              <a:t>stuff!</a:t>
            </a:r>
          </a:p>
          <a:p>
            <a:r>
              <a:rPr lang="en-US" altLang="ja-JP" dirty="0" smtClean="0">
                <a:latin typeface="Arial" panose="020B0604020202020204" pitchFamily="34" charset="0"/>
              </a:rPr>
              <a:t> – Ever since,</a:t>
            </a:r>
            <a:r>
              <a:rPr lang="en-US" altLang="ja-JP" baseline="0" dirty="0" smtClean="0">
                <a:latin typeface="Arial" panose="020B0604020202020204" pitchFamily="34" charset="0"/>
              </a:rPr>
              <a:t> geometry has been in my blood stream!   And it has never left me.</a:t>
            </a:r>
            <a:endParaRPr lang="en-US" altLang="ja-JP" dirty="0" smtClean="0">
              <a:latin typeface="Arial" panose="020B0604020202020204" pitchFamily="34" charset="0"/>
            </a:endParaRP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952051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use the </a:t>
            </a:r>
            <a:r>
              <a:rPr lang="en-US" u="sng" dirty="0" smtClean="0"/>
              <a:t>symmetry</a:t>
            </a:r>
            <a:r>
              <a:rPr lang="en-US" dirty="0" smtClean="0"/>
              <a:t> of the Platonic solids to place other objects than just n-</a:t>
            </a:r>
            <a:r>
              <a:rPr lang="en-US" dirty="0" err="1" smtClean="0"/>
              <a:t>gonal</a:t>
            </a:r>
            <a:r>
              <a:rPr lang="en-US" dirty="0" smtClean="0"/>
              <a:t> faces in a symmetrical manner.</a:t>
            </a:r>
          </a:p>
          <a:p>
            <a:r>
              <a:rPr lang="en-US" dirty="0" smtClean="0"/>
              <a:t>Here I have replaced </a:t>
            </a:r>
            <a:r>
              <a:rPr lang="en-US" baseline="0" dirty="0" smtClean="0"/>
              <a:t>the faces of a dodecahedron with </a:t>
            </a:r>
            <a:r>
              <a:rPr lang="en-US" dirty="0" smtClean="0"/>
              <a:t>a dozen mutually interlocking</a:t>
            </a:r>
            <a:r>
              <a:rPr lang="en-US" baseline="0" dirty="0" smtClean="0"/>
              <a:t> </a:t>
            </a:r>
            <a:r>
              <a:rPr lang="en-US" baseline="0" dirty="0" err="1" smtClean="0"/>
              <a:t>pentafoil</a:t>
            </a:r>
            <a:r>
              <a:rPr lang="en-US" baseline="0" dirty="0" smtClean="0"/>
              <a:t> knots.</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50</a:t>
            </a:fld>
            <a:endParaRPr lang="en-US" altLang="en-US"/>
          </a:p>
        </p:txBody>
      </p:sp>
    </p:spTree>
    <p:extLst>
      <p:ext uri="{BB962C8B-B14F-4D97-AF65-F5344CB8AC3E}">
        <p14:creationId xmlns:p14="http://schemas.microsoft.com/office/powerpoint/2010/main" val="2634742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Florida 1999</a:t>
            </a:r>
          </a:p>
        </p:txBody>
      </p:sp>
      <p:sp>
        <p:nvSpPr>
          <p:cNvPr id="7" name="Rectangle 5"/>
          <p:cNvSpPr>
            <a:spLocks noGrp="1" noChangeArrowheads="1"/>
          </p:cNvSpPr>
          <p:nvPr>
            <p:ph type="sldNum" sz="quarter" idx="5"/>
          </p:nvPr>
        </p:nvSpPr>
        <p:spPr>
          <a:ln/>
        </p:spPr>
        <p:txBody>
          <a:bodyPr/>
          <a:lstStyle/>
          <a:p>
            <a:fld id="{94DFF280-39A5-405C-96D9-7CCF0761E716}" type="slidenum">
              <a:rPr lang="en-US" altLang="en-US"/>
              <a:pPr/>
              <a:t>51</a:t>
            </a:fld>
            <a:endParaRPr lang="en-US" altLang="en-US"/>
          </a:p>
        </p:txBody>
      </p:sp>
      <p:sp>
        <p:nvSpPr>
          <p:cNvPr id="1464322" name="Rectangle 2"/>
          <p:cNvSpPr>
            <a:spLocks noGrp="1" noRot="1" noChangeAspect="1" noChangeArrowheads="1" noTextEdit="1"/>
          </p:cNvSpPr>
          <p:nvPr>
            <p:ph type="sldImg"/>
          </p:nvPr>
        </p:nvSpPr>
        <p:spPr>
          <a:ln/>
        </p:spPr>
      </p:sp>
      <p:sp>
        <p:nvSpPr>
          <p:cNvPr id="1464323" name="Rectangle 3"/>
          <p:cNvSpPr>
            <a:spLocks noGrp="1" noChangeArrowheads="1"/>
          </p:cNvSpPr>
          <p:nvPr>
            <p:ph type="body" idx="1"/>
          </p:nvPr>
        </p:nvSpPr>
        <p:spPr/>
        <p:txBody>
          <a:bodyPr/>
          <a:lstStyle/>
          <a:p>
            <a:r>
              <a:rPr lang="en-US" altLang="en-US" dirty="0"/>
              <a:t>And here is an even more complex linking scheme:</a:t>
            </a:r>
          </a:p>
          <a:p>
            <a:r>
              <a:rPr lang="en-US" altLang="en-US" dirty="0"/>
              <a:t>Every trefoil links </a:t>
            </a:r>
            <a:r>
              <a:rPr lang="en-US" altLang="en-US" u="sng" dirty="0"/>
              <a:t>twice</a:t>
            </a:r>
            <a:r>
              <a:rPr lang="en-US" altLang="en-US" dirty="0"/>
              <a:t> with </a:t>
            </a:r>
            <a:r>
              <a:rPr lang="en-US" altLang="en-US" dirty="0" smtClean="0"/>
              <a:t>each </a:t>
            </a:r>
            <a:r>
              <a:rPr lang="en-US" altLang="en-US" dirty="0"/>
              <a:t>one of its 3 neighbors.</a:t>
            </a:r>
          </a:p>
        </p:txBody>
      </p:sp>
    </p:spTree>
    <p:extLst>
      <p:ext uri="{BB962C8B-B14F-4D97-AF65-F5344CB8AC3E}">
        <p14:creationId xmlns:p14="http://schemas.microsoft.com/office/powerpoint/2010/main" val="4087339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sculpture that started out as a dodecahedron.  I broke the full symmetry and removed some edges so that there remained a Hamiltonian cycle using</a:t>
            </a:r>
            <a:r>
              <a:rPr lang="en-US" baseline="0" dirty="0" smtClean="0"/>
              <a:t> 20 selected edges from its total of 30 edges forming a </a:t>
            </a:r>
            <a:r>
              <a:rPr lang="en-US" dirty="0" smtClean="0"/>
              <a:t>single loop.   In this loop, we can then suspend a soap-film or other minimal surfaces.  Here is a minimal surface with two tunnels.</a:t>
            </a:r>
          </a:p>
          <a:p>
            <a:r>
              <a:rPr lang="en-US" dirty="0" smtClean="0"/>
              <a:t>The casting and patina was done by Steve</a:t>
            </a:r>
            <a:r>
              <a:rPr lang="en-US" baseline="0" dirty="0" smtClean="0"/>
              <a:t> </a:t>
            </a:r>
            <a:r>
              <a:rPr lang="en-US" baseline="0" dirty="0" err="1" smtClean="0"/>
              <a:t>Reinmuth</a:t>
            </a:r>
            <a:r>
              <a:rPr lang="en-US" baseline="0" dirty="0" smtClean="0"/>
              <a:t> in Eugene, OR.</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52</a:t>
            </a:fld>
            <a:endParaRPr lang="en-US" altLang="en-US"/>
          </a:p>
        </p:txBody>
      </p:sp>
    </p:spTree>
    <p:extLst>
      <p:ext uri="{BB962C8B-B14F-4D97-AF65-F5344CB8AC3E}">
        <p14:creationId xmlns:p14="http://schemas.microsoft.com/office/powerpoint/2010/main" val="3157657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 mathematician, the Platonic solids are beautiful in their own way.</a:t>
            </a:r>
          </a:p>
          <a:p>
            <a:r>
              <a:rPr lang="en-US" dirty="0" smtClean="0"/>
              <a:t>But they can also inspire artists to create artifacts that look beautiful also to non-mathematicians.  One such artist is Hans </a:t>
            </a:r>
            <a:r>
              <a:rPr lang="en-US" dirty="0" err="1" smtClean="0"/>
              <a:t>Schepker</a:t>
            </a:r>
            <a:r>
              <a:rPr lang="en-US" dirty="0" smtClean="0"/>
              <a:t>;</a:t>
            </a:r>
            <a:r>
              <a:rPr lang="en-US" baseline="0" dirty="0" smtClean="0"/>
              <a:t> he is about my age and lives in </a:t>
            </a:r>
            <a:r>
              <a:rPr lang="en-US" dirty="0" smtClean="0"/>
              <a:t>Harrisville, NH.</a:t>
            </a:r>
          </a:p>
          <a:p>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53</a:t>
            </a:fld>
            <a:endParaRPr lang="en-US" altLang="en-US"/>
          </a:p>
        </p:txBody>
      </p:sp>
    </p:spTree>
    <p:extLst>
      <p:ext uri="{BB962C8B-B14F-4D97-AF65-F5344CB8AC3E}">
        <p14:creationId xmlns:p14="http://schemas.microsoft.com/office/powerpoint/2010/main" val="13389624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does beautiful lead-framed stained-glass art.   Check his web page called “Glass Geometry”.</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54</a:t>
            </a:fld>
            <a:endParaRPr lang="en-US" altLang="en-US"/>
          </a:p>
        </p:txBody>
      </p:sp>
    </p:spTree>
    <p:extLst>
      <p:ext uri="{BB962C8B-B14F-4D97-AF65-F5344CB8AC3E}">
        <p14:creationId xmlns:p14="http://schemas.microsoft.com/office/powerpoint/2010/main" val="35374719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he makes of the Platonic solids.  The top row should look rather familiar to you.</a:t>
            </a:r>
          </a:p>
          <a:p>
            <a:r>
              <a:rPr lang="en-US" dirty="0" smtClean="0"/>
              <a:t>Bottom half:</a:t>
            </a:r>
            <a:r>
              <a:rPr lang="en-US" baseline="0" dirty="0" smtClean="0"/>
              <a:t> on the left: cube and tetrahedron, followed by Dodecahedron and Icosahedron.</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55</a:t>
            </a:fld>
            <a:endParaRPr lang="en-US" altLang="en-US"/>
          </a:p>
        </p:txBody>
      </p:sp>
    </p:spTree>
    <p:extLst>
      <p:ext uri="{BB962C8B-B14F-4D97-AF65-F5344CB8AC3E}">
        <p14:creationId xmlns:p14="http://schemas.microsoft.com/office/powerpoint/2010/main" val="806770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Hans often turns these things into lamps.  Obviously he does much more than</a:t>
            </a:r>
            <a:r>
              <a:rPr lang="en-US" baseline="0" dirty="0" smtClean="0"/>
              <a:t> just replicate the Platonic solids.  </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56</a:t>
            </a:fld>
            <a:endParaRPr lang="en-US" altLang="en-US"/>
          </a:p>
        </p:txBody>
      </p:sp>
    </p:spTree>
    <p:extLst>
      <p:ext uri="{BB962C8B-B14F-4D97-AF65-F5344CB8AC3E}">
        <p14:creationId xmlns:p14="http://schemas.microsoft.com/office/powerpoint/2010/main" val="30233146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he did with the four simpler 4D regular polytopes.</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57</a:t>
            </a:fld>
            <a:endParaRPr lang="en-US" altLang="en-US"/>
          </a:p>
        </p:txBody>
      </p:sp>
    </p:spTree>
    <p:extLst>
      <p:ext uri="{BB962C8B-B14F-4D97-AF65-F5344CB8AC3E}">
        <p14:creationId xmlns:p14="http://schemas.microsoft.com/office/powerpoint/2010/main" val="8439696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for the more complicated polytopes,</a:t>
            </a:r>
            <a:r>
              <a:rPr lang="en-US" baseline="0" dirty="0" smtClean="0"/>
              <a:t> he realizes only a subset of all faces and edges to avoid the dense clutter near the center.</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58</a:t>
            </a:fld>
            <a:endParaRPr lang="en-US" altLang="en-US"/>
          </a:p>
        </p:txBody>
      </p:sp>
    </p:spTree>
    <p:extLst>
      <p:ext uri="{BB962C8B-B14F-4D97-AF65-F5344CB8AC3E}">
        <p14:creationId xmlns:p14="http://schemas.microsoft.com/office/powerpoint/2010/main" val="3166170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Even in 3D, there are many </a:t>
            </a:r>
            <a:r>
              <a:rPr lang="en-US" baseline="0" dirty="0" smtClean="0"/>
              <a:t>beautiful </a:t>
            </a:r>
            <a:r>
              <a:rPr lang="en-US" baseline="0" dirty="0" err="1" smtClean="0"/>
              <a:t>polyhedra</a:t>
            </a:r>
            <a:r>
              <a:rPr lang="en-US" baseline="0" dirty="0" smtClean="0"/>
              <a:t> in addition to the five Platonic solids.  There is a whole zoo of semi-regular </a:t>
            </a:r>
            <a:r>
              <a:rPr lang="en-US" baseline="0" dirty="0" err="1" smtClean="0"/>
              <a:t>polyhedra</a:t>
            </a:r>
            <a:r>
              <a:rPr lang="en-US" baseline="0" dirty="0" smtClean="0"/>
              <a:t>. </a:t>
            </a:r>
            <a:r>
              <a:rPr lang="en-US" dirty="0" smtClean="0"/>
              <a:t>They are composed of more than one type of regular n-</a:t>
            </a:r>
            <a:r>
              <a:rPr lang="en-US" dirty="0" err="1" smtClean="0"/>
              <a:t>gonal</a:t>
            </a:r>
            <a:r>
              <a:rPr lang="en-US" dirty="0" smtClean="0"/>
              <a:t> tile.  But all the vertices must still be the same.</a:t>
            </a:r>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59</a:t>
            </a:fld>
            <a:endParaRPr lang="en-US" altLang="en-US"/>
          </a:p>
        </p:txBody>
      </p:sp>
    </p:spTree>
    <p:extLst>
      <p:ext uri="{BB962C8B-B14F-4D97-AF65-F5344CB8AC3E}">
        <p14:creationId xmlns:p14="http://schemas.microsoft.com/office/powerpoint/2010/main" val="149090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r>
              <a:rPr lang="en-US" altLang="en-US" sz="1000" smtClean="0">
                <a:latin typeface="Times New Roman" panose="02020603050405020304" pitchFamily="18" charset="0"/>
              </a:rPr>
              <a:t>Granada 2003</a:t>
            </a:r>
          </a:p>
        </p:txBody>
      </p:sp>
      <p:sp>
        <p:nvSpPr>
          <p:cNvPr id="36866" name="Rectangle 5"/>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426E003D-830F-4E90-9AFD-967030E85A02}" type="slidenum">
              <a:rPr lang="en-US" altLang="en-US" sz="1000">
                <a:latin typeface="Times New Roman" panose="02020603050405020304" pitchFamily="18" charset="0"/>
              </a:rPr>
              <a:pPr/>
              <a:t>6</a:t>
            </a:fld>
            <a:endParaRPr lang="en-US" altLang="en-US" sz="1000">
              <a:latin typeface="Times New Roman" panose="02020603050405020304" pitchFamily="18" charset="0"/>
            </a:endParaRPr>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Arial" panose="020B0604020202020204" pitchFamily="34" charset="0"/>
              </a:rPr>
              <a:t>So, in many of my assignments during the last 40 years, I always look for the geometry problems.</a:t>
            </a:r>
          </a:p>
          <a:p>
            <a:r>
              <a:rPr lang="en-US" altLang="en-US" dirty="0" smtClean="0">
                <a:latin typeface="Arial" panose="020B0604020202020204" pitchFamily="34" charset="0"/>
              </a:rPr>
              <a:t>My first</a:t>
            </a:r>
            <a:r>
              <a:rPr lang="en-US" altLang="en-US" baseline="0" dirty="0" smtClean="0">
                <a:latin typeface="Arial" panose="020B0604020202020204" pitchFamily="34" charset="0"/>
              </a:rPr>
              <a:t> job was at Bell Labs in Murray Hill.  I was placed into the group that had just invented CCDs, and over 3 years we developed</a:t>
            </a:r>
            <a:r>
              <a:rPr lang="en-US" altLang="en-US" dirty="0" smtClean="0">
                <a:latin typeface="Arial" panose="020B0604020202020204" pitchFamily="34" charset="0"/>
              </a:rPr>
              <a:t> the first all-solid-state TV camera. (The success of this brought me to Berkeley).  There I teamed up with D. A. Patterson, and we built the first Reduced Instruction Set Computer on a chip.  At that time, my</a:t>
            </a:r>
            <a:r>
              <a:rPr lang="en-US" altLang="en-US" baseline="0" dirty="0" smtClean="0">
                <a:latin typeface="Arial" panose="020B0604020202020204" pitchFamily="34" charset="0"/>
              </a:rPr>
              <a:t> students and I worked </a:t>
            </a:r>
            <a:r>
              <a:rPr lang="en-US" altLang="en-US" dirty="0" smtClean="0">
                <a:latin typeface="Arial" panose="020B0604020202020204" pitchFamily="34" charset="0"/>
              </a:rPr>
              <a:t>mostly on IC-layout programs</a:t>
            </a:r>
            <a:r>
              <a:rPr lang="en-US" altLang="en-US" baseline="0" dirty="0" smtClean="0">
                <a:latin typeface="Arial" panose="020B0604020202020204" pitchFamily="34" charset="0"/>
              </a:rPr>
              <a:t> which offer a lot of 2D geometry problems.</a:t>
            </a:r>
            <a:endParaRPr lang="en-US" altLang="en-US" dirty="0" smtClean="0">
              <a:latin typeface="Arial" panose="020B0604020202020204" pitchFamily="34" charset="0"/>
            </a:endParaRPr>
          </a:p>
          <a:p>
            <a:r>
              <a:rPr lang="en-US" altLang="en-US" dirty="0" smtClean="0">
                <a:latin typeface="Arial" panose="020B0604020202020204" pitchFamily="34" charset="0"/>
              </a:rPr>
              <a:t>The</a:t>
            </a:r>
            <a:r>
              <a:rPr lang="en-US" altLang="en-US" baseline="0" dirty="0" smtClean="0">
                <a:latin typeface="Arial" panose="020B0604020202020204" pitchFamily="34" charset="0"/>
              </a:rPr>
              <a:t>n we needed a n</a:t>
            </a:r>
            <a:r>
              <a:rPr lang="en-US" altLang="en-US" dirty="0" smtClean="0">
                <a:latin typeface="Arial" panose="020B0604020202020204" pitchFamily="34" charset="0"/>
              </a:rPr>
              <a:t>ew home for CS; and I transitioned from 2D geometry to 3D geometry. == Later I teamed up with Paul Wright in ME on a project called  “</a:t>
            </a:r>
            <a:r>
              <a:rPr lang="en-US" altLang="en-US" dirty="0" err="1" smtClean="0">
                <a:latin typeface="Arial" panose="020B0604020202020204" pitchFamily="34" charset="0"/>
              </a:rPr>
              <a:t>CyberCut</a:t>
            </a:r>
            <a:r>
              <a:rPr lang="en-US" altLang="en-US" dirty="0" smtClean="0">
                <a:latin typeface="Arial" panose="020B0604020202020204" pitchFamily="34" charset="0"/>
              </a:rPr>
              <a:t> – </a:t>
            </a:r>
            <a:r>
              <a:rPr lang="en-US" altLang="en-US" dirty="0" err="1" smtClean="0">
                <a:latin typeface="Arial" panose="020B0604020202020204" pitchFamily="34" charset="0"/>
              </a:rPr>
              <a:t>CyberBuild</a:t>
            </a:r>
            <a:r>
              <a:rPr lang="en-US" altLang="en-US" dirty="0" smtClean="0">
                <a:latin typeface="Arial" panose="020B0604020202020204" pitchFamily="34" charset="0"/>
              </a:rPr>
              <a:t>”.  This started with optimized tool paths for 3-axis milling machines to make free-form surfaces such as the 3D</a:t>
            </a:r>
            <a:r>
              <a:rPr lang="en-US" altLang="en-US" baseline="0" dirty="0" smtClean="0">
                <a:latin typeface="Arial" panose="020B0604020202020204" pitchFamily="34" charset="0"/>
              </a:rPr>
              <a:t> Yin-Yang</a:t>
            </a:r>
            <a:r>
              <a:rPr lang="en-US" altLang="en-US" dirty="0" smtClean="0">
                <a:latin typeface="Arial" panose="020B0604020202020204" pitchFamily="34" charset="0"/>
              </a:rPr>
              <a:t>.  Then came along the 3D printers and additive layered manufacturing. . .</a:t>
            </a:r>
          </a:p>
        </p:txBody>
      </p:sp>
    </p:spTree>
    <p:extLst>
      <p:ext uri="{BB962C8B-B14F-4D97-AF65-F5344CB8AC3E}">
        <p14:creationId xmlns:p14="http://schemas.microsoft.com/office/powerpoint/2010/main" val="38330717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then there are the stellated objects.  For instance:  </a:t>
            </a:r>
            <a:r>
              <a:rPr lang="en-US" dirty="0" smtClean="0"/>
              <a:t>Start with a dodecahedron and</a:t>
            </a:r>
            <a:r>
              <a:rPr lang="en-US" baseline="0" dirty="0" smtClean="0"/>
              <a:t> </a:t>
            </a:r>
            <a:r>
              <a:rPr lang="en-US" dirty="0" smtClean="0"/>
              <a:t>add 5-sided pyramids on all its faces.  This results in the “small stellated dodecahedron.”</a:t>
            </a:r>
          </a:p>
          <a:p>
            <a:r>
              <a:rPr lang="en-US" dirty="0" smtClean="0"/>
              <a:t>Hans then cut off the points of the pyramids and turned them inwards; -- and that is how he obtained</a:t>
            </a:r>
            <a:r>
              <a:rPr lang="en-US" baseline="0" dirty="0" smtClean="0"/>
              <a:t> the “Dis-a-Pointed Small Stellated Dodecahedron”.</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60</a:t>
            </a:fld>
            <a:endParaRPr lang="en-US" altLang="en-US"/>
          </a:p>
        </p:txBody>
      </p:sp>
    </p:spTree>
    <p:extLst>
      <p:ext uri="{BB962C8B-B14F-4D97-AF65-F5344CB8AC3E}">
        <p14:creationId xmlns:p14="http://schemas.microsoft.com/office/powerpoint/2010/main" val="26364447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Hans does not just do semi-regular</a:t>
            </a:r>
            <a:r>
              <a:rPr lang="en-US" baseline="0" dirty="0" smtClean="0"/>
              <a:t> polygons.  He also creates objects like this trefoil knot….</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61</a:t>
            </a:fld>
            <a:endParaRPr lang="en-US" altLang="en-US"/>
          </a:p>
        </p:txBody>
      </p:sp>
    </p:spTree>
    <p:extLst>
      <p:ext uri="{BB962C8B-B14F-4D97-AF65-F5344CB8AC3E}">
        <p14:creationId xmlns:p14="http://schemas.microsoft.com/office/powerpoint/2010/main" val="1351248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or this minimal surface derived</a:t>
            </a:r>
            <a:r>
              <a:rPr lang="en-US" baseline="0" dirty="0" smtClean="0"/>
              <a:t> from the “</a:t>
            </a:r>
            <a:r>
              <a:rPr lang="en-US" baseline="0" dirty="0" err="1" smtClean="0"/>
              <a:t>Ohloid</a:t>
            </a:r>
            <a:r>
              <a:rPr lang="en-US" baseline="0" dirty="0" smtClean="0"/>
              <a:t>” configuration of two half-circles.</a:t>
            </a:r>
          </a:p>
          <a:p>
            <a:r>
              <a:rPr lang="en-US" baseline="0" dirty="0" smtClean="0"/>
              <a:t>&gt;&gt;&gt;  So, this is a good </a:t>
            </a:r>
            <a:r>
              <a:rPr lang="en-US" baseline="0" dirty="0" err="1" smtClean="0"/>
              <a:t>segway</a:t>
            </a:r>
            <a:r>
              <a:rPr lang="en-US" baseline="0" dirty="0" smtClean="0"/>
              <a:t> to leave the world of </a:t>
            </a:r>
            <a:r>
              <a:rPr lang="en-US" baseline="0" dirty="0" err="1" smtClean="0"/>
              <a:t>polyhedra</a:t>
            </a:r>
            <a:r>
              <a:rPr lang="en-US" baseline="0" dirty="0" smtClean="0"/>
              <a:t>  and talk about </a:t>
            </a:r>
            <a:r>
              <a:rPr lang="en-US" u="sng" baseline="0" dirty="0" smtClean="0"/>
              <a:t>smooth, free-form surfaces</a:t>
            </a:r>
            <a:r>
              <a:rPr lang="en-US" baseline="0" dirty="0" smtClean="0"/>
              <a:t>.</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62</a:t>
            </a:fld>
            <a:endParaRPr lang="en-US" altLang="en-US"/>
          </a:p>
        </p:txBody>
      </p:sp>
    </p:spTree>
    <p:extLst>
      <p:ext uri="{BB962C8B-B14F-4D97-AF65-F5344CB8AC3E}">
        <p14:creationId xmlns:p14="http://schemas.microsoft.com/office/powerpoint/2010/main" val="4745015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surface has also fascinated</a:t>
            </a:r>
            <a:r>
              <a:rPr lang="en-US" baseline="0" dirty="0" smtClean="0"/>
              <a:t> another East-coast artist:  Charlie Perry, and he has done many variations thereof.</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63</a:t>
            </a:fld>
            <a:endParaRPr lang="en-US" altLang="en-US"/>
          </a:p>
        </p:txBody>
      </p:sp>
    </p:spTree>
    <p:extLst>
      <p:ext uri="{BB962C8B-B14F-4D97-AF65-F5344CB8AC3E}">
        <p14:creationId xmlns:p14="http://schemas.microsoft.com/office/powerpoint/2010/main" val="18988184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So,</a:t>
            </a:r>
            <a:r>
              <a:rPr lang="en-US" altLang="en-US" baseline="0" dirty="0" smtClean="0">
                <a:latin typeface="Arial" panose="020B0604020202020204" pitchFamily="34" charset="0"/>
              </a:rPr>
              <a:t> let’s talk about </a:t>
            </a:r>
            <a:r>
              <a:rPr lang="en-US" altLang="en-US" u="sng" baseline="0" dirty="0" smtClean="0">
                <a:latin typeface="Arial" panose="020B0604020202020204" pitchFamily="34" charset="0"/>
              </a:rPr>
              <a:t>surfaces</a:t>
            </a:r>
            <a:r>
              <a:rPr lang="en-US" altLang="en-US" baseline="0" dirty="0" smtClean="0">
                <a:latin typeface="Arial" panose="020B0604020202020204" pitchFamily="34" charset="0"/>
              </a:rPr>
              <a:t> more formally.  Intuitively, these are thin, 2-dimanional sheets that are bent into the third dimension. </a:t>
            </a:r>
            <a:r>
              <a:rPr lang="en-US" altLang="en-US" dirty="0" smtClean="0">
                <a:latin typeface="Arial" panose="020B0604020202020204" pitchFamily="34" charset="0"/>
              </a:rPr>
              <a:t>They may have many holes and open border lines.  Here are several different sculptures that fall into this category.</a:t>
            </a:r>
            <a:br>
              <a:rPr lang="en-US" altLang="en-US" dirty="0" smtClean="0">
                <a:latin typeface="Arial" panose="020B0604020202020204" pitchFamily="34" charset="0"/>
              </a:rPr>
            </a:br>
            <a:r>
              <a:rPr lang="en-US" altLang="en-US" dirty="0" smtClean="0">
                <a:latin typeface="Arial" panose="020B0604020202020204" pitchFamily="34" charset="0"/>
              </a:rPr>
              <a:t>Here are some more examples of 2-manifold sculptures.  They come in quite different shapes and different materials.</a:t>
            </a:r>
          </a:p>
          <a:p>
            <a:r>
              <a:rPr lang="en-US" altLang="en-US" dirty="0" smtClean="0">
                <a:latin typeface="Arial" panose="020B0604020202020204" pitchFamily="34" charset="0"/>
              </a:rPr>
              <a:t>Max Bill’s Moebius band has been carved from stone;   Perry’s “Dual Universe” was cast in bronze;   Eva </a:t>
            </a:r>
            <a:r>
              <a:rPr lang="en-US" altLang="en-US" dirty="0" err="1" smtClean="0">
                <a:latin typeface="Arial" panose="020B0604020202020204" pitchFamily="34" charset="0"/>
              </a:rPr>
              <a:t>Hild</a:t>
            </a:r>
            <a:r>
              <a:rPr lang="en-US" altLang="en-US" dirty="0" smtClean="0">
                <a:latin typeface="Arial" panose="020B0604020202020204" pitchFamily="34" charset="0"/>
              </a:rPr>
              <a:t> forms many of her sculptures from clay;   and Brent Collins’ “</a:t>
            </a:r>
            <a:r>
              <a:rPr lang="en-US" altLang="en-US" dirty="0" err="1" smtClean="0">
                <a:latin typeface="Arial" panose="020B0604020202020204" pitchFamily="34" charset="0"/>
              </a:rPr>
              <a:t>Heptoroid</a:t>
            </a:r>
            <a:r>
              <a:rPr lang="en-US" altLang="en-US" dirty="0" smtClean="0">
                <a:latin typeface="Arial" panose="020B0604020202020204" pitchFamily="34" charset="0"/>
              </a:rPr>
              <a:t>” is made from wood.</a:t>
            </a: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7173"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1793B21C-8691-4175-ADAA-B39760891DBD}" type="slidenum">
              <a:rPr lang="en-US" altLang="en-US" sz="1000" smtClean="0">
                <a:latin typeface="Times New Roman" panose="02020603050405020304" pitchFamily="18" charset="0"/>
              </a:rPr>
              <a:pPr/>
              <a:t>64</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40438163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The mathematical idealization of such surfaces are called “2-manifolds”.</a:t>
            </a:r>
            <a:r>
              <a:rPr lang="en-US" altLang="en-US" baseline="0" dirty="0" smtClean="0">
                <a:latin typeface="Arial" panose="020B0604020202020204" pitchFamily="34" charset="0"/>
              </a:rPr>
              <a:t>  To qualify,</a:t>
            </a:r>
            <a:r>
              <a:rPr lang="en-US" altLang="en-US" dirty="0" smtClean="0">
                <a:latin typeface="Arial" panose="020B0604020202020204" pitchFamily="34" charset="0"/>
              </a:rPr>
              <a:t> every small neighborhood of a point must be equivalent to a disk (shown in yellow),</a:t>
            </a:r>
            <a:r>
              <a:rPr lang="en-US" altLang="en-US" baseline="0" dirty="0" smtClean="0">
                <a:latin typeface="Arial" panose="020B0604020202020204" pitchFamily="34" charset="0"/>
              </a:rPr>
              <a:t> </a:t>
            </a:r>
            <a:r>
              <a:rPr lang="en-US" altLang="en-US" dirty="0" smtClean="0">
                <a:latin typeface="Arial" panose="020B0604020202020204" pitchFamily="34" charset="0"/>
              </a:rPr>
              <a:t>or equivalent to a half-disk (shown in red) if the point lies at a border rim.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Examples: </a:t>
            </a:r>
            <a:r>
              <a:rPr lang="en-US" baseline="0" dirty="0" smtClean="0"/>
              <a:t>&lt;&lt; S</a:t>
            </a:r>
            <a:r>
              <a:rPr lang="en-US" dirty="0" smtClean="0"/>
              <a:t>how a piece of cardboard;  some sculpture model {</a:t>
            </a:r>
            <a:r>
              <a:rPr lang="en-US" dirty="0" err="1" smtClean="0"/>
              <a:t>Volution</a:t>
            </a:r>
            <a:r>
              <a:rPr lang="en-US" dirty="0" smtClean="0"/>
              <a:t>}  … &gt;&gt;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Structures like a book, where multiple pages hang from a joint spine are NOT 2-manifolds.</a:t>
            </a:r>
            <a:endParaRPr lang="en-US" b="1" dirty="0" smtClean="0"/>
          </a:p>
          <a:p>
            <a:r>
              <a:rPr lang="en-US" dirty="0" smtClean="0"/>
              <a:t>-&gt;&gt;</a:t>
            </a:r>
            <a:r>
              <a:rPr lang="en-US" baseline="0" dirty="0" smtClean="0"/>
              <a:t>  </a:t>
            </a:r>
            <a:r>
              <a:rPr lang="en-US" dirty="0" smtClean="0"/>
              <a:t>Now we want to do a topological</a:t>
            </a:r>
            <a:r>
              <a:rPr lang="en-US" baseline="0" dirty="0" smtClean="0"/>
              <a:t> analysis of such surfaces.</a:t>
            </a:r>
          </a:p>
          <a:p>
            <a:endParaRPr lang="en-US" altLang="en-US" dirty="0" smtClean="0">
              <a:latin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65</a:t>
            </a:fld>
            <a:endParaRPr lang="en-US" altLang="en-US"/>
          </a:p>
        </p:txBody>
      </p:sp>
    </p:spTree>
    <p:extLst>
      <p:ext uri="{BB962C8B-B14F-4D97-AF65-F5344CB8AC3E}">
        <p14:creationId xmlns:p14="http://schemas.microsoft.com/office/powerpoint/2010/main" val="41818213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that, we</a:t>
            </a:r>
            <a:r>
              <a:rPr lang="en-US" baseline="0" dirty="0" smtClean="0"/>
              <a:t> need to understand</a:t>
            </a:r>
            <a:r>
              <a:rPr lang="en-US" dirty="0" smtClean="0"/>
              <a:t>:  What is topology ?  --  As the joke goes:</a:t>
            </a:r>
          </a:p>
          <a:p>
            <a:r>
              <a:rPr lang="en-US" dirty="0" smtClean="0"/>
              <a:t>For a topologist there is no difference between</a:t>
            </a:r>
            <a:r>
              <a:rPr lang="en-US" baseline="0" dirty="0" smtClean="0"/>
              <a:t> a coffee mug and a donut: they are both “handle-bodies of genus 1”</a:t>
            </a:r>
          </a:p>
          <a:p>
            <a:r>
              <a:rPr lang="en-US" baseline="0" dirty="0" smtClean="0"/>
              <a:t>Topologists do not look at geometry; they only are concerned with connectivity.</a:t>
            </a:r>
          </a:p>
          <a:p>
            <a:r>
              <a:rPr lang="en-US" baseline="0" dirty="0" smtClean="0"/>
              <a:t>For topologists shapes are infinitely stretchable and pliable; you are just not allowed to make any cuts or tears.</a:t>
            </a:r>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66</a:t>
            </a:fld>
            <a:endParaRPr lang="en-US" altLang="en-US"/>
          </a:p>
        </p:txBody>
      </p:sp>
    </p:spTree>
    <p:extLst>
      <p:ext uri="{BB962C8B-B14F-4D97-AF65-F5344CB8AC3E}">
        <p14:creationId xmlns:p14="http://schemas.microsoft.com/office/powerpoint/2010/main" val="41912729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But now I want to focus on the topological analysis of surfaces.  The key theorem says:  All 2-manifolds embedded in 3D Euclidean space can be characterized topologically by just 3 parameters: </a:t>
            </a:r>
            <a:br>
              <a:rPr lang="en-US" altLang="en-US" dirty="0" smtClean="0">
                <a:latin typeface="Arial" panose="020B0604020202020204" pitchFamily="34" charset="0"/>
              </a:rPr>
            </a:br>
            <a:r>
              <a:rPr lang="en-US" altLang="en-US" dirty="0" smtClean="0">
                <a:latin typeface="Arial" panose="020B0604020202020204" pitchFamily="34" charset="0"/>
              </a:rPr>
              <a:t>The number of its borders, b:  i.e., # of 1D rim-lines;   its </a:t>
            </a:r>
            <a:r>
              <a:rPr lang="en-US" altLang="en-US" dirty="0" err="1" smtClean="0">
                <a:latin typeface="Arial" panose="020B0604020202020204" pitchFamily="34" charset="0"/>
              </a:rPr>
              <a:t>orientability</a:t>
            </a:r>
            <a:r>
              <a:rPr lang="en-US" altLang="en-US" dirty="0" smtClean="0">
                <a:latin typeface="Arial" panose="020B0604020202020204" pitchFamily="34" charset="0"/>
              </a:rPr>
              <a:t>, </a:t>
            </a:r>
            <a:r>
              <a:rPr lang="el-GR" altLang="en-US" dirty="0" smtClean="0">
                <a:latin typeface="Arial" panose="020B0604020202020204" pitchFamily="34" charset="0"/>
              </a:rPr>
              <a:t>σ</a:t>
            </a:r>
            <a:r>
              <a:rPr lang="en-US" altLang="en-US" dirty="0" smtClean="0">
                <a:latin typeface="Arial" panose="020B0604020202020204" pitchFamily="34" charset="0"/>
              </a:rPr>
              <a:t>: whether the surface is single- or double-sided;   and its connectivity, specified either by the Genus, g, or by the Euler Characteristic, </a:t>
            </a:r>
            <a:r>
              <a:rPr lang="el-GR" altLang="en-US" dirty="0" smtClean="0">
                <a:latin typeface="Arial" panose="020B0604020202020204" pitchFamily="34" charset="0"/>
              </a:rPr>
              <a:t>χ</a:t>
            </a:r>
            <a:r>
              <a:rPr lang="en-US" altLang="en-US" dirty="0" smtClean="0">
                <a:latin typeface="Arial" panose="020B0604020202020204" pitchFamily="34" charset="0"/>
              </a:rPr>
              <a:t>,  </a:t>
            </a:r>
          </a:p>
          <a:p>
            <a:r>
              <a:rPr lang="en-US" altLang="en-US" dirty="0" smtClean="0">
                <a:latin typeface="Arial" panose="020B0604020202020204" pitchFamily="34" charset="0"/>
              </a:rPr>
              <a:t>== Let’s look at these three characteristics more closely: . . .</a:t>
            </a:r>
            <a:br>
              <a:rPr lang="en-US" altLang="en-US" dirty="0" smtClean="0">
                <a:latin typeface="Arial" panose="020B0604020202020204" pitchFamily="34" charset="0"/>
              </a:rPr>
            </a:br>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31749"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67D0B0E7-16BB-4404-84BF-C034B409DBCF}" type="slidenum">
              <a:rPr lang="en-US" altLang="en-US" sz="1000" smtClean="0">
                <a:latin typeface="Times New Roman" panose="02020603050405020304" pitchFamily="18" charset="0"/>
              </a:rPr>
              <a:pPr/>
              <a:t>67</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21524835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Determining the number of borders is the easiest of the 3 tasks:</a:t>
            </a:r>
          </a:p>
          <a:p>
            <a:r>
              <a:rPr lang="en-US" altLang="en-US" dirty="0" smtClean="0">
                <a:latin typeface="Arial" panose="020B0604020202020204" pitchFamily="34" charset="0"/>
              </a:rPr>
              <a:t>Run along a rim-line until you come back to the starting point and count this as ONE border; then count the number of separate loops.</a:t>
            </a:r>
          </a:p>
          <a:p>
            <a:r>
              <a:rPr lang="en-US" altLang="en-US" dirty="0" smtClean="0">
                <a:latin typeface="Arial" panose="020B0604020202020204" pitchFamily="34" charset="0"/>
              </a:rPr>
              <a:t>In Perry’s “Tetra” sculpture, there are  4 borders, all circular rings.</a:t>
            </a: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33797"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D79EF827-0FB9-4644-BC7D-9E4A80129441}" type="slidenum">
              <a:rPr lang="en-US" altLang="en-US" sz="1000" smtClean="0">
                <a:latin typeface="Times New Roman" panose="02020603050405020304" pitchFamily="18" charset="0"/>
              </a:rPr>
              <a:pPr/>
              <a:t>68</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20147252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Next, the </a:t>
            </a:r>
            <a:r>
              <a:rPr lang="en-US" altLang="en-US" dirty="0" err="1" smtClean="0">
                <a:latin typeface="Arial" panose="020B0604020202020204" pitchFamily="34" charset="0"/>
              </a:rPr>
              <a:t>orientability</a:t>
            </a:r>
            <a:r>
              <a:rPr lang="en-US" altLang="en-US" dirty="0" smtClean="0">
                <a:latin typeface="Arial" panose="020B0604020202020204" pitchFamily="34" charset="0"/>
              </a:rPr>
              <a:t> of a surface can be determined by starting to </a:t>
            </a:r>
            <a:r>
              <a:rPr lang="en-US" altLang="en-US" u="sng" dirty="0" smtClean="0">
                <a:latin typeface="Arial" panose="020B0604020202020204" pitchFamily="34" charset="0"/>
              </a:rPr>
              <a:t>flood-fill-paint</a:t>
            </a:r>
            <a:r>
              <a:rPr lang="en-US" altLang="en-US" dirty="0" smtClean="0">
                <a:latin typeface="Arial" panose="020B0604020202020204" pitchFamily="34" charset="0"/>
              </a:rPr>
              <a:t> the surface without ever stepping across the rim.</a:t>
            </a:r>
          </a:p>
          <a:p>
            <a:r>
              <a:rPr lang="en-US" altLang="en-US" dirty="0" smtClean="0">
                <a:latin typeface="Arial" panose="020B0604020202020204" pitchFamily="34" charset="0"/>
              </a:rPr>
              <a:t>If, in the end, all surface areas have been painted, then the surface is single-sided.</a:t>
            </a:r>
          </a:p>
          <a:p>
            <a:r>
              <a:rPr lang="en-US" altLang="en-US" dirty="0" smtClean="0">
                <a:latin typeface="Arial" panose="020B0604020202020204" pitchFamily="34" charset="0"/>
              </a:rPr>
              <a:t>If only half of it got painted, and the rest of the surface can be painted with a different color, then the surface is double sided.</a:t>
            </a:r>
          </a:p>
          <a:p>
            <a:r>
              <a:rPr lang="en-US" altLang="en-US" dirty="0" smtClean="0">
                <a:latin typeface="Arial" panose="020B0604020202020204" pitchFamily="34" charset="0"/>
              </a:rPr>
              <a:t>If something else happens, then the surface was not a proper 2-manifold in the first place.</a:t>
            </a: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35845"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655D481F-56E2-4C3A-8625-1825C46380C6}" type="slidenum">
              <a:rPr lang="en-US" altLang="en-US" sz="1000" smtClean="0">
                <a:latin typeface="Times New Roman" panose="02020603050405020304" pitchFamily="18" charset="0"/>
              </a:rPr>
              <a:pPr/>
              <a:t>69</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3357943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During the last two decades, I have worked with artists and with mathematicians.</a:t>
            </a:r>
          </a:p>
          <a:p>
            <a:r>
              <a:rPr lang="en-US" altLang="en-US" dirty="0" smtClean="0">
                <a:latin typeface="Arial" panose="020B0604020202020204" pitchFamily="34" charset="0"/>
              </a:rPr>
              <a:t>The top row shows some mathematical visualization models fabricated on 3D printers.  Top-left is a 3D Hilbert cube with 512 “</a:t>
            </a:r>
            <a:r>
              <a:rPr lang="en-US" altLang="ja-JP" dirty="0" smtClean="0">
                <a:latin typeface="Arial" panose="020B0604020202020204" pitchFamily="34" charset="0"/>
              </a:rPr>
              <a:t>elbows</a:t>
            </a:r>
            <a:r>
              <a:rPr lang="en-US" altLang="en-US" dirty="0" smtClean="0">
                <a:latin typeface="Arial" panose="020B0604020202020204" pitchFamily="34" charset="0"/>
              </a:rPr>
              <a:t>”</a:t>
            </a:r>
            <a:r>
              <a:rPr lang="en-US" altLang="ja-JP" dirty="0" smtClean="0">
                <a:latin typeface="Arial" panose="020B0604020202020204" pitchFamily="34" charset="0"/>
              </a:rPr>
              <a:t>.  Top right is a special, highly symmetrical Klein bottle. </a:t>
            </a:r>
            <a:r>
              <a:rPr lang="en-US" altLang="en-US" dirty="0" smtClean="0">
                <a:latin typeface="Arial" panose="020B0604020202020204" pitchFamily="34" charset="0"/>
              </a:rPr>
              <a:t>The bottom row shows two larger sculptures that emerged from my collaboration with Brent Collins. -- </a:t>
            </a:r>
            <a:r>
              <a:rPr lang="en-US" altLang="ja-JP" dirty="0" smtClean="0">
                <a:latin typeface="Arial" panose="020B0604020202020204" pitchFamily="34" charset="0"/>
              </a:rPr>
              <a:t>All of these involve</a:t>
            </a:r>
            <a:r>
              <a:rPr lang="en-US" altLang="ja-JP" baseline="0" dirty="0" smtClean="0">
                <a:latin typeface="Arial" panose="020B0604020202020204" pitchFamily="34" charset="0"/>
              </a:rPr>
              <a:t> some intricate geometry!</a:t>
            </a:r>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38916"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30C2B620-04D6-4975-AFC7-1406AE0F43CC}" type="slidenum">
              <a:rPr lang="en-US" altLang="en-US" sz="1000">
                <a:latin typeface="Times New Roman" panose="02020603050405020304" pitchFamily="18" charset="0"/>
              </a:rPr>
              <a:pPr/>
              <a:t>7</a:t>
            </a:fld>
            <a:endParaRPr lang="en-US" altLang="en-US" sz="1000">
              <a:latin typeface="Times New Roman" panose="02020603050405020304" pitchFamily="18" charset="0"/>
            </a:endParaRPr>
          </a:p>
        </p:txBody>
      </p:sp>
    </p:spTree>
    <p:extLst>
      <p:ext uri="{BB962C8B-B14F-4D97-AF65-F5344CB8AC3E}">
        <p14:creationId xmlns:p14="http://schemas.microsoft.com/office/powerpoint/2010/main" val="1676342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solidFill>
                  <a:schemeClr val="tx1"/>
                </a:solidFill>
              </a:rPr>
              <a:t>Sometimes there is a quicker way to determine surface </a:t>
            </a:r>
            <a:r>
              <a:rPr lang="en-US" dirty="0" err="1" smtClean="0">
                <a:solidFill>
                  <a:schemeClr val="tx1"/>
                </a:solidFill>
              </a:rPr>
              <a:t>orientability</a:t>
            </a:r>
            <a:r>
              <a:rPr lang="en-US" dirty="0" smtClean="0">
                <a:solidFill>
                  <a:schemeClr val="tx1"/>
                </a:solidFill>
              </a:rPr>
              <a:t>:</a:t>
            </a:r>
            <a:br>
              <a:rPr lang="en-US" dirty="0" smtClean="0">
                <a:solidFill>
                  <a:schemeClr val="tx1"/>
                </a:solidFill>
              </a:rPr>
            </a:br>
            <a:r>
              <a:rPr lang="en-US" dirty="0" smtClean="0">
                <a:solidFill>
                  <a:schemeClr val="tx1"/>
                </a:solidFill>
              </a:rPr>
              <a:t>If you can find  a path  to get from a point</a:t>
            </a:r>
            <a:r>
              <a:rPr lang="en-US" baseline="0" dirty="0" smtClean="0">
                <a:solidFill>
                  <a:schemeClr val="tx1"/>
                </a:solidFill>
              </a:rPr>
              <a:t> on </a:t>
            </a:r>
            <a:r>
              <a:rPr lang="en-US" dirty="0" smtClean="0">
                <a:solidFill>
                  <a:schemeClr val="tx1"/>
                </a:solidFill>
              </a:rPr>
              <a:t>“one side” of the surface to “the same point on other side” without stepping across a rim, the surface is </a:t>
            </a:r>
            <a:r>
              <a:rPr lang="en-US" u="sng" dirty="0" smtClean="0">
                <a:solidFill>
                  <a:schemeClr val="tx1"/>
                </a:solidFill>
              </a:rPr>
              <a:t>single-sided</a:t>
            </a:r>
            <a:r>
              <a:rPr lang="en-US" dirty="0" smtClean="0">
                <a:solidFill>
                  <a:schemeClr val="tx1"/>
                </a:solidFill>
              </a:rPr>
              <a:t>.</a:t>
            </a:r>
          </a:p>
          <a:p>
            <a:pPr>
              <a:defRPr/>
            </a:pPr>
            <a:endParaRPr lang="en-US" dirty="0"/>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37893"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51AE3525-7D51-437C-9367-2059225F38E4}" type="slidenum">
              <a:rPr lang="en-US" altLang="en-US" sz="1000" smtClean="0">
                <a:latin typeface="Times New Roman" panose="02020603050405020304" pitchFamily="18" charset="0"/>
              </a:rPr>
              <a:pPr/>
              <a:t>70</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7283688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solidFill>
                  <a:schemeClr val="tx1"/>
                </a:solidFill>
                <a:latin typeface="Arial" panose="020B0604020202020204" pitchFamily="34" charset="0"/>
              </a:rPr>
              <a:t>The </a:t>
            </a:r>
            <a:r>
              <a:rPr lang="en-US" altLang="en-US" u="sng" dirty="0" smtClean="0">
                <a:solidFill>
                  <a:schemeClr val="tx1"/>
                </a:solidFill>
                <a:latin typeface="Arial" panose="020B0604020202020204" pitchFamily="34" charset="0"/>
              </a:rPr>
              <a:t>genus</a:t>
            </a:r>
            <a:r>
              <a:rPr lang="en-US" altLang="en-US" dirty="0" smtClean="0">
                <a:solidFill>
                  <a:schemeClr val="tx1"/>
                </a:solidFill>
                <a:latin typeface="Arial" panose="020B0604020202020204" pitchFamily="34" charset="0"/>
              </a:rPr>
              <a:t> of a surface specifies its </a:t>
            </a:r>
            <a:r>
              <a:rPr lang="en-US" altLang="en-US" u="sng" dirty="0" smtClean="0">
                <a:solidFill>
                  <a:schemeClr val="tx1"/>
                </a:solidFill>
                <a:latin typeface="Arial" panose="020B0604020202020204" pitchFamily="34" charset="0"/>
              </a:rPr>
              <a:t>connectivity</a:t>
            </a:r>
            <a:r>
              <a:rPr lang="en-US" altLang="en-US" dirty="0" smtClean="0">
                <a:solidFill>
                  <a:schemeClr val="tx1"/>
                </a:solidFill>
                <a:latin typeface="Arial" panose="020B0604020202020204" pitchFamily="34" charset="0"/>
              </a:rPr>
              <a:t>.  It is defined as  the number of independent closed-loop cuts that can be made on the surface, while still leaving all its pieces connected to one another.</a:t>
            </a:r>
          </a:p>
          <a:p>
            <a:r>
              <a:rPr lang="en-US" altLang="en-US" dirty="0" smtClean="0">
                <a:solidFill>
                  <a:schemeClr val="tx1"/>
                </a:solidFill>
                <a:latin typeface="Arial" panose="020B0604020202020204" pitchFamily="34" charset="0"/>
              </a:rPr>
              <a:t>On the left, I show 3 examples of handle-bodies:  A sphere has genus 0:  any closed loop will cut out a disconnected region.   On the two-hole torus, we can make two cuts shown by the red lines, and the surface will still be connected into a single piece.  On the genus-4 handle-body, we can make the 4 red loop-cuts, and still move from anywhere to anywhere on this surface.  ---  On the right, I show a few disks with a varying number of punctures or holes. All of them have genus 0:  Any closed loop will cut out a disconnected region. </a:t>
            </a:r>
            <a:r>
              <a:rPr lang="en-US" altLang="en-US" u="sng" dirty="0" smtClean="0">
                <a:solidFill>
                  <a:schemeClr val="tx1"/>
                </a:solidFill>
                <a:latin typeface="Arial" panose="020B0604020202020204" pitchFamily="34" charset="0"/>
              </a:rPr>
              <a:t>The number of punctures does not change anything</a:t>
            </a:r>
            <a:r>
              <a:rPr lang="en-US" altLang="en-US" dirty="0" smtClean="0">
                <a:solidFill>
                  <a:schemeClr val="tx1"/>
                </a:solidFill>
                <a:latin typeface="Arial" panose="020B0604020202020204" pitchFamily="34" charset="0"/>
              </a:rPr>
              <a:t>!</a:t>
            </a: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39941"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D473D70A-A096-4E35-9CDF-EB4363116A19}" type="slidenum">
              <a:rPr lang="en-US" altLang="en-US" sz="1000" smtClean="0">
                <a:latin typeface="Times New Roman" panose="02020603050405020304" pitchFamily="18" charset="0"/>
              </a:rPr>
              <a:pPr/>
              <a:t>71</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42526939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Sometimes it is simpler to determine first the Euler Characteristic, and then calculate the genus from that.</a:t>
            </a:r>
          </a:p>
          <a:p>
            <a:r>
              <a:rPr lang="en-US" altLang="en-US" dirty="0" smtClean="0">
                <a:latin typeface="Arial" panose="020B0604020202020204" pitchFamily="34" charset="0"/>
              </a:rPr>
              <a:t>One way to find the E.C. is to draw a mesh onto the surface and then apply the formula that E.C. is equal to # of V-E+F.</a:t>
            </a:r>
          </a:p>
          <a:p>
            <a:r>
              <a:rPr lang="en-US" altLang="en-US" dirty="0" smtClean="0">
                <a:latin typeface="Arial" panose="020B0604020202020204" pitchFamily="34" charset="0"/>
              </a:rPr>
              <a:t>But often there is a short-cut; particularly for sculptures that are composed from many interconnected ribbon elements: We simply count the number of ribbons that we have to cut, until we are left with a jagged piece of surface with a single rim, that is topologically equivalent to a disk.  The Euler characteristic of our original surface is then </a:t>
            </a:r>
            <a:r>
              <a:rPr lang="en-US" altLang="en-US" u="sng" dirty="0" smtClean="0">
                <a:latin typeface="Arial" panose="020B0604020202020204" pitchFamily="34" charset="0"/>
              </a:rPr>
              <a:t>1 minus the # of cuts made</a:t>
            </a:r>
            <a:r>
              <a:rPr lang="en-US" altLang="en-US" dirty="0" smtClean="0">
                <a:latin typeface="Arial" panose="020B0604020202020204" pitchFamily="34" charset="0"/>
              </a:rPr>
              <a:t>. When we do this to the “Tetra” frame we have to make 3 cuts, so its E.C is -2.</a:t>
            </a:r>
          </a:p>
          <a:p>
            <a:r>
              <a:rPr lang="en-US" altLang="en-US" dirty="0" smtClean="0">
                <a:latin typeface="Arial" panose="020B0604020202020204" pitchFamily="34" charset="0"/>
              </a:rPr>
              <a:t>From the E.C. we can then calculate the genus of the surface according to these two formulas. </a:t>
            </a: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41989"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06DC9516-F90C-4785-B6D7-7F68B832B0E2}" type="slidenum">
              <a:rPr lang="en-US" altLang="en-US" sz="1000" smtClean="0">
                <a:latin typeface="Times New Roman" panose="02020603050405020304" pitchFamily="18" charset="0"/>
              </a:rPr>
              <a:pPr/>
              <a:t>72</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7529787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Let’s apply this to: “Endless Ribbon” by Max Bill. This is a non-orientable Moebius-band; it has a single border. Its E.C. can be found most easily by laying a simple mesh on this surface, consisting of 2 vertices, 3 edges and a single rectangular, twisted face.  It’s E.C. thus is 0, and from this we calculate a genus of 1.</a:t>
            </a:r>
          </a:p>
          <a:p>
            <a:r>
              <a:rPr lang="en-US" altLang="en-US" dirty="0" smtClean="0">
                <a:latin typeface="Arial" panose="020B0604020202020204" pitchFamily="34" charset="0"/>
              </a:rPr>
              <a:t>And indeed there is one cut we can make on a Moebius band that keeps the surface still connected. You probably have seen this trick how a Moebius band can be cut down the middle, resulting in a double-sized, 2-sided loop with a full twist in it.</a:t>
            </a: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48133"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199FDF78-43F2-4382-9421-4A4259900184}" type="slidenum">
              <a:rPr lang="en-US" altLang="en-US" sz="1000" smtClean="0">
                <a:latin typeface="Times New Roman" panose="02020603050405020304" pitchFamily="18" charset="0"/>
              </a:rPr>
              <a:pPr/>
              <a:t>73</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31733872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Now I want to apply this surface classification to a wide variety of sculptures:</a:t>
            </a:r>
          </a:p>
          <a:p>
            <a:r>
              <a:rPr lang="en-US" altLang="en-US" dirty="0" smtClean="0">
                <a:latin typeface="Arial" panose="020B0604020202020204" pitchFamily="34" charset="0"/>
              </a:rPr>
              <a:t>As a warm-up – I start with some of my own small sculpture. (Here I know exactly what the shape looks like…).</a:t>
            </a:r>
          </a:p>
          <a:p>
            <a:r>
              <a:rPr lang="en-US" altLang="en-US" dirty="0" smtClean="0">
                <a:latin typeface="Arial" panose="020B0604020202020204" pitchFamily="34" charset="0"/>
              </a:rPr>
              <a:t>This surface is 2-sided and has</a:t>
            </a:r>
            <a:r>
              <a:rPr lang="en-US" altLang="en-US" baseline="0" dirty="0" smtClean="0">
                <a:latin typeface="Arial" panose="020B0604020202020204" pitchFamily="34" charset="0"/>
              </a:rPr>
              <a:t> a single border, consisting of 12 quarter-circle segments. </a:t>
            </a:r>
            <a:r>
              <a:rPr lang="en-US" altLang="en-US" dirty="0" smtClean="0">
                <a:latin typeface="Arial" panose="020B0604020202020204" pitchFamily="34" charset="0"/>
              </a:rPr>
              <a:t>It</a:t>
            </a:r>
            <a:r>
              <a:rPr lang="en-US" altLang="en-US" baseline="0" dirty="0" smtClean="0">
                <a:latin typeface="Arial" panose="020B0604020202020204" pitchFamily="34" charset="0"/>
              </a:rPr>
              <a:t> takes two cuts, shown in green to break the two tunnels and open this surface into a disk; so it’s E.C. is -1.  From this we calculate its genus to be 1, and indeed we can find a closed cutting loop that still leaves the surface completely connected.</a:t>
            </a:r>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44037"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17872688-D184-419F-8038-63B6D1408CF3}" type="slidenum">
              <a:rPr lang="en-US" altLang="en-US" sz="1000" smtClean="0">
                <a:latin typeface="Times New Roman" panose="02020603050405020304" pitchFamily="18" charset="0"/>
              </a:rPr>
              <a:pPr/>
              <a:t>74</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22954293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Playing this same game on this more complicated surface, we find 3 borders: a 3-segment curve on the upper left, and equal one on the lower right; and a 6-segment border around the equator. We have to make six</a:t>
            </a:r>
            <a:r>
              <a:rPr lang="en-US" altLang="en-US" baseline="0" dirty="0" smtClean="0">
                <a:latin typeface="Arial" panose="020B0604020202020204" pitchFamily="34" charset="0"/>
              </a:rPr>
              <a:t> cuts to open up all the tunnels, and from this we calculate a genus of 2, which means we can make two loop cuts that leave the surface connected.</a:t>
            </a:r>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46085"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B5A5AEC5-8C8E-49E9-810A-99AD78907DCF}" type="slidenum">
              <a:rPr lang="en-US" altLang="en-US" sz="1000" smtClean="0">
                <a:latin typeface="Times New Roman" panose="02020603050405020304" pitchFamily="18" charset="0"/>
              </a:rPr>
              <a:pPr/>
              <a:t>75</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27660628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Now let’s look at one of Perry’s sculptures:   </a:t>
            </a:r>
            <a:r>
              <a:rPr lang="en-US" altLang="en-US" dirty="0" smtClean="0">
                <a:solidFill>
                  <a:schemeClr val="tx1"/>
                </a:solidFill>
                <a:latin typeface="Arial" panose="020B0604020202020204" pitchFamily="34" charset="0"/>
              </a:rPr>
              <a:t>“Duality” is double-sided and has 2 borders.  Its genus turns out to be 1.  So, for a mathematician, this is equivalent to a torus with two punctures!</a:t>
            </a:r>
          </a:p>
          <a:p>
            <a:r>
              <a:rPr lang="en-US" altLang="en-US" dirty="0" smtClean="0">
                <a:solidFill>
                  <a:schemeClr val="tx1"/>
                </a:solidFill>
                <a:latin typeface="Arial" panose="020B0604020202020204" pitchFamily="34" charset="0"/>
              </a:rPr>
              <a:t>A genus of 1 also means, that there must be </a:t>
            </a:r>
            <a:r>
              <a:rPr lang="en-US" altLang="en-US" u="sng" dirty="0" smtClean="0">
                <a:solidFill>
                  <a:schemeClr val="tx1"/>
                </a:solidFill>
                <a:latin typeface="Arial" panose="020B0604020202020204" pitchFamily="34" charset="0"/>
              </a:rPr>
              <a:t>one</a:t>
            </a:r>
            <a:r>
              <a:rPr lang="en-US" altLang="en-US" dirty="0" smtClean="0">
                <a:solidFill>
                  <a:schemeClr val="tx1"/>
                </a:solidFill>
                <a:latin typeface="Arial" panose="020B0604020202020204" pitchFamily="34" charset="0"/>
              </a:rPr>
              <a:t> closed-loop cut that leaves this sculpture connected.</a:t>
            </a:r>
          </a:p>
          <a:p>
            <a:r>
              <a:rPr lang="en-US" altLang="en-US" dirty="0" smtClean="0">
                <a:solidFill>
                  <a:schemeClr val="tx1"/>
                </a:solidFill>
                <a:latin typeface="Arial" panose="020B0604020202020204" pitchFamily="34" charset="0"/>
              </a:rPr>
              <a:t> &gt;&gt;&gt; It is indicated by the magenta line.</a:t>
            </a:r>
          </a:p>
          <a:p>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solidFill>
                  <a:srgbClr val="000000"/>
                </a:solidFill>
              </a:rPr>
              <a:t>Granada 2003</a:t>
            </a:r>
            <a:endParaRPr lang="en-US">
              <a:solidFill>
                <a:srgbClr val="000000"/>
              </a:solidFill>
            </a:endParaRPr>
          </a:p>
        </p:txBody>
      </p:sp>
      <p:sp>
        <p:nvSpPr>
          <p:cNvPr id="74757"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2F6D668B-3D69-46A1-BB13-950B3F4C0353}" type="slidenum">
              <a:rPr lang="en-US" altLang="en-US" sz="1000" smtClean="0">
                <a:solidFill>
                  <a:srgbClr val="000000"/>
                </a:solidFill>
                <a:latin typeface="Times New Roman" panose="02020603050405020304" pitchFamily="18" charset="0"/>
              </a:rPr>
              <a:pPr/>
              <a:t>76</a:t>
            </a:fld>
            <a:endParaRPr lang="en-US" altLang="en-US" sz="10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724250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“D2d” referring to the overall symmetry of the this shape.  Topologically, it is the same as the “Tetra” sculpture</a:t>
            </a:r>
            <a:r>
              <a:rPr lang="en-US" altLang="en-US" baseline="0" dirty="0" smtClean="0">
                <a:latin typeface="Arial" panose="020B0604020202020204" pitchFamily="34" charset="0"/>
              </a:rPr>
              <a:t> that we have seen earlier.</a:t>
            </a:r>
            <a:endParaRPr lang="en-US" altLang="en-US" dirty="0" smtClean="0">
              <a:latin typeface="Arial" panose="020B0604020202020204" pitchFamily="34" charset="0"/>
            </a:endParaRPr>
          </a:p>
          <a:p>
            <a:r>
              <a:rPr lang="en-US" altLang="en-US" dirty="0" smtClean="0">
                <a:latin typeface="Arial" panose="020B0604020202020204" pitchFamily="34" charset="0"/>
              </a:rPr>
              <a:t>Here it might be easier to see that this is just a sphere with 4 large holes.  To visualize this, push the front branch with the positive diagonal slope to the back, and pull the other diagonal branch to the front; and now you can see the 4 large holes, 2 in front and 2 in the back.</a:t>
            </a:r>
          </a:p>
        </p:txBody>
      </p:sp>
      <p:sp>
        <p:nvSpPr>
          <p:cNvPr id="4" name="Header Placeholder 3"/>
          <p:cNvSpPr>
            <a:spLocks noGrp="1"/>
          </p:cNvSpPr>
          <p:nvPr>
            <p:ph type="hdr" sz="quarter"/>
          </p:nvPr>
        </p:nvSpPr>
        <p:spPr/>
        <p:txBody>
          <a:bodyPr/>
          <a:lstStyle/>
          <a:p>
            <a:pPr>
              <a:defRPr/>
            </a:pPr>
            <a:r>
              <a:rPr lang="en-US" smtClean="0">
                <a:solidFill>
                  <a:srgbClr val="000000"/>
                </a:solidFill>
              </a:rPr>
              <a:t>Granada 2003</a:t>
            </a:r>
            <a:endParaRPr lang="en-US">
              <a:solidFill>
                <a:srgbClr val="000000"/>
              </a:solidFill>
            </a:endParaRPr>
          </a:p>
        </p:txBody>
      </p:sp>
      <p:sp>
        <p:nvSpPr>
          <p:cNvPr id="54277"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647E913C-AC1E-4DB5-9094-B128621E7CA2}" type="slidenum">
              <a:rPr lang="en-US" altLang="en-US" sz="1000" smtClean="0">
                <a:solidFill>
                  <a:srgbClr val="000000"/>
                </a:solidFill>
                <a:latin typeface="Times New Roman" panose="02020603050405020304" pitchFamily="18" charset="0"/>
              </a:rPr>
              <a:pPr/>
              <a:t>77</a:t>
            </a:fld>
            <a:endParaRPr lang="en-US" altLang="en-US" sz="10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598292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want to introduce one more mathematical parameter: The skeletal graph of a ribbon sculpture.  We obtain this by reducing all ribbon segments into simple 1D line segments.  These line segments form</a:t>
            </a:r>
            <a:r>
              <a:rPr lang="en-US" baseline="0" dirty="0" smtClean="0"/>
              <a:t> the </a:t>
            </a:r>
            <a:r>
              <a:rPr lang="en-US" baseline="0" dirty="0" err="1" smtClean="0"/>
              <a:t>eges</a:t>
            </a:r>
            <a:r>
              <a:rPr lang="en-US" baseline="0" dirty="0" smtClean="0"/>
              <a:t> of a graph, and the junctions between them are the nodes in the graph.</a:t>
            </a:r>
            <a:endParaRPr lang="en-US" dirty="0" smtClean="0"/>
          </a:p>
          <a:p>
            <a:r>
              <a:rPr lang="en-US" dirty="0" smtClean="0"/>
              <a:t>The 3</a:t>
            </a:r>
            <a:r>
              <a:rPr lang="en-US" baseline="0" dirty="0" smtClean="0"/>
              <a:t> sculptures shown here have all the same skeletal graph: that of a tetrahedral wire frame.</a:t>
            </a:r>
          </a:p>
          <a:p>
            <a:r>
              <a:rPr lang="en-US" baseline="0" dirty="0" smtClean="0"/>
              <a:t>On the right is my variation of Perry’s Tetra, where I let all 6 ribbons twist through 180 degrees. While this leads to quite a different topological surface (it is now single-sided, and there are only three border curves), it still has the same tetrahedral skeletal graph.</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78</a:t>
            </a:fld>
            <a:endParaRPr lang="en-US" altLang="en-US"/>
          </a:p>
        </p:txBody>
      </p:sp>
    </p:spTree>
    <p:extLst>
      <p:ext uri="{BB962C8B-B14F-4D97-AF65-F5344CB8AC3E}">
        <p14:creationId xmlns:p14="http://schemas.microsoft.com/office/powerpoint/2010/main" val="39292036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Here are three different Perry sculptures all with</a:t>
            </a:r>
            <a:r>
              <a:rPr lang="en-US" altLang="en-US" baseline="0" dirty="0" smtClean="0">
                <a:latin typeface="Arial" panose="020B0604020202020204" pitchFamily="34" charset="0"/>
              </a:rPr>
              <a:t> the same skeleton graph. This graph is different from the tetrahedral graph, because there are two edges between the same pair of nodes.</a:t>
            </a:r>
          </a:p>
          <a:p>
            <a:r>
              <a:rPr lang="en-US" altLang="en-US" baseline="0" dirty="0" smtClean="0">
                <a:latin typeface="Arial" panose="020B0604020202020204" pitchFamily="34" charset="0"/>
              </a:rPr>
              <a:t>This one as well as the tetrahedral graph all called “</a:t>
            </a:r>
            <a:r>
              <a:rPr lang="en-US" altLang="en-US" u="sng" baseline="0" dirty="0" smtClean="0">
                <a:latin typeface="Arial" panose="020B0604020202020204" pitchFamily="34" charset="0"/>
              </a:rPr>
              <a:t>planar</a:t>
            </a:r>
            <a:r>
              <a:rPr lang="en-US" altLang="en-US" baseline="0" dirty="0" smtClean="0">
                <a:latin typeface="Arial" panose="020B0604020202020204" pitchFamily="34" charset="0"/>
              </a:rPr>
              <a:t>”, because they can be drawn in a plane </a:t>
            </a:r>
            <a:r>
              <a:rPr lang="en-US" altLang="en-US" u="sng" baseline="0" dirty="0" smtClean="0">
                <a:latin typeface="Arial" panose="020B0604020202020204" pitchFamily="34" charset="0"/>
              </a:rPr>
              <a:t>without any edge crossings</a:t>
            </a:r>
            <a:r>
              <a:rPr lang="en-US" altLang="en-US" baseline="0" dirty="0" smtClean="0">
                <a:latin typeface="Arial" panose="020B0604020202020204" pitchFamily="34" charset="0"/>
              </a:rPr>
              <a:t>.</a:t>
            </a:r>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solidFill>
                  <a:srgbClr val="000000"/>
                </a:solidFill>
              </a:rPr>
              <a:t>Granada 2003</a:t>
            </a:r>
            <a:endParaRPr lang="en-US">
              <a:solidFill>
                <a:srgbClr val="000000"/>
              </a:solidFill>
            </a:endParaRPr>
          </a:p>
        </p:txBody>
      </p:sp>
      <p:sp>
        <p:nvSpPr>
          <p:cNvPr id="74757"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2F6D668B-3D69-46A1-BB13-950B3F4C0353}" type="slidenum">
              <a:rPr lang="en-US" altLang="en-US" sz="1000" smtClean="0">
                <a:solidFill>
                  <a:srgbClr val="000000"/>
                </a:solidFill>
                <a:latin typeface="Times New Roman" panose="02020603050405020304" pitchFamily="18" charset="0"/>
              </a:rPr>
              <a:pPr/>
              <a:t>79</a:t>
            </a:fld>
            <a:endParaRPr lang="en-US" altLang="en-US" sz="10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29074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geometry so useful in so many</a:t>
            </a:r>
            <a:r>
              <a:rPr lang="en-US" baseline="0" dirty="0" smtClean="0"/>
              <a:t> fields?   -- It is a power tool for seeing patterns!</a:t>
            </a:r>
          </a:p>
          <a:p>
            <a:r>
              <a:rPr lang="en-US" baseline="0" dirty="0" smtClean="0"/>
              <a:t>And discovering patterns is a basis for true understanding.</a:t>
            </a:r>
          </a:p>
          <a:p>
            <a:r>
              <a:rPr lang="en-US" baseline="0" dirty="0" smtClean="0"/>
              <a:t>For my sculptures, I find such patterns in inspirational artwork by more intuitive artists, and I then capture them in the form of a computer program.</a:t>
            </a:r>
          </a:p>
          <a:p>
            <a:r>
              <a:rPr lang="en-US" baseline="0" dirty="0" smtClean="0"/>
              <a:t>===  But “seeing patterns” really happens in your mind …</a:t>
            </a:r>
            <a:endParaRPr lang="en-US" dirty="0"/>
          </a:p>
        </p:txBody>
      </p:sp>
      <p:sp>
        <p:nvSpPr>
          <p:cNvPr id="4" name="Slide Number Placeholder 3"/>
          <p:cNvSpPr>
            <a:spLocks noGrp="1"/>
          </p:cNvSpPr>
          <p:nvPr>
            <p:ph type="sldNum" sz="quarter" idx="10"/>
          </p:nvPr>
        </p:nvSpPr>
        <p:spPr/>
        <p:txBody>
          <a:bodyPr/>
          <a:lstStyle/>
          <a:p>
            <a:fld id="{6E3A5281-5BF4-47A3-93BA-871DBB49E8C0}" type="slidenum">
              <a:rPr lang="en-US" smtClean="0"/>
              <a:t>8</a:t>
            </a:fld>
            <a:endParaRPr lang="en-US"/>
          </a:p>
        </p:txBody>
      </p:sp>
    </p:spTree>
    <p:extLst>
      <p:ext uri="{BB962C8B-B14F-4D97-AF65-F5344CB8AC3E}">
        <p14:creationId xmlns:p14="http://schemas.microsoft.com/office/powerpoint/2010/main" val="7641909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Now let’s look at one of the more complex ribbon sculptures by Perry. This is Continuum…</a:t>
            </a:r>
          </a:p>
          <a:p>
            <a:r>
              <a:rPr lang="en-US" altLang="en-US" dirty="0" smtClean="0">
                <a:latin typeface="Arial" panose="020B0604020202020204" pitchFamily="34" charset="0"/>
              </a:rPr>
              <a:t>And this one actually is a </a:t>
            </a:r>
            <a:r>
              <a:rPr lang="en-US" altLang="en-US" u="sng" dirty="0" smtClean="0">
                <a:latin typeface="Arial" panose="020B0604020202020204" pitchFamily="34" charset="0"/>
              </a:rPr>
              <a:t>single-sided</a:t>
            </a:r>
            <a:r>
              <a:rPr lang="en-US" altLang="en-US" dirty="0" smtClean="0">
                <a:latin typeface="Arial" panose="020B0604020202020204" pitchFamily="34" charset="0"/>
              </a:rPr>
              <a:t> surface!  It also has only a single border.  It can be seen as a highly</a:t>
            </a:r>
            <a:r>
              <a:rPr lang="en-US" altLang="en-US" baseline="0" dirty="0" smtClean="0">
                <a:latin typeface="Arial" panose="020B0604020202020204" pitchFamily="34" charset="0"/>
              </a:rPr>
              <a:t> </a:t>
            </a:r>
            <a:r>
              <a:rPr lang="en-US" altLang="en-US" dirty="0" smtClean="0">
                <a:latin typeface="Arial" panose="020B0604020202020204" pitchFamily="34" charset="0"/>
              </a:rPr>
              <a:t>warped wagon wheel with 6 spokes and a twisted rim (as indicated in the orange diagram). Here we need six cuts to reduce it to a jagged patch with the topology of a disk; this gives it an E.C. of -5, and from this we calculate a genus of 6, since it is single sided.   This means we should be able to accommodate 6 separate closed-loop cutting lines!   We can indeed do this around each of the 6 openings in this wagon wheel.  When we do this, we are essentially cutting 6 Moebius bands along their center lines into knotted branches with a 360* twist. </a:t>
            </a:r>
          </a:p>
          <a:p>
            <a:r>
              <a:rPr lang="en-US" altLang="en-US" dirty="0" smtClean="0">
                <a:latin typeface="Arial" panose="020B0604020202020204" pitchFamily="34" charset="0"/>
              </a:rPr>
              <a:t>== However, its skeletal graph is still very simple:  A wheel with six spokes. This is also a planar graph.  &gt;&gt;&gt; So, what does a non-planar graph look like ??</a:t>
            </a: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78853"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890EE1A9-A942-43FE-B21D-CF123691E84A}" type="slidenum">
              <a:rPr lang="en-US" altLang="en-US" sz="1000" smtClean="0">
                <a:latin typeface="Times New Roman" panose="02020603050405020304" pitchFamily="18" charset="0"/>
              </a:rPr>
              <a:pPr/>
              <a:t>80</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15556766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endParaRPr lang="en-US" baseline="0" dirty="0" smtClean="0"/>
          </a:p>
          <a:p>
            <a:r>
              <a:rPr lang="en-US" baseline="0" dirty="0" smtClean="0"/>
              <a:t>Pat Bob and Alice live in three adjacent locations as indicated at the bottom of this slide.</a:t>
            </a:r>
          </a:p>
          <a:p>
            <a:r>
              <a:rPr lang="en-US" baseline="0" dirty="0" smtClean="0"/>
              <a:t>They all have spiffy cars and use them to go to Safeway, or Blockbuster, of the local gas station.</a:t>
            </a:r>
          </a:p>
          <a:p>
            <a:r>
              <a:rPr lang="en-US" baseline="0" dirty="0" smtClean="0"/>
              <a:t>They don</a:t>
            </a:r>
            <a:r>
              <a:rPr lang="fr-FR" baseline="0" dirty="0" smtClean="0"/>
              <a:t>’</a:t>
            </a:r>
            <a:r>
              <a:rPr lang="en-US" baseline="0" dirty="0" smtClean="0"/>
              <a:t>t like each other and therefore want their individual private roads to the three shopping places.</a:t>
            </a:r>
          </a:p>
          <a:p>
            <a:r>
              <a:rPr lang="en-US" baseline="0" dirty="0" smtClean="0"/>
              <a:t>And the road must not cross each other! --- Unfortunately this is not possible on a spherical world. </a:t>
            </a:r>
          </a:p>
          <a:p>
            <a:r>
              <a:rPr lang="en-US" baseline="0" dirty="0" smtClean="0"/>
              <a:t>To make this possible you would need at least a torus world.</a:t>
            </a:r>
          </a:p>
          <a:p>
            <a:r>
              <a:rPr lang="en-US" baseline="0" dirty="0" smtClean="0"/>
              <a:t>This graph is also known as the “utility graph.”</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81</a:t>
            </a:fld>
            <a:endParaRPr lang="en-US" altLang="en-US"/>
          </a:p>
        </p:txBody>
      </p:sp>
    </p:spTree>
    <p:extLst>
      <p:ext uri="{BB962C8B-B14F-4D97-AF65-F5344CB8AC3E}">
        <p14:creationId xmlns:p14="http://schemas.microsoft.com/office/powerpoint/2010/main" val="10250304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2">
                    <a:lumMod val="40000"/>
                    <a:lumOff val="60000"/>
                  </a:schemeClr>
                </a:solidFill>
              </a:rPr>
              <a:t>3 residences,</a:t>
            </a:r>
            <a:r>
              <a:rPr lang="en-US" sz="1200" baseline="0" dirty="0" smtClean="0">
                <a:solidFill>
                  <a:schemeClr val="tx2">
                    <a:lumMod val="40000"/>
                    <a:lumOff val="60000"/>
                  </a:schemeClr>
                </a:solidFill>
              </a:rPr>
              <a:t> marked by red dots, need to be connected to three blue utilities, without the 9 trenches crossing.  This is </a:t>
            </a:r>
            <a:r>
              <a:rPr lang="en-US" sz="1200" u="sng" baseline="0" dirty="0" smtClean="0">
                <a:solidFill>
                  <a:schemeClr val="tx2">
                    <a:lumMod val="40000"/>
                    <a:lumOff val="60000"/>
                  </a:schemeClr>
                </a:solidFill>
              </a:rPr>
              <a:t>not possible</a:t>
            </a:r>
            <a:r>
              <a:rPr lang="en-US" sz="1200" baseline="0" dirty="0" smtClean="0">
                <a:solidFill>
                  <a:schemeClr val="tx2">
                    <a:lumMod val="40000"/>
                    <a:lumOff val="60000"/>
                  </a:schemeClr>
                </a:solidFill>
              </a:rPr>
              <a:t>; this is a </a:t>
            </a:r>
            <a:r>
              <a:rPr lang="en-US" sz="1200" u="sng" baseline="0" dirty="0" smtClean="0">
                <a:solidFill>
                  <a:schemeClr val="tx2">
                    <a:lumMod val="40000"/>
                    <a:lumOff val="60000"/>
                  </a:schemeClr>
                </a:solidFill>
              </a:rPr>
              <a:t>non-planar graph</a:t>
            </a:r>
            <a:r>
              <a:rPr lang="en-US" sz="1200" baseline="0" dirty="0" smtClean="0">
                <a:solidFill>
                  <a:schemeClr val="tx2">
                    <a:lumMod val="40000"/>
                    <a:lumOff val="60000"/>
                  </a:schemeClr>
                </a:solidFill>
              </a:rPr>
              <a:t>!</a:t>
            </a:r>
            <a:endParaRPr lang="en-US" sz="1200" dirty="0" smtClean="0">
              <a:solidFill>
                <a:schemeClr val="tx2">
                  <a:lumMod val="40000"/>
                  <a:lumOff val="60000"/>
                </a:schemeClr>
              </a:solidFill>
            </a:endParaRPr>
          </a:p>
          <a:p>
            <a:r>
              <a:rPr lang="en-US" sz="1200" dirty="0" smtClean="0">
                <a:solidFill>
                  <a:schemeClr val="tx2">
                    <a:lumMod val="40000"/>
                    <a:lumOff val="60000"/>
                  </a:schemeClr>
                </a:solidFill>
              </a:rPr>
              <a:t>Below are artistic, 3-fold symmetric renditions of the utility graph in</a:t>
            </a:r>
            <a:r>
              <a:rPr lang="en-US" sz="1200" baseline="0" dirty="0" smtClean="0">
                <a:solidFill>
                  <a:schemeClr val="tx2">
                    <a:lumMod val="40000"/>
                    <a:lumOff val="60000"/>
                  </a:schemeClr>
                </a:solidFill>
              </a:rPr>
              <a:t> 3D space.  They all s</a:t>
            </a:r>
            <a:r>
              <a:rPr lang="en-US" sz="1200" dirty="0" smtClean="0">
                <a:solidFill>
                  <a:schemeClr val="tx2">
                    <a:lumMod val="40000"/>
                    <a:lumOff val="60000"/>
                  </a:schemeClr>
                </a:solidFill>
              </a:rPr>
              <a:t>tart from a trefoil knot (green)</a:t>
            </a:r>
            <a:r>
              <a:rPr lang="en-US" sz="1200" baseline="0" dirty="0" smtClean="0">
                <a:solidFill>
                  <a:schemeClr val="tx2">
                    <a:lumMod val="40000"/>
                    <a:lumOff val="60000"/>
                  </a:schemeClr>
                </a:solidFill>
              </a:rPr>
              <a:t> with 3 additional cross-connectors (shown in red).</a:t>
            </a:r>
          </a:p>
          <a:p>
            <a:r>
              <a:rPr lang="en-US" sz="1200" baseline="0" dirty="0" smtClean="0">
                <a:solidFill>
                  <a:schemeClr val="tx2">
                    <a:lumMod val="40000"/>
                    <a:lumOff val="60000"/>
                  </a:schemeClr>
                </a:solidFill>
              </a:rPr>
              <a:t>I thought I would start from this graph and try to make a sculpture in the style of Charlie Perry…</a:t>
            </a:r>
            <a:endParaRPr lang="en-US" sz="1200" dirty="0" smtClean="0">
              <a:solidFill>
                <a:schemeClr val="tx2">
                  <a:lumMod val="40000"/>
                  <a:lumOff val="60000"/>
                </a:schemeClr>
              </a:solidFill>
            </a:endParaRPr>
          </a:p>
          <a:p>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82</a:t>
            </a:fld>
            <a:endParaRPr lang="en-US" altLang="en-US"/>
          </a:p>
        </p:txBody>
      </p:sp>
    </p:spTree>
    <p:extLst>
      <p:ext uri="{BB962C8B-B14F-4D97-AF65-F5344CB8AC3E}">
        <p14:creationId xmlns:p14="http://schemas.microsoft.com/office/powerpoint/2010/main" val="13753167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topologically different ways</a:t>
            </a:r>
            <a:r>
              <a:rPr lang="en-US" baseline="0" dirty="0" smtClean="0"/>
              <a:t> by which a this graph can be realized as a simple ribbon sculpture.  The trefoil ribbon, as well as the connector pieces can be given different amounts of twist.</a:t>
            </a:r>
          </a:p>
          <a:p>
            <a:r>
              <a:rPr lang="en-US" baseline="0" dirty="0" smtClean="0"/>
              <a:t>The resulting 2-manifold surface may then be single-sided or double-sided, and it may have anywhere from a single border curve to 4 borders.</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83</a:t>
            </a:fld>
            <a:endParaRPr lang="en-US" altLang="en-US"/>
          </a:p>
        </p:txBody>
      </p:sp>
    </p:spTree>
    <p:extLst>
      <p:ext uri="{BB962C8B-B14F-4D97-AF65-F5344CB8AC3E}">
        <p14:creationId xmlns:p14="http://schemas.microsoft.com/office/powerpoint/2010/main" val="41702390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once a topology has been chosen, there</a:t>
            </a:r>
            <a:r>
              <a:rPr lang="en-US" baseline="0" dirty="0" smtClean="0"/>
              <a:t> is still a lot of freedom of choosing the exact geometry of the realization.</a:t>
            </a:r>
          </a:p>
          <a:p>
            <a:r>
              <a:rPr lang="en-US" baseline="0" dirty="0" smtClean="0"/>
              <a:t>The connectors can be applied in different locations of the trefoil, and they may be connecting the inside edges of the trefoil ribbon, or the outer borders.  They can also be curled in different ways.</a:t>
            </a:r>
          </a:p>
          <a:p>
            <a:r>
              <a:rPr lang="en-US" baseline="0" dirty="0" smtClean="0"/>
              <a:t>Here are a few variations that a I tried.  And at right is the sculpture that I like the best – so far.  This one is going to be in the Bridges conference art-show this summer.</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84</a:t>
            </a:fld>
            <a:endParaRPr lang="en-US" altLang="en-US"/>
          </a:p>
        </p:txBody>
      </p:sp>
    </p:spTree>
    <p:extLst>
      <p:ext uri="{BB962C8B-B14F-4D97-AF65-F5344CB8AC3E}">
        <p14:creationId xmlns:p14="http://schemas.microsoft.com/office/powerpoint/2010/main" val="27968169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topological</a:t>
            </a:r>
            <a:r>
              <a:rPr lang="en-US" baseline="0" dirty="0" smtClean="0"/>
              <a:t> analysis:   It is a two-sided surface with 3 borders, and its genus is 1.  So this is basically a torus with 3 punctures.</a:t>
            </a:r>
          </a:p>
          <a:p>
            <a:r>
              <a:rPr lang="en-US" baseline="0" dirty="0" smtClean="0"/>
              <a:t>If you look carefully at the border curve in the upper right, it shows some unnecessary wiggle or undulation.  Perry would never allow this!</a:t>
            </a:r>
          </a:p>
          <a:p>
            <a:r>
              <a:rPr lang="en-US" baseline="0" dirty="0" smtClean="0"/>
              <a:t>He has a trick to make sculptures with really elegant smooth borders …</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85</a:t>
            </a:fld>
            <a:endParaRPr lang="en-US" altLang="en-US"/>
          </a:p>
        </p:txBody>
      </p:sp>
    </p:spTree>
    <p:extLst>
      <p:ext uri="{BB962C8B-B14F-4D97-AF65-F5344CB8AC3E}">
        <p14:creationId xmlns:p14="http://schemas.microsoft.com/office/powerpoint/2010/main" val="4903026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{Perry’s sculptures have nice smooth border curves.}</a:t>
            </a:r>
          </a:p>
          <a:p>
            <a:r>
              <a:rPr lang="en-US" dirty="0" smtClean="0"/>
              <a:t>He</a:t>
            </a:r>
            <a:r>
              <a:rPr lang="en-US" baseline="0" dirty="0" smtClean="0"/>
              <a:t> achieves this by starting out with thick steel cables that guarantee smooth boundary curves.</a:t>
            </a:r>
          </a:p>
          <a:p>
            <a:r>
              <a:rPr lang="en-US" baseline="0" dirty="0" smtClean="0"/>
              <a:t>He suspends these cables in an external framework with several strings.  When he likes the shape that they assume, he solidifies these cables into stiff geometry by infiltrating them with hot solder.</a:t>
            </a:r>
          </a:p>
          <a:p>
            <a:r>
              <a:rPr lang="en-US" baseline="0" dirty="0" smtClean="0"/>
              <a:t>In “Tetra”, the border curves are just four perfect circles.</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86</a:t>
            </a:fld>
            <a:endParaRPr lang="en-US" altLang="en-US"/>
          </a:p>
        </p:txBody>
      </p:sp>
    </p:spTree>
    <p:extLst>
      <p:ext uri="{BB962C8B-B14F-4D97-AF65-F5344CB8AC3E}">
        <p14:creationId xmlns:p14="http://schemas.microsoft.com/office/powerpoint/2010/main" val="20797458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,recently I have started to try a wild experiment in this spirit of sculpture design.  == Let’s start out with</a:t>
            </a:r>
            <a:r>
              <a:rPr lang="en-US" baseline="0" dirty="0" smtClean="0"/>
              <a:t> four Trefoil knots as border curves.</a:t>
            </a:r>
          </a:p>
          <a:p>
            <a:r>
              <a:rPr lang="en-US" baseline="0" dirty="0" smtClean="0"/>
              <a:t>I place them onto the faces of a Tetrahedron and let them hang over the tetrahedral edges, so that their lobes can interlink with their neighbors.</a:t>
            </a:r>
          </a:p>
          <a:p>
            <a:r>
              <a:rPr lang="en-US" baseline="0" dirty="0" smtClean="0"/>
              <a:t>Then, I form something like a soap-film between those border curves, trying to approximate a minimal surface.</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87</a:t>
            </a:fld>
            <a:endParaRPr lang="en-US" altLang="en-US"/>
          </a:p>
        </p:txBody>
      </p:sp>
    </p:spTree>
    <p:extLst>
      <p:ext uri="{BB962C8B-B14F-4D97-AF65-F5344CB8AC3E}">
        <p14:creationId xmlns:p14="http://schemas.microsoft.com/office/powerpoint/2010/main" val="25870785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actually two options</a:t>
            </a:r>
            <a:r>
              <a:rPr lang="en-US" baseline="0" dirty="0" smtClean="0"/>
              <a:t> how we can generate such a soap film: . . . We can start by filling in …  </a:t>
            </a:r>
          </a:p>
          <a:p>
            <a:endParaRPr lang="en-US" baseline="0" dirty="0" smtClean="0"/>
          </a:p>
          <a:p>
            <a:r>
              <a:rPr lang="en-US" baseline="0" dirty="0" smtClean="0"/>
              <a:t>… This keeps the trefoil lobes mostly open but fills in the triangular region in the center.</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88</a:t>
            </a:fld>
            <a:endParaRPr lang="en-US" altLang="en-US"/>
          </a:p>
        </p:txBody>
      </p:sp>
    </p:spTree>
    <p:extLst>
      <p:ext uri="{BB962C8B-B14F-4D97-AF65-F5344CB8AC3E}">
        <p14:creationId xmlns:p14="http://schemas.microsoft.com/office/powerpoint/2010/main" val="14417177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these are the results:</a:t>
            </a:r>
          </a:p>
          <a:p>
            <a:r>
              <a:rPr lang="en-US" dirty="0" smtClean="0"/>
              <a:t>The left</a:t>
            </a:r>
            <a:r>
              <a:rPr lang="en-US" baseline="0" dirty="0" smtClean="0"/>
              <a:t> one is kind of difficult to figure out from just a 2D image.</a:t>
            </a:r>
          </a:p>
          <a:p>
            <a:r>
              <a:rPr lang="en-US" baseline="0" dirty="0" smtClean="0"/>
              <a:t>But in the right image you can clearly see the filled-in triangular area of one of the trefoil centers.</a:t>
            </a:r>
            <a:endParaRPr lang="en-US" dirty="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89</a:t>
            </a:fld>
            <a:endParaRPr lang="en-US" altLang="en-US"/>
          </a:p>
        </p:txBody>
      </p:sp>
    </p:spTree>
    <p:extLst>
      <p:ext uri="{BB962C8B-B14F-4D97-AF65-F5344CB8AC3E}">
        <p14:creationId xmlns:p14="http://schemas.microsoft.com/office/powerpoint/2010/main" val="381814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I will introduce</a:t>
            </a:r>
            <a:r>
              <a:rPr lang="en-US" baseline="0" dirty="0" smtClean="0"/>
              <a:t> you to a way of seeing things in your mind  that cannot be seen in an ordinary way.</a:t>
            </a:r>
          </a:p>
          <a:p>
            <a:r>
              <a:rPr lang="en-US" baseline="0" dirty="0" smtClean="0"/>
              <a:t>The left figure looks like 6 triangles, or like a hexagon with some internal lines.  -- But if we rotate this figure a little, it suddenly starts to look like a 3D cube.</a:t>
            </a:r>
          </a:p>
          <a:p>
            <a:r>
              <a:rPr lang="en-US" baseline="0" dirty="0" smtClean="0"/>
              <a:t>This is a simple example of an image that is composed by your mind.</a:t>
            </a:r>
            <a:endParaRPr lang="en-US" dirty="0"/>
          </a:p>
        </p:txBody>
      </p:sp>
      <p:sp>
        <p:nvSpPr>
          <p:cNvPr id="4" name="Slide Number Placeholder 3"/>
          <p:cNvSpPr>
            <a:spLocks noGrp="1"/>
          </p:cNvSpPr>
          <p:nvPr>
            <p:ph type="sldNum" sz="quarter" idx="10"/>
          </p:nvPr>
        </p:nvSpPr>
        <p:spPr/>
        <p:txBody>
          <a:bodyPr/>
          <a:lstStyle/>
          <a:p>
            <a:fld id="{6E3A5281-5BF4-47A3-93BA-871DBB49E8C0}" type="slidenum">
              <a:rPr lang="en-US" smtClean="0"/>
              <a:t>9</a:t>
            </a:fld>
            <a:endParaRPr lang="en-US"/>
          </a:p>
        </p:txBody>
      </p:sp>
    </p:spTree>
    <p:extLst>
      <p:ext uri="{BB962C8B-B14F-4D97-AF65-F5344CB8AC3E}">
        <p14:creationId xmlns:p14="http://schemas.microsoft.com/office/powerpoint/2010/main" val="17459455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again – ( if you must know :-) – here is the topological analysis…</a:t>
            </a:r>
          </a:p>
          <a:p>
            <a:r>
              <a:rPr lang="en-US" dirty="0" smtClean="0"/>
              <a:t>One of them is single sided, and the other one turns out double-sided.</a:t>
            </a:r>
          </a:p>
          <a:p>
            <a:r>
              <a:rPr lang="en-US" dirty="0" smtClean="0"/>
              <a:t>It also turns out that</a:t>
            </a:r>
            <a:r>
              <a:rPr lang="en-US" baseline="0" dirty="0" smtClean="0"/>
              <a:t> both skeletal graphs are planar, since these are mostly “spherical cages.”</a:t>
            </a:r>
          </a:p>
          <a:p>
            <a:r>
              <a:rPr lang="en-US" baseline="0" dirty="0" smtClean="0"/>
              <a:t>I also would like to point out, that these sculptures adhere to </a:t>
            </a:r>
            <a:r>
              <a:rPr lang="en-US" u="sng" baseline="0" dirty="0" smtClean="0"/>
              <a:t>the symmetry of the oriented tetrahedron</a:t>
            </a:r>
            <a:r>
              <a:rPr lang="en-US" baseline="0" dirty="0" smtClean="0"/>
              <a:t>.  So we are closing the conceptual loop to the Platonic solids with which we started out!</a:t>
            </a:r>
            <a:endParaRPr lang="en-US" dirty="0" smtClean="0"/>
          </a:p>
        </p:txBody>
      </p:sp>
      <p:sp>
        <p:nvSpPr>
          <p:cNvPr id="4" name="Header Placeholder 3"/>
          <p:cNvSpPr>
            <a:spLocks noGrp="1"/>
          </p:cNvSpPr>
          <p:nvPr>
            <p:ph type="hdr" sz="quarter" idx="10"/>
          </p:nvPr>
        </p:nvSpPr>
        <p:spPr/>
        <p:txBody>
          <a:bodyPr/>
          <a:lstStyle/>
          <a:p>
            <a:pPr>
              <a:defRPr/>
            </a:pPr>
            <a:r>
              <a:rPr lang="en-US" altLang="en-US" smtClean="0"/>
              <a:t>Granada 2003</a:t>
            </a:r>
            <a:endParaRPr lang="en-US" altLang="en-US"/>
          </a:p>
        </p:txBody>
      </p:sp>
      <p:sp>
        <p:nvSpPr>
          <p:cNvPr id="5" name="Slide Number Placeholder 4"/>
          <p:cNvSpPr>
            <a:spLocks noGrp="1"/>
          </p:cNvSpPr>
          <p:nvPr>
            <p:ph type="sldNum" sz="quarter" idx="11"/>
          </p:nvPr>
        </p:nvSpPr>
        <p:spPr/>
        <p:txBody>
          <a:bodyPr/>
          <a:lstStyle/>
          <a:p>
            <a:pPr>
              <a:defRPr/>
            </a:pPr>
            <a:fld id="{7726CCE7-68EB-49FE-AA3F-A4F6990BC3F6}" type="slidenum">
              <a:rPr lang="en-US" altLang="en-US" smtClean="0"/>
              <a:pPr>
                <a:defRPr/>
              </a:pPr>
              <a:t>90</a:t>
            </a:fld>
            <a:endParaRPr lang="en-US" altLang="en-US"/>
          </a:p>
        </p:txBody>
      </p:sp>
    </p:spTree>
    <p:extLst>
      <p:ext uri="{BB962C8B-B14F-4D97-AF65-F5344CB8AC3E}">
        <p14:creationId xmlns:p14="http://schemas.microsoft.com/office/powerpoint/2010/main" val="36097080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now I want to give</a:t>
            </a:r>
            <a:r>
              <a:rPr lang="en-US" baseline="0" dirty="0" smtClean="0"/>
              <a:t> you a glimpse of yet another artist, and show the mathematical thoughts that it inspired.</a:t>
            </a:r>
          </a:p>
          <a:p>
            <a:r>
              <a:rPr lang="en-US" altLang="en-US" dirty="0" smtClean="0">
                <a:latin typeface="Arial" panose="020B0604020202020204" pitchFamily="34" charset="0"/>
              </a:rPr>
              <a:t>Eva </a:t>
            </a:r>
            <a:r>
              <a:rPr lang="en-US" altLang="en-US" dirty="0" err="1" smtClean="0">
                <a:latin typeface="Arial" panose="020B0604020202020204" pitchFamily="34" charset="0"/>
              </a:rPr>
              <a:t>Hild</a:t>
            </a:r>
            <a:r>
              <a:rPr lang="en-US" altLang="en-US" dirty="0" smtClean="0">
                <a:latin typeface="Arial" panose="020B0604020202020204" pitchFamily="34" charset="0"/>
              </a:rPr>
              <a:t> lives in Sweden and </a:t>
            </a:r>
            <a:r>
              <a:rPr lang="en-US" altLang="en-US" baseline="0" dirty="0" smtClean="0">
                <a:latin typeface="Arial" panose="020B0604020202020204" pitchFamily="34" charset="0"/>
              </a:rPr>
              <a:t>creates such beautiful, flowing ceramic surfaces with intricate connectivity.</a:t>
            </a:r>
          </a:p>
          <a:p>
            <a:r>
              <a:rPr lang="en-US" altLang="en-US" baseline="0" dirty="0" smtClean="0">
                <a:latin typeface="Arial" panose="020B0604020202020204" pitchFamily="34" charset="0"/>
              </a:rPr>
              <a:t>I never met her personally; but</a:t>
            </a:r>
            <a:r>
              <a:rPr lang="en-US" altLang="en-US" dirty="0" smtClean="0">
                <a:latin typeface="Arial" panose="020B0604020202020204" pitchFamily="34" charset="0"/>
              </a:rPr>
              <a:t> became aware of her work on the Internet.</a:t>
            </a:r>
            <a:r>
              <a:rPr lang="en-US" altLang="en-US" baseline="0" dirty="0" smtClean="0">
                <a:latin typeface="Arial" panose="020B0604020202020204" pitchFamily="34" charset="0"/>
              </a:rPr>
              <a:t> </a:t>
            </a:r>
            <a:endParaRPr lang="en-US" altLang="en-US" dirty="0" smtClean="0">
              <a:latin typeface="Arial" panose="020B0604020202020204" pitchFamily="34" charset="0"/>
            </a:endParaRPr>
          </a:p>
          <a:p>
            <a:endParaRPr lang="en-US" baseline="0" dirty="0" smtClean="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91</a:t>
            </a:fld>
            <a:endParaRPr lang="en-US" altLang="en-US"/>
          </a:p>
        </p:txBody>
      </p:sp>
    </p:spTree>
    <p:extLst>
      <p:ext uri="{BB962C8B-B14F-4D97-AF65-F5344CB8AC3E}">
        <p14:creationId xmlns:p14="http://schemas.microsoft.com/office/powerpoint/2010/main" val="36090538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some</a:t>
            </a:r>
            <a:r>
              <a:rPr lang="en-US" dirty="0" smtClean="0"/>
              <a:t> more example of the type of surfaces that interest and intrigue me the most:</a:t>
            </a:r>
          </a:p>
          <a:p>
            <a:r>
              <a:rPr lang="en-US" dirty="0" smtClean="0"/>
              <a:t>They all</a:t>
            </a:r>
            <a:r>
              <a:rPr lang="en-US" baseline="0" dirty="0" smtClean="0"/>
              <a:t> have some partial “funnel” shapes and many “internal tunnels”,  but they also have these long, beautiful, undulating border curves.</a:t>
            </a:r>
            <a:endParaRPr lang="en-US" dirty="0" smtClean="0"/>
          </a:p>
          <a:p>
            <a:r>
              <a:rPr lang="en-US" dirty="0" smtClean="0"/>
              <a:t>== Now my challenge is, how can I characterize and capture such shapes in a CAD</a:t>
            </a:r>
            <a:r>
              <a:rPr lang="en-US" baseline="0" dirty="0" smtClean="0"/>
              <a:t> program</a:t>
            </a:r>
            <a:r>
              <a:rPr lang="en-US" dirty="0" smtClean="0"/>
              <a:t>??</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92</a:t>
            </a:fld>
            <a:endParaRPr lang="en-US" altLang="en-US"/>
          </a:p>
        </p:txBody>
      </p:sp>
    </p:spTree>
    <p:extLst>
      <p:ext uri="{BB962C8B-B14F-4D97-AF65-F5344CB8AC3E}">
        <p14:creationId xmlns:p14="http://schemas.microsoft.com/office/powerpoint/2010/main" val="31795497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of the clearly identifiable </a:t>
            </a:r>
            <a:r>
              <a:rPr lang="en-US" u="sng" dirty="0" smtClean="0"/>
              <a:t>key features</a:t>
            </a:r>
            <a:r>
              <a:rPr lang="en-US" dirty="0" smtClean="0"/>
              <a:t>:</a:t>
            </a:r>
          </a:p>
          <a:p>
            <a:r>
              <a:rPr lang="en-US" dirty="0" smtClean="0"/>
              <a:t>The undulating </a:t>
            </a:r>
            <a:r>
              <a:rPr lang="en-US" u="sng" dirty="0" smtClean="0"/>
              <a:t>border curves</a:t>
            </a:r>
            <a:r>
              <a:rPr lang="en-US" dirty="0" smtClean="0"/>
              <a:t>, which I call “</a:t>
            </a:r>
            <a:r>
              <a:rPr lang="en-US" u="sng" dirty="0" smtClean="0"/>
              <a:t>rims</a:t>
            </a:r>
            <a:r>
              <a:rPr lang="en-US" dirty="0" smtClean="0"/>
              <a:t>”, are marked in red,</a:t>
            </a:r>
          </a:p>
          <a:p>
            <a:r>
              <a:rPr lang="en-US" dirty="0" smtClean="0"/>
              <a:t>If these curves are roughly</a:t>
            </a:r>
            <a:r>
              <a:rPr lang="en-US" baseline="0" dirty="0" smtClean="0"/>
              <a:t> circular or elliptical, I call them “</a:t>
            </a:r>
            <a:r>
              <a:rPr lang="en-US" u="sng" baseline="0" dirty="0" smtClean="0"/>
              <a:t>funnels</a:t>
            </a:r>
            <a:r>
              <a:rPr lang="en-US" baseline="0" dirty="0" smtClean="0"/>
              <a:t>” and mark them in blue;</a:t>
            </a:r>
          </a:p>
          <a:p>
            <a:r>
              <a:rPr lang="en-US" baseline="0" dirty="0" smtClean="0"/>
              <a:t>And then there are internal toroidal </a:t>
            </a:r>
            <a:r>
              <a:rPr lang="en-US" u="sng" baseline="0" dirty="0" smtClean="0"/>
              <a:t>tunnels,</a:t>
            </a:r>
            <a:r>
              <a:rPr lang="en-US" baseline="0" dirty="0" smtClean="0"/>
              <a:t> as can be found in a donut; here are 3 of them, marked in green.</a:t>
            </a:r>
          </a:p>
          <a:p>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93</a:t>
            </a:fld>
            <a:endParaRPr lang="en-US" altLang="en-US"/>
          </a:p>
        </p:txBody>
      </p:sp>
    </p:spTree>
    <p:extLst>
      <p:ext uri="{BB962C8B-B14F-4D97-AF65-F5344CB8AC3E}">
        <p14:creationId xmlns:p14="http://schemas.microsoft.com/office/powerpoint/2010/main" val="11262966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two  </a:t>
            </a:r>
            <a:r>
              <a:rPr lang="en-US" baseline="0" dirty="0" smtClean="0"/>
              <a:t>more-complex sculptures, on which I have marked many of these 3 types of key features.</a:t>
            </a:r>
          </a:p>
          <a:p>
            <a:r>
              <a:rPr lang="en-US" baseline="0" dirty="0" smtClean="0"/>
              <a:t>The green “tunnel” construct can be used to define narrow constrictions, as well as the maximal cross-section of a bloated bulb.</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94</a:t>
            </a:fld>
            <a:endParaRPr lang="en-US" altLang="en-US"/>
          </a:p>
        </p:txBody>
      </p:sp>
    </p:spTree>
    <p:extLst>
      <p:ext uri="{BB962C8B-B14F-4D97-AF65-F5344CB8AC3E}">
        <p14:creationId xmlns:p14="http://schemas.microsoft.com/office/powerpoint/2010/main" val="10854017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help of a couple of students, we are building</a:t>
            </a:r>
            <a:r>
              <a:rPr lang="en-US" baseline="0" dirty="0" smtClean="0"/>
              <a:t> a home-brewed CAD tool to make the design of such surfaces easier.</a:t>
            </a:r>
          </a:p>
          <a:p>
            <a:r>
              <a:rPr lang="en-US" baseline="0" dirty="0" smtClean="0"/>
              <a:t>We call it NOME – standing for “Non-Orientable Manifold Editor”  -- because single-sided surfaces like Moebius bands and Klein bottles are a particular interest of mine.</a:t>
            </a:r>
          </a:p>
          <a:p>
            <a:r>
              <a:rPr lang="en-US" baseline="0" dirty="0" smtClean="0"/>
              <a:t>This tool allows us to place the key features into desired configurations  and then connect the borders of the funnels and tunnels and rims with small surface patches.</a:t>
            </a:r>
          </a:p>
          <a:p>
            <a:r>
              <a:rPr lang="en-US" baseline="0" dirty="0" smtClean="0"/>
              <a:t>In the end, the whole polyhedral assembly is smoothed with the </a:t>
            </a:r>
            <a:r>
              <a:rPr lang="en-US" baseline="0" dirty="0" err="1" smtClean="0"/>
              <a:t>Catmull</a:t>
            </a:r>
            <a:r>
              <a:rPr lang="en-US" baseline="0" dirty="0" smtClean="0"/>
              <a:t>-Clark subdivision process.  It is then given some thickness, and a boundary representation of that object can be exported as an STL file, which can be sent to any 3D printer.</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95</a:t>
            </a:fld>
            <a:endParaRPr lang="en-US" altLang="en-US"/>
          </a:p>
        </p:txBody>
      </p:sp>
    </p:spTree>
    <p:extLst>
      <p:ext uri="{BB962C8B-B14F-4D97-AF65-F5344CB8AC3E}">
        <p14:creationId xmlns:p14="http://schemas.microsoft.com/office/powerpoint/2010/main" val="18579220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how this works for one of the simplest Eva </a:t>
            </a:r>
            <a:r>
              <a:rPr lang="en-US" baseline="0" dirty="0" err="1" smtClean="0"/>
              <a:t>Hild</a:t>
            </a:r>
            <a:r>
              <a:rPr lang="en-US" baseline="0" dirty="0" smtClean="0"/>
              <a:t> sculptures, called “Interruption.”</a:t>
            </a:r>
          </a:p>
          <a:p>
            <a:r>
              <a:rPr lang="en-US" baseline="0" dirty="0" smtClean="0"/>
              <a:t>On the left, I start with a picture of the </a:t>
            </a:r>
            <a:r>
              <a:rPr lang="en-US" baseline="0" dirty="0" err="1" smtClean="0"/>
              <a:t>Hild</a:t>
            </a:r>
            <a:r>
              <a:rPr lang="en-US" baseline="0" dirty="0" smtClean="0"/>
              <a:t> sculpture, marking the 3 types of key features;  then I use NOME to place simple ribbon elements that represent those features in 3D space.</a:t>
            </a:r>
          </a:p>
          <a:p>
            <a:r>
              <a:rPr lang="en-US" baseline="0" dirty="0" smtClean="0"/>
              <a:t>In the middle column, you see the simple triangular and quadrilateral facets that connect the control polylines of the various features with one another to yield a polyhedral surface with the proper topology.  After subdivision, the </a:t>
            </a:r>
            <a:r>
              <a:rPr lang="en-US" baseline="0" dirty="0" err="1" smtClean="0"/>
              <a:t>blue&amp;red</a:t>
            </a:r>
            <a:r>
              <a:rPr lang="en-US" baseline="0" dirty="0" smtClean="0"/>
              <a:t> surface smoothly connects the various key features.</a:t>
            </a:r>
          </a:p>
          <a:p>
            <a:r>
              <a:rPr lang="en-US" baseline="0" dirty="0" smtClean="0"/>
              <a:t>Now all we have to do is to form offset surfaces to obtain the desired material thickness and write out an STL file that we can send to a 3D-printer.</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96</a:t>
            </a:fld>
            <a:endParaRPr lang="en-US" altLang="en-US"/>
          </a:p>
        </p:txBody>
      </p:sp>
    </p:spTree>
    <p:extLst>
      <p:ext uri="{BB962C8B-B14F-4D97-AF65-F5344CB8AC3E}">
        <p14:creationId xmlns:p14="http://schemas.microsoft.com/office/powerpoint/2010/main" val="39884061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emerging NOME tool in my hand, I was ready to tackle a more complex </a:t>
            </a:r>
            <a:r>
              <a:rPr lang="en-US" dirty="0" err="1" smtClean="0"/>
              <a:t>Hild</a:t>
            </a:r>
            <a:r>
              <a:rPr lang="en-US" dirty="0" smtClean="0"/>
              <a:t> surface.</a:t>
            </a:r>
          </a:p>
          <a:p>
            <a:r>
              <a:rPr lang="en-US" dirty="0" smtClean="0"/>
              <a:t>But I had some </a:t>
            </a:r>
            <a:r>
              <a:rPr lang="en-US" baseline="0" dirty="0" smtClean="0"/>
              <a:t>difficulties to fully understand this sculpture, called “Hollow.”.</a:t>
            </a:r>
          </a:p>
          <a:p>
            <a:r>
              <a:rPr lang="en-US" baseline="0" dirty="0" smtClean="0"/>
              <a:t>The problem was, that I could only find images from the front side as shown in the top row.</a:t>
            </a:r>
          </a:p>
          <a:p>
            <a:r>
              <a:rPr lang="en-US" baseline="0" dirty="0" smtClean="0"/>
              <a:t>Eventually I got an image of the backside  by using Google Street-view and maneuvering into a position, where I could see the greenish reflection in a large window behind the sculpture.</a:t>
            </a:r>
          </a:p>
          <a:p>
            <a:r>
              <a:rPr lang="en-US" baseline="0" dirty="0" smtClean="0"/>
              <a:t>Only more recently, could I find a picture of a ceramic model of this sculpture (bottom center) that gave me a clear view of the backside of this sculpture.  A crude clay model helped me to fully understand the connectivity of this surface.</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97</a:t>
            </a:fld>
            <a:endParaRPr lang="en-US" altLang="en-US"/>
          </a:p>
        </p:txBody>
      </p:sp>
    </p:spTree>
    <p:extLst>
      <p:ext uri="{BB962C8B-B14F-4D97-AF65-F5344CB8AC3E}">
        <p14:creationId xmlns:p14="http://schemas.microsoft.com/office/powerpoint/2010/main" val="13974557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left, you see the key features that I placed to define this sculpture,</a:t>
            </a:r>
            <a:r>
              <a:rPr lang="en-US" baseline="0" dirty="0" smtClean="0"/>
              <a:t> and below, the surface patches that I stitched between them.</a:t>
            </a:r>
          </a:p>
          <a:p>
            <a:r>
              <a:rPr lang="en-US" baseline="0" dirty="0" smtClean="0"/>
              <a:t>In the middle column is the merged surface, which was subdivided 3 times, and then thickened.</a:t>
            </a:r>
          </a:p>
          <a:p>
            <a:r>
              <a:rPr lang="en-US" baseline="0" dirty="0" smtClean="0"/>
              <a:t>On the right are photos of the resulting 3D print.</a:t>
            </a:r>
            <a:endParaRPr lang="en-US" dirty="0"/>
          </a:p>
        </p:txBody>
      </p:sp>
      <p:sp>
        <p:nvSpPr>
          <p:cNvPr id="4" name="Header Placeholder 3"/>
          <p:cNvSpPr>
            <a:spLocks noGrp="1"/>
          </p:cNvSpPr>
          <p:nvPr>
            <p:ph type="hdr" sz="quarter" idx="10"/>
          </p:nvPr>
        </p:nvSpPr>
        <p:spPr/>
        <p:txBody>
          <a:bodyPr/>
          <a:lstStyle/>
          <a:p>
            <a:pPr>
              <a:defRPr/>
            </a:pPr>
            <a:r>
              <a:rPr lang="en-US" smtClean="0"/>
              <a:t>Granada 2003</a:t>
            </a:r>
            <a:endParaRPr lang="en-US"/>
          </a:p>
        </p:txBody>
      </p:sp>
      <p:sp>
        <p:nvSpPr>
          <p:cNvPr id="5" name="Slide Number Placeholder 4"/>
          <p:cNvSpPr>
            <a:spLocks noGrp="1"/>
          </p:cNvSpPr>
          <p:nvPr>
            <p:ph type="sldNum" sz="quarter" idx="11"/>
          </p:nvPr>
        </p:nvSpPr>
        <p:spPr/>
        <p:txBody>
          <a:bodyPr/>
          <a:lstStyle/>
          <a:p>
            <a:pPr>
              <a:defRPr/>
            </a:pPr>
            <a:fld id="{39878F6D-4E76-4327-ADF2-1C2DC09E95A3}" type="slidenum">
              <a:rPr lang="en-US" altLang="en-US" smtClean="0"/>
              <a:pPr>
                <a:defRPr/>
              </a:pPr>
              <a:t>98</a:t>
            </a:fld>
            <a:endParaRPr lang="en-US" altLang="en-US"/>
          </a:p>
        </p:txBody>
      </p:sp>
    </p:spTree>
    <p:extLst>
      <p:ext uri="{BB962C8B-B14F-4D97-AF65-F5344CB8AC3E}">
        <p14:creationId xmlns:p14="http://schemas.microsoft.com/office/powerpoint/2010/main" val="8755791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For the mathematically inclined, here is the topological analysis of this sculpture:  It is a double-sided surface with a single border.  When you glue a suitably warped disk to this border, you obtain a simple two-hole torus. So</a:t>
            </a:r>
            <a:r>
              <a:rPr lang="en-US" altLang="en-US" baseline="0" dirty="0" smtClean="0">
                <a:latin typeface="Arial" panose="020B0604020202020204" pitchFamily="34" charset="0"/>
              </a:rPr>
              <a:t> this sculpture is a 2-hole torus with a single puncture.</a:t>
            </a:r>
            <a:endParaRPr lang="en-US" altLang="en-US" dirty="0"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Granada 2003</a:t>
            </a:r>
            <a:endParaRPr lang="en-US"/>
          </a:p>
        </p:txBody>
      </p:sp>
      <p:sp>
        <p:nvSpPr>
          <p:cNvPr id="8294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F2CC0E01-5398-4D73-8084-6FE4FFB7198E}" type="slidenum">
              <a:rPr lang="en-US" altLang="en-US" sz="1000" smtClean="0">
                <a:latin typeface="Times New Roman" panose="02020603050405020304" pitchFamily="18" charset="0"/>
              </a:rPr>
              <a:pPr/>
              <a:t>99</a:t>
            </a:fld>
            <a:endParaRPr lang="en-US" altLang="en-US" sz="1000" smtClean="0">
              <a:latin typeface="Times New Roman" panose="02020603050405020304" pitchFamily="18" charset="0"/>
            </a:endParaRPr>
          </a:p>
        </p:txBody>
      </p:sp>
    </p:spTree>
    <p:extLst>
      <p:ext uri="{BB962C8B-B14F-4D97-AF65-F5344CB8AC3E}">
        <p14:creationId xmlns:p14="http://schemas.microsoft.com/office/powerpoint/2010/main" val="2412129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ln/>
        </p:spPr>
        <p:txBody>
          <a:bodyPr/>
          <a:lstStyle>
            <a:lvl1pPr>
              <a:defRPr/>
            </a:lvl1pPr>
          </a:lstStyle>
          <a:p>
            <a:pPr>
              <a:defRPr/>
            </a:pPr>
            <a:fld id="{3EB3F992-8E56-4629-A646-D7D33F82FD5D}" type="slidenum">
              <a:rPr lang="en-US" altLang="en-US"/>
              <a:pPr>
                <a:defRPr/>
              </a:pPr>
              <a:t>‹#›</a:t>
            </a:fld>
            <a:endParaRPr lang="en-US" altLang="en-US"/>
          </a:p>
        </p:txBody>
      </p:sp>
    </p:spTree>
    <p:extLst>
      <p:ext uri="{BB962C8B-B14F-4D97-AF65-F5344CB8AC3E}">
        <p14:creationId xmlns:p14="http://schemas.microsoft.com/office/powerpoint/2010/main" val="556535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ln/>
        </p:spPr>
        <p:txBody>
          <a:bodyPr/>
          <a:lstStyle>
            <a:lvl1pPr>
              <a:defRPr/>
            </a:lvl1pPr>
          </a:lstStyle>
          <a:p>
            <a:pPr>
              <a:defRPr/>
            </a:pPr>
            <a:fld id="{D616EA91-BD62-43FD-88EE-EE620BE8D161}" type="slidenum">
              <a:rPr lang="en-US" altLang="en-US"/>
              <a:pPr>
                <a:defRPr/>
              </a:pPr>
              <a:t>‹#›</a:t>
            </a:fld>
            <a:endParaRPr lang="en-US" altLang="en-US"/>
          </a:p>
        </p:txBody>
      </p:sp>
    </p:spTree>
    <p:extLst>
      <p:ext uri="{BB962C8B-B14F-4D97-AF65-F5344CB8AC3E}">
        <p14:creationId xmlns:p14="http://schemas.microsoft.com/office/powerpoint/2010/main" val="2684051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0480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6705600" cy="6400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ln/>
        </p:spPr>
        <p:txBody>
          <a:bodyPr/>
          <a:lstStyle>
            <a:lvl1pPr>
              <a:defRPr/>
            </a:lvl1pPr>
          </a:lstStyle>
          <a:p>
            <a:pPr>
              <a:defRPr/>
            </a:pPr>
            <a:fld id="{E21FB741-41CE-4814-B91E-3F644F382FFD}" type="slidenum">
              <a:rPr lang="en-US" altLang="en-US"/>
              <a:pPr>
                <a:defRPr/>
              </a:pPr>
              <a:t>‹#›</a:t>
            </a:fld>
            <a:endParaRPr lang="en-US" altLang="en-US"/>
          </a:p>
        </p:txBody>
      </p:sp>
    </p:spTree>
    <p:extLst>
      <p:ext uri="{BB962C8B-B14F-4D97-AF65-F5344CB8AC3E}">
        <p14:creationId xmlns:p14="http://schemas.microsoft.com/office/powerpoint/2010/main" val="1128365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47700" y="1447800"/>
            <a:ext cx="384810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4810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ln/>
        </p:spPr>
        <p:txBody>
          <a:bodyPr/>
          <a:lstStyle>
            <a:lvl1pPr>
              <a:defRPr/>
            </a:lvl1pPr>
          </a:lstStyle>
          <a:p>
            <a:pPr>
              <a:defRPr/>
            </a:pPr>
            <a:fld id="{FE9FDBFD-20F8-41A6-937C-44F9598EDA8B}" type="slidenum">
              <a:rPr lang="en-US" altLang="en-US"/>
              <a:pPr>
                <a:defRPr/>
              </a:pPr>
              <a:t>‹#›</a:t>
            </a:fld>
            <a:endParaRPr lang="en-US" altLang="en-US"/>
          </a:p>
        </p:txBody>
      </p:sp>
    </p:spTree>
    <p:extLst>
      <p:ext uri="{BB962C8B-B14F-4D97-AF65-F5344CB8AC3E}">
        <p14:creationId xmlns:p14="http://schemas.microsoft.com/office/powerpoint/2010/main" val="3265120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304800"/>
            <a:ext cx="91440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47700" y="1447800"/>
            <a:ext cx="3848100" cy="25527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3848100" cy="25527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47700" y="4152900"/>
            <a:ext cx="3848100" cy="25527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52900"/>
            <a:ext cx="3848100" cy="25527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
          <p:cNvSpPr>
            <a:spLocks noGrp="1" noChangeArrowheads="1"/>
          </p:cNvSpPr>
          <p:nvPr>
            <p:ph type="sldNum" sz="quarter" idx="12"/>
          </p:nvPr>
        </p:nvSpPr>
        <p:spPr>
          <a:ln/>
        </p:spPr>
        <p:txBody>
          <a:bodyPr/>
          <a:lstStyle>
            <a:lvl1pPr>
              <a:defRPr/>
            </a:lvl1pPr>
          </a:lstStyle>
          <a:p>
            <a:pPr>
              <a:defRPr/>
            </a:pPr>
            <a:fld id="{550885B0-EA30-44F3-B8DE-6794B7F50295}" type="slidenum">
              <a:rPr lang="en-US" altLang="en-US"/>
              <a:pPr>
                <a:defRPr/>
              </a:pPr>
              <a:t>‹#›</a:t>
            </a:fld>
            <a:endParaRPr lang="en-US" altLang="en-US"/>
          </a:p>
        </p:txBody>
      </p:sp>
    </p:spTree>
    <p:extLst>
      <p:ext uri="{BB962C8B-B14F-4D97-AF65-F5344CB8AC3E}">
        <p14:creationId xmlns:p14="http://schemas.microsoft.com/office/powerpoint/2010/main" val="71366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47700" y="1447800"/>
            <a:ext cx="384810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3848100" cy="25527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52900"/>
            <a:ext cx="3848100" cy="25527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B3C5B075-6891-4EEE-8B29-D0D85BE6B59D}" type="slidenum">
              <a:rPr lang="en-US" altLang="en-US"/>
              <a:pPr/>
              <a:t>‹#›</a:t>
            </a:fld>
            <a:endParaRPr lang="en-US" altLang="en-US"/>
          </a:p>
        </p:txBody>
      </p:sp>
    </p:spTree>
    <p:extLst>
      <p:ext uri="{BB962C8B-B14F-4D97-AF65-F5344CB8AC3E}">
        <p14:creationId xmlns:p14="http://schemas.microsoft.com/office/powerpoint/2010/main" val="3104231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ln/>
        </p:spPr>
        <p:txBody>
          <a:bodyPr/>
          <a:lstStyle>
            <a:lvl1pPr>
              <a:defRPr/>
            </a:lvl1pPr>
          </a:lstStyle>
          <a:p>
            <a:pPr>
              <a:defRPr/>
            </a:pPr>
            <a:fld id="{FB46A318-0441-418B-89A3-6BBFB9BCB797}" type="slidenum">
              <a:rPr lang="en-US" altLang="en-US"/>
              <a:pPr>
                <a:defRPr/>
              </a:pPr>
              <a:t>‹#›</a:t>
            </a:fld>
            <a:endParaRPr lang="en-US" altLang="en-US"/>
          </a:p>
        </p:txBody>
      </p:sp>
    </p:spTree>
    <p:extLst>
      <p:ext uri="{BB962C8B-B14F-4D97-AF65-F5344CB8AC3E}">
        <p14:creationId xmlns:p14="http://schemas.microsoft.com/office/powerpoint/2010/main" val="202636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ln/>
        </p:spPr>
        <p:txBody>
          <a:bodyPr/>
          <a:lstStyle>
            <a:lvl1pPr>
              <a:defRPr/>
            </a:lvl1pPr>
          </a:lstStyle>
          <a:p>
            <a:pPr>
              <a:defRPr/>
            </a:pPr>
            <a:fld id="{AE548493-B619-4A4B-852C-407AA5F3976E}" type="slidenum">
              <a:rPr lang="en-US" altLang="en-US"/>
              <a:pPr>
                <a:defRPr/>
              </a:pPr>
              <a:t>‹#›</a:t>
            </a:fld>
            <a:endParaRPr lang="en-US" altLang="en-US"/>
          </a:p>
        </p:txBody>
      </p:sp>
    </p:spTree>
    <p:extLst>
      <p:ext uri="{BB962C8B-B14F-4D97-AF65-F5344CB8AC3E}">
        <p14:creationId xmlns:p14="http://schemas.microsoft.com/office/powerpoint/2010/main" val="3958448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1447800"/>
            <a:ext cx="384810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4810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ln/>
        </p:spPr>
        <p:txBody>
          <a:bodyPr/>
          <a:lstStyle>
            <a:lvl1pPr>
              <a:defRPr/>
            </a:lvl1pPr>
          </a:lstStyle>
          <a:p>
            <a:pPr>
              <a:defRPr/>
            </a:pPr>
            <a:fld id="{A3FD580E-3F2F-40FF-98D7-C4F65E7C8A6C}" type="slidenum">
              <a:rPr lang="en-US" altLang="en-US"/>
              <a:pPr>
                <a:defRPr/>
              </a:pPr>
              <a:t>‹#›</a:t>
            </a:fld>
            <a:endParaRPr lang="en-US" altLang="en-US"/>
          </a:p>
        </p:txBody>
      </p:sp>
    </p:spTree>
    <p:extLst>
      <p:ext uri="{BB962C8B-B14F-4D97-AF65-F5344CB8AC3E}">
        <p14:creationId xmlns:p14="http://schemas.microsoft.com/office/powerpoint/2010/main" val="324118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
          <p:cNvSpPr>
            <a:spLocks noGrp="1" noChangeArrowheads="1"/>
          </p:cNvSpPr>
          <p:nvPr>
            <p:ph type="sldNum" sz="quarter" idx="12"/>
          </p:nvPr>
        </p:nvSpPr>
        <p:spPr>
          <a:ln/>
        </p:spPr>
        <p:txBody>
          <a:bodyPr/>
          <a:lstStyle>
            <a:lvl1pPr>
              <a:defRPr/>
            </a:lvl1pPr>
          </a:lstStyle>
          <a:p>
            <a:pPr>
              <a:defRPr/>
            </a:pPr>
            <a:fld id="{9E1C559E-2B46-4C98-9BFF-20C74DE63DE3}" type="slidenum">
              <a:rPr lang="en-US" altLang="en-US"/>
              <a:pPr>
                <a:defRPr/>
              </a:pPr>
              <a:t>‹#›</a:t>
            </a:fld>
            <a:endParaRPr lang="en-US" altLang="en-US"/>
          </a:p>
        </p:txBody>
      </p:sp>
    </p:spTree>
    <p:extLst>
      <p:ext uri="{BB962C8B-B14F-4D97-AF65-F5344CB8AC3E}">
        <p14:creationId xmlns:p14="http://schemas.microsoft.com/office/powerpoint/2010/main" val="1577795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
          <p:cNvSpPr>
            <a:spLocks noGrp="1" noChangeArrowheads="1"/>
          </p:cNvSpPr>
          <p:nvPr>
            <p:ph type="sldNum" sz="quarter" idx="12"/>
          </p:nvPr>
        </p:nvSpPr>
        <p:spPr>
          <a:ln/>
        </p:spPr>
        <p:txBody>
          <a:bodyPr/>
          <a:lstStyle>
            <a:lvl1pPr>
              <a:defRPr/>
            </a:lvl1pPr>
          </a:lstStyle>
          <a:p>
            <a:pPr>
              <a:defRPr/>
            </a:pPr>
            <a:fld id="{1F45448A-19F0-4CA5-B1A3-1C6D2C58F2D3}" type="slidenum">
              <a:rPr lang="en-US" altLang="en-US"/>
              <a:pPr>
                <a:defRPr/>
              </a:pPr>
              <a:t>‹#›</a:t>
            </a:fld>
            <a:endParaRPr lang="en-US" altLang="en-US"/>
          </a:p>
        </p:txBody>
      </p:sp>
    </p:spTree>
    <p:extLst>
      <p:ext uri="{BB962C8B-B14F-4D97-AF65-F5344CB8AC3E}">
        <p14:creationId xmlns:p14="http://schemas.microsoft.com/office/powerpoint/2010/main" val="3604011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
          <p:cNvSpPr>
            <a:spLocks noGrp="1" noChangeArrowheads="1"/>
          </p:cNvSpPr>
          <p:nvPr>
            <p:ph type="sldNum" sz="quarter" idx="12"/>
          </p:nvPr>
        </p:nvSpPr>
        <p:spPr>
          <a:ln/>
        </p:spPr>
        <p:txBody>
          <a:bodyPr/>
          <a:lstStyle>
            <a:lvl1pPr>
              <a:defRPr/>
            </a:lvl1pPr>
          </a:lstStyle>
          <a:p>
            <a:pPr>
              <a:defRPr/>
            </a:pPr>
            <a:fld id="{3C946F30-20E1-4ECB-BFC3-7CDB43A86DE2}" type="slidenum">
              <a:rPr lang="en-US" altLang="en-US"/>
              <a:pPr>
                <a:defRPr/>
              </a:pPr>
              <a:t>‹#›</a:t>
            </a:fld>
            <a:endParaRPr lang="en-US" altLang="en-US"/>
          </a:p>
        </p:txBody>
      </p:sp>
    </p:spTree>
    <p:extLst>
      <p:ext uri="{BB962C8B-B14F-4D97-AF65-F5344CB8AC3E}">
        <p14:creationId xmlns:p14="http://schemas.microsoft.com/office/powerpoint/2010/main" val="60661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ln/>
        </p:spPr>
        <p:txBody>
          <a:bodyPr/>
          <a:lstStyle>
            <a:lvl1pPr>
              <a:defRPr/>
            </a:lvl1pPr>
          </a:lstStyle>
          <a:p>
            <a:pPr>
              <a:defRPr/>
            </a:pPr>
            <a:fld id="{AB9001DD-798B-469E-A333-EA4FCDF40619}" type="slidenum">
              <a:rPr lang="en-US" altLang="en-US"/>
              <a:pPr>
                <a:defRPr/>
              </a:pPr>
              <a:t>‹#›</a:t>
            </a:fld>
            <a:endParaRPr lang="en-US" altLang="en-US"/>
          </a:p>
        </p:txBody>
      </p:sp>
    </p:spTree>
    <p:extLst>
      <p:ext uri="{BB962C8B-B14F-4D97-AF65-F5344CB8AC3E}">
        <p14:creationId xmlns:p14="http://schemas.microsoft.com/office/powerpoint/2010/main" val="38109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ln/>
        </p:spPr>
        <p:txBody>
          <a:bodyPr/>
          <a:lstStyle>
            <a:lvl1pPr>
              <a:defRPr/>
            </a:lvl1pPr>
          </a:lstStyle>
          <a:p>
            <a:pPr>
              <a:defRPr/>
            </a:pPr>
            <a:fld id="{5644CEDC-81BE-48EF-9162-56B0AEA91BFC}" type="slidenum">
              <a:rPr lang="en-US" altLang="en-US"/>
              <a:pPr>
                <a:defRPr/>
              </a:pPr>
              <a:t>‹#›</a:t>
            </a:fld>
            <a:endParaRPr lang="en-US" altLang="en-US"/>
          </a:p>
        </p:txBody>
      </p:sp>
    </p:spTree>
    <p:extLst>
      <p:ext uri="{BB962C8B-B14F-4D97-AF65-F5344CB8AC3E}">
        <p14:creationId xmlns:p14="http://schemas.microsoft.com/office/powerpoint/2010/main" val="2526123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atin typeface="Times New Roman" panose="02020603050405020304" pitchFamily="18" charset="0"/>
              </a:defRPr>
            </a:lvl1pPr>
          </a:lstStyle>
          <a:p>
            <a:pPr>
              <a:defRPr/>
            </a:pPr>
            <a:endParaRPr lang="en-US" altLang="en-US"/>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latin typeface="Times New Roman" panose="02020603050405020304" pitchFamily="18" charset="0"/>
              </a:defRPr>
            </a:lvl1pPr>
          </a:lstStyle>
          <a:p>
            <a:pPr>
              <a:defRPr/>
            </a:pPr>
            <a:endParaRPr lang="en-US" alt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latin typeface="Times New Roman" panose="02020603050405020304" pitchFamily="18" charset="0"/>
              </a:defRPr>
            </a:lvl1pPr>
          </a:lstStyle>
          <a:p>
            <a:pPr>
              <a:defRPr/>
            </a:pPr>
            <a:fld id="{320396E8-0E6E-46F9-8179-1D260AFBCFD6}" type="slidenum">
              <a:rPr lang="en-US" altLang="en-US"/>
              <a:pPr>
                <a:defRPr/>
              </a:pPr>
              <a:t>‹#›</a:t>
            </a:fld>
            <a:endParaRPr lang="en-US" altLang="en-US"/>
          </a:p>
        </p:txBody>
      </p:sp>
      <p:sp>
        <p:nvSpPr>
          <p:cNvPr id="1030" name="Rectangle 6"/>
          <p:cNvSpPr>
            <a:spLocks noGrp="1" noChangeArrowheads="1"/>
          </p:cNvSpPr>
          <p:nvPr>
            <p:ph type="title"/>
          </p:nvPr>
        </p:nvSpPr>
        <p:spPr bwMode="auto">
          <a:xfrm>
            <a:off x="0" y="304800"/>
            <a:ext cx="91440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 name="Rectangle 7"/>
          <p:cNvSpPr>
            <a:spLocks noGrp="1" noChangeArrowheads="1"/>
          </p:cNvSpPr>
          <p:nvPr>
            <p:ph type="body" idx="1"/>
          </p:nvPr>
        </p:nvSpPr>
        <p:spPr bwMode="auto">
          <a:xfrm>
            <a:off x="647700" y="1447800"/>
            <a:ext cx="7848600"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A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36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50000"/>
        </a:spcBef>
        <a:spcAft>
          <a:spcPct val="0"/>
        </a:spcAft>
        <a:buClr>
          <a:schemeClr val="hlink"/>
        </a:buClr>
        <a:buSzPct val="75000"/>
        <a:buFont typeface="Monotype Sorts" pitchFamily="2" charset="2"/>
        <a:buChar char="u"/>
        <a:defRPr sz="2800" b="1" kern="1200">
          <a:solidFill>
            <a:schemeClr val="tx1"/>
          </a:solidFill>
          <a:latin typeface="+mn-lt"/>
          <a:ea typeface="+mn-ea"/>
          <a:cs typeface="+mn-cs"/>
        </a:defRPr>
      </a:lvl1pPr>
      <a:lvl2pPr marL="742950" indent="-285750" algn="l" rtl="0" eaLnBrk="0" fontAlgn="base" hangingPunct="0">
        <a:spcBef>
          <a:spcPct val="50000"/>
        </a:spcBef>
        <a:spcAft>
          <a:spcPct val="0"/>
        </a:spcAft>
        <a:buClr>
          <a:schemeClr val="hlink"/>
        </a:buClr>
        <a:buSzPct val="75000"/>
        <a:buFont typeface="Monotype Sorts" pitchFamily="2" charset="2"/>
        <a:buChar char="l"/>
        <a:defRPr sz="2400" b="1" kern="1200">
          <a:solidFill>
            <a:schemeClr val="tx1"/>
          </a:solidFill>
          <a:latin typeface="+mn-lt"/>
          <a:ea typeface="+mn-ea"/>
          <a:cs typeface="+mn-cs"/>
        </a:defRPr>
      </a:lvl2pPr>
      <a:lvl3pPr marL="1085850" indent="-228600" algn="l" rtl="0" eaLnBrk="0" fontAlgn="base" hangingPunct="0">
        <a:spcBef>
          <a:spcPct val="50000"/>
        </a:spcBef>
        <a:spcAft>
          <a:spcPct val="0"/>
        </a:spcAft>
        <a:buClr>
          <a:schemeClr val="hlink"/>
        </a:buClr>
        <a:buSzPct val="65000"/>
        <a:buFont typeface="Monotype Sorts" pitchFamily="2" charset="2"/>
        <a:buChar char="n"/>
        <a:defRPr sz="2400" kern="1200">
          <a:solidFill>
            <a:schemeClr val="tx1"/>
          </a:solidFill>
          <a:latin typeface="+mn-lt"/>
          <a:ea typeface="+mn-ea"/>
          <a:cs typeface="+mn-cs"/>
        </a:defRPr>
      </a:lvl3pPr>
      <a:lvl4pPr marL="1428750" indent="-228600" algn="l" rtl="0" eaLnBrk="0" fontAlgn="base" hangingPunct="0">
        <a:spcBef>
          <a:spcPct val="50000"/>
        </a:spcBef>
        <a:spcAft>
          <a:spcPct val="0"/>
        </a:spcAft>
        <a:buClr>
          <a:schemeClr val="hlink"/>
        </a:buClr>
        <a:buSzPct val="65000"/>
        <a:buFont typeface="Monotype Sorts" pitchFamily="2" charset="2"/>
        <a:buChar char="§"/>
        <a:defRPr sz="2000" b="1" kern="1200">
          <a:solidFill>
            <a:schemeClr val="tx1"/>
          </a:solidFill>
          <a:latin typeface="+mn-lt"/>
          <a:ea typeface="+mn-ea"/>
          <a:cs typeface="+mn-cs"/>
        </a:defRPr>
      </a:lvl4pPr>
      <a:lvl5pPr marL="1771650" indent="-228600" algn="l" rtl="0" eaLnBrk="0" fontAlgn="base" hangingPunct="0">
        <a:spcBef>
          <a:spcPct val="50000"/>
        </a:spcBef>
        <a:spcAft>
          <a:spcPct val="0"/>
        </a:spcAft>
        <a:buClr>
          <a:schemeClr val="hlink"/>
        </a:buClr>
        <a:buSzPct val="65000"/>
        <a:buFont typeface="Monotype Sort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0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0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0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70.jpg"/><Relationship Id="rId4" Type="http://schemas.openxmlformats.org/officeDocument/2006/relationships/image" Target="../media/image169.jpg"/></Relationships>
</file>

<file path=ppt/slides/_rels/slide10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0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79.jpg"/><Relationship Id="rId5" Type="http://schemas.openxmlformats.org/officeDocument/2006/relationships/image" Target="../media/image137.png"/><Relationship Id="rId4" Type="http://schemas.openxmlformats.org/officeDocument/2006/relationships/image" Target="../media/image178.jpg"/></Relationships>
</file>

<file path=ppt/slides/_rels/slide11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12.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77.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11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14.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G"/></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5.gi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92.JPG"/><Relationship Id="rId5" Type="http://schemas.openxmlformats.org/officeDocument/2006/relationships/image" Target="../media/image91.jpeg"/><Relationship Id="rId4" Type="http://schemas.openxmlformats.org/officeDocument/2006/relationships/image" Target="../media/image90.JPG"/></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81.xml"/><Relationship Id="rId1" Type="http://schemas.openxmlformats.org/officeDocument/2006/relationships/slideLayout" Target="../slideLayouts/slideLayout1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openxmlformats.org/officeDocument/2006/relationships/image" Target="../media/image105.JPG"/><Relationship Id="rId7" Type="http://schemas.openxmlformats.org/officeDocument/2006/relationships/image" Target="../media/image109.JP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8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8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2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9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27.jpg"/></Relationships>
</file>

<file path=ppt/slides/_rels/slide9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jpg"/><Relationship Id="rId4" Type="http://schemas.openxmlformats.org/officeDocument/2006/relationships/image" Target="../media/image72.jpeg"/></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9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9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a:defRPr/>
            </a:pPr>
            <a:r>
              <a:rPr lang="en-US" sz="3200" dirty="0"/>
              <a:t>CMC3_Tahoe, April 27, 2018</a:t>
            </a:r>
            <a:endParaRPr lang="en-US" altLang="en-US" sz="3200" dirty="0" smtClean="0">
              <a:latin typeface="Helvetica" panose="020B0604020202020204" pitchFamily="34" charset="0"/>
            </a:endParaRPr>
          </a:p>
        </p:txBody>
      </p:sp>
      <p:sp>
        <p:nvSpPr>
          <p:cNvPr id="4099" name="Rectangle 3"/>
          <p:cNvSpPr>
            <a:spLocks noGrp="1" noChangeArrowheads="1"/>
          </p:cNvSpPr>
          <p:nvPr>
            <p:ph type="body" idx="1"/>
          </p:nvPr>
        </p:nvSpPr>
        <p:spPr>
          <a:xfrm>
            <a:off x="147146" y="1482287"/>
            <a:ext cx="8870730" cy="560825"/>
          </a:xfrm>
          <a:solidFill>
            <a:srgbClr val="FFFFAF"/>
          </a:solidFill>
          <a:ln w="12700" cap="flat">
            <a:solidFill>
              <a:schemeClr val="bg2"/>
            </a:solidFill>
            <a:miter lim="800000"/>
            <a:headEnd/>
            <a:tailEnd/>
          </a:ln>
        </p:spPr>
        <p:txBody>
          <a:bodyPr/>
          <a:lstStyle/>
          <a:p>
            <a:pPr algn="ctr">
              <a:lnSpc>
                <a:spcPct val="90000"/>
              </a:lnSpc>
              <a:buFont typeface="Monotype Sorts" charset="2"/>
              <a:buNone/>
            </a:pPr>
            <a:r>
              <a:rPr lang="en-US" sz="3200" dirty="0">
                <a:solidFill>
                  <a:srgbClr val="FF0000"/>
                </a:solidFill>
              </a:rPr>
              <a:t>The Magic Power of Geometry and Topology</a:t>
            </a:r>
            <a:r>
              <a:rPr lang="en-US" altLang="en-US" sz="3200" b="1" dirty="0" smtClean="0">
                <a:solidFill>
                  <a:srgbClr val="FF0000"/>
                </a:solidFill>
              </a:rPr>
              <a:t/>
            </a:r>
            <a:br>
              <a:rPr lang="en-US" altLang="en-US" sz="3200" b="1" dirty="0" smtClean="0">
                <a:solidFill>
                  <a:srgbClr val="FF0000"/>
                </a:solidFill>
              </a:rPr>
            </a:b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endParaRPr lang="en-US" altLang="en-US" sz="3200" dirty="0" smtClean="0">
              <a:solidFill>
                <a:srgbClr val="FF0000"/>
              </a:solidFill>
              <a:latin typeface="Helvetica" panose="020B0604020202020204" pitchFamily="34" charset="0"/>
            </a:endParaRPr>
          </a:p>
          <a:p>
            <a:pPr algn="ctr">
              <a:lnSpc>
                <a:spcPct val="90000"/>
              </a:lnSpc>
              <a:buFont typeface="Monotype Sorts" charset="2"/>
              <a:buNone/>
            </a:pPr>
            <a:r>
              <a:rPr lang="en-US" altLang="en-US" sz="3200" dirty="0" smtClean="0">
                <a:solidFill>
                  <a:srgbClr val="FF0000"/>
                </a:solidFill>
                <a:latin typeface="Helvetica" panose="020B0604020202020204" pitchFamily="34" charset="0"/>
              </a:rPr>
              <a:t/>
            </a:r>
            <a:br>
              <a:rPr lang="en-US" altLang="en-US" sz="3200" dirty="0" smtClean="0">
                <a:solidFill>
                  <a:srgbClr val="FF0000"/>
                </a:solidFill>
                <a:latin typeface="Helvetica" panose="020B0604020202020204" pitchFamily="34" charset="0"/>
              </a:rPr>
            </a:br>
            <a:endParaRPr lang="en-US" altLang="en-US" sz="3200" dirty="0" smtClean="0">
              <a:solidFill>
                <a:srgbClr val="FF0000"/>
              </a:solidFill>
              <a:latin typeface="Helvetica" panose="020B0604020202020204" pitchFamily="34" charset="0"/>
            </a:endParaRPr>
          </a:p>
        </p:txBody>
      </p:sp>
      <p:sp>
        <p:nvSpPr>
          <p:cNvPr id="4" name="Text Box 4"/>
          <p:cNvSpPr txBox="1">
            <a:spLocks noChangeArrowheads="1"/>
          </p:cNvSpPr>
          <p:nvPr/>
        </p:nvSpPr>
        <p:spPr bwMode="auto">
          <a:xfrm>
            <a:off x="1657516" y="4892074"/>
            <a:ext cx="5678156" cy="1446550"/>
          </a:xfrm>
          <a:prstGeom prst="rect">
            <a:avLst/>
          </a:prstGeom>
          <a:noFill/>
          <a:ln w="12700">
            <a:noFill/>
            <a:miter lim="800000"/>
            <a:headEnd type="none" w="sm" len="sm"/>
            <a:tailEnd type="none" w="sm" len="sm"/>
          </a:ln>
          <a:effectLst/>
        </p:spPr>
        <p:txBody>
          <a:bodyPr wrap="none">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ctr">
              <a:defRPr/>
            </a:pPr>
            <a:r>
              <a:rPr lang="en-US" altLang="en-US" sz="3200" b="1" dirty="0">
                <a:solidFill>
                  <a:schemeClr val="tx2">
                    <a:lumMod val="40000"/>
                    <a:lumOff val="60000"/>
                  </a:schemeClr>
                </a:solidFill>
                <a:latin typeface="Helvetica" panose="020B0604020202020204" pitchFamily="34" charset="0"/>
              </a:rPr>
              <a:t>Carlo H. </a:t>
            </a:r>
            <a:r>
              <a:rPr lang="en-US" altLang="en-US" sz="3200" b="1" dirty="0" err="1">
                <a:solidFill>
                  <a:schemeClr val="tx2">
                    <a:lumMod val="40000"/>
                    <a:lumOff val="60000"/>
                  </a:schemeClr>
                </a:solidFill>
                <a:latin typeface="Helvetica" panose="020B0604020202020204" pitchFamily="34" charset="0"/>
              </a:rPr>
              <a:t>Séquin</a:t>
            </a:r>
            <a:endParaRPr lang="en-US" altLang="en-US" sz="3200" b="1" dirty="0" smtClean="0">
              <a:solidFill>
                <a:schemeClr val="tx2"/>
              </a:solidFill>
              <a:effectLst>
                <a:outerShdw blurRad="38100" dist="38100" dir="2700000" algn="tl">
                  <a:srgbClr val="000000"/>
                </a:outerShdw>
              </a:effectLst>
            </a:endParaRPr>
          </a:p>
          <a:p>
            <a:pPr algn="ctr">
              <a:defRPr/>
            </a:pPr>
            <a:r>
              <a:rPr lang="en-US" altLang="en-US" dirty="0" smtClean="0">
                <a:solidFill>
                  <a:schemeClr val="tx2"/>
                </a:solidFill>
                <a:effectLst>
                  <a:outerShdw blurRad="38100" dist="38100" dir="2700000" algn="tl">
                    <a:srgbClr val="000000"/>
                  </a:outerShdw>
                </a:effectLst>
              </a:rPr>
              <a:t>EECS  Computer Science Division</a:t>
            </a:r>
          </a:p>
          <a:p>
            <a:pPr algn="ctr">
              <a:defRPr/>
            </a:pPr>
            <a:r>
              <a:rPr lang="en-US" altLang="en-US" dirty="0" smtClean="0">
                <a:solidFill>
                  <a:schemeClr val="tx2"/>
                </a:solidFill>
                <a:effectLst>
                  <a:outerShdw blurRad="38100" dist="38100" dir="2700000" algn="tl">
                    <a:srgbClr val="000000"/>
                  </a:outerShdw>
                </a:effectLst>
              </a:rPr>
              <a:t>University of California,  Berkeley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4698" y="2534799"/>
            <a:ext cx="3095625"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014" y="2534799"/>
            <a:ext cx="2157084" cy="21463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3498" y="2534799"/>
            <a:ext cx="2389260" cy="2146352"/>
          </a:xfrm>
          <a:prstGeom prst="rect">
            <a:avLst/>
          </a:prstGeom>
        </p:spPr>
      </p:pic>
    </p:spTree>
    <p:extLst>
      <p:ext uri="{BB962C8B-B14F-4D97-AF65-F5344CB8AC3E}">
        <p14:creationId xmlns:p14="http://schemas.microsoft.com/office/powerpoint/2010/main" val="57087532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Seeing a Mathematical Object</a:t>
            </a:r>
            <a:endParaRPr lang="en-US" dirty="0"/>
          </a:p>
        </p:txBody>
      </p:sp>
      <p:sp>
        <p:nvSpPr>
          <p:cNvPr id="3" name="Content Placeholder 2"/>
          <p:cNvSpPr>
            <a:spLocks noGrp="1"/>
          </p:cNvSpPr>
          <p:nvPr>
            <p:ph idx="1"/>
          </p:nvPr>
        </p:nvSpPr>
        <p:spPr>
          <a:xfrm>
            <a:off x="1219723" y="1397949"/>
            <a:ext cx="2555656" cy="787906"/>
          </a:xfrm>
        </p:spPr>
        <p:txBody>
          <a:bodyPr>
            <a:normAutofit lnSpcReduction="10000"/>
          </a:bodyPr>
          <a:lstStyle/>
          <a:p>
            <a:pPr marL="0" indent="0">
              <a:lnSpc>
                <a:spcPct val="170000"/>
              </a:lnSpc>
              <a:buNone/>
            </a:pPr>
            <a:r>
              <a:rPr lang="en-US" altLang="en-US" b="0" dirty="0">
                <a:solidFill>
                  <a:schemeClr val="tx2">
                    <a:lumMod val="40000"/>
                    <a:lumOff val="60000"/>
                  </a:schemeClr>
                </a:solidFill>
              </a:rPr>
              <a:t>Very big </a:t>
            </a:r>
            <a:r>
              <a:rPr lang="en-US" altLang="en-US" b="0" dirty="0" smtClean="0">
                <a:solidFill>
                  <a:schemeClr val="tx2">
                    <a:lumMod val="40000"/>
                    <a:lumOff val="60000"/>
                  </a:schemeClr>
                </a:solidFill>
              </a:rPr>
              <a:t>point</a:t>
            </a:r>
            <a:endParaRPr lang="en-US" altLang="en-US" b="0" dirty="0">
              <a:solidFill>
                <a:schemeClr val="tx2">
                  <a:lumMod val="40000"/>
                  <a:lumOff val="60000"/>
                </a:schemeClr>
              </a:solidFill>
            </a:endParaRPr>
          </a:p>
        </p:txBody>
      </p:sp>
      <p:sp>
        <p:nvSpPr>
          <p:cNvPr id="4" name="Oval 4"/>
          <p:cNvSpPr>
            <a:spLocks noChangeArrowheads="1"/>
          </p:cNvSpPr>
          <p:nvPr/>
        </p:nvSpPr>
        <p:spPr bwMode="auto">
          <a:xfrm>
            <a:off x="4446049" y="1498381"/>
            <a:ext cx="685800" cy="6858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17" name="Group 16"/>
          <p:cNvGrpSpPr/>
          <p:nvPr/>
        </p:nvGrpSpPr>
        <p:grpSpPr>
          <a:xfrm>
            <a:off x="2166705" y="2519711"/>
            <a:ext cx="3543386" cy="730284"/>
            <a:chOff x="2166705" y="2519711"/>
            <a:chExt cx="3543386" cy="730284"/>
          </a:xfrm>
        </p:grpSpPr>
        <p:sp>
          <p:nvSpPr>
            <p:cNvPr id="5" name="Oval 5"/>
            <p:cNvSpPr>
              <a:spLocks noChangeArrowheads="1"/>
            </p:cNvSpPr>
            <p:nvPr/>
          </p:nvSpPr>
          <p:spPr bwMode="auto">
            <a:xfrm>
              <a:off x="5405291" y="2734004"/>
              <a:ext cx="304800" cy="3048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Content Placeholder 2"/>
            <p:cNvSpPr txBox="1">
              <a:spLocks/>
            </p:cNvSpPr>
            <p:nvPr/>
          </p:nvSpPr>
          <p:spPr bwMode="auto">
            <a:xfrm>
              <a:off x="2166705" y="2519711"/>
              <a:ext cx="1909734" cy="7302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A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50000"/>
                </a:spcBef>
                <a:spcAft>
                  <a:spcPct val="0"/>
                </a:spcAft>
                <a:buClr>
                  <a:schemeClr val="hlink"/>
                </a:buClr>
                <a:buSzPct val="75000"/>
                <a:buFont typeface="Monotype Sorts" pitchFamily="2" charset="2"/>
                <a:buChar char="u"/>
                <a:defRPr sz="2800" b="1" kern="1200">
                  <a:solidFill>
                    <a:schemeClr val="tx1"/>
                  </a:solidFill>
                  <a:latin typeface="+mn-lt"/>
                  <a:ea typeface="+mn-ea"/>
                  <a:cs typeface="+mn-cs"/>
                </a:defRPr>
              </a:lvl1pPr>
              <a:lvl2pPr marL="742950" indent="-285750" algn="l" rtl="0" eaLnBrk="0" fontAlgn="base" hangingPunct="0">
                <a:spcBef>
                  <a:spcPct val="50000"/>
                </a:spcBef>
                <a:spcAft>
                  <a:spcPct val="0"/>
                </a:spcAft>
                <a:buClr>
                  <a:schemeClr val="hlink"/>
                </a:buClr>
                <a:buSzPct val="75000"/>
                <a:buFont typeface="Monotype Sorts" pitchFamily="2" charset="2"/>
                <a:buChar char="l"/>
                <a:defRPr sz="2400" b="1" kern="1200">
                  <a:solidFill>
                    <a:schemeClr val="tx1"/>
                  </a:solidFill>
                  <a:latin typeface="+mn-lt"/>
                  <a:ea typeface="+mn-ea"/>
                  <a:cs typeface="+mn-cs"/>
                </a:defRPr>
              </a:lvl2pPr>
              <a:lvl3pPr marL="1085850" indent="-228600" algn="l" rtl="0" eaLnBrk="0" fontAlgn="base" hangingPunct="0">
                <a:spcBef>
                  <a:spcPct val="50000"/>
                </a:spcBef>
                <a:spcAft>
                  <a:spcPct val="0"/>
                </a:spcAft>
                <a:buClr>
                  <a:schemeClr val="hlink"/>
                </a:buClr>
                <a:buSzPct val="65000"/>
                <a:buFont typeface="Monotype Sorts" pitchFamily="2" charset="2"/>
                <a:buChar char="n"/>
                <a:defRPr sz="2400" kern="1200">
                  <a:solidFill>
                    <a:schemeClr val="tx1"/>
                  </a:solidFill>
                  <a:latin typeface="+mn-lt"/>
                  <a:ea typeface="+mn-ea"/>
                  <a:cs typeface="+mn-cs"/>
                </a:defRPr>
              </a:lvl3pPr>
              <a:lvl4pPr marL="1428750" indent="-228600" algn="l" rtl="0" eaLnBrk="0" fontAlgn="base" hangingPunct="0">
                <a:spcBef>
                  <a:spcPct val="50000"/>
                </a:spcBef>
                <a:spcAft>
                  <a:spcPct val="0"/>
                </a:spcAft>
                <a:buClr>
                  <a:schemeClr val="hlink"/>
                </a:buClr>
                <a:buSzPct val="65000"/>
                <a:buFont typeface="Monotype Sorts" pitchFamily="2" charset="2"/>
                <a:buChar char="§"/>
                <a:defRPr sz="2000" b="1" kern="1200">
                  <a:solidFill>
                    <a:schemeClr val="tx1"/>
                  </a:solidFill>
                  <a:latin typeface="+mn-lt"/>
                  <a:ea typeface="+mn-ea"/>
                  <a:cs typeface="+mn-cs"/>
                </a:defRPr>
              </a:lvl4pPr>
              <a:lvl5pPr marL="1771650" indent="-228600" algn="l" rtl="0" eaLnBrk="0" fontAlgn="base" hangingPunct="0">
                <a:spcBef>
                  <a:spcPct val="50000"/>
                </a:spcBef>
                <a:spcAft>
                  <a:spcPct val="0"/>
                </a:spcAft>
                <a:buClr>
                  <a:schemeClr val="hlink"/>
                </a:buClr>
                <a:buSzPct val="65000"/>
                <a:buFont typeface="Monotype Sort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Monotype Sorts" pitchFamily="2" charset="2"/>
                <a:buNone/>
              </a:pPr>
              <a:r>
                <a:rPr lang="en-US" altLang="en-US" sz="2400" b="0" dirty="0" smtClean="0">
                  <a:solidFill>
                    <a:schemeClr val="tx2">
                      <a:lumMod val="40000"/>
                      <a:lumOff val="60000"/>
                    </a:schemeClr>
                  </a:solidFill>
                </a:rPr>
                <a:t>Large point</a:t>
              </a:r>
            </a:p>
          </p:txBody>
        </p:sp>
      </p:grpSp>
      <p:grpSp>
        <p:nvGrpSpPr>
          <p:cNvPr id="19" name="Group 18"/>
          <p:cNvGrpSpPr/>
          <p:nvPr/>
        </p:nvGrpSpPr>
        <p:grpSpPr>
          <a:xfrm>
            <a:off x="3038716" y="3348695"/>
            <a:ext cx="3237136" cy="761998"/>
            <a:chOff x="3038716" y="3348695"/>
            <a:chExt cx="3237136" cy="761998"/>
          </a:xfrm>
        </p:grpSpPr>
        <p:sp>
          <p:nvSpPr>
            <p:cNvPr id="6" name="Oval 6"/>
            <p:cNvSpPr>
              <a:spLocks noChangeArrowheads="1"/>
            </p:cNvSpPr>
            <p:nvPr/>
          </p:nvSpPr>
          <p:spPr bwMode="auto">
            <a:xfrm>
              <a:off x="6180602" y="3646808"/>
              <a:ext cx="95250" cy="9525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Content Placeholder 2"/>
            <p:cNvSpPr txBox="1">
              <a:spLocks/>
            </p:cNvSpPr>
            <p:nvPr/>
          </p:nvSpPr>
          <p:spPr bwMode="auto">
            <a:xfrm>
              <a:off x="3038716" y="3348695"/>
              <a:ext cx="1814869" cy="761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A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50000"/>
                </a:spcBef>
                <a:spcAft>
                  <a:spcPct val="0"/>
                </a:spcAft>
                <a:buClr>
                  <a:schemeClr val="hlink"/>
                </a:buClr>
                <a:buSzPct val="75000"/>
                <a:buFont typeface="Monotype Sorts" pitchFamily="2" charset="2"/>
                <a:buChar char="u"/>
                <a:defRPr sz="2800" b="1" kern="1200">
                  <a:solidFill>
                    <a:schemeClr val="tx1"/>
                  </a:solidFill>
                  <a:latin typeface="+mn-lt"/>
                  <a:ea typeface="+mn-ea"/>
                  <a:cs typeface="+mn-cs"/>
                </a:defRPr>
              </a:lvl1pPr>
              <a:lvl2pPr marL="742950" indent="-285750" algn="l" rtl="0" eaLnBrk="0" fontAlgn="base" hangingPunct="0">
                <a:spcBef>
                  <a:spcPct val="50000"/>
                </a:spcBef>
                <a:spcAft>
                  <a:spcPct val="0"/>
                </a:spcAft>
                <a:buClr>
                  <a:schemeClr val="hlink"/>
                </a:buClr>
                <a:buSzPct val="75000"/>
                <a:buFont typeface="Monotype Sorts" pitchFamily="2" charset="2"/>
                <a:buChar char="l"/>
                <a:defRPr sz="2400" b="1" kern="1200">
                  <a:solidFill>
                    <a:schemeClr val="tx1"/>
                  </a:solidFill>
                  <a:latin typeface="+mn-lt"/>
                  <a:ea typeface="+mn-ea"/>
                  <a:cs typeface="+mn-cs"/>
                </a:defRPr>
              </a:lvl2pPr>
              <a:lvl3pPr marL="1085850" indent="-228600" algn="l" rtl="0" eaLnBrk="0" fontAlgn="base" hangingPunct="0">
                <a:spcBef>
                  <a:spcPct val="50000"/>
                </a:spcBef>
                <a:spcAft>
                  <a:spcPct val="0"/>
                </a:spcAft>
                <a:buClr>
                  <a:schemeClr val="hlink"/>
                </a:buClr>
                <a:buSzPct val="65000"/>
                <a:buFont typeface="Monotype Sorts" pitchFamily="2" charset="2"/>
                <a:buChar char="n"/>
                <a:defRPr sz="2400" kern="1200">
                  <a:solidFill>
                    <a:schemeClr val="tx1"/>
                  </a:solidFill>
                  <a:latin typeface="+mn-lt"/>
                  <a:ea typeface="+mn-ea"/>
                  <a:cs typeface="+mn-cs"/>
                </a:defRPr>
              </a:lvl3pPr>
              <a:lvl4pPr marL="1428750" indent="-228600" algn="l" rtl="0" eaLnBrk="0" fontAlgn="base" hangingPunct="0">
                <a:spcBef>
                  <a:spcPct val="50000"/>
                </a:spcBef>
                <a:spcAft>
                  <a:spcPct val="0"/>
                </a:spcAft>
                <a:buClr>
                  <a:schemeClr val="hlink"/>
                </a:buClr>
                <a:buSzPct val="65000"/>
                <a:buFont typeface="Monotype Sorts" pitchFamily="2" charset="2"/>
                <a:buChar char="§"/>
                <a:defRPr sz="2000" b="1" kern="1200">
                  <a:solidFill>
                    <a:schemeClr val="tx1"/>
                  </a:solidFill>
                  <a:latin typeface="+mn-lt"/>
                  <a:ea typeface="+mn-ea"/>
                  <a:cs typeface="+mn-cs"/>
                </a:defRPr>
              </a:lvl4pPr>
              <a:lvl5pPr marL="1771650" indent="-228600" algn="l" rtl="0" eaLnBrk="0" fontAlgn="base" hangingPunct="0">
                <a:spcBef>
                  <a:spcPct val="50000"/>
                </a:spcBef>
                <a:spcAft>
                  <a:spcPct val="0"/>
                </a:spcAft>
                <a:buClr>
                  <a:schemeClr val="hlink"/>
                </a:buClr>
                <a:buSzPct val="65000"/>
                <a:buFont typeface="Monotype Sort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Monotype Sorts" pitchFamily="2" charset="2"/>
                <a:buNone/>
              </a:pPr>
              <a:r>
                <a:rPr lang="en-US" altLang="en-US" sz="2400" b="0" dirty="0" smtClean="0">
                  <a:solidFill>
                    <a:schemeClr val="tx2">
                      <a:lumMod val="40000"/>
                      <a:lumOff val="60000"/>
                    </a:schemeClr>
                  </a:solidFill>
                </a:rPr>
                <a:t>Small point</a:t>
              </a:r>
            </a:p>
          </p:txBody>
        </p:sp>
      </p:grpSp>
      <p:grpSp>
        <p:nvGrpSpPr>
          <p:cNvPr id="21" name="Group 20"/>
          <p:cNvGrpSpPr/>
          <p:nvPr/>
        </p:nvGrpSpPr>
        <p:grpSpPr>
          <a:xfrm>
            <a:off x="4446049" y="4956318"/>
            <a:ext cx="3716721" cy="816487"/>
            <a:chOff x="4446049" y="4956318"/>
            <a:chExt cx="3716721" cy="816487"/>
          </a:xfrm>
        </p:grpSpPr>
        <p:sp>
          <p:nvSpPr>
            <p:cNvPr id="7" name="Line 7"/>
            <p:cNvSpPr>
              <a:spLocks noChangeShapeType="1"/>
            </p:cNvSpPr>
            <p:nvPr/>
          </p:nvSpPr>
          <p:spPr bwMode="auto">
            <a:xfrm flipH="1">
              <a:off x="7819870" y="5315605"/>
              <a:ext cx="342900"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 name="Line 8"/>
            <p:cNvSpPr>
              <a:spLocks noChangeShapeType="1"/>
            </p:cNvSpPr>
            <p:nvPr/>
          </p:nvSpPr>
          <p:spPr bwMode="auto">
            <a:xfrm flipH="1" flipV="1">
              <a:off x="7629370" y="5468005"/>
              <a:ext cx="0" cy="304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 name="Content Placeholder 2"/>
            <p:cNvSpPr txBox="1">
              <a:spLocks/>
            </p:cNvSpPr>
            <p:nvPr/>
          </p:nvSpPr>
          <p:spPr bwMode="auto">
            <a:xfrm>
              <a:off x="4446049" y="4956318"/>
              <a:ext cx="3016469" cy="767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A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50000"/>
                </a:spcBef>
                <a:spcAft>
                  <a:spcPct val="0"/>
                </a:spcAft>
                <a:buClr>
                  <a:schemeClr val="hlink"/>
                </a:buClr>
                <a:buSzPct val="75000"/>
                <a:buFont typeface="Monotype Sorts" pitchFamily="2" charset="2"/>
                <a:buChar char="u"/>
                <a:defRPr sz="2800" b="1" kern="1200">
                  <a:solidFill>
                    <a:schemeClr val="tx1"/>
                  </a:solidFill>
                  <a:latin typeface="+mn-lt"/>
                  <a:ea typeface="+mn-ea"/>
                  <a:cs typeface="+mn-cs"/>
                </a:defRPr>
              </a:lvl1pPr>
              <a:lvl2pPr marL="742950" indent="-285750" algn="l" rtl="0" eaLnBrk="0" fontAlgn="base" hangingPunct="0">
                <a:spcBef>
                  <a:spcPct val="50000"/>
                </a:spcBef>
                <a:spcAft>
                  <a:spcPct val="0"/>
                </a:spcAft>
                <a:buClr>
                  <a:schemeClr val="hlink"/>
                </a:buClr>
                <a:buSzPct val="75000"/>
                <a:buFont typeface="Monotype Sorts" pitchFamily="2" charset="2"/>
                <a:buChar char="l"/>
                <a:defRPr sz="2400" b="1" kern="1200">
                  <a:solidFill>
                    <a:schemeClr val="tx1"/>
                  </a:solidFill>
                  <a:latin typeface="+mn-lt"/>
                  <a:ea typeface="+mn-ea"/>
                  <a:cs typeface="+mn-cs"/>
                </a:defRPr>
              </a:lvl2pPr>
              <a:lvl3pPr marL="1085850" indent="-228600" algn="l" rtl="0" eaLnBrk="0" fontAlgn="base" hangingPunct="0">
                <a:spcBef>
                  <a:spcPct val="50000"/>
                </a:spcBef>
                <a:spcAft>
                  <a:spcPct val="0"/>
                </a:spcAft>
                <a:buClr>
                  <a:schemeClr val="hlink"/>
                </a:buClr>
                <a:buSzPct val="65000"/>
                <a:buFont typeface="Monotype Sorts" pitchFamily="2" charset="2"/>
                <a:buChar char="n"/>
                <a:defRPr sz="2400" kern="1200">
                  <a:solidFill>
                    <a:schemeClr val="tx1"/>
                  </a:solidFill>
                  <a:latin typeface="+mn-lt"/>
                  <a:ea typeface="+mn-ea"/>
                  <a:cs typeface="+mn-cs"/>
                </a:defRPr>
              </a:lvl3pPr>
              <a:lvl4pPr marL="1428750" indent="-228600" algn="l" rtl="0" eaLnBrk="0" fontAlgn="base" hangingPunct="0">
                <a:spcBef>
                  <a:spcPct val="50000"/>
                </a:spcBef>
                <a:spcAft>
                  <a:spcPct val="0"/>
                </a:spcAft>
                <a:buClr>
                  <a:schemeClr val="hlink"/>
                </a:buClr>
                <a:buSzPct val="65000"/>
                <a:buFont typeface="Monotype Sorts" pitchFamily="2" charset="2"/>
                <a:buChar char="§"/>
                <a:defRPr sz="2000" b="1" kern="1200">
                  <a:solidFill>
                    <a:schemeClr val="tx1"/>
                  </a:solidFill>
                  <a:latin typeface="+mn-lt"/>
                  <a:ea typeface="+mn-ea"/>
                  <a:cs typeface="+mn-cs"/>
                </a:defRPr>
              </a:lvl4pPr>
              <a:lvl5pPr marL="1771650" indent="-228600" algn="l" rtl="0" eaLnBrk="0" fontAlgn="base" hangingPunct="0">
                <a:spcBef>
                  <a:spcPct val="50000"/>
                </a:spcBef>
                <a:spcAft>
                  <a:spcPct val="0"/>
                </a:spcAft>
                <a:buClr>
                  <a:schemeClr val="hlink"/>
                </a:buClr>
                <a:buSzPct val="65000"/>
                <a:buFont typeface="Monotype Sort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Monotype Sorts" pitchFamily="2" charset="2"/>
                <a:buNone/>
              </a:pPr>
              <a:r>
                <a:rPr lang="en-US" altLang="en-US" sz="2400" b="0" dirty="0" smtClean="0"/>
                <a:t>Mathematical point</a:t>
              </a:r>
              <a:endParaRPr lang="en-US" altLang="en-US" sz="2400" b="0" dirty="0"/>
            </a:p>
          </p:txBody>
        </p:sp>
      </p:grpSp>
      <p:grpSp>
        <p:nvGrpSpPr>
          <p:cNvPr id="20" name="Group 19"/>
          <p:cNvGrpSpPr/>
          <p:nvPr/>
        </p:nvGrpSpPr>
        <p:grpSpPr>
          <a:xfrm>
            <a:off x="3897056" y="4101695"/>
            <a:ext cx="3454311" cy="847364"/>
            <a:chOff x="3897056" y="4101695"/>
            <a:chExt cx="3454311" cy="847364"/>
          </a:xfrm>
        </p:grpSpPr>
        <p:sp>
          <p:nvSpPr>
            <p:cNvPr id="9" name="Line 9"/>
            <p:cNvSpPr>
              <a:spLocks noChangeShapeType="1"/>
            </p:cNvSpPr>
            <p:nvPr/>
          </p:nvSpPr>
          <p:spPr bwMode="auto">
            <a:xfrm flipH="1">
              <a:off x="7008467" y="4491859"/>
              <a:ext cx="342900"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flipH="1" flipV="1">
              <a:off x="6817967" y="4644259"/>
              <a:ext cx="0" cy="304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 name="Oval 11"/>
            <p:cNvSpPr>
              <a:spLocks noChangeArrowheads="1"/>
            </p:cNvSpPr>
            <p:nvPr/>
          </p:nvSpPr>
          <p:spPr bwMode="auto">
            <a:xfrm>
              <a:off x="6817967" y="4491859"/>
              <a:ext cx="42863" cy="42863"/>
            </a:xfrm>
            <a:prstGeom prst="ellipse">
              <a:avLst/>
            </a:prstGeom>
            <a:solidFill>
              <a:schemeClr val="tx2"/>
            </a:solidFill>
            <a:ln>
              <a:noFill/>
            </a:ln>
            <a:effectLst/>
            <a:extLst>
              <a:ext uri="{91240B29-F687-4f45-9708-019B960494DF}">
                <a14:hiddenLine xmlns:a14="http://schemas.microsoft.com/office/drawing/2010/main" xmlns="" w="12700">
                  <a:solidFill>
                    <a:schemeClr val="accent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Content Placeholder 2"/>
            <p:cNvSpPr txBox="1">
              <a:spLocks/>
            </p:cNvSpPr>
            <p:nvPr/>
          </p:nvSpPr>
          <p:spPr bwMode="auto">
            <a:xfrm>
              <a:off x="3897056" y="4101695"/>
              <a:ext cx="3016469" cy="736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A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50000"/>
                </a:spcBef>
                <a:spcAft>
                  <a:spcPct val="0"/>
                </a:spcAft>
                <a:buClr>
                  <a:schemeClr val="hlink"/>
                </a:buClr>
                <a:buSzPct val="75000"/>
                <a:buFont typeface="Monotype Sorts" pitchFamily="2" charset="2"/>
                <a:buChar char="u"/>
                <a:defRPr sz="2800" b="1" kern="1200">
                  <a:solidFill>
                    <a:schemeClr val="tx1"/>
                  </a:solidFill>
                  <a:latin typeface="+mn-lt"/>
                  <a:ea typeface="+mn-ea"/>
                  <a:cs typeface="+mn-cs"/>
                </a:defRPr>
              </a:lvl1pPr>
              <a:lvl2pPr marL="742950" indent="-285750" algn="l" rtl="0" eaLnBrk="0" fontAlgn="base" hangingPunct="0">
                <a:spcBef>
                  <a:spcPct val="50000"/>
                </a:spcBef>
                <a:spcAft>
                  <a:spcPct val="0"/>
                </a:spcAft>
                <a:buClr>
                  <a:schemeClr val="hlink"/>
                </a:buClr>
                <a:buSzPct val="75000"/>
                <a:buFont typeface="Monotype Sorts" pitchFamily="2" charset="2"/>
                <a:buChar char="l"/>
                <a:defRPr sz="2400" b="1" kern="1200">
                  <a:solidFill>
                    <a:schemeClr val="tx1"/>
                  </a:solidFill>
                  <a:latin typeface="+mn-lt"/>
                  <a:ea typeface="+mn-ea"/>
                  <a:cs typeface="+mn-cs"/>
                </a:defRPr>
              </a:lvl2pPr>
              <a:lvl3pPr marL="1085850" indent="-228600" algn="l" rtl="0" eaLnBrk="0" fontAlgn="base" hangingPunct="0">
                <a:spcBef>
                  <a:spcPct val="50000"/>
                </a:spcBef>
                <a:spcAft>
                  <a:spcPct val="0"/>
                </a:spcAft>
                <a:buClr>
                  <a:schemeClr val="hlink"/>
                </a:buClr>
                <a:buSzPct val="65000"/>
                <a:buFont typeface="Monotype Sorts" pitchFamily="2" charset="2"/>
                <a:buChar char="n"/>
                <a:defRPr sz="2400" kern="1200">
                  <a:solidFill>
                    <a:schemeClr val="tx1"/>
                  </a:solidFill>
                  <a:latin typeface="+mn-lt"/>
                  <a:ea typeface="+mn-ea"/>
                  <a:cs typeface="+mn-cs"/>
                </a:defRPr>
              </a:lvl3pPr>
              <a:lvl4pPr marL="1428750" indent="-228600" algn="l" rtl="0" eaLnBrk="0" fontAlgn="base" hangingPunct="0">
                <a:spcBef>
                  <a:spcPct val="50000"/>
                </a:spcBef>
                <a:spcAft>
                  <a:spcPct val="0"/>
                </a:spcAft>
                <a:buClr>
                  <a:schemeClr val="hlink"/>
                </a:buClr>
                <a:buSzPct val="65000"/>
                <a:buFont typeface="Monotype Sorts" pitchFamily="2" charset="2"/>
                <a:buChar char="§"/>
                <a:defRPr sz="2000" b="1" kern="1200">
                  <a:solidFill>
                    <a:schemeClr val="tx1"/>
                  </a:solidFill>
                  <a:latin typeface="+mn-lt"/>
                  <a:ea typeface="+mn-ea"/>
                  <a:cs typeface="+mn-cs"/>
                </a:defRPr>
              </a:lvl4pPr>
              <a:lvl5pPr marL="1771650" indent="-228600" algn="l" rtl="0" eaLnBrk="0" fontAlgn="base" hangingPunct="0">
                <a:spcBef>
                  <a:spcPct val="50000"/>
                </a:spcBef>
                <a:spcAft>
                  <a:spcPct val="0"/>
                </a:spcAft>
                <a:buClr>
                  <a:schemeClr val="hlink"/>
                </a:buClr>
                <a:buSzPct val="65000"/>
                <a:buFont typeface="Monotype Sort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Monotype Sorts" pitchFamily="2" charset="2"/>
                <a:buNone/>
              </a:pPr>
              <a:r>
                <a:rPr lang="en-US" altLang="en-US" sz="2400" b="0" dirty="0" smtClean="0">
                  <a:solidFill>
                    <a:schemeClr val="tx2">
                      <a:lumMod val="40000"/>
                      <a:lumOff val="60000"/>
                    </a:schemeClr>
                  </a:solidFill>
                </a:rPr>
                <a:t>Tiny point</a:t>
              </a:r>
            </a:p>
          </p:txBody>
        </p:sp>
      </p:grpSp>
    </p:spTree>
    <p:extLst>
      <p:ext uri="{BB962C8B-B14F-4D97-AF65-F5344CB8AC3E}">
        <p14:creationId xmlns:p14="http://schemas.microsoft.com/office/powerpoint/2010/main" val="300597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a:t>
            </a:r>
            <a:r>
              <a:rPr lang="en-US" dirty="0" err="1" smtClean="0"/>
              <a:t>Hild’s</a:t>
            </a:r>
            <a:r>
              <a:rPr lang="en-US" dirty="0" smtClean="0"/>
              <a:t> “</a:t>
            </a:r>
            <a:r>
              <a:rPr lang="en-US" i="1" dirty="0" smtClean="0"/>
              <a:t>Whole</a:t>
            </a:r>
            <a:r>
              <a:rPr lang="en-US" dirty="0" smtClean="0"/>
              <a:t>”</a:t>
            </a:r>
            <a:endParaRPr lang="en-US" dirty="0"/>
          </a:p>
        </p:txBody>
      </p:sp>
      <p:sp>
        <p:nvSpPr>
          <p:cNvPr id="3" name="Content Placeholder 2"/>
          <p:cNvSpPr>
            <a:spLocks noGrp="1"/>
          </p:cNvSpPr>
          <p:nvPr>
            <p:ph idx="1"/>
          </p:nvPr>
        </p:nvSpPr>
        <p:spPr>
          <a:xfrm>
            <a:off x="786612" y="6096000"/>
            <a:ext cx="7848600" cy="533400"/>
          </a:xfrm>
        </p:spPr>
        <p:txBody>
          <a:bodyPr/>
          <a:lstStyle/>
          <a:p>
            <a:pPr marL="0" indent="0">
              <a:buNone/>
            </a:pPr>
            <a:r>
              <a:rPr lang="en-US" b="0" dirty="0" smtClean="0"/>
              <a:t>Original – clay model – key features – 3D-print</a:t>
            </a:r>
            <a:endParaRPr lang="en-US" b="0" dirty="0"/>
          </a:p>
        </p:txBody>
      </p:sp>
      <p:pic>
        <p:nvPicPr>
          <p:cNvPr id="4" name="Picture 3"/>
          <p:cNvPicPr>
            <a:picLocks noChangeAspect="1"/>
          </p:cNvPicPr>
          <p:nvPr/>
        </p:nvPicPr>
        <p:blipFill>
          <a:blip r:embed="rId3"/>
          <a:stretch>
            <a:fillRect/>
          </a:stretch>
        </p:blipFill>
        <p:spPr>
          <a:xfrm>
            <a:off x="990600" y="1018378"/>
            <a:ext cx="2040144" cy="2365566"/>
          </a:xfrm>
          <a:prstGeom prst="rect">
            <a:avLst/>
          </a:prstGeom>
        </p:spPr>
      </p:pic>
      <p:pic>
        <p:nvPicPr>
          <p:cNvPr id="5" name="Picture 4"/>
          <p:cNvPicPr>
            <a:picLocks noChangeAspect="1"/>
          </p:cNvPicPr>
          <p:nvPr/>
        </p:nvPicPr>
        <p:blipFill>
          <a:blip r:embed="rId4"/>
          <a:stretch>
            <a:fillRect/>
          </a:stretch>
        </p:blipFill>
        <p:spPr>
          <a:xfrm>
            <a:off x="3256279" y="1016000"/>
            <a:ext cx="1802336" cy="2353050"/>
          </a:xfrm>
          <a:prstGeom prst="rect">
            <a:avLst/>
          </a:prstGeom>
        </p:spPr>
      </p:pic>
      <p:pic>
        <p:nvPicPr>
          <p:cNvPr id="6" name="Picture 5"/>
          <p:cNvPicPr>
            <a:picLocks noChangeAspect="1"/>
          </p:cNvPicPr>
          <p:nvPr/>
        </p:nvPicPr>
        <p:blipFill>
          <a:blip r:embed="rId5"/>
          <a:stretch>
            <a:fillRect/>
          </a:stretch>
        </p:blipFill>
        <p:spPr>
          <a:xfrm>
            <a:off x="5603239" y="1026246"/>
            <a:ext cx="2771057" cy="2342803"/>
          </a:xfrm>
          <a:prstGeom prst="rect">
            <a:avLst/>
          </a:prstGeom>
        </p:spPr>
      </p:pic>
      <p:pic>
        <p:nvPicPr>
          <p:cNvPr id="7" name="Picture 6"/>
          <p:cNvPicPr>
            <a:picLocks noChangeAspect="1"/>
          </p:cNvPicPr>
          <p:nvPr/>
        </p:nvPicPr>
        <p:blipFill rotWithShape="1">
          <a:blip r:embed="rId6"/>
          <a:srcRect t="7024" b="5696"/>
          <a:stretch/>
        </p:blipFill>
        <p:spPr>
          <a:xfrm>
            <a:off x="1801646" y="3637903"/>
            <a:ext cx="2909266" cy="2398148"/>
          </a:xfrm>
          <a:prstGeom prst="rect">
            <a:avLst/>
          </a:prstGeom>
        </p:spPr>
      </p:pic>
      <p:pic>
        <p:nvPicPr>
          <p:cNvPr id="8" name="Picture 7"/>
          <p:cNvPicPr>
            <a:picLocks noChangeAspect="1"/>
          </p:cNvPicPr>
          <p:nvPr/>
        </p:nvPicPr>
        <p:blipFill rotWithShape="1">
          <a:blip r:embed="rId7"/>
          <a:srcRect b="12060"/>
          <a:stretch/>
        </p:blipFill>
        <p:spPr>
          <a:xfrm>
            <a:off x="5593079" y="3637903"/>
            <a:ext cx="2781217" cy="2381897"/>
          </a:xfrm>
          <a:prstGeom prst="rect">
            <a:avLst/>
          </a:prstGeom>
        </p:spPr>
      </p:pic>
    </p:spTree>
    <p:extLst>
      <p:ext uri="{BB962C8B-B14F-4D97-AF65-F5344CB8AC3E}">
        <p14:creationId xmlns:p14="http://schemas.microsoft.com/office/powerpoint/2010/main" val="13787415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Different Approaches</a:t>
            </a:r>
            <a:endParaRPr lang="en-US" dirty="0"/>
          </a:p>
        </p:txBody>
      </p:sp>
      <p:sp>
        <p:nvSpPr>
          <p:cNvPr id="3" name="Content Placeholder 2"/>
          <p:cNvSpPr>
            <a:spLocks noGrp="1"/>
          </p:cNvSpPr>
          <p:nvPr>
            <p:ph idx="1"/>
          </p:nvPr>
        </p:nvSpPr>
        <p:spPr>
          <a:xfrm>
            <a:off x="762000" y="1175582"/>
            <a:ext cx="7873212" cy="5453818"/>
          </a:xfrm>
        </p:spPr>
        <p:txBody>
          <a:bodyPr/>
          <a:lstStyle/>
          <a:p>
            <a:pPr marL="0" indent="0">
              <a:buNone/>
            </a:pPr>
            <a:r>
              <a:rPr lang="en-US" sz="2400" dirty="0" smtClean="0">
                <a:solidFill>
                  <a:srgbClr val="FFFF00"/>
                </a:solidFill>
              </a:rPr>
              <a:t>Eva </a:t>
            </a:r>
            <a:r>
              <a:rPr lang="en-US" sz="2400" dirty="0" err="1" smtClean="0">
                <a:solidFill>
                  <a:srgbClr val="FFFF00"/>
                </a:solidFill>
              </a:rPr>
              <a:t>Hild</a:t>
            </a:r>
            <a:r>
              <a:rPr lang="en-US" sz="2400" dirty="0" smtClean="0">
                <a:solidFill>
                  <a:srgbClr val="FFFF00"/>
                </a:solidFill>
              </a:rPr>
              <a:t>:</a:t>
            </a:r>
          </a:p>
          <a:p>
            <a:pPr marL="0" indent="0">
              <a:buNone/>
            </a:pPr>
            <a:r>
              <a:rPr lang="en-US" sz="2400" b="0" dirty="0" smtClean="0"/>
              <a:t>-- incremental (organic) growth</a:t>
            </a:r>
          </a:p>
          <a:p>
            <a:pPr marL="0" indent="0">
              <a:buNone/>
            </a:pPr>
            <a:r>
              <a:rPr lang="en-US" sz="2400" b="0" dirty="0" smtClean="0"/>
              <a:t>-- avoid strict symmetry</a:t>
            </a:r>
          </a:p>
          <a:p>
            <a:pPr marL="0" indent="0">
              <a:buNone/>
            </a:pPr>
            <a:r>
              <a:rPr lang="en-US" sz="2400" b="0" dirty="0" smtClean="0"/>
              <a:t>-- no clear plan </a:t>
            </a:r>
            <a:r>
              <a:rPr lang="en-US" sz="2400" b="0" dirty="0" smtClean="0">
                <a:sym typeface="Wingdings" panose="05000000000000000000" pitchFamily="2" charset="2"/>
              </a:rPr>
              <a:t> surprising results</a:t>
            </a:r>
            <a:endParaRPr lang="en-US" sz="2400" b="0" dirty="0" smtClean="0"/>
          </a:p>
          <a:p>
            <a:pPr marL="0" indent="0">
              <a:buNone/>
            </a:pPr>
            <a:endParaRPr lang="en-US" sz="2400" b="0" dirty="0"/>
          </a:p>
          <a:p>
            <a:pPr marL="0" indent="0">
              <a:buNone/>
            </a:pPr>
            <a:r>
              <a:rPr lang="en-US" sz="2400" dirty="0" smtClean="0">
                <a:solidFill>
                  <a:srgbClr val="FFFF00"/>
                </a:solidFill>
              </a:rPr>
              <a:t>My CAD approach:</a:t>
            </a:r>
          </a:p>
          <a:p>
            <a:pPr marL="0" indent="0">
              <a:buNone/>
            </a:pPr>
            <a:r>
              <a:rPr lang="en-US" sz="2400" b="0" dirty="0" smtClean="0"/>
              <a:t>-- clear plan of overall final structure</a:t>
            </a:r>
          </a:p>
          <a:p>
            <a:pPr marL="0" indent="0">
              <a:buNone/>
            </a:pPr>
            <a:r>
              <a:rPr lang="en-US" sz="2400" b="0" dirty="0" smtClean="0"/>
              <a:t>-- find maximal symmetry</a:t>
            </a:r>
            <a:br>
              <a:rPr lang="en-US" sz="2400" b="0" dirty="0" smtClean="0"/>
            </a:br>
            <a:r>
              <a:rPr lang="en-US" sz="2400" b="0" dirty="0" smtClean="0"/>
              <a:t>    to reduce design work:</a:t>
            </a:r>
          </a:p>
          <a:p>
            <a:pPr marL="0" indent="0">
              <a:buNone/>
            </a:pPr>
            <a:r>
              <a:rPr lang="en-US" sz="2400" b="0" dirty="0" smtClean="0"/>
              <a:t>-- green: D3-symm;  overall: D1d=C2h</a:t>
            </a:r>
          </a:p>
          <a:p>
            <a:pPr marL="0" indent="0">
              <a:buNone/>
            </a:pPr>
            <a:endParaRPr lang="en-US" sz="2400" b="0" dirty="0"/>
          </a:p>
        </p:txBody>
      </p:sp>
      <p:pic>
        <p:nvPicPr>
          <p:cNvPr id="7" name="Picture 6"/>
          <p:cNvPicPr>
            <a:picLocks noChangeAspect="1"/>
          </p:cNvPicPr>
          <p:nvPr/>
        </p:nvPicPr>
        <p:blipFill rotWithShape="1">
          <a:blip r:embed="rId3"/>
          <a:srcRect t="7024" b="5696"/>
          <a:stretch/>
        </p:blipFill>
        <p:spPr>
          <a:xfrm>
            <a:off x="6508790" y="4013791"/>
            <a:ext cx="2313154" cy="2398148"/>
          </a:xfrm>
          <a:prstGeom prst="rect">
            <a:avLst/>
          </a:prstGeom>
        </p:spPr>
      </p:pic>
      <p:pic>
        <p:nvPicPr>
          <p:cNvPr id="9" name="Picture 8"/>
          <p:cNvPicPr>
            <a:picLocks noChangeAspect="1"/>
          </p:cNvPicPr>
          <p:nvPr/>
        </p:nvPicPr>
        <p:blipFill>
          <a:blip r:embed="rId4"/>
          <a:stretch>
            <a:fillRect/>
          </a:stretch>
        </p:blipFill>
        <p:spPr>
          <a:xfrm>
            <a:off x="6508790" y="1019094"/>
            <a:ext cx="2313154" cy="2682124"/>
          </a:xfrm>
          <a:prstGeom prst="rect">
            <a:avLst/>
          </a:prstGeom>
        </p:spPr>
      </p:pic>
    </p:spTree>
    <p:extLst>
      <p:ext uri="{BB962C8B-B14F-4D97-AF65-F5344CB8AC3E}">
        <p14:creationId xmlns:p14="http://schemas.microsoft.com/office/powerpoint/2010/main" val="41603214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Extending the Paradigm</a:t>
            </a:r>
            <a:endParaRPr lang="en-US" dirty="0"/>
          </a:p>
        </p:txBody>
      </p:sp>
      <p:sp>
        <p:nvSpPr>
          <p:cNvPr id="3" name="Content Placeholder 2"/>
          <p:cNvSpPr>
            <a:spLocks noGrp="1"/>
          </p:cNvSpPr>
          <p:nvPr>
            <p:ph idx="1"/>
          </p:nvPr>
        </p:nvSpPr>
        <p:spPr>
          <a:xfrm>
            <a:off x="1397876" y="5705213"/>
            <a:ext cx="7746124" cy="1152787"/>
          </a:xfrm>
        </p:spPr>
        <p:txBody>
          <a:bodyPr/>
          <a:lstStyle/>
          <a:p>
            <a:pPr marL="0" indent="0">
              <a:buNone/>
            </a:pPr>
            <a:r>
              <a:rPr lang="en-US" sz="2400" b="0" dirty="0"/>
              <a:t>1,                     </a:t>
            </a:r>
            <a:r>
              <a:rPr lang="en-US" sz="2400" b="0" dirty="0" smtClean="0"/>
              <a:t>        </a:t>
            </a:r>
            <a:r>
              <a:rPr lang="en-US" sz="2400" b="0" dirty="0"/>
              <a:t>2,                </a:t>
            </a:r>
            <a:r>
              <a:rPr lang="en-US" sz="2400" b="0" dirty="0" smtClean="0"/>
              <a:t>    3  cross-tunnels</a:t>
            </a:r>
          </a:p>
          <a:p>
            <a:pPr marL="0" indent="0">
              <a:buNone/>
            </a:pPr>
            <a:r>
              <a:rPr lang="en-US" sz="2400" b="0" dirty="0" smtClean="0"/>
              <a:t>2,                             3,                    4  Gabo undulations</a:t>
            </a:r>
            <a:endParaRPr lang="en-US" sz="2400" b="0" dirty="0"/>
          </a:p>
          <a:p>
            <a:pPr marL="0" indent="0">
              <a:buNone/>
            </a:pPr>
            <a:endParaRPr lang="en-US" sz="2400" b="0" dirty="0"/>
          </a:p>
        </p:txBody>
      </p:sp>
      <p:pic>
        <p:nvPicPr>
          <p:cNvPr id="5" name="Picture 4"/>
          <p:cNvPicPr>
            <a:picLocks noChangeAspect="1"/>
          </p:cNvPicPr>
          <p:nvPr/>
        </p:nvPicPr>
        <p:blipFill>
          <a:blip r:embed="rId3"/>
          <a:stretch>
            <a:fillRect/>
          </a:stretch>
        </p:blipFill>
        <p:spPr>
          <a:xfrm>
            <a:off x="3117979" y="1133215"/>
            <a:ext cx="2444622" cy="2014123"/>
          </a:xfrm>
          <a:prstGeom prst="rect">
            <a:avLst/>
          </a:prstGeom>
        </p:spPr>
      </p:pic>
      <p:pic>
        <p:nvPicPr>
          <p:cNvPr id="6" name="Picture 5"/>
          <p:cNvPicPr>
            <a:picLocks noChangeAspect="1"/>
          </p:cNvPicPr>
          <p:nvPr/>
        </p:nvPicPr>
        <p:blipFill>
          <a:blip r:embed="rId4"/>
          <a:stretch>
            <a:fillRect/>
          </a:stretch>
        </p:blipFill>
        <p:spPr>
          <a:xfrm>
            <a:off x="1101219" y="1133214"/>
            <a:ext cx="1663406" cy="2014123"/>
          </a:xfrm>
          <a:prstGeom prst="rect">
            <a:avLst/>
          </a:prstGeom>
        </p:spPr>
      </p:pic>
      <p:pic>
        <p:nvPicPr>
          <p:cNvPr id="7" name="Picture 6"/>
          <p:cNvPicPr>
            <a:picLocks noChangeAspect="1"/>
          </p:cNvPicPr>
          <p:nvPr/>
        </p:nvPicPr>
        <p:blipFill>
          <a:blip r:embed="rId5"/>
          <a:stretch>
            <a:fillRect/>
          </a:stretch>
        </p:blipFill>
        <p:spPr>
          <a:xfrm>
            <a:off x="5936860" y="1113646"/>
            <a:ext cx="2085046" cy="2033691"/>
          </a:xfrm>
          <a:prstGeom prst="rect">
            <a:avLst/>
          </a:prstGeom>
        </p:spPr>
      </p:pic>
      <p:pic>
        <p:nvPicPr>
          <p:cNvPr id="8" name="Picture 7"/>
          <p:cNvPicPr>
            <a:picLocks noChangeAspect="1"/>
          </p:cNvPicPr>
          <p:nvPr/>
        </p:nvPicPr>
        <p:blipFill>
          <a:blip r:embed="rId6"/>
          <a:stretch>
            <a:fillRect/>
          </a:stretch>
        </p:blipFill>
        <p:spPr>
          <a:xfrm>
            <a:off x="664001" y="3444760"/>
            <a:ext cx="2100623" cy="2260453"/>
          </a:xfrm>
          <a:prstGeom prst="rect">
            <a:avLst/>
          </a:prstGeom>
        </p:spPr>
      </p:pic>
      <p:pic>
        <p:nvPicPr>
          <p:cNvPr id="9" name="Picture 8"/>
          <p:cNvPicPr>
            <a:picLocks noChangeAspect="1"/>
          </p:cNvPicPr>
          <p:nvPr/>
        </p:nvPicPr>
        <p:blipFill>
          <a:blip r:embed="rId7"/>
          <a:stretch>
            <a:fillRect/>
          </a:stretch>
        </p:blipFill>
        <p:spPr>
          <a:xfrm>
            <a:off x="5936860" y="3444760"/>
            <a:ext cx="2935217" cy="2260453"/>
          </a:xfrm>
          <a:prstGeom prst="rect">
            <a:avLst/>
          </a:prstGeom>
        </p:spPr>
      </p:pic>
      <p:pic>
        <p:nvPicPr>
          <p:cNvPr id="10" name="Picture 9"/>
          <p:cNvPicPr>
            <a:picLocks noChangeAspect="1"/>
          </p:cNvPicPr>
          <p:nvPr/>
        </p:nvPicPr>
        <p:blipFill rotWithShape="1">
          <a:blip r:embed="rId8"/>
          <a:srcRect b="11185"/>
          <a:stretch/>
        </p:blipFill>
        <p:spPr>
          <a:xfrm>
            <a:off x="3117979" y="3444761"/>
            <a:ext cx="2465526" cy="2260454"/>
          </a:xfrm>
          <a:prstGeom prst="rect">
            <a:avLst/>
          </a:prstGeom>
        </p:spPr>
      </p:pic>
    </p:spTree>
    <p:extLst>
      <p:ext uri="{BB962C8B-B14F-4D97-AF65-F5344CB8AC3E}">
        <p14:creationId xmlns:p14="http://schemas.microsoft.com/office/powerpoint/2010/main" val="42299495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Cross-Tunnels</a:t>
            </a:r>
            <a:endParaRPr lang="en-US" dirty="0"/>
          </a:p>
        </p:txBody>
      </p:sp>
      <p:sp>
        <p:nvSpPr>
          <p:cNvPr id="3" name="Content Placeholder 2"/>
          <p:cNvSpPr>
            <a:spLocks noGrp="1"/>
          </p:cNvSpPr>
          <p:nvPr>
            <p:ph idx="1"/>
          </p:nvPr>
        </p:nvSpPr>
        <p:spPr>
          <a:xfrm>
            <a:off x="1295400" y="1066800"/>
            <a:ext cx="6781800" cy="533400"/>
          </a:xfrm>
        </p:spPr>
        <p:txBody>
          <a:bodyPr/>
          <a:lstStyle/>
          <a:p>
            <a:r>
              <a:rPr lang="en-US" b="0" dirty="0" smtClean="0"/>
              <a:t>In a 3-fold symmetrical configuration</a:t>
            </a:r>
            <a:endParaRPr lang="en-US" b="0" dirty="0"/>
          </a:p>
        </p:txBody>
      </p:sp>
      <p:pic>
        <p:nvPicPr>
          <p:cNvPr id="4" name="Picture 3"/>
          <p:cNvPicPr>
            <a:picLocks noChangeAspect="1"/>
          </p:cNvPicPr>
          <p:nvPr/>
        </p:nvPicPr>
        <p:blipFill>
          <a:blip r:embed="rId3"/>
          <a:stretch>
            <a:fillRect/>
          </a:stretch>
        </p:blipFill>
        <p:spPr>
          <a:xfrm>
            <a:off x="3405654" y="1676400"/>
            <a:ext cx="5410686" cy="49093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2667000"/>
            <a:ext cx="2448223" cy="2209800"/>
          </a:xfrm>
          <a:prstGeom prst="rect">
            <a:avLst/>
          </a:prstGeom>
        </p:spPr>
      </p:pic>
    </p:spTree>
    <p:extLst>
      <p:ext uri="{BB962C8B-B14F-4D97-AF65-F5344CB8AC3E}">
        <p14:creationId xmlns:p14="http://schemas.microsoft.com/office/powerpoint/2010/main" val="143164191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Cross-Tunnels</a:t>
            </a:r>
            <a:endParaRPr lang="en-US" dirty="0"/>
          </a:p>
        </p:txBody>
      </p:sp>
      <p:sp>
        <p:nvSpPr>
          <p:cNvPr id="3" name="Content Placeholder 2"/>
          <p:cNvSpPr>
            <a:spLocks noGrp="1"/>
          </p:cNvSpPr>
          <p:nvPr>
            <p:ph idx="1"/>
          </p:nvPr>
        </p:nvSpPr>
        <p:spPr>
          <a:xfrm>
            <a:off x="1371600" y="1028700"/>
            <a:ext cx="7848600" cy="533400"/>
          </a:xfrm>
        </p:spPr>
        <p:txBody>
          <a:bodyPr/>
          <a:lstStyle/>
          <a:p>
            <a:r>
              <a:rPr lang="en-US" b="0" dirty="0" smtClean="0"/>
              <a:t>Surrounded by 6-period Gabo curve</a:t>
            </a:r>
            <a:endParaRPr lang="en-US" b="0" dirty="0"/>
          </a:p>
        </p:txBody>
      </p:sp>
      <p:pic>
        <p:nvPicPr>
          <p:cNvPr id="4" name="Picture 3"/>
          <p:cNvPicPr>
            <a:picLocks noChangeAspect="1"/>
          </p:cNvPicPr>
          <p:nvPr/>
        </p:nvPicPr>
        <p:blipFill>
          <a:blip r:embed="rId3"/>
          <a:stretch>
            <a:fillRect/>
          </a:stretch>
        </p:blipFill>
        <p:spPr>
          <a:xfrm>
            <a:off x="152400" y="2762250"/>
            <a:ext cx="2743200" cy="2163337"/>
          </a:xfrm>
          <a:prstGeom prst="rect">
            <a:avLst/>
          </a:prstGeom>
        </p:spPr>
      </p:pic>
      <p:pic>
        <p:nvPicPr>
          <p:cNvPr id="5" name="Picture 4"/>
          <p:cNvPicPr>
            <a:picLocks noChangeAspect="1"/>
          </p:cNvPicPr>
          <p:nvPr/>
        </p:nvPicPr>
        <p:blipFill>
          <a:blip r:embed="rId4"/>
          <a:stretch>
            <a:fillRect/>
          </a:stretch>
        </p:blipFill>
        <p:spPr>
          <a:xfrm>
            <a:off x="3276600" y="1847850"/>
            <a:ext cx="5334000" cy="3988340"/>
          </a:xfrm>
          <a:prstGeom prst="rect">
            <a:avLst/>
          </a:prstGeom>
          <a:ln w="28575">
            <a:solidFill>
              <a:schemeClr val="tx1"/>
            </a:solidFill>
          </a:ln>
        </p:spPr>
      </p:pic>
      <p:sp>
        <p:nvSpPr>
          <p:cNvPr id="6" name="TextBox 5"/>
          <p:cNvSpPr txBox="1"/>
          <p:nvPr/>
        </p:nvSpPr>
        <p:spPr>
          <a:xfrm>
            <a:off x="4281368" y="5965823"/>
            <a:ext cx="3368230" cy="523220"/>
          </a:xfrm>
          <a:prstGeom prst="rect">
            <a:avLst/>
          </a:prstGeom>
          <a:noFill/>
        </p:spPr>
        <p:txBody>
          <a:bodyPr wrap="none" rtlCol="0">
            <a:spAutoFit/>
          </a:bodyPr>
          <a:lstStyle/>
          <a:p>
            <a:r>
              <a:rPr lang="en-US" dirty="0">
                <a:latin typeface="Arial" charset="0"/>
                <a:ea typeface="MS PGothic" panose="020B0600070205080204" pitchFamily="34" charset="-128"/>
                <a:cs typeface="MS PGothic" charset="0"/>
              </a:rPr>
              <a:t>8-fold </a:t>
            </a:r>
            <a:r>
              <a:rPr lang="en-US" dirty="0" smtClean="0">
                <a:latin typeface="Arial" charset="0"/>
                <a:ea typeface="MS PGothic" panose="020B0600070205080204" pitchFamily="34" charset="-128"/>
                <a:cs typeface="MS PGothic" charset="0"/>
              </a:rPr>
              <a:t>D</a:t>
            </a:r>
            <a:r>
              <a:rPr lang="en-US" baseline="-25000" dirty="0" smtClean="0">
                <a:latin typeface="Arial" charset="0"/>
                <a:ea typeface="MS PGothic" panose="020B0600070205080204" pitchFamily="34" charset="-128"/>
                <a:cs typeface="MS PGothic" charset="0"/>
              </a:rPr>
              <a:t>2d</a:t>
            </a:r>
            <a:r>
              <a:rPr lang="en-US" dirty="0" smtClean="0">
                <a:latin typeface="Arial" charset="0"/>
                <a:ea typeface="MS PGothic" panose="020B0600070205080204" pitchFamily="34" charset="-128"/>
                <a:cs typeface="MS PGothic" charset="0"/>
              </a:rPr>
              <a:t> </a:t>
            </a:r>
            <a:r>
              <a:rPr lang="en-US" dirty="0">
                <a:latin typeface="Arial" charset="0"/>
                <a:ea typeface="MS PGothic" panose="020B0600070205080204" pitchFamily="34" charset="-128"/>
                <a:cs typeface="MS PGothic" charset="0"/>
              </a:rPr>
              <a:t>symmetry</a:t>
            </a:r>
            <a:endParaRPr lang="en-US" dirty="0"/>
          </a:p>
        </p:txBody>
      </p:sp>
    </p:spTree>
    <p:extLst>
      <p:ext uri="{BB962C8B-B14F-4D97-AF65-F5344CB8AC3E}">
        <p14:creationId xmlns:p14="http://schemas.microsoft.com/office/powerpoint/2010/main" val="241954343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i="1" dirty="0" err="1" smtClean="0"/>
              <a:t>Wolly</a:t>
            </a:r>
            <a:r>
              <a:rPr lang="en-US" dirty="0" smtClean="0"/>
              <a:t>”  by Eva </a:t>
            </a:r>
            <a:r>
              <a:rPr lang="en-US" dirty="0" err="1" smtClean="0"/>
              <a:t>Hild</a:t>
            </a:r>
            <a:endParaRPr lang="en-US" dirty="0"/>
          </a:p>
        </p:txBody>
      </p:sp>
      <p:sp>
        <p:nvSpPr>
          <p:cNvPr id="3" name="Content Placeholder 2"/>
          <p:cNvSpPr>
            <a:spLocks noGrp="1"/>
          </p:cNvSpPr>
          <p:nvPr>
            <p:ph idx="1"/>
          </p:nvPr>
        </p:nvSpPr>
        <p:spPr>
          <a:xfrm>
            <a:off x="0" y="6019800"/>
            <a:ext cx="9144000" cy="685800"/>
          </a:xfrm>
        </p:spPr>
        <p:txBody>
          <a:bodyPr/>
          <a:lstStyle/>
          <a:p>
            <a:pPr marL="0" indent="0" algn="ctr">
              <a:buNone/>
            </a:pPr>
            <a:r>
              <a:rPr lang="en-US" b="0" dirty="0" smtClean="0"/>
              <a:t>Free-form surfaces offer a bigger modeling challenge!</a:t>
            </a:r>
            <a:endParaRPr lang="en-US" b="0" dirty="0"/>
          </a:p>
        </p:txBody>
      </p:sp>
      <p:pic>
        <p:nvPicPr>
          <p:cNvPr id="4" name="Picture 3"/>
          <p:cNvPicPr>
            <a:picLocks noChangeAspect="1"/>
          </p:cNvPicPr>
          <p:nvPr/>
        </p:nvPicPr>
        <p:blipFill>
          <a:blip r:embed="rId3"/>
          <a:stretch>
            <a:fillRect/>
          </a:stretch>
        </p:blipFill>
        <p:spPr>
          <a:xfrm>
            <a:off x="1524000" y="1073727"/>
            <a:ext cx="6172200" cy="4769427"/>
          </a:xfrm>
          <a:prstGeom prst="rect">
            <a:avLst/>
          </a:prstGeom>
        </p:spPr>
      </p:pic>
    </p:spTree>
    <p:extLst>
      <p:ext uri="{BB962C8B-B14F-4D97-AF65-F5344CB8AC3E}">
        <p14:creationId xmlns:p14="http://schemas.microsoft.com/office/powerpoint/2010/main" val="378057209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Topology of “</a:t>
            </a:r>
            <a:r>
              <a:rPr lang="en-US" i="1" dirty="0" smtClean="0"/>
              <a:t>Wholly</a:t>
            </a:r>
            <a:r>
              <a:rPr lang="en-US" dirty="0" smtClean="0"/>
              <a:t>”</a:t>
            </a:r>
            <a:endParaRPr lang="en-US" dirty="0"/>
          </a:p>
        </p:txBody>
      </p:sp>
      <p:sp>
        <p:nvSpPr>
          <p:cNvPr id="3" name="Content Placeholder 2"/>
          <p:cNvSpPr>
            <a:spLocks noGrp="1"/>
          </p:cNvSpPr>
          <p:nvPr>
            <p:ph idx="1"/>
          </p:nvPr>
        </p:nvSpPr>
        <p:spPr>
          <a:xfrm>
            <a:off x="1640091" y="6105229"/>
            <a:ext cx="6056109" cy="600371"/>
          </a:xfrm>
        </p:spPr>
        <p:txBody>
          <a:bodyPr/>
          <a:lstStyle/>
          <a:p>
            <a:pPr algn="ctr"/>
            <a:r>
              <a:rPr lang="en-US" sz="2400" b="0" dirty="0" smtClean="0"/>
              <a:t>2-sided, single border, genus 4</a:t>
            </a:r>
            <a:endParaRPr lang="en-US" sz="2400" b="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399" y="1058235"/>
            <a:ext cx="3590245" cy="266703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058235"/>
            <a:ext cx="3625883" cy="26670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0091" y="3886200"/>
            <a:ext cx="5760720" cy="2181873"/>
          </a:xfrm>
          <a:prstGeom prst="rect">
            <a:avLst/>
          </a:prstGeom>
        </p:spPr>
      </p:pic>
    </p:spTree>
    <p:extLst>
      <p:ext uri="{BB962C8B-B14F-4D97-AF65-F5344CB8AC3E}">
        <p14:creationId xmlns:p14="http://schemas.microsoft.com/office/powerpoint/2010/main" val="10853497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Flexible, Parameterized Model</a:t>
            </a:r>
            <a:endParaRPr lang="en-US" dirty="0"/>
          </a:p>
        </p:txBody>
      </p:sp>
      <p:sp>
        <p:nvSpPr>
          <p:cNvPr id="3" name="Content Placeholder 2"/>
          <p:cNvSpPr>
            <a:spLocks noGrp="1"/>
          </p:cNvSpPr>
          <p:nvPr>
            <p:ph idx="1"/>
          </p:nvPr>
        </p:nvSpPr>
        <p:spPr>
          <a:xfrm>
            <a:off x="914400" y="6172200"/>
            <a:ext cx="7581900" cy="533400"/>
          </a:xfrm>
        </p:spPr>
        <p:txBody>
          <a:bodyPr/>
          <a:lstStyle/>
          <a:p>
            <a:r>
              <a:rPr lang="en-US" sz="2400" b="0" dirty="0" smtClean="0"/>
              <a:t>Polyhedral model, with high-level edit-controls</a:t>
            </a:r>
            <a:endParaRPr lang="en-US" sz="2400" b="0" dirty="0"/>
          </a:p>
        </p:txBody>
      </p:sp>
      <p:pic>
        <p:nvPicPr>
          <p:cNvPr id="4" name="Picture 3"/>
          <p:cNvPicPr>
            <a:picLocks noChangeAspect="1"/>
          </p:cNvPicPr>
          <p:nvPr/>
        </p:nvPicPr>
        <p:blipFill>
          <a:blip r:embed="rId3"/>
          <a:stretch>
            <a:fillRect/>
          </a:stretch>
        </p:blipFill>
        <p:spPr>
          <a:xfrm>
            <a:off x="381000" y="1153160"/>
            <a:ext cx="4082474" cy="2133600"/>
          </a:xfrm>
          <a:prstGeom prst="rect">
            <a:avLst/>
          </a:prstGeom>
        </p:spPr>
      </p:pic>
      <p:pic>
        <p:nvPicPr>
          <p:cNvPr id="5" name="Picture 4"/>
          <p:cNvPicPr>
            <a:picLocks noChangeAspect="1"/>
          </p:cNvPicPr>
          <p:nvPr/>
        </p:nvPicPr>
        <p:blipFill>
          <a:blip r:embed="rId4"/>
          <a:stretch>
            <a:fillRect/>
          </a:stretch>
        </p:blipFill>
        <p:spPr>
          <a:xfrm>
            <a:off x="4800600" y="1153160"/>
            <a:ext cx="4036291" cy="2142837"/>
          </a:xfrm>
          <a:prstGeom prst="rect">
            <a:avLst/>
          </a:prstGeom>
        </p:spPr>
      </p:pic>
      <p:pic>
        <p:nvPicPr>
          <p:cNvPr id="6" name="Picture 5"/>
          <p:cNvPicPr>
            <a:picLocks noChangeAspect="1"/>
          </p:cNvPicPr>
          <p:nvPr/>
        </p:nvPicPr>
        <p:blipFill>
          <a:blip r:embed="rId5"/>
          <a:stretch>
            <a:fillRect/>
          </a:stretch>
        </p:blipFill>
        <p:spPr>
          <a:xfrm>
            <a:off x="381000" y="3524134"/>
            <a:ext cx="4082474" cy="2501234"/>
          </a:xfrm>
          <a:prstGeom prst="rect">
            <a:avLst/>
          </a:prstGeom>
        </p:spPr>
      </p:pic>
      <p:pic>
        <p:nvPicPr>
          <p:cNvPr id="7" name="Picture 6"/>
          <p:cNvPicPr>
            <a:picLocks noChangeAspect="1"/>
          </p:cNvPicPr>
          <p:nvPr/>
        </p:nvPicPr>
        <p:blipFill>
          <a:blip r:embed="rId6"/>
          <a:stretch>
            <a:fillRect/>
          </a:stretch>
        </p:blipFill>
        <p:spPr>
          <a:xfrm>
            <a:off x="4633421" y="3516515"/>
            <a:ext cx="4193310" cy="2364509"/>
          </a:xfrm>
          <a:prstGeom prst="rect">
            <a:avLst/>
          </a:prstGeom>
        </p:spPr>
      </p:pic>
    </p:spTree>
    <p:extLst>
      <p:ext uri="{BB962C8B-B14F-4D97-AF65-F5344CB8AC3E}">
        <p14:creationId xmlns:p14="http://schemas.microsoft.com/office/powerpoint/2010/main" val="2792787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dirty="0"/>
              <a:t>First Result from the New Approach</a:t>
            </a:r>
          </a:p>
        </p:txBody>
      </p:sp>
      <p:sp>
        <p:nvSpPr>
          <p:cNvPr id="3" name="Content Placeholder 2"/>
          <p:cNvSpPr>
            <a:spLocks noGrp="1"/>
          </p:cNvSpPr>
          <p:nvPr>
            <p:ph idx="1"/>
          </p:nvPr>
        </p:nvSpPr>
        <p:spPr>
          <a:xfrm>
            <a:off x="647700" y="6019800"/>
            <a:ext cx="7848600" cy="685800"/>
          </a:xfrm>
        </p:spPr>
        <p:txBody>
          <a:bodyPr/>
          <a:lstStyle/>
          <a:p>
            <a:r>
              <a:rPr lang="en-US" b="0" dirty="0" smtClean="0"/>
              <a:t>Wholly_B1 coming off the 3D printer</a:t>
            </a:r>
            <a:endParaRPr lang="en-US"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8937"/>
            <a:ext cx="9144000" cy="4620126"/>
          </a:xfrm>
          <a:prstGeom prst="rect">
            <a:avLst/>
          </a:prstGeom>
        </p:spPr>
      </p:pic>
    </p:spTree>
    <p:extLst>
      <p:ext uri="{BB962C8B-B14F-4D97-AF65-F5344CB8AC3E}">
        <p14:creationId xmlns:p14="http://schemas.microsoft.com/office/powerpoint/2010/main" val="15578659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after Clean-up</a:t>
            </a:r>
            <a:endParaRPr lang="en-US" dirty="0"/>
          </a:p>
        </p:txBody>
      </p:sp>
      <p:sp>
        <p:nvSpPr>
          <p:cNvPr id="3" name="Content Placeholder 2"/>
          <p:cNvSpPr>
            <a:spLocks noGrp="1"/>
          </p:cNvSpPr>
          <p:nvPr>
            <p:ph idx="1"/>
          </p:nvPr>
        </p:nvSpPr>
        <p:spPr>
          <a:xfrm>
            <a:off x="685800" y="5715000"/>
            <a:ext cx="7848600" cy="762000"/>
          </a:xfrm>
        </p:spPr>
        <p:txBody>
          <a:bodyPr/>
          <a:lstStyle/>
          <a:p>
            <a:r>
              <a:rPr lang="en-US" b="0" dirty="0" smtClean="0"/>
              <a:t>Wholly_B1</a:t>
            </a:r>
            <a:endParaRPr lang="en-US" b="0" dirty="0"/>
          </a:p>
        </p:txBody>
      </p:sp>
      <p:pic>
        <p:nvPicPr>
          <p:cNvPr id="4" name="Picture 3" descr="IMG_9263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371600"/>
            <a:ext cx="7837714" cy="4114800"/>
          </a:xfrm>
          <a:prstGeom prst="rect">
            <a:avLst/>
          </a:prstGeom>
        </p:spPr>
      </p:pic>
    </p:spTree>
    <p:extLst>
      <p:ext uri="{BB962C8B-B14F-4D97-AF65-F5344CB8AC3E}">
        <p14:creationId xmlns:p14="http://schemas.microsoft.com/office/powerpoint/2010/main" val="4087222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pPr>
              <a:defRPr/>
            </a:pPr>
            <a:r>
              <a:rPr lang="en-US" dirty="0" smtClean="0"/>
              <a:t>Regular Polygons  (in 2D)</a:t>
            </a:r>
          </a:p>
        </p:txBody>
      </p:sp>
      <p:sp>
        <p:nvSpPr>
          <p:cNvPr id="9219" name="Rectangle 3"/>
          <p:cNvSpPr>
            <a:spLocks noGrp="1" noChangeArrowheads="1"/>
          </p:cNvSpPr>
          <p:nvPr>
            <p:ph type="body" idx="1"/>
          </p:nvPr>
        </p:nvSpPr>
        <p:spPr>
          <a:xfrm>
            <a:off x="1143000" y="1295400"/>
            <a:ext cx="7086600" cy="2228636"/>
          </a:xfrm>
        </p:spPr>
        <p:txBody>
          <a:bodyPr/>
          <a:lstStyle/>
          <a:p>
            <a:r>
              <a:rPr lang="en-US" altLang="en-US" b="0" dirty="0" smtClean="0"/>
              <a:t>“Regular”</a:t>
            </a:r>
            <a:br>
              <a:rPr lang="en-US" altLang="en-US" b="0" dirty="0" smtClean="0"/>
            </a:br>
            <a:r>
              <a:rPr lang="en-US" altLang="en-US" b="0" dirty="0" smtClean="0"/>
              <a:t>means:  All the vertices and edges</a:t>
            </a:r>
            <a:r>
              <a:rPr lang="en-US" altLang="en-US" b="0" dirty="0"/>
              <a:t/>
            </a:r>
            <a:br>
              <a:rPr lang="en-US" altLang="en-US" b="0" dirty="0"/>
            </a:br>
            <a:r>
              <a:rPr lang="en-US" altLang="en-US" b="0" dirty="0" smtClean="0"/>
              <a:t>making up each of the polygons</a:t>
            </a:r>
            <a:br>
              <a:rPr lang="en-US" altLang="en-US" b="0" dirty="0" smtClean="0"/>
            </a:br>
            <a:r>
              <a:rPr lang="en-US" altLang="en-US" b="0" dirty="0" smtClean="0"/>
              <a:t>are indistinguishable from each another.</a:t>
            </a:r>
          </a:p>
          <a:p>
            <a:r>
              <a:rPr lang="en-US" altLang="en-US" b="0" dirty="0" smtClean="0"/>
              <a:t>There are infinitely many of them!</a:t>
            </a:r>
          </a:p>
        </p:txBody>
      </p:sp>
      <p:sp>
        <p:nvSpPr>
          <p:cNvPr id="2" name="Rectangle 1"/>
          <p:cNvSpPr/>
          <p:nvPr/>
        </p:nvSpPr>
        <p:spPr bwMode="auto">
          <a:xfrm>
            <a:off x="386052" y="4339591"/>
            <a:ext cx="8702211" cy="1448656"/>
          </a:xfrm>
          <a:prstGeom prst="rect">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p:txBody>
      </p:sp>
      <p:pic>
        <p:nvPicPr>
          <p:cNvPr id="9220" name="Picture 4" descr="Q:\sequin\WORK_\Pub_02\4Dpolytopes\2Dpol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425" y="4459456"/>
            <a:ext cx="7772400" cy="121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8173863" y="5018806"/>
            <a:ext cx="970137" cy="769441"/>
          </a:xfrm>
          <a:prstGeom prst="rect">
            <a:avLst/>
          </a:prstGeom>
          <a:noFill/>
        </p:spPr>
        <p:txBody>
          <a:bodyPr wrap="none" rtlCol="0">
            <a:spAutoFit/>
          </a:bodyPr>
          <a:lstStyle/>
          <a:p>
            <a:r>
              <a:rPr lang="en-US" sz="4400" dirty="0" smtClean="0">
                <a:solidFill>
                  <a:schemeClr val="bg1"/>
                </a:solidFill>
              </a:rPr>
              <a:t>. . .</a:t>
            </a:r>
            <a:endParaRPr lang="en-US" sz="4400" dirty="0">
              <a:solidFill>
                <a:schemeClr val="bg1"/>
              </a:solidFill>
            </a:endParaRPr>
          </a:p>
        </p:txBody>
      </p:sp>
    </p:spTree>
    <p:extLst>
      <p:ext uri="{BB962C8B-B14F-4D97-AF65-F5344CB8AC3E}">
        <p14:creationId xmlns:p14="http://schemas.microsoft.com/office/powerpoint/2010/main" val="26443568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9029"/>
            <a:ext cx="7772400" cy="685800"/>
          </a:xfrm>
        </p:spPr>
        <p:txBody>
          <a:bodyPr/>
          <a:lstStyle/>
          <a:p>
            <a:r>
              <a:rPr lang="en-US" dirty="0" err="1" smtClean="0"/>
              <a:t>Orientability</a:t>
            </a:r>
            <a:endParaRPr lang="en-US" dirty="0"/>
          </a:p>
        </p:txBody>
      </p:sp>
      <p:sp>
        <p:nvSpPr>
          <p:cNvPr id="3" name="Content Placeholder 2"/>
          <p:cNvSpPr>
            <a:spLocks noGrp="1"/>
          </p:cNvSpPr>
          <p:nvPr>
            <p:ph idx="1"/>
          </p:nvPr>
        </p:nvSpPr>
        <p:spPr>
          <a:xfrm>
            <a:off x="1371600" y="5791200"/>
            <a:ext cx="7593724" cy="914400"/>
          </a:xfrm>
        </p:spPr>
        <p:txBody>
          <a:bodyPr/>
          <a:lstStyle/>
          <a:p>
            <a:pPr marL="0" indent="0">
              <a:buNone/>
            </a:pPr>
            <a:r>
              <a:rPr lang="en-US" b="0" dirty="0" smtClean="0">
                <a:solidFill>
                  <a:schemeClr val="tx2">
                    <a:lumMod val="40000"/>
                    <a:lumOff val="60000"/>
                  </a:schemeClr>
                </a:solidFill>
              </a:rPr>
              <a:t>  2-sided,                              1-sided,</a:t>
            </a:r>
            <a:br>
              <a:rPr lang="en-US" b="0" dirty="0" smtClean="0">
                <a:solidFill>
                  <a:schemeClr val="tx2">
                    <a:lumMod val="40000"/>
                    <a:lumOff val="60000"/>
                  </a:schemeClr>
                </a:solidFill>
              </a:rPr>
            </a:br>
            <a:r>
              <a:rPr lang="en-US" b="0" dirty="0" smtClean="0">
                <a:solidFill>
                  <a:schemeClr val="tx2">
                    <a:lumMod val="40000"/>
                    <a:lumOff val="60000"/>
                  </a:schemeClr>
                </a:solidFill>
              </a:rPr>
              <a:t>orientable                        non-orientable</a:t>
            </a:r>
            <a:endParaRPr lang="en-US" b="0" dirty="0">
              <a:solidFill>
                <a:schemeClr val="tx2">
                  <a:lumMod val="40000"/>
                  <a:lumOff val="60000"/>
                </a:schemeClr>
              </a:solidFill>
            </a:endParaRPr>
          </a:p>
        </p:txBody>
      </p:sp>
      <p:sp>
        <p:nvSpPr>
          <p:cNvPr id="4" name="TextBox 3"/>
          <p:cNvSpPr txBox="1"/>
          <p:nvPr/>
        </p:nvSpPr>
        <p:spPr>
          <a:xfrm>
            <a:off x="1224694" y="2933976"/>
            <a:ext cx="2069797" cy="461665"/>
          </a:xfrm>
          <a:prstGeom prst="rect">
            <a:avLst/>
          </a:prstGeom>
          <a:noFill/>
        </p:spPr>
        <p:txBody>
          <a:bodyPr wrap="none" rtlCol="0">
            <a:spAutoFit/>
          </a:bodyPr>
          <a:lstStyle/>
          <a:p>
            <a:r>
              <a:rPr lang="en-US" sz="2400" dirty="0" smtClean="0"/>
              <a:t>Cooling tower</a:t>
            </a:r>
            <a:endParaRPr lang="en-US" sz="2400" dirty="0"/>
          </a:p>
        </p:txBody>
      </p:sp>
      <p:sp>
        <p:nvSpPr>
          <p:cNvPr id="6" name="TextBox 5"/>
          <p:cNvSpPr txBox="1"/>
          <p:nvPr/>
        </p:nvSpPr>
        <p:spPr>
          <a:xfrm>
            <a:off x="5407109" y="2916671"/>
            <a:ext cx="2121093" cy="461665"/>
          </a:xfrm>
          <a:prstGeom prst="rect">
            <a:avLst/>
          </a:prstGeom>
          <a:noFill/>
        </p:spPr>
        <p:txBody>
          <a:bodyPr wrap="none" rtlCol="0">
            <a:spAutoFit/>
          </a:bodyPr>
          <a:lstStyle/>
          <a:p>
            <a:r>
              <a:rPr lang="en-US" sz="2400" dirty="0" smtClean="0"/>
              <a:t>Moebius band</a:t>
            </a:r>
            <a:endParaRPr lang="en-US" sz="2400" dirty="0"/>
          </a:p>
        </p:txBody>
      </p:sp>
      <p:sp>
        <p:nvSpPr>
          <p:cNvPr id="7" name="TextBox 6"/>
          <p:cNvSpPr txBox="1"/>
          <p:nvPr/>
        </p:nvSpPr>
        <p:spPr>
          <a:xfrm>
            <a:off x="1066800" y="5339599"/>
            <a:ext cx="2784697" cy="461665"/>
          </a:xfrm>
          <a:prstGeom prst="rect">
            <a:avLst/>
          </a:prstGeom>
          <a:noFill/>
        </p:spPr>
        <p:txBody>
          <a:bodyPr wrap="square" rtlCol="0">
            <a:spAutoFit/>
          </a:bodyPr>
          <a:lstStyle/>
          <a:p>
            <a:r>
              <a:rPr lang="en-US" sz="2400" dirty="0" err="1" smtClean="0"/>
              <a:t>Hild</a:t>
            </a:r>
            <a:r>
              <a:rPr lang="en-US" sz="2400" dirty="0" smtClean="0"/>
              <a:t>: “</a:t>
            </a:r>
            <a:r>
              <a:rPr lang="en-US" sz="2400" i="1" dirty="0" smtClean="0"/>
              <a:t>Interruption</a:t>
            </a:r>
            <a:r>
              <a:rPr lang="en-US" sz="2400" dirty="0" smtClean="0"/>
              <a:t>”</a:t>
            </a:r>
            <a:endParaRPr lang="en-US" sz="2400" dirty="0"/>
          </a:p>
        </p:txBody>
      </p:sp>
      <p:sp>
        <p:nvSpPr>
          <p:cNvPr id="8" name="TextBox 7"/>
          <p:cNvSpPr txBox="1"/>
          <p:nvPr/>
        </p:nvSpPr>
        <p:spPr>
          <a:xfrm>
            <a:off x="5743479" y="5357630"/>
            <a:ext cx="1537600" cy="461665"/>
          </a:xfrm>
          <a:prstGeom prst="rect">
            <a:avLst/>
          </a:prstGeom>
          <a:noFill/>
        </p:spPr>
        <p:txBody>
          <a:bodyPr wrap="none" rtlCol="0">
            <a:spAutoFit/>
          </a:bodyPr>
          <a:lstStyle/>
          <a:p>
            <a:r>
              <a:rPr lang="en-US" sz="2400" dirty="0" err="1" smtClean="0"/>
              <a:t>Dyck</a:t>
            </a:r>
            <a:r>
              <a:rPr lang="en-US" sz="2400" dirty="0" smtClean="0"/>
              <a:t> loop</a:t>
            </a:r>
            <a:endParaRPr lang="en-US" sz="2400" dirty="0"/>
          </a:p>
        </p:txBody>
      </p:sp>
      <p:pic>
        <p:nvPicPr>
          <p:cNvPr id="9" name="Picture 8"/>
          <p:cNvPicPr>
            <a:picLocks noChangeAspect="1"/>
          </p:cNvPicPr>
          <p:nvPr/>
        </p:nvPicPr>
        <p:blipFill>
          <a:blip r:embed="rId3"/>
          <a:stretch>
            <a:fillRect/>
          </a:stretch>
        </p:blipFill>
        <p:spPr>
          <a:xfrm>
            <a:off x="5496560" y="3417693"/>
            <a:ext cx="2031642" cy="190597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51" r="6826" b="151"/>
          <a:stretch/>
        </p:blipFill>
        <p:spPr>
          <a:xfrm>
            <a:off x="1155693" y="1152801"/>
            <a:ext cx="2209800" cy="1781175"/>
          </a:xfrm>
          <a:prstGeom prst="rect">
            <a:avLst/>
          </a:prstGeom>
        </p:spPr>
      </p:pic>
      <p:pic>
        <p:nvPicPr>
          <p:cNvPr id="14" name="Picture 13"/>
          <p:cNvPicPr>
            <a:picLocks noChangeAspect="1"/>
          </p:cNvPicPr>
          <p:nvPr/>
        </p:nvPicPr>
        <p:blipFill>
          <a:blip r:embed="rId5"/>
          <a:stretch>
            <a:fillRect/>
          </a:stretch>
        </p:blipFill>
        <p:spPr>
          <a:xfrm>
            <a:off x="1296307" y="3425749"/>
            <a:ext cx="1953710" cy="193188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6560" y="1152800"/>
            <a:ext cx="1978435" cy="1776095"/>
          </a:xfrm>
          <a:prstGeom prst="rect">
            <a:avLst/>
          </a:prstGeom>
        </p:spPr>
      </p:pic>
    </p:spTree>
    <p:extLst>
      <p:ext uri="{BB962C8B-B14F-4D97-AF65-F5344CB8AC3E}">
        <p14:creationId xmlns:p14="http://schemas.microsoft.com/office/powerpoint/2010/main" val="80375189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Tunnels and Tongues</a:t>
            </a:r>
            <a:endParaRPr lang="en-US" dirty="0"/>
          </a:p>
        </p:txBody>
      </p:sp>
      <p:sp>
        <p:nvSpPr>
          <p:cNvPr id="3" name="Content Placeholder 2"/>
          <p:cNvSpPr>
            <a:spLocks noGrp="1"/>
          </p:cNvSpPr>
          <p:nvPr>
            <p:ph idx="1"/>
          </p:nvPr>
        </p:nvSpPr>
        <p:spPr>
          <a:xfrm>
            <a:off x="0" y="6172199"/>
            <a:ext cx="9144000" cy="599865"/>
          </a:xfrm>
        </p:spPr>
        <p:txBody>
          <a:bodyPr/>
          <a:lstStyle/>
          <a:p>
            <a:pPr marL="0" indent="0" algn="ctr">
              <a:buNone/>
            </a:pPr>
            <a:r>
              <a:rPr lang="en-US" sz="2400" b="0" dirty="0" smtClean="0"/>
              <a:t>“Tongues” form paths from inside to outside of a “cooling tower”</a:t>
            </a:r>
            <a:endParaRPr lang="en-US" sz="2400" b="0" dirty="0"/>
          </a:p>
        </p:txBody>
      </p:sp>
      <p:pic>
        <p:nvPicPr>
          <p:cNvPr id="4" name="Picture 3"/>
          <p:cNvPicPr>
            <a:picLocks noChangeAspect="1"/>
          </p:cNvPicPr>
          <p:nvPr/>
        </p:nvPicPr>
        <p:blipFill>
          <a:blip r:embed="rId3"/>
          <a:stretch>
            <a:fillRect/>
          </a:stretch>
        </p:blipFill>
        <p:spPr>
          <a:xfrm>
            <a:off x="1374433" y="1182339"/>
            <a:ext cx="2201958" cy="2059127"/>
          </a:xfrm>
          <a:prstGeom prst="rect">
            <a:avLst/>
          </a:prstGeom>
        </p:spPr>
      </p:pic>
      <p:pic>
        <p:nvPicPr>
          <p:cNvPr id="5" name="Picture 4"/>
          <p:cNvPicPr>
            <a:picLocks noChangeAspect="1"/>
          </p:cNvPicPr>
          <p:nvPr/>
        </p:nvPicPr>
        <p:blipFill>
          <a:blip r:embed="rId4"/>
          <a:stretch>
            <a:fillRect/>
          </a:stretch>
        </p:blipFill>
        <p:spPr>
          <a:xfrm>
            <a:off x="5029200" y="1150263"/>
            <a:ext cx="2285274" cy="2082932"/>
          </a:xfrm>
          <a:prstGeom prst="rect">
            <a:avLst/>
          </a:prstGeom>
        </p:spPr>
      </p:pic>
      <p:pic>
        <p:nvPicPr>
          <p:cNvPr id="6" name="Picture 5"/>
          <p:cNvPicPr>
            <a:picLocks noChangeAspect="1"/>
          </p:cNvPicPr>
          <p:nvPr/>
        </p:nvPicPr>
        <p:blipFill>
          <a:blip r:embed="rId5"/>
          <a:stretch>
            <a:fillRect/>
          </a:stretch>
        </p:blipFill>
        <p:spPr>
          <a:xfrm>
            <a:off x="1404933" y="3518843"/>
            <a:ext cx="2169426" cy="2415022"/>
          </a:xfrm>
          <a:prstGeom prst="rect">
            <a:avLst/>
          </a:prstGeom>
        </p:spPr>
      </p:pic>
      <p:pic>
        <p:nvPicPr>
          <p:cNvPr id="7" name="Picture 6"/>
          <p:cNvPicPr>
            <a:picLocks noChangeAspect="1"/>
          </p:cNvPicPr>
          <p:nvPr/>
        </p:nvPicPr>
        <p:blipFill>
          <a:blip r:embed="rId6"/>
          <a:stretch>
            <a:fillRect/>
          </a:stretch>
        </p:blipFill>
        <p:spPr>
          <a:xfrm>
            <a:off x="5029200" y="3505200"/>
            <a:ext cx="2606040" cy="2428665"/>
          </a:xfrm>
          <a:prstGeom prst="rect">
            <a:avLst/>
          </a:prstGeom>
        </p:spPr>
      </p:pic>
      <p:sp>
        <p:nvSpPr>
          <p:cNvPr id="8" name="TextBox 7"/>
          <p:cNvSpPr txBox="1"/>
          <p:nvPr/>
        </p:nvSpPr>
        <p:spPr>
          <a:xfrm>
            <a:off x="925078" y="2829580"/>
            <a:ext cx="423514" cy="523220"/>
          </a:xfrm>
          <a:prstGeom prst="rect">
            <a:avLst/>
          </a:prstGeom>
          <a:noFill/>
        </p:spPr>
        <p:txBody>
          <a:bodyPr wrap="none" rtlCol="0">
            <a:spAutoFit/>
          </a:bodyPr>
          <a:lstStyle/>
          <a:p>
            <a:r>
              <a:rPr lang="en-US" dirty="0" smtClean="0"/>
              <a:t>A</a:t>
            </a:r>
            <a:endParaRPr lang="en-US" dirty="0"/>
          </a:p>
        </p:txBody>
      </p:sp>
      <p:sp>
        <p:nvSpPr>
          <p:cNvPr id="9" name="TextBox 8"/>
          <p:cNvSpPr txBox="1"/>
          <p:nvPr/>
        </p:nvSpPr>
        <p:spPr>
          <a:xfrm>
            <a:off x="4572000" y="2829580"/>
            <a:ext cx="423514" cy="523220"/>
          </a:xfrm>
          <a:prstGeom prst="rect">
            <a:avLst/>
          </a:prstGeom>
          <a:noFill/>
        </p:spPr>
        <p:txBody>
          <a:bodyPr wrap="none" rtlCol="0">
            <a:spAutoFit/>
          </a:bodyPr>
          <a:lstStyle/>
          <a:p>
            <a:r>
              <a:rPr lang="en-US" dirty="0" smtClean="0"/>
              <a:t>B</a:t>
            </a:r>
            <a:endParaRPr lang="en-US" dirty="0"/>
          </a:p>
        </p:txBody>
      </p:sp>
      <p:sp>
        <p:nvSpPr>
          <p:cNvPr id="10" name="TextBox 9"/>
          <p:cNvSpPr txBox="1"/>
          <p:nvPr/>
        </p:nvSpPr>
        <p:spPr>
          <a:xfrm>
            <a:off x="960581" y="5537645"/>
            <a:ext cx="444352" cy="523220"/>
          </a:xfrm>
          <a:prstGeom prst="rect">
            <a:avLst/>
          </a:prstGeom>
          <a:noFill/>
        </p:spPr>
        <p:txBody>
          <a:bodyPr wrap="none" rtlCol="0">
            <a:spAutoFit/>
          </a:bodyPr>
          <a:lstStyle/>
          <a:p>
            <a:r>
              <a:rPr lang="en-US" dirty="0" smtClean="0"/>
              <a:t>C</a:t>
            </a:r>
            <a:endParaRPr lang="en-US" dirty="0"/>
          </a:p>
        </p:txBody>
      </p:sp>
      <p:sp>
        <p:nvSpPr>
          <p:cNvPr id="11" name="TextBox 10"/>
          <p:cNvSpPr txBox="1"/>
          <p:nvPr/>
        </p:nvSpPr>
        <p:spPr>
          <a:xfrm>
            <a:off x="4572000" y="5537645"/>
            <a:ext cx="444352" cy="523220"/>
          </a:xfrm>
          <a:prstGeom prst="rect">
            <a:avLst/>
          </a:prstGeom>
          <a:noFill/>
        </p:spPr>
        <p:txBody>
          <a:bodyPr wrap="none" rtlCol="0">
            <a:spAutoFit/>
          </a:bodyPr>
          <a:lstStyle/>
          <a:p>
            <a:r>
              <a:rPr lang="en-US" dirty="0" smtClean="0"/>
              <a:t>D</a:t>
            </a:r>
            <a:endParaRPr lang="en-US" dirty="0"/>
          </a:p>
        </p:txBody>
      </p:sp>
    </p:spTree>
    <p:extLst>
      <p:ext uri="{BB962C8B-B14F-4D97-AF65-F5344CB8AC3E}">
        <p14:creationId xmlns:p14="http://schemas.microsoft.com/office/powerpoint/2010/main" val="319673486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Dyck</a:t>
            </a:r>
            <a:r>
              <a:rPr lang="en-US" dirty="0" smtClean="0"/>
              <a:t> Loops</a:t>
            </a:r>
            <a:endParaRPr lang="en-US" dirty="0"/>
          </a:p>
        </p:txBody>
      </p:sp>
      <p:sp>
        <p:nvSpPr>
          <p:cNvPr id="3" name="Content Placeholder 2"/>
          <p:cNvSpPr>
            <a:spLocks noGrp="1"/>
          </p:cNvSpPr>
          <p:nvPr>
            <p:ph idx="1"/>
          </p:nvPr>
        </p:nvSpPr>
        <p:spPr>
          <a:xfrm>
            <a:off x="1295400" y="6019800"/>
            <a:ext cx="7848600" cy="685800"/>
          </a:xfrm>
        </p:spPr>
        <p:txBody>
          <a:bodyPr/>
          <a:lstStyle/>
          <a:p>
            <a:pPr marL="0" indent="0">
              <a:buNone/>
            </a:pPr>
            <a:r>
              <a:rPr lang="en-US" b="0" dirty="0" smtClean="0"/>
              <a:t>3,                5,              7  </a:t>
            </a:r>
            <a:r>
              <a:rPr lang="en-US" b="0" dirty="0" err="1" smtClean="0"/>
              <a:t>Dyck</a:t>
            </a:r>
            <a:r>
              <a:rPr lang="en-US" b="0" dirty="0" smtClean="0"/>
              <a:t> disks  in a cycle</a:t>
            </a:r>
            <a:endParaRPr lang="en-US" b="0" dirty="0"/>
          </a:p>
        </p:txBody>
      </p:sp>
      <p:pic>
        <p:nvPicPr>
          <p:cNvPr id="5" name="Picture 4"/>
          <p:cNvPicPr>
            <a:picLocks noChangeAspect="1"/>
          </p:cNvPicPr>
          <p:nvPr/>
        </p:nvPicPr>
        <p:blipFill>
          <a:blip r:embed="rId3"/>
          <a:stretch>
            <a:fillRect/>
          </a:stretch>
        </p:blipFill>
        <p:spPr>
          <a:xfrm>
            <a:off x="990600" y="911860"/>
            <a:ext cx="1992683" cy="1752600"/>
          </a:xfrm>
          <a:prstGeom prst="rect">
            <a:avLst/>
          </a:prstGeom>
        </p:spPr>
      </p:pic>
      <p:pic>
        <p:nvPicPr>
          <p:cNvPr id="6" name="Picture 5"/>
          <p:cNvPicPr>
            <a:picLocks noChangeAspect="1"/>
          </p:cNvPicPr>
          <p:nvPr/>
        </p:nvPicPr>
        <p:blipFill>
          <a:blip r:embed="rId4"/>
          <a:stretch>
            <a:fillRect/>
          </a:stretch>
        </p:blipFill>
        <p:spPr>
          <a:xfrm>
            <a:off x="457200" y="3292917"/>
            <a:ext cx="2139820" cy="2289109"/>
          </a:xfrm>
          <a:prstGeom prst="rect">
            <a:avLst/>
          </a:prstGeom>
        </p:spPr>
      </p:pic>
      <p:pic>
        <p:nvPicPr>
          <p:cNvPr id="8" name="Picture 7"/>
          <p:cNvPicPr>
            <a:picLocks noChangeAspect="1"/>
          </p:cNvPicPr>
          <p:nvPr/>
        </p:nvPicPr>
        <p:blipFill>
          <a:blip r:embed="rId5"/>
          <a:stretch>
            <a:fillRect/>
          </a:stretch>
        </p:blipFill>
        <p:spPr>
          <a:xfrm>
            <a:off x="3215951" y="3292554"/>
            <a:ext cx="2413518" cy="2289108"/>
          </a:xfrm>
          <a:prstGeom prst="rect">
            <a:avLst/>
          </a:prstGeom>
        </p:spPr>
      </p:pic>
      <p:pic>
        <p:nvPicPr>
          <p:cNvPr id="10" name="Picture 9"/>
          <p:cNvPicPr>
            <a:picLocks noChangeAspect="1"/>
          </p:cNvPicPr>
          <p:nvPr/>
        </p:nvPicPr>
        <p:blipFill>
          <a:blip r:embed="rId6"/>
          <a:stretch>
            <a:fillRect/>
          </a:stretch>
        </p:blipFill>
        <p:spPr>
          <a:xfrm>
            <a:off x="6248400" y="3267672"/>
            <a:ext cx="2438400" cy="2313990"/>
          </a:xfrm>
          <a:prstGeom prst="rect">
            <a:avLst/>
          </a:prstGeom>
        </p:spPr>
      </p:pic>
      <p:pic>
        <p:nvPicPr>
          <p:cNvPr id="11" name="Picture 10"/>
          <p:cNvPicPr>
            <a:picLocks noChangeAspect="1"/>
          </p:cNvPicPr>
          <p:nvPr/>
        </p:nvPicPr>
        <p:blipFill>
          <a:blip r:embed="rId7"/>
          <a:stretch>
            <a:fillRect/>
          </a:stretch>
        </p:blipFill>
        <p:spPr>
          <a:xfrm>
            <a:off x="6019800" y="927100"/>
            <a:ext cx="1867396" cy="1751886"/>
          </a:xfrm>
          <a:prstGeom prst="rect">
            <a:avLst/>
          </a:prstGeom>
        </p:spPr>
      </p:pic>
    </p:spTree>
    <p:extLst>
      <p:ext uri="{BB962C8B-B14F-4D97-AF65-F5344CB8AC3E}">
        <p14:creationId xmlns:p14="http://schemas.microsoft.com/office/powerpoint/2010/main" val="340065847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 Regular </a:t>
            </a:r>
            <a:r>
              <a:rPr lang="en-US" dirty="0" err="1" smtClean="0"/>
              <a:t>Dyck</a:t>
            </a:r>
            <a:r>
              <a:rPr lang="en-US" dirty="0" smtClean="0"/>
              <a:t> Ring</a:t>
            </a:r>
            <a:endParaRPr lang="en-US" dirty="0"/>
          </a:p>
        </p:txBody>
      </p:sp>
      <p:sp>
        <p:nvSpPr>
          <p:cNvPr id="3" name="Content Placeholder 2"/>
          <p:cNvSpPr>
            <a:spLocks noGrp="1"/>
          </p:cNvSpPr>
          <p:nvPr>
            <p:ph idx="1"/>
          </p:nvPr>
        </p:nvSpPr>
        <p:spPr>
          <a:xfrm>
            <a:off x="2057400" y="1212624"/>
            <a:ext cx="5257800" cy="685800"/>
          </a:xfrm>
        </p:spPr>
        <p:txBody>
          <a:bodyPr/>
          <a:lstStyle/>
          <a:p>
            <a:pPr marL="0" indent="0">
              <a:buNone/>
            </a:pPr>
            <a:r>
              <a:rPr lang="en-US" b="0" dirty="0" smtClean="0"/>
              <a:t>5 </a:t>
            </a:r>
            <a:r>
              <a:rPr lang="en-US" b="0" dirty="0" err="1" smtClean="0"/>
              <a:t>Dyck</a:t>
            </a:r>
            <a:r>
              <a:rPr lang="en-US" b="0" dirty="0" smtClean="0"/>
              <a:t> surfaces + a “bulb”</a:t>
            </a:r>
            <a:endParaRPr lang="en-US" b="0" dirty="0"/>
          </a:p>
        </p:txBody>
      </p:sp>
      <p:pic>
        <p:nvPicPr>
          <p:cNvPr id="4" name="Picture 3"/>
          <p:cNvPicPr>
            <a:picLocks noChangeAspect="1"/>
          </p:cNvPicPr>
          <p:nvPr/>
        </p:nvPicPr>
        <p:blipFill>
          <a:blip r:embed="rId3"/>
          <a:stretch>
            <a:fillRect/>
          </a:stretch>
        </p:blipFill>
        <p:spPr>
          <a:xfrm>
            <a:off x="412956" y="2133600"/>
            <a:ext cx="4262285" cy="3440472"/>
          </a:xfrm>
          <a:prstGeom prst="rect">
            <a:avLst/>
          </a:prstGeom>
        </p:spPr>
      </p:pic>
      <p:pic>
        <p:nvPicPr>
          <p:cNvPr id="5" name="Picture 4"/>
          <p:cNvPicPr>
            <a:picLocks noChangeAspect="1"/>
          </p:cNvPicPr>
          <p:nvPr/>
        </p:nvPicPr>
        <p:blipFill>
          <a:blip r:embed="rId4"/>
          <a:stretch>
            <a:fillRect/>
          </a:stretch>
        </p:blipFill>
        <p:spPr>
          <a:xfrm>
            <a:off x="4953000" y="2133600"/>
            <a:ext cx="3804880" cy="3450305"/>
          </a:xfrm>
          <a:prstGeom prst="rect">
            <a:avLst/>
          </a:prstGeom>
        </p:spPr>
      </p:pic>
      <p:sp>
        <p:nvSpPr>
          <p:cNvPr id="6" name="TextBox 5"/>
          <p:cNvSpPr txBox="1"/>
          <p:nvPr/>
        </p:nvSpPr>
        <p:spPr>
          <a:xfrm>
            <a:off x="1752600" y="5763813"/>
            <a:ext cx="7005280" cy="523220"/>
          </a:xfrm>
          <a:prstGeom prst="rect">
            <a:avLst/>
          </a:prstGeom>
          <a:noFill/>
        </p:spPr>
        <p:txBody>
          <a:bodyPr wrap="square" rtlCol="0">
            <a:spAutoFit/>
          </a:bodyPr>
          <a:lstStyle/>
          <a:p>
            <a:r>
              <a:rPr lang="en-US" dirty="0" smtClean="0"/>
              <a:t>CAD model                           3D-print</a:t>
            </a:r>
            <a:endParaRPr lang="en-US" dirty="0"/>
          </a:p>
        </p:txBody>
      </p:sp>
    </p:spTree>
    <p:extLst>
      <p:ext uri="{BB962C8B-B14F-4D97-AF65-F5344CB8AC3E}">
        <p14:creationId xmlns:p14="http://schemas.microsoft.com/office/powerpoint/2010/main" val="45198195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dirty="0" smtClean="0"/>
              <a:t>Final Take: “Pentagonal </a:t>
            </a:r>
            <a:r>
              <a:rPr lang="en-US" dirty="0" err="1" smtClean="0"/>
              <a:t>Dyck</a:t>
            </a:r>
            <a:r>
              <a:rPr lang="en-US" dirty="0" smtClean="0"/>
              <a:t> Cycle”</a:t>
            </a:r>
            <a:endParaRPr lang="en-US" dirty="0"/>
          </a:p>
        </p:txBody>
      </p:sp>
      <p:sp>
        <p:nvSpPr>
          <p:cNvPr id="3" name="Content Placeholder 2"/>
          <p:cNvSpPr>
            <a:spLocks noGrp="1"/>
          </p:cNvSpPr>
          <p:nvPr>
            <p:ph idx="1"/>
          </p:nvPr>
        </p:nvSpPr>
        <p:spPr>
          <a:xfrm>
            <a:off x="647700" y="5740146"/>
            <a:ext cx="7848600" cy="965454"/>
          </a:xfrm>
        </p:spPr>
        <p:txBody>
          <a:bodyPr/>
          <a:lstStyle/>
          <a:p>
            <a:pPr marL="0" indent="0" algn="ctr">
              <a:buNone/>
            </a:pPr>
            <a:r>
              <a:rPr lang="en-US" dirty="0" smtClean="0">
                <a:solidFill>
                  <a:schemeClr val="tx2">
                    <a:lumMod val="20000"/>
                    <a:lumOff val="80000"/>
                  </a:schemeClr>
                </a:solidFill>
              </a:rPr>
              <a:t>Made it into the Nominees’ Gallery</a:t>
            </a:r>
            <a:br>
              <a:rPr lang="en-US" dirty="0" smtClean="0">
                <a:solidFill>
                  <a:schemeClr val="tx2">
                    <a:lumMod val="20000"/>
                    <a:lumOff val="80000"/>
                  </a:schemeClr>
                </a:solidFill>
              </a:rPr>
            </a:br>
            <a:r>
              <a:rPr lang="en-US" dirty="0" smtClean="0">
                <a:solidFill>
                  <a:schemeClr val="tx2">
                    <a:lumMod val="20000"/>
                    <a:lumOff val="80000"/>
                  </a:schemeClr>
                </a:solidFill>
              </a:rPr>
              <a:t>of the  2017 Bridges Art Exhibition.</a:t>
            </a:r>
            <a:endParaRPr lang="en-US" dirty="0">
              <a:solidFill>
                <a:schemeClr val="tx2">
                  <a:lumMod val="20000"/>
                  <a:lumOff val="8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145" y="1091946"/>
            <a:ext cx="6123709" cy="4546854"/>
          </a:xfrm>
          <a:prstGeom prst="rect">
            <a:avLst/>
          </a:prstGeom>
        </p:spPr>
      </p:pic>
    </p:spTree>
    <p:extLst>
      <p:ext uri="{BB962C8B-B14F-4D97-AF65-F5344CB8AC3E}">
        <p14:creationId xmlns:p14="http://schemas.microsoft.com/office/powerpoint/2010/main" val="393610262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  “</a:t>
            </a:r>
            <a:r>
              <a:rPr lang="en-US" dirty="0" err="1" smtClean="0"/>
              <a:t>Hild</a:t>
            </a:r>
            <a:r>
              <a:rPr lang="en-US" dirty="0" smtClean="0"/>
              <a:t> Sculpture”</a:t>
            </a:r>
            <a:endParaRPr lang="en-US" dirty="0"/>
          </a:p>
        </p:txBody>
      </p:sp>
      <p:sp>
        <p:nvSpPr>
          <p:cNvPr id="3" name="Content Placeholder 2"/>
          <p:cNvSpPr>
            <a:spLocks noGrp="1"/>
          </p:cNvSpPr>
          <p:nvPr>
            <p:ph idx="1"/>
          </p:nvPr>
        </p:nvSpPr>
        <p:spPr>
          <a:xfrm>
            <a:off x="0" y="6179184"/>
            <a:ext cx="9144000" cy="526416"/>
          </a:xfrm>
        </p:spPr>
        <p:txBody>
          <a:bodyPr/>
          <a:lstStyle/>
          <a:p>
            <a:pPr marL="0" indent="0" algn="ctr">
              <a:buNone/>
            </a:pPr>
            <a:r>
              <a:rPr lang="en-US" sz="2400" b="0" dirty="0" smtClean="0"/>
              <a:t>Tetrahedral configuration of 6 “Super </a:t>
            </a:r>
            <a:r>
              <a:rPr lang="en-US" sz="2400" b="0" dirty="0" err="1" smtClean="0"/>
              <a:t>Dyck</a:t>
            </a:r>
            <a:r>
              <a:rPr lang="en-US" sz="2400" b="0" dirty="0" smtClean="0"/>
              <a:t> disks” with 4 stubs</a:t>
            </a:r>
            <a:endParaRPr lang="en-US" sz="2400" b="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283"/>
          <a:stretch/>
        </p:blipFill>
        <p:spPr>
          <a:xfrm>
            <a:off x="1143000" y="990600"/>
            <a:ext cx="6898948" cy="5188584"/>
          </a:xfrm>
          <a:prstGeom prst="rect">
            <a:avLst/>
          </a:prstGeom>
        </p:spPr>
      </p:pic>
    </p:spTree>
    <p:extLst>
      <p:ext uri="{BB962C8B-B14F-4D97-AF65-F5344CB8AC3E}">
        <p14:creationId xmlns:p14="http://schemas.microsoft.com/office/powerpoint/2010/main" val="331587818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Higher Symmetry!</a:t>
            </a:r>
            <a:endParaRPr lang="en-US" dirty="0"/>
          </a:p>
        </p:txBody>
      </p:sp>
      <p:sp>
        <p:nvSpPr>
          <p:cNvPr id="3" name="Content Placeholder 2"/>
          <p:cNvSpPr>
            <a:spLocks noGrp="1"/>
          </p:cNvSpPr>
          <p:nvPr>
            <p:ph idx="1"/>
          </p:nvPr>
        </p:nvSpPr>
        <p:spPr>
          <a:xfrm>
            <a:off x="5870028" y="1839310"/>
            <a:ext cx="3273972" cy="4587766"/>
          </a:xfrm>
        </p:spPr>
        <p:txBody>
          <a:bodyPr/>
          <a:lstStyle/>
          <a:p>
            <a:r>
              <a:rPr lang="en-US" sz="2400" b="0" dirty="0" err="1" smtClean="0"/>
              <a:t>Dodeca</a:t>
            </a:r>
            <a:r>
              <a:rPr lang="en-US" sz="2400" b="0" dirty="0" smtClean="0"/>
              <a:t> Cluster</a:t>
            </a:r>
            <a:br>
              <a:rPr lang="en-US" sz="2400" b="0" dirty="0" smtClean="0"/>
            </a:br>
            <a:r>
              <a:rPr lang="en-US" sz="2400" b="0" dirty="0" smtClean="0"/>
              <a:t>(24-fold symmetry)</a:t>
            </a:r>
          </a:p>
          <a:p>
            <a:r>
              <a:rPr lang="en-US" sz="2400" b="0" dirty="0" smtClean="0"/>
              <a:t>24  4-stub disks</a:t>
            </a:r>
            <a:br>
              <a:rPr lang="en-US" sz="2400" b="0" dirty="0" smtClean="0"/>
            </a:br>
            <a:r>
              <a:rPr lang="en-US" sz="2400" b="0" dirty="0" smtClean="0"/>
              <a:t>on 24 edges of rhombic </a:t>
            </a:r>
            <a:r>
              <a:rPr lang="en-US" sz="2400" b="0" dirty="0" err="1" smtClean="0"/>
              <a:t>dodeca</a:t>
            </a:r>
            <a:endParaRPr lang="en-US" sz="2400" b="0" dirty="0"/>
          </a:p>
          <a:p>
            <a:r>
              <a:rPr lang="en-US" sz="2400" b="0" dirty="0" smtClean="0"/>
              <a:t>48 tunnels</a:t>
            </a:r>
          </a:p>
          <a:p>
            <a:r>
              <a:rPr lang="en-US" sz="2400" b="0" dirty="0" smtClean="0"/>
              <a:t>1-sided surface </a:t>
            </a:r>
            <a:br>
              <a:rPr lang="en-US" sz="2400" b="0" dirty="0" smtClean="0"/>
            </a:br>
            <a:r>
              <a:rPr lang="en-US" sz="2400" b="0" dirty="0" smtClean="0"/>
              <a:t>of genus 50</a:t>
            </a:r>
          </a:p>
          <a:p>
            <a:r>
              <a:rPr lang="en-US" sz="2400" b="0" dirty="0" smtClean="0"/>
              <a:t>= 25 Klein bottles with 24 punctures</a:t>
            </a:r>
            <a:endParaRPr lang="en-US" sz="24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69" y="1135117"/>
            <a:ext cx="5291958" cy="5291958"/>
          </a:xfrm>
          <a:prstGeom prst="rect">
            <a:avLst/>
          </a:prstGeom>
        </p:spPr>
      </p:pic>
    </p:spTree>
    <p:extLst>
      <p:ext uri="{BB962C8B-B14F-4D97-AF65-F5344CB8AC3E}">
        <p14:creationId xmlns:p14="http://schemas.microsoft.com/office/powerpoint/2010/main" val="61291896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b="0" dirty="0" smtClean="0"/>
              <a:t>Thank you, </a:t>
            </a:r>
            <a:r>
              <a:rPr lang="en-US" b="0" dirty="0" smtClean="0">
                <a:solidFill>
                  <a:srgbClr val="FFFF00"/>
                </a:solidFill>
              </a:rPr>
              <a:t>Charlie</a:t>
            </a:r>
            <a:r>
              <a:rPr lang="en-US" b="0" dirty="0" smtClean="0"/>
              <a:t>,  thank you </a:t>
            </a:r>
            <a:r>
              <a:rPr lang="en-US" b="0" dirty="0" smtClean="0">
                <a:solidFill>
                  <a:srgbClr val="FFFF00"/>
                </a:solidFill>
              </a:rPr>
              <a:t>Eva</a:t>
            </a:r>
            <a:r>
              <a:rPr lang="en-US" b="0" dirty="0" smtClean="0"/>
              <a:t> !</a:t>
            </a:r>
            <a:br>
              <a:rPr lang="en-US" b="0" dirty="0" smtClean="0"/>
            </a:br>
            <a:endParaRPr lang="en-US" b="0" dirty="0" smtClean="0"/>
          </a:p>
          <a:p>
            <a:r>
              <a:rPr lang="en-US" b="0" dirty="0" smtClean="0"/>
              <a:t>You both are a wonderful inspirations.</a:t>
            </a:r>
            <a:br>
              <a:rPr lang="en-US" b="0" dirty="0" smtClean="0"/>
            </a:br>
            <a:endParaRPr lang="en-US" b="0" dirty="0" smtClean="0"/>
          </a:p>
          <a:p>
            <a:r>
              <a:rPr lang="en-US" sz="2400" b="0" dirty="0" smtClean="0"/>
              <a:t>And while my models do not come close </a:t>
            </a:r>
            <a:br>
              <a:rPr lang="en-US" sz="2400" b="0" dirty="0" smtClean="0"/>
            </a:br>
            <a:r>
              <a:rPr lang="en-US" sz="2400" b="0" dirty="0" smtClean="0"/>
              <a:t>to the elegant beauty of your large sculptures,</a:t>
            </a:r>
            <a:br>
              <a:rPr lang="en-US" sz="2400" b="0" dirty="0" smtClean="0"/>
            </a:br>
            <a:r>
              <a:rPr lang="en-US" sz="2400" b="0" dirty="0" smtClean="0"/>
              <a:t>playing with the key elements of your sculptures </a:t>
            </a:r>
            <a:br>
              <a:rPr lang="en-US" sz="2400" b="0" dirty="0" smtClean="0"/>
            </a:br>
            <a:r>
              <a:rPr lang="en-US" sz="2400" b="0" dirty="0" smtClean="0"/>
              <a:t>has lead to some interesting mathematical insights</a:t>
            </a:r>
            <a:br>
              <a:rPr lang="en-US" sz="2400" b="0" dirty="0" smtClean="0"/>
            </a:br>
            <a:r>
              <a:rPr lang="en-US" sz="2400" b="0" dirty="0" smtClean="0"/>
              <a:t>and to some different and intriguing surfaces.</a:t>
            </a:r>
            <a:endParaRPr lang="en-US" sz="2400" b="0" dirty="0"/>
          </a:p>
        </p:txBody>
      </p:sp>
    </p:spTree>
    <p:extLst>
      <p:ext uri="{BB962C8B-B14F-4D97-AF65-F5344CB8AC3E}">
        <p14:creationId xmlns:p14="http://schemas.microsoft.com/office/powerpoint/2010/main" val="2205093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44" y="213243"/>
            <a:ext cx="8229600" cy="857250"/>
          </a:xfrm>
        </p:spPr>
        <p:txBody>
          <a:bodyPr/>
          <a:lstStyle/>
          <a:p>
            <a:r>
              <a:rPr lang="en-US" dirty="0"/>
              <a:t>Regular </a:t>
            </a:r>
            <a:r>
              <a:rPr lang="en-US" dirty="0" err="1"/>
              <a:t>Polyhedra</a:t>
            </a:r>
            <a:r>
              <a:rPr lang="en-US" dirty="0"/>
              <a:t>  (in 3D)</a:t>
            </a:r>
          </a:p>
        </p:txBody>
      </p:sp>
      <p:sp>
        <p:nvSpPr>
          <p:cNvPr id="3" name="Content Placeholder 2"/>
          <p:cNvSpPr>
            <a:spLocks noGrp="1"/>
          </p:cNvSpPr>
          <p:nvPr>
            <p:ph idx="1"/>
          </p:nvPr>
        </p:nvSpPr>
        <p:spPr>
          <a:xfrm>
            <a:off x="457200" y="1184020"/>
            <a:ext cx="8229600" cy="1242506"/>
          </a:xfrm>
        </p:spPr>
        <p:txBody>
          <a:bodyPr/>
          <a:lstStyle/>
          <a:p>
            <a:r>
              <a:rPr lang="en-US" b="0" dirty="0" smtClean="0"/>
              <a:t>All </a:t>
            </a:r>
            <a:r>
              <a:rPr lang="en-US" b="0" dirty="0"/>
              <a:t>faces, all edges, all corners, are the </a:t>
            </a:r>
            <a:r>
              <a:rPr lang="en-US" b="0" dirty="0" smtClean="0"/>
              <a:t>same.</a:t>
            </a:r>
            <a:endParaRPr lang="en-US" b="0" dirty="0"/>
          </a:p>
          <a:p>
            <a:r>
              <a:rPr lang="en-US" b="0" dirty="0" smtClean="0"/>
              <a:t>They are  </a:t>
            </a:r>
            <a:r>
              <a:rPr lang="en-US" b="0" dirty="0" smtClean="0">
                <a:solidFill>
                  <a:schemeClr val="accent1">
                    <a:lumMod val="60000"/>
                    <a:lumOff val="40000"/>
                  </a:schemeClr>
                </a:solidFill>
              </a:rPr>
              <a:t>composed </a:t>
            </a:r>
            <a:r>
              <a:rPr lang="en-US" b="0" dirty="0">
                <a:solidFill>
                  <a:schemeClr val="accent1">
                    <a:lumMod val="60000"/>
                    <a:lumOff val="40000"/>
                  </a:schemeClr>
                </a:solidFill>
              </a:rPr>
              <a:t>of </a:t>
            </a:r>
            <a:r>
              <a:rPr lang="en-US" b="0" dirty="0" smtClean="0">
                <a:solidFill>
                  <a:schemeClr val="accent1">
                    <a:lumMod val="60000"/>
                    <a:lumOff val="40000"/>
                  </a:schemeClr>
                </a:solidFill>
              </a:rPr>
              <a:t> regular  2D  polygons:</a:t>
            </a:r>
            <a:endParaRPr lang="en-US" b="0" dirty="0">
              <a:solidFill>
                <a:schemeClr val="accent1">
                  <a:lumMod val="60000"/>
                  <a:lumOff val="40000"/>
                </a:schemeClr>
              </a:solidFill>
            </a:endParaRPr>
          </a:p>
        </p:txBody>
      </p:sp>
      <p:pic>
        <p:nvPicPr>
          <p:cNvPr id="4" name="Picture 5" descr="Q:\sequin\WORK_\Pub_02\4Dpolytopes\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773" y="2683819"/>
            <a:ext cx="1434082" cy="136118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descr="Q:\sequin\WORK_\Pub_02\4Dpolytopes\dode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0947" y="2540053"/>
            <a:ext cx="1528886" cy="152339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7" descr="Q:\sequin\WORK_\Pub_02\4Dpolytopes\ico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6173" y="2540053"/>
            <a:ext cx="1562456" cy="152339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Q:\sequin\WORK_\Pub_02\4Dpolytopes\oct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3749" y="2540053"/>
            <a:ext cx="1503706" cy="152339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9" descr="Q:\sequin\WORK_\Pub_02\4Dpolytopes\tet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771" y="2683819"/>
            <a:ext cx="1342433" cy="13796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2"/>
          <p:cNvSpPr txBox="1">
            <a:spLocks/>
          </p:cNvSpPr>
          <p:nvPr/>
        </p:nvSpPr>
        <p:spPr>
          <a:xfrm>
            <a:off x="425030" y="5372012"/>
            <a:ext cx="8686800" cy="12966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solidFill>
                  <a:schemeClr val="accent1">
                    <a:lumMod val="60000"/>
                    <a:lumOff val="40000"/>
                  </a:schemeClr>
                </a:solidFill>
              </a:rPr>
              <a:t>There </a:t>
            </a:r>
            <a:r>
              <a:rPr lang="en-US" sz="2800" dirty="0">
                <a:solidFill>
                  <a:schemeClr val="accent1">
                    <a:lumMod val="60000"/>
                    <a:lumOff val="40000"/>
                  </a:schemeClr>
                </a:solidFill>
              </a:rPr>
              <a:t>were infinitely many 2D n-</a:t>
            </a:r>
            <a:r>
              <a:rPr lang="en-US" sz="2800" dirty="0" err="1">
                <a:solidFill>
                  <a:schemeClr val="accent1">
                    <a:lumMod val="60000"/>
                    <a:lumOff val="40000"/>
                  </a:schemeClr>
                </a:solidFill>
              </a:rPr>
              <a:t>gons</a:t>
            </a:r>
            <a:r>
              <a:rPr lang="en-US" sz="2800" dirty="0">
                <a:solidFill>
                  <a:schemeClr val="accent1">
                    <a:lumMod val="60000"/>
                    <a:lumOff val="40000"/>
                  </a:schemeClr>
                </a:solidFill>
              </a:rPr>
              <a:t>!</a:t>
            </a:r>
          </a:p>
          <a:p>
            <a:r>
              <a:rPr lang="en-US" sz="2800" dirty="0">
                <a:solidFill>
                  <a:schemeClr val="accent6">
                    <a:lumMod val="60000"/>
                    <a:lumOff val="40000"/>
                  </a:schemeClr>
                </a:solidFill>
              </a:rPr>
              <a:t>How many of these regular 3D solids are there?</a:t>
            </a:r>
          </a:p>
        </p:txBody>
      </p:sp>
      <p:sp>
        <p:nvSpPr>
          <p:cNvPr id="10" name="TextBox 9"/>
          <p:cNvSpPr txBox="1"/>
          <p:nvPr/>
        </p:nvSpPr>
        <p:spPr>
          <a:xfrm>
            <a:off x="267128" y="4176974"/>
            <a:ext cx="8876872" cy="400110"/>
          </a:xfrm>
          <a:prstGeom prst="rect">
            <a:avLst/>
          </a:prstGeom>
          <a:noFill/>
        </p:spPr>
        <p:txBody>
          <a:bodyPr wrap="square" rtlCol="0">
            <a:spAutoFit/>
          </a:bodyPr>
          <a:lstStyle/>
          <a:p>
            <a:r>
              <a:rPr lang="en-US" sz="2000" dirty="0"/>
              <a:t>Tetrahedron  </a:t>
            </a:r>
            <a:r>
              <a:rPr lang="en-US" sz="2000" dirty="0" smtClean="0"/>
              <a:t>   Octahedron          </a:t>
            </a:r>
            <a:r>
              <a:rPr lang="en-US" sz="2000" dirty="0"/>
              <a:t>Cube        </a:t>
            </a:r>
            <a:r>
              <a:rPr lang="en-US" sz="2000" dirty="0" smtClean="0"/>
              <a:t>   </a:t>
            </a:r>
            <a:r>
              <a:rPr lang="en-US" sz="2000" dirty="0"/>
              <a:t>Icosahedron  </a:t>
            </a:r>
            <a:r>
              <a:rPr lang="en-US" sz="2000" dirty="0" smtClean="0"/>
              <a:t>  </a:t>
            </a:r>
            <a:r>
              <a:rPr lang="en-US" sz="2000" dirty="0"/>
              <a:t>Dodecahedron</a:t>
            </a:r>
          </a:p>
        </p:txBody>
      </p:sp>
      <p:sp>
        <p:nvSpPr>
          <p:cNvPr id="11" name="TextBox 10"/>
          <p:cNvSpPr txBox="1"/>
          <p:nvPr/>
        </p:nvSpPr>
        <p:spPr>
          <a:xfrm>
            <a:off x="2773749" y="4577084"/>
            <a:ext cx="3498073" cy="523220"/>
          </a:xfrm>
          <a:prstGeom prst="rect">
            <a:avLst/>
          </a:prstGeom>
          <a:noFill/>
        </p:spPr>
        <p:txBody>
          <a:bodyPr wrap="none" rtlCol="0">
            <a:spAutoFit/>
          </a:bodyPr>
          <a:lstStyle/>
          <a:p>
            <a:r>
              <a:rPr lang="en-US" b="1" u="sng" dirty="0" smtClean="0"/>
              <a:t>The Platonic Solids</a:t>
            </a:r>
            <a:endParaRPr lang="en-US" b="1" u="sng" dirty="0"/>
          </a:p>
        </p:txBody>
      </p:sp>
    </p:spTree>
    <p:extLst>
      <p:ext uri="{BB962C8B-B14F-4D97-AF65-F5344CB8AC3E}">
        <p14:creationId xmlns:p14="http://schemas.microsoft.com/office/powerpoint/2010/main" val="1677237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393" y="248911"/>
            <a:ext cx="8229600" cy="857250"/>
          </a:xfrm>
        </p:spPr>
        <p:txBody>
          <a:bodyPr>
            <a:normAutofit/>
          </a:bodyPr>
          <a:lstStyle/>
          <a:p>
            <a:r>
              <a:rPr lang="en-US" dirty="0"/>
              <a:t>Making a Corner for a Platonic </a:t>
            </a:r>
            <a:r>
              <a:rPr lang="en-US" dirty="0" smtClean="0"/>
              <a:t>Solid</a:t>
            </a:r>
            <a:endParaRPr lang="en-US" dirty="0"/>
          </a:p>
        </p:txBody>
      </p:sp>
      <p:sp>
        <p:nvSpPr>
          <p:cNvPr id="3" name="Content Placeholder 2"/>
          <p:cNvSpPr>
            <a:spLocks noGrp="1"/>
          </p:cNvSpPr>
          <p:nvPr>
            <p:ph idx="1"/>
          </p:nvPr>
        </p:nvSpPr>
        <p:spPr>
          <a:xfrm>
            <a:off x="457199" y="1243173"/>
            <a:ext cx="8491591" cy="4869951"/>
          </a:xfrm>
        </p:spPr>
        <p:txBody>
          <a:bodyPr>
            <a:normAutofit/>
          </a:bodyPr>
          <a:lstStyle/>
          <a:p>
            <a:pPr>
              <a:lnSpc>
                <a:spcPct val="90000"/>
              </a:lnSpc>
              <a:buFont typeface="Monotype Sorts" pitchFamily="2" charset="2"/>
              <a:buNone/>
            </a:pPr>
            <a:r>
              <a:rPr lang="en-US" altLang="en-US" sz="2400" b="0" dirty="0">
                <a:solidFill>
                  <a:schemeClr val="accent6">
                    <a:lumMod val="60000"/>
                    <a:lumOff val="40000"/>
                  </a:schemeClr>
                </a:solidFill>
              </a:rPr>
              <a:t>Put </a:t>
            </a:r>
            <a:r>
              <a:rPr lang="en-US" altLang="en-US" sz="2400" b="0" u="sng" dirty="0">
                <a:solidFill>
                  <a:schemeClr val="accent6">
                    <a:lumMod val="60000"/>
                    <a:lumOff val="40000"/>
                  </a:schemeClr>
                </a:solidFill>
              </a:rPr>
              <a:t>at least </a:t>
            </a:r>
            <a:r>
              <a:rPr lang="en-US" altLang="en-US" sz="2400" b="0" u="sng" dirty="0" smtClean="0">
                <a:solidFill>
                  <a:schemeClr val="accent6">
                    <a:lumMod val="60000"/>
                    <a:lumOff val="40000"/>
                  </a:schemeClr>
                </a:solidFill>
              </a:rPr>
              <a:t>3</a:t>
            </a:r>
            <a:r>
              <a:rPr lang="en-US" altLang="en-US" sz="2400" b="0" dirty="0" smtClean="0">
                <a:solidFill>
                  <a:schemeClr val="accent6">
                    <a:lumMod val="60000"/>
                    <a:lumOff val="40000"/>
                  </a:schemeClr>
                </a:solidFill>
              </a:rPr>
              <a:t> polygons </a:t>
            </a:r>
            <a:r>
              <a:rPr lang="en-US" altLang="en-US" sz="2400" b="0" dirty="0">
                <a:solidFill>
                  <a:schemeClr val="accent6">
                    <a:lumMod val="60000"/>
                    <a:lumOff val="40000"/>
                  </a:schemeClr>
                </a:solidFill>
              </a:rPr>
              <a:t>around a shared vertex</a:t>
            </a:r>
            <a:br>
              <a:rPr lang="en-US" altLang="en-US" sz="2400" b="0" dirty="0">
                <a:solidFill>
                  <a:schemeClr val="accent6">
                    <a:lumMod val="60000"/>
                    <a:lumOff val="40000"/>
                  </a:schemeClr>
                </a:solidFill>
              </a:rPr>
            </a:br>
            <a:r>
              <a:rPr lang="en-US" altLang="en-US" sz="2400" b="0" dirty="0">
                <a:solidFill>
                  <a:schemeClr val="accent6">
                    <a:lumMod val="60000"/>
                    <a:lumOff val="40000"/>
                  </a:schemeClr>
                </a:solidFill>
              </a:rPr>
              <a:t>to form a real physical 3D corner!</a:t>
            </a:r>
            <a:br>
              <a:rPr lang="en-US" altLang="en-US" sz="2400" b="0" dirty="0">
                <a:solidFill>
                  <a:schemeClr val="accent6">
                    <a:lumMod val="60000"/>
                    <a:lumOff val="40000"/>
                  </a:schemeClr>
                </a:solidFill>
              </a:rPr>
            </a:br>
            <a:endParaRPr lang="en-US" altLang="en-US" sz="2400" b="0" dirty="0">
              <a:solidFill>
                <a:schemeClr val="accent6">
                  <a:lumMod val="60000"/>
                  <a:lumOff val="40000"/>
                </a:schemeClr>
              </a:solidFill>
            </a:endParaRPr>
          </a:p>
          <a:p>
            <a:pPr>
              <a:lnSpc>
                <a:spcPct val="90000"/>
              </a:lnSpc>
            </a:pPr>
            <a:r>
              <a:rPr lang="en-US" altLang="en-US" sz="2400" b="0" dirty="0"/>
              <a:t>Putting 3 squares around a vertex</a:t>
            </a:r>
            <a:br>
              <a:rPr lang="en-US" altLang="en-US" sz="2400" b="0" dirty="0"/>
            </a:br>
            <a:r>
              <a:rPr lang="en-US" altLang="en-US" sz="2400" b="0" dirty="0"/>
              <a:t>leaves a large (90º) gap;</a:t>
            </a:r>
          </a:p>
          <a:p>
            <a:pPr>
              <a:lnSpc>
                <a:spcPct val="90000"/>
              </a:lnSpc>
            </a:pPr>
            <a:r>
              <a:rPr lang="en-US" altLang="en-US" sz="2400" b="0" dirty="0"/>
              <a:t>Forcefully closing this gap</a:t>
            </a:r>
            <a:br>
              <a:rPr lang="en-US" altLang="en-US" sz="2400" b="0" dirty="0"/>
            </a:br>
            <a:r>
              <a:rPr lang="en-US" altLang="en-US" sz="2400" b="0" dirty="0"/>
              <a:t>makes the structure pop out into 3D space,</a:t>
            </a:r>
            <a:br>
              <a:rPr lang="en-US" altLang="en-US" sz="2400" b="0" dirty="0"/>
            </a:br>
            <a:r>
              <a:rPr lang="en-US" altLang="en-US" sz="2400" b="0" dirty="0"/>
              <a:t>forming the corner of a </a:t>
            </a:r>
            <a:r>
              <a:rPr lang="en-US" altLang="en-US" sz="2400" b="0" u="sng" dirty="0"/>
              <a:t>cube</a:t>
            </a:r>
            <a:r>
              <a:rPr lang="en-US" altLang="en-US" sz="2400" b="0" dirty="0"/>
              <a:t>.</a:t>
            </a:r>
            <a:br>
              <a:rPr lang="en-US" altLang="en-US" sz="2400" b="0" dirty="0"/>
            </a:br>
            <a:endParaRPr lang="en-US" altLang="en-US" sz="2400" b="0" dirty="0"/>
          </a:p>
          <a:p>
            <a:pPr>
              <a:lnSpc>
                <a:spcPct val="90000"/>
              </a:lnSpc>
            </a:pPr>
            <a:r>
              <a:rPr lang="en-US" altLang="en-US" sz="2400" b="0" dirty="0"/>
              <a:t>We can also do this with 3 pentagons:</a:t>
            </a:r>
            <a:br>
              <a:rPr lang="en-US" altLang="en-US" sz="2400" b="0" dirty="0"/>
            </a:br>
            <a:r>
              <a:rPr lang="en-US" altLang="en-US" sz="2400" b="0" dirty="0">
                <a:sym typeface="Wingdings" panose="05000000000000000000" pitchFamily="2" charset="2"/>
              </a:rPr>
              <a:t>  </a:t>
            </a:r>
            <a:r>
              <a:rPr lang="en-US" altLang="en-US" sz="2400" b="0" u="sng" dirty="0">
                <a:sym typeface="Wingdings" panose="05000000000000000000" pitchFamily="2" charset="2"/>
              </a:rPr>
              <a:t>dodecahedron</a:t>
            </a:r>
            <a:r>
              <a:rPr lang="en-US" altLang="en-US" sz="2400" b="0" dirty="0">
                <a:sym typeface="Wingdings" panose="05000000000000000000" pitchFamily="2" charset="2"/>
              </a:rPr>
              <a:t>.</a:t>
            </a:r>
            <a:endParaRPr lang="en-US" altLang="en-US" sz="2400" b="0" dirty="0"/>
          </a:p>
        </p:txBody>
      </p:sp>
      <p:grpSp>
        <p:nvGrpSpPr>
          <p:cNvPr id="4" name="Group 3"/>
          <p:cNvGrpSpPr/>
          <p:nvPr/>
        </p:nvGrpSpPr>
        <p:grpSpPr>
          <a:xfrm>
            <a:off x="7459019" y="3385220"/>
            <a:ext cx="970992" cy="970992"/>
            <a:chOff x="5943600" y="2123037"/>
            <a:chExt cx="970992" cy="970992"/>
          </a:xfrm>
        </p:grpSpPr>
        <p:sp>
          <p:nvSpPr>
            <p:cNvPr id="5" name="AutoShape 14"/>
            <p:cNvSpPr>
              <a:spLocks noChangeArrowheads="1"/>
            </p:cNvSpPr>
            <p:nvPr/>
          </p:nvSpPr>
          <p:spPr bwMode="auto">
            <a:xfrm>
              <a:off x="5943600" y="2123037"/>
              <a:ext cx="970992" cy="970992"/>
            </a:xfrm>
            <a:prstGeom prst="cube">
              <a:avLst>
                <a:gd name="adj" fmla="val 25000"/>
              </a:avLst>
            </a:prstGeom>
            <a:solidFill>
              <a:schemeClr val="hlink"/>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 name="Oval 15"/>
            <p:cNvSpPr>
              <a:spLocks noChangeArrowheads="1"/>
            </p:cNvSpPr>
            <p:nvPr/>
          </p:nvSpPr>
          <p:spPr bwMode="auto">
            <a:xfrm>
              <a:off x="6609111" y="2297597"/>
              <a:ext cx="130920" cy="130920"/>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7" name="Group 6"/>
          <p:cNvGrpSpPr/>
          <p:nvPr/>
        </p:nvGrpSpPr>
        <p:grpSpPr>
          <a:xfrm>
            <a:off x="6086223" y="1676626"/>
            <a:ext cx="1377156" cy="1858952"/>
            <a:chOff x="7053263" y="1871663"/>
            <a:chExt cx="1570037" cy="2119312"/>
          </a:xfrm>
        </p:grpSpPr>
        <p:sp>
          <p:nvSpPr>
            <p:cNvPr id="8" name="Freeform 16"/>
            <p:cNvSpPr>
              <a:spLocks/>
            </p:cNvSpPr>
            <p:nvPr/>
          </p:nvSpPr>
          <p:spPr bwMode="auto">
            <a:xfrm>
              <a:off x="7053263" y="1871663"/>
              <a:ext cx="1568450" cy="2119312"/>
            </a:xfrm>
            <a:custGeom>
              <a:avLst/>
              <a:gdLst>
                <a:gd name="T0" fmla="*/ 668 w 988"/>
                <a:gd name="T1" fmla="*/ 0 h 1335"/>
                <a:gd name="T2" fmla="*/ 981 w 988"/>
                <a:gd name="T3" fmla="*/ 357 h 1335"/>
                <a:gd name="T4" fmla="*/ 659 w 988"/>
                <a:gd name="T5" fmla="*/ 668 h 1335"/>
                <a:gd name="T6" fmla="*/ 988 w 988"/>
                <a:gd name="T7" fmla="*/ 997 h 1335"/>
                <a:gd name="T8" fmla="*/ 677 w 988"/>
                <a:gd name="T9" fmla="*/ 1335 h 1335"/>
                <a:gd name="T10" fmla="*/ 0 w 988"/>
                <a:gd name="T11" fmla="*/ 668 h 1335"/>
                <a:gd name="T12" fmla="*/ 668 w 988"/>
                <a:gd name="T13" fmla="*/ 0 h 1335"/>
              </a:gdLst>
              <a:ahLst/>
              <a:cxnLst>
                <a:cxn ang="0">
                  <a:pos x="T0" y="T1"/>
                </a:cxn>
                <a:cxn ang="0">
                  <a:pos x="T2" y="T3"/>
                </a:cxn>
                <a:cxn ang="0">
                  <a:pos x="T4" y="T5"/>
                </a:cxn>
                <a:cxn ang="0">
                  <a:pos x="T6" y="T7"/>
                </a:cxn>
                <a:cxn ang="0">
                  <a:pos x="T8" y="T9"/>
                </a:cxn>
                <a:cxn ang="0">
                  <a:pos x="T10" y="T11"/>
                </a:cxn>
                <a:cxn ang="0">
                  <a:pos x="T12" y="T13"/>
                </a:cxn>
              </a:cxnLst>
              <a:rect l="0" t="0" r="r" b="b"/>
              <a:pathLst>
                <a:path w="988" h="1335">
                  <a:moveTo>
                    <a:pt x="668" y="0"/>
                  </a:moveTo>
                  <a:lnTo>
                    <a:pt x="981" y="357"/>
                  </a:lnTo>
                  <a:lnTo>
                    <a:pt x="659" y="668"/>
                  </a:lnTo>
                  <a:lnTo>
                    <a:pt x="988" y="997"/>
                  </a:lnTo>
                  <a:lnTo>
                    <a:pt x="677" y="1335"/>
                  </a:lnTo>
                  <a:lnTo>
                    <a:pt x="0" y="668"/>
                  </a:lnTo>
                  <a:lnTo>
                    <a:pt x="668" y="0"/>
                  </a:lnTo>
                  <a:close/>
                </a:path>
              </a:pathLst>
            </a:custGeom>
            <a:solidFill>
              <a:srgbClr val="D9ECFF"/>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 name="Line 5"/>
            <p:cNvSpPr>
              <a:spLocks noChangeShapeType="1"/>
            </p:cNvSpPr>
            <p:nvPr/>
          </p:nvSpPr>
          <p:spPr bwMode="auto">
            <a:xfrm flipV="1">
              <a:off x="7073900" y="1905000"/>
              <a:ext cx="1033463" cy="1033463"/>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 name="Line 6"/>
            <p:cNvSpPr>
              <a:spLocks noChangeShapeType="1"/>
            </p:cNvSpPr>
            <p:nvPr/>
          </p:nvSpPr>
          <p:spPr bwMode="auto">
            <a:xfrm>
              <a:off x="7589838" y="2420938"/>
              <a:ext cx="1033462" cy="103346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 name="Line 7"/>
            <p:cNvSpPr>
              <a:spLocks noChangeShapeType="1"/>
            </p:cNvSpPr>
            <p:nvPr/>
          </p:nvSpPr>
          <p:spPr bwMode="auto">
            <a:xfrm>
              <a:off x="7073900" y="2938463"/>
              <a:ext cx="1033463" cy="1031875"/>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 name="Line 9"/>
            <p:cNvSpPr>
              <a:spLocks noChangeShapeType="1"/>
            </p:cNvSpPr>
            <p:nvPr/>
          </p:nvSpPr>
          <p:spPr bwMode="auto">
            <a:xfrm flipV="1">
              <a:off x="7589838" y="2420938"/>
              <a:ext cx="1033462" cy="103346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Line 10"/>
            <p:cNvSpPr>
              <a:spLocks noChangeShapeType="1"/>
            </p:cNvSpPr>
            <p:nvPr/>
          </p:nvSpPr>
          <p:spPr bwMode="auto">
            <a:xfrm flipV="1">
              <a:off x="8107363" y="3454400"/>
              <a:ext cx="515937" cy="51593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Line 11"/>
            <p:cNvSpPr>
              <a:spLocks noChangeShapeType="1"/>
            </p:cNvSpPr>
            <p:nvPr/>
          </p:nvSpPr>
          <p:spPr bwMode="auto">
            <a:xfrm>
              <a:off x="7589838" y="2420938"/>
              <a:ext cx="1033462" cy="103346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 name="Line 12"/>
            <p:cNvSpPr>
              <a:spLocks noChangeShapeType="1"/>
            </p:cNvSpPr>
            <p:nvPr/>
          </p:nvSpPr>
          <p:spPr bwMode="auto">
            <a:xfrm>
              <a:off x="8107363" y="1905000"/>
              <a:ext cx="515937" cy="51593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 name="Freeform 13"/>
            <p:cNvSpPr>
              <a:spLocks/>
            </p:cNvSpPr>
            <p:nvPr/>
          </p:nvSpPr>
          <p:spPr bwMode="auto">
            <a:xfrm>
              <a:off x="8356600" y="2679700"/>
              <a:ext cx="147638" cy="508000"/>
            </a:xfrm>
            <a:custGeom>
              <a:avLst/>
              <a:gdLst>
                <a:gd name="T0" fmla="*/ 8 w 137"/>
                <a:gd name="T1" fmla="*/ 0 h 472"/>
                <a:gd name="T2" fmla="*/ 136 w 137"/>
                <a:gd name="T3" fmla="*/ 248 h 472"/>
                <a:gd name="T4" fmla="*/ 0 w 137"/>
                <a:gd name="T5" fmla="*/ 472 h 472"/>
              </a:gdLst>
              <a:ahLst/>
              <a:cxnLst>
                <a:cxn ang="0">
                  <a:pos x="T0" y="T1"/>
                </a:cxn>
                <a:cxn ang="0">
                  <a:pos x="T2" y="T3"/>
                </a:cxn>
                <a:cxn ang="0">
                  <a:pos x="T4" y="T5"/>
                </a:cxn>
              </a:cxnLst>
              <a:rect l="0" t="0" r="r" b="b"/>
              <a:pathLst>
                <a:path w="137" h="472">
                  <a:moveTo>
                    <a:pt x="8" y="0"/>
                  </a:moveTo>
                  <a:cubicBezTo>
                    <a:pt x="29" y="41"/>
                    <a:pt x="137" y="169"/>
                    <a:pt x="136" y="248"/>
                  </a:cubicBezTo>
                  <a:cubicBezTo>
                    <a:pt x="135" y="327"/>
                    <a:pt x="28" y="425"/>
                    <a:pt x="0" y="472"/>
                  </a:cubicBezTo>
                </a:path>
              </a:pathLst>
            </a:custGeom>
            <a:noFill/>
            <a:ln w="38100" cap="flat" cmpd="sng">
              <a:solidFill>
                <a:srgbClr val="FF0000"/>
              </a:solidFill>
              <a:prstDash val="solid"/>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 name="Oval 8"/>
            <p:cNvSpPr>
              <a:spLocks noChangeArrowheads="1"/>
            </p:cNvSpPr>
            <p:nvPr/>
          </p:nvSpPr>
          <p:spPr bwMode="auto">
            <a:xfrm>
              <a:off x="8054975" y="2886075"/>
              <a:ext cx="103188" cy="103188"/>
            </a:xfrm>
            <a:prstGeom prst="ellipse">
              <a:avLst/>
            </a:prstGeom>
            <a:solidFill>
              <a:srgbClr val="FF0000"/>
            </a:solidFill>
            <a:ln w="28575">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18" name="Group 17"/>
          <p:cNvGrpSpPr/>
          <p:nvPr/>
        </p:nvGrpSpPr>
        <p:grpSpPr>
          <a:xfrm>
            <a:off x="6869762" y="4773516"/>
            <a:ext cx="1320228" cy="1315486"/>
            <a:chOff x="5845138" y="4533560"/>
            <a:chExt cx="1320228" cy="1315486"/>
          </a:xfrm>
        </p:grpSpPr>
        <p:pic>
          <p:nvPicPr>
            <p:cNvPr id="19" name="Picture 6" descr="Q:\sequin\WORK_\Pub_02\4Dpolytopes\dode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5138" y="4533560"/>
              <a:ext cx="1320228" cy="1315486"/>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Oval 15"/>
            <p:cNvSpPr>
              <a:spLocks noChangeArrowheads="1"/>
            </p:cNvSpPr>
            <p:nvPr/>
          </p:nvSpPr>
          <p:spPr bwMode="auto">
            <a:xfrm>
              <a:off x="6205556" y="4916591"/>
              <a:ext cx="130920" cy="130920"/>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286684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277402" y="1092017"/>
            <a:ext cx="7701488" cy="5594279"/>
          </a:xfrm>
        </p:spPr>
        <p:txBody>
          <a:bodyPr>
            <a:noAutofit/>
          </a:bodyPr>
          <a:lstStyle/>
          <a:p>
            <a:pPr>
              <a:lnSpc>
                <a:spcPct val="150000"/>
              </a:lnSpc>
              <a:buFont typeface="Monotype Sorts" pitchFamily="2" charset="2"/>
              <a:buNone/>
            </a:pPr>
            <a:r>
              <a:rPr lang="en-US" altLang="en-US" sz="2400" b="0" dirty="0">
                <a:solidFill>
                  <a:srgbClr val="FFFF00"/>
                </a:solidFill>
              </a:rPr>
              <a:t>Lets try to build all possible ones:</a:t>
            </a:r>
          </a:p>
          <a:p>
            <a:pPr>
              <a:lnSpc>
                <a:spcPct val="150000"/>
              </a:lnSpc>
            </a:pPr>
            <a:r>
              <a:rPr lang="en-US" altLang="en-US" sz="2400" b="0" dirty="0"/>
              <a:t>from triangles: </a:t>
            </a:r>
            <a:r>
              <a:rPr lang="en-US" altLang="en-US" sz="2400" b="0" dirty="0" smtClean="0"/>
              <a:t>3</a:t>
            </a:r>
            <a:r>
              <a:rPr lang="en-US" altLang="en-US" sz="2400" b="0" dirty="0"/>
              <a:t>, 4, or 5  around a </a:t>
            </a:r>
            <a:r>
              <a:rPr lang="en-US" altLang="en-US" sz="2400" b="0" dirty="0" smtClean="0"/>
              <a:t>corner:</a:t>
            </a:r>
            <a:endParaRPr lang="en-US" altLang="en-US" sz="2400" b="0" dirty="0"/>
          </a:p>
          <a:p>
            <a:pPr>
              <a:lnSpc>
                <a:spcPct val="150000"/>
              </a:lnSpc>
            </a:pPr>
            <a:r>
              <a:rPr lang="en-US" altLang="en-US" sz="2400" b="0" dirty="0"/>
              <a:t>from squares: </a:t>
            </a:r>
            <a:r>
              <a:rPr lang="en-US" altLang="en-US" sz="2400" b="0" dirty="0" smtClean="0"/>
              <a:t>only </a:t>
            </a:r>
            <a:r>
              <a:rPr lang="en-US" altLang="en-US" sz="2400" b="0" dirty="0"/>
              <a:t>3  around a </a:t>
            </a:r>
            <a:r>
              <a:rPr lang="en-US" altLang="en-US" sz="2400" b="0" dirty="0" smtClean="0"/>
              <a:t>corner:</a:t>
            </a:r>
            <a:endParaRPr lang="en-US" altLang="en-US" sz="2400" b="0" dirty="0"/>
          </a:p>
          <a:p>
            <a:pPr>
              <a:lnSpc>
                <a:spcPct val="150000"/>
              </a:lnSpc>
            </a:pPr>
            <a:r>
              <a:rPr lang="en-US" altLang="en-US" sz="2400" b="0" dirty="0"/>
              <a:t>from pentagons: </a:t>
            </a:r>
            <a:r>
              <a:rPr lang="en-US" altLang="en-US" sz="2400" b="0" dirty="0" smtClean="0"/>
              <a:t>only </a:t>
            </a:r>
            <a:r>
              <a:rPr lang="en-US" altLang="en-US" sz="2400" b="0" dirty="0"/>
              <a:t>3  around a </a:t>
            </a:r>
            <a:r>
              <a:rPr lang="en-US" altLang="en-US" sz="2400" b="0" dirty="0" smtClean="0"/>
              <a:t>corner:</a:t>
            </a:r>
            <a:endParaRPr lang="en-US" altLang="en-US" sz="2400" b="0" dirty="0"/>
          </a:p>
          <a:p>
            <a:pPr>
              <a:lnSpc>
                <a:spcPct val="150000"/>
              </a:lnSpc>
            </a:pPr>
            <a:r>
              <a:rPr lang="en-US" altLang="en-US" sz="2400" b="0" dirty="0"/>
              <a:t>from hexagons: </a:t>
            </a:r>
            <a:r>
              <a:rPr lang="en-US" altLang="en-US" sz="2400" b="0" dirty="0" smtClean="0">
                <a:sym typeface="Wingdings" pitchFamily="2" charset="2"/>
              </a:rPr>
              <a:t> </a:t>
            </a:r>
            <a:r>
              <a:rPr lang="en-US" altLang="en-US" sz="2400" b="0" dirty="0" smtClean="0">
                <a:solidFill>
                  <a:schemeClr val="tx2">
                    <a:lumMod val="40000"/>
                    <a:lumOff val="60000"/>
                  </a:schemeClr>
                </a:solidFill>
                <a:sym typeface="Wingdings" pitchFamily="2" charset="2"/>
              </a:rPr>
              <a:t>“floor tiling”, </a:t>
            </a:r>
            <a:r>
              <a:rPr lang="en-US" altLang="en-US" sz="2400" b="0" dirty="0">
                <a:solidFill>
                  <a:schemeClr val="accent6">
                    <a:lumMod val="40000"/>
                    <a:lumOff val="60000"/>
                  </a:schemeClr>
                </a:solidFill>
                <a:sym typeface="Wingdings" pitchFamily="2" charset="2"/>
              </a:rPr>
              <a:t>does not </a:t>
            </a:r>
            <a:r>
              <a:rPr lang="en-US" altLang="en-US" sz="2400" b="0" dirty="0" smtClean="0">
                <a:solidFill>
                  <a:schemeClr val="accent6">
                    <a:lumMod val="40000"/>
                    <a:lumOff val="60000"/>
                  </a:schemeClr>
                </a:solidFill>
                <a:sym typeface="Wingdings" pitchFamily="2" charset="2"/>
              </a:rPr>
              <a:t>bend!</a:t>
            </a:r>
            <a:endParaRPr lang="en-US" altLang="en-US" sz="2400" b="0" dirty="0">
              <a:solidFill>
                <a:schemeClr val="accent6">
                  <a:lumMod val="40000"/>
                  <a:lumOff val="60000"/>
                </a:schemeClr>
              </a:solidFill>
              <a:sym typeface="Wingdings" pitchFamily="2" charset="2"/>
            </a:endParaRPr>
          </a:p>
          <a:p>
            <a:pPr>
              <a:lnSpc>
                <a:spcPct val="150000"/>
              </a:lnSpc>
            </a:pPr>
            <a:r>
              <a:rPr lang="en-US" altLang="en-US" sz="2400" b="0" dirty="0">
                <a:sym typeface="Wingdings" pitchFamily="2" charset="2"/>
              </a:rPr>
              <a:t>higher </a:t>
            </a:r>
            <a:r>
              <a:rPr lang="en-US" altLang="en-US" sz="2400" b="0" i="1" dirty="0" smtClean="0">
                <a:sym typeface="Wingdings" pitchFamily="2" charset="2"/>
              </a:rPr>
              <a:t>n</a:t>
            </a:r>
            <a:r>
              <a:rPr lang="en-US" altLang="en-US" sz="2400" b="0" dirty="0" smtClean="0">
                <a:sym typeface="Wingdings" pitchFamily="2" charset="2"/>
              </a:rPr>
              <a:t>-</a:t>
            </a:r>
            <a:r>
              <a:rPr lang="en-US" altLang="en-US" sz="2400" b="0" dirty="0" err="1" smtClean="0">
                <a:sym typeface="Wingdings" pitchFamily="2" charset="2"/>
              </a:rPr>
              <a:t>gons</a:t>
            </a:r>
            <a:r>
              <a:rPr lang="en-US" altLang="en-US" sz="2400" b="0" dirty="0">
                <a:sym typeface="Wingdings" pitchFamily="2" charset="2"/>
              </a:rPr>
              <a:t>:  </a:t>
            </a:r>
            <a:r>
              <a:rPr lang="en-US" altLang="en-US" sz="2400" b="0" dirty="0">
                <a:solidFill>
                  <a:schemeClr val="accent6">
                    <a:lumMod val="40000"/>
                    <a:lumOff val="60000"/>
                  </a:schemeClr>
                </a:solidFill>
                <a:sym typeface="Wingdings" pitchFamily="2" charset="2"/>
              </a:rPr>
              <a:t>do not fit </a:t>
            </a:r>
            <a:r>
              <a:rPr lang="en-US" altLang="en-US" sz="2400" b="0" dirty="0" smtClean="0">
                <a:solidFill>
                  <a:schemeClr val="accent6">
                    <a:lumMod val="40000"/>
                    <a:lumOff val="60000"/>
                  </a:schemeClr>
                </a:solidFill>
                <a:sym typeface="Wingdings" pitchFamily="2" charset="2"/>
              </a:rPr>
              <a:t> </a:t>
            </a:r>
            <a:r>
              <a:rPr lang="en-US" altLang="en-US" sz="2400" b="0" dirty="0" smtClean="0">
                <a:sym typeface="Wingdings" pitchFamily="2" charset="2"/>
              </a:rPr>
              <a:t>around a vertex </a:t>
            </a:r>
            <a:r>
              <a:rPr lang="en-US" altLang="en-US" sz="2400" b="0" dirty="0">
                <a:sym typeface="Wingdings" pitchFamily="2" charset="2"/>
              </a:rPr>
              <a:t/>
            </a:r>
            <a:br>
              <a:rPr lang="en-US" altLang="en-US" sz="2400" b="0" dirty="0">
                <a:sym typeface="Wingdings" pitchFamily="2" charset="2"/>
              </a:rPr>
            </a:br>
            <a:r>
              <a:rPr lang="en-US" altLang="en-US" sz="2400" b="0" dirty="0">
                <a:sym typeface="Wingdings" pitchFamily="2" charset="2"/>
              </a:rPr>
              <a:t>without undulations (forming </a:t>
            </a:r>
            <a:r>
              <a:rPr lang="en-US" altLang="en-US" sz="2400" b="0" dirty="0">
                <a:solidFill>
                  <a:schemeClr val="accent1">
                    <a:lumMod val="75000"/>
                  </a:schemeClr>
                </a:solidFill>
                <a:sym typeface="Wingdings" pitchFamily="2" charset="2"/>
              </a:rPr>
              <a:t>saddles</a:t>
            </a:r>
            <a:r>
              <a:rPr lang="en-US" altLang="en-US" sz="2400" b="0" dirty="0" smtClean="0">
                <a:sym typeface="Wingdings" pitchFamily="2" charset="2"/>
              </a:rPr>
              <a:t>)! </a:t>
            </a:r>
            <a:r>
              <a:rPr lang="en-US" altLang="en-US" sz="2400" b="0" dirty="0">
                <a:sym typeface="Wingdings" pitchFamily="2" charset="2"/>
              </a:rPr>
              <a:t/>
            </a:r>
            <a:br>
              <a:rPr lang="en-US" altLang="en-US" sz="2400" b="0" dirty="0">
                <a:sym typeface="Wingdings" pitchFamily="2" charset="2"/>
              </a:rPr>
            </a:br>
            <a:r>
              <a:rPr lang="en-US" altLang="en-US" sz="2400" b="0" dirty="0">
                <a:solidFill>
                  <a:schemeClr val="accent1">
                    <a:lumMod val="75000"/>
                  </a:schemeClr>
                </a:solidFill>
                <a:sym typeface="Wingdings" pitchFamily="2" charset="2"/>
              </a:rPr>
              <a:t> </a:t>
            </a:r>
            <a:r>
              <a:rPr lang="en-US" altLang="en-US" sz="2400" b="0" dirty="0" smtClean="0">
                <a:solidFill>
                  <a:schemeClr val="accent1">
                    <a:lumMod val="75000"/>
                  </a:schemeClr>
                </a:solidFill>
                <a:sym typeface="Wingdings" pitchFamily="2" charset="2"/>
              </a:rPr>
              <a:t>then </a:t>
            </a:r>
            <a:r>
              <a:rPr lang="en-US" altLang="en-US" sz="2400" b="0" dirty="0">
                <a:solidFill>
                  <a:schemeClr val="accent1">
                    <a:lumMod val="75000"/>
                  </a:schemeClr>
                </a:solidFill>
                <a:sym typeface="Wingdings" pitchFamily="2" charset="2"/>
              </a:rPr>
              <a:t>the edges </a:t>
            </a:r>
            <a:r>
              <a:rPr lang="en-US" altLang="en-US" sz="2400" b="0" dirty="0" smtClean="0">
                <a:solidFill>
                  <a:schemeClr val="accent1">
                    <a:lumMod val="75000"/>
                  </a:schemeClr>
                </a:solidFill>
                <a:sym typeface="Wingdings" pitchFamily="2" charset="2"/>
              </a:rPr>
              <a:t>would no </a:t>
            </a:r>
            <a:r>
              <a:rPr lang="en-US" altLang="en-US" sz="2400" b="0" dirty="0">
                <a:solidFill>
                  <a:schemeClr val="accent1">
                    <a:lumMod val="75000"/>
                  </a:schemeClr>
                </a:solidFill>
                <a:sym typeface="Wingdings" pitchFamily="2" charset="2"/>
              </a:rPr>
              <a:t>longer </a:t>
            </a:r>
            <a:r>
              <a:rPr lang="en-US" altLang="en-US" sz="2400" b="0" dirty="0" smtClean="0">
                <a:solidFill>
                  <a:schemeClr val="accent1">
                    <a:lumMod val="75000"/>
                  </a:schemeClr>
                </a:solidFill>
                <a:sym typeface="Wingdings" pitchFamily="2" charset="2"/>
              </a:rPr>
              <a:t>be all </a:t>
            </a:r>
            <a:r>
              <a:rPr lang="en-US" altLang="en-US" sz="2400" b="0" dirty="0">
                <a:solidFill>
                  <a:schemeClr val="accent1">
                    <a:lumMod val="75000"/>
                  </a:schemeClr>
                </a:solidFill>
                <a:sym typeface="Wingdings" pitchFamily="2" charset="2"/>
              </a:rPr>
              <a:t>alike!</a:t>
            </a:r>
          </a:p>
        </p:txBody>
      </p:sp>
      <p:sp>
        <p:nvSpPr>
          <p:cNvPr id="2" name="Title 1"/>
          <p:cNvSpPr>
            <a:spLocks noGrp="1"/>
          </p:cNvSpPr>
          <p:nvPr>
            <p:ph type="title"/>
          </p:nvPr>
        </p:nvSpPr>
        <p:spPr>
          <a:xfrm>
            <a:off x="457200" y="175268"/>
            <a:ext cx="8229600" cy="857250"/>
          </a:xfrm>
        </p:spPr>
        <p:txBody>
          <a:bodyPr>
            <a:normAutofit/>
          </a:bodyPr>
          <a:lstStyle/>
          <a:p>
            <a:r>
              <a:rPr lang="en-US" dirty="0" smtClean="0"/>
              <a:t>Why </a:t>
            </a:r>
            <a:r>
              <a:rPr lang="en-US" dirty="0"/>
              <a:t>Only 5 Platonic Solids?</a:t>
            </a:r>
          </a:p>
        </p:txBody>
      </p:sp>
      <p:pic>
        <p:nvPicPr>
          <p:cNvPr id="7" name="Picture 8" descr="Q:\sequin\WORK_\Pub_02\4Dpolytopes\oc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4906" y="1661377"/>
            <a:ext cx="914400" cy="92637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9" descr="Q:\sequin\WORK_\Pub_02\4Dpolytopes\tetr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7309" y="935964"/>
            <a:ext cx="721601" cy="741595"/>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5" descr="Q:\sequin\WORK_\Pub_02\4Dpolytopes\cub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4962" y="2793236"/>
            <a:ext cx="609600" cy="57861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6" descr="Q:\sequin\WORK_\Pub_02\4Dpolytopes\dodec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8644" y="3485241"/>
            <a:ext cx="708665" cy="70612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7" descr="Q:\sequin\WORK_\Pub_02\4Dpolytopes\icos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9748" y="2571568"/>
            <a:ext cx="969587" cy="94534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5" name="Straight Arrow Connector 14"/>
          <p:cNvCxnSpPr/>
          <p:nvPr/>
        </p:nvCxnSpPr>
        <p:spPr>
          <a:xfrm flipV="1">
            <a:off x="6400801" y="1620713"/>
            <a:ext cx="802399" cy="4495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400800" y="2185015"/>
            <a:ext cx="1371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400800" y="2298843"/>
            <a:ext cx="9144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798181" y="1085337"/>
            <a:ext cx="604653" cy="523220"/>
          </a:xfrm>
          <a:prstGeom prst="rect">
            <a:avLst/>
          </a:prstGeom>
          <a:noFill/>
        </p:spPr>
        <p:txBody>
          <a:bodyPr wrap="none" rtlCol="0">
            <a:spAutoFit/>
          </a:bodyPr>
          <a:lstStyle/>
          <a:p>
            <a:r>
              <a:rPr lang="en-US" dirty="0"/>
              <a:t>4T</a:t>
            </a:r>
          </a:p>
        </p:txBody>
      </p:sp>
      <p:sp>
        <p:nvSpPr>
          <p:cNvPr id="4" name="TextBox 3"/>
          <p:cNvSpPr txBox="1"/>
          <p:nvPr/>
        </p:nvSpPr>
        <p:spPr>
          <a:xfrm>
            <a:off x="8577468" y="2371698"/>
            <a:ext cx="604653" cy="523220"/>
          </a:xfrm>
          <a:prstGeom prst="rect">
            <a:avLst/>
          </a:prstGeom>
          <a:noFill/>
        </p:spPr>
        <p:txBody>
          <a:bodyPr wrap="none" rtlCol="0">
            <a:spAutoFit/>
          </a:bodyPr>
          <a:lstStyle/>
          <a:p>
            <a:r>
              <a:rPr lang="en-US" dirty="0"/>
              <a:t>8T</a:t>
            </a:r>
          </a:p>
        </p:txBody>
      </p:sp>
      <p:sp>
        <p:nvSpPr>
          <p:cNvPr id="5" name="TextBox 4"/>
          <p:cNvSpPr txBox="1"/>
          <p:nvPr/>
        </p:nvSpPr>
        <p:spPr>
          <a:xfrm>
            <a:off x="8222242" y="3150180"/>
            <a:ext cx="805029" cy="523220"/>
          </a:xfrm>
          <a:prstGeom prst="rect">
            <a:avLst/>
          </a:prstGeom>
          <a:noFill/>
        </p:spPr>
        <p:txBody>
          <a:bodyPr wrap="none" rtlCol="0">
            <a:spAutoFit/>
          </a:bodyPr>
          <a:lstStyle/>
          <a:p>
            <a:r>
              <a:rPr lang="en-US" dirty="0"/>
              <a:t>20T</a:t>
            </a:r>
          </a:p>
        </p:txBody>
      </p:sp>
    </p:spTree>
    <p:extLst>
      <p:ext uri="{BB962C8B-B14F-4D97-AF65-F5344CB8AC3E}">
        <p14:creationId xmlns:p14="http://schemas.microsoft.com/office/powerpoint/2010/main" val="1223353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4D “Platonic Solids” ??</a:t>
            </a:r>
            <a:endParaRPr lang="en-US" dirty="0"/>
          </a:p>
        </p:txBody>
      </p:sp>
      <p:sp>
        <p:nvSpPr>
          <p:cNvPr id="3" name="Content Placeholder 2"/>
          <p:cNvSpPr>
            <a:spLocks noGrp="1"/>
          </p:cNvSpPr>
          <p:nvPr>
            <p:ph idx="1"/>
          </p:nvPr>
        </p:nvSpPr>
        <p:spPr>
          <a:xfrm>
            <a:off x="1414955" y="2007476"/>
            <a:ext cx="6751583" cy="2879834"/>
          </a:xfrm>
          <a:solidFill>
            <a:srgbClr val="0E3AA8"/>
          </a:solidFill>
        </p:spPr>
        <p:txBody>
          <a:bodyPr/>
          <a:lstStyle/>
          <a:p>
            <a:pPr>
              <a:lnSpc>
                <a:spcPct val="200000"/>
              </a:lnSpc>
            </a:pPr>
            <a:r>
              <a:rPr lang="en-US" dirty="0" smtClean="0"/>
              <a:t>Now we apply the same reasoning </a:t>
            </a:r>
            <a:br>
              <a:rPr lang="en-US" dirty="0" smtClean="0"/>
            </a:br>
            <a:r>
              <a:rPr lang="en-US" dirty="0" smtClean="0"/>
              <a:t>to find all regular objects </a:t>
            </a:r>
            <a:br>
              <a:rPr lang="en-US" dirty="0" smtClean="0"/>
            </a:br>
            <a:r>
              <a:rPr lang="en-US" dirty="0" smtClean="0"/>
              <a:t>in FOUR dimensions!</a:t>
            </a:r>
            <a:endParaRPr lang="en-US" dirty="0"/>
          </a:p>
        </p:txBody>
      </p:sp>
    </p:spTree>
    <p:extLst>
      <p:ext uri="{BB962C8B-B14F-4D97-AF65-F5344CB8AC3E}">
        <p14:creationId xmlns:p14="http://schemas.microsoft.com/office/powerpoint/2010/main" val="2622491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050"/>
          <p:cNvSpPr>
            <a:spLocks noGrp="1" noChangeArrowheads="1"/>
          </p:cNvSpPr>
          <p:nvPr>
            <p:ph type="title"/>
          </p:nvPr>
        </p:nvSpPr>
        <p:spPr/>
        <p:txBody>
          <a:bodyPr/>
          <a:lstStyle/>
          <a:p>
            <a:pPr>
              <a:defRPr/>
            </a:pPr>
            <a:r>
              <a:rPr lang="en-US" smtClean="0"/>
              <a:t>What is the 4th Dimension ?</a:t>
            </a:r>
          </a:p>
        </p:txBody>
      </p:sp>
      <p:sp>
        <p:nvSpPr>
          <p:cNvPr id="4099" name="Rectangle 2051"/>
          <p:cNvSpPr>
            <a:spLocks noGrp="1" noChangeArrowheads="1"/>
          </p:cNvSpPr>
          <p:nvPr>
            <p:ph type="body" idx="1"/>
          </p:nvPr>
        </p:nvSpPr>
        <p:spPr/>
        <p:txBody>
          <a:bodyPr/>
          <a:lstStyle/>
          <a:p>
            <a:pPr>
              <a:lnSpc>
                <a:spcPct val="130000"/>
              </a:lnSpc>
              <a:buFont typeface="Monotype Sorts" pitchFamily="2" charset="2"/>
              <a:buNone/>
            </a:pPr>
            <a:r>
              <a:rPr lang="en-US" altLang="en-US" sz="3200" dirty="0" smtClean="0">
                <a:solidFill>
                  <a:schemeClr val="folHlink"/>
                </a:solidFill>
              </a:rPr>
              <a:t>Some people think:</a:t>
            </a:r>
            <a:r>
              <a:rPr lang="en-US" altLang="en-US" sz="3200" dirty="0" smtClean="0"/>
              <a:t> </a:t>
            </a:r>
            <a:br>
              <a:rPr lang="en-US" altLang="en-US" sz="3200" dirty="0" smtClean="0"/>
            </a:br>
            <a:r>
              <a:rPr lang="en-US" altLang="en-US" sz="3200" b="0" dirty="0" smtClean="0"/>
              <a:t>“it does not really exist,” </a:t>
            </a:r>
            <a:br>
              <a:rPr lang="en-US" altLang="en-US" sz="3200" b="0" dirty="0" smtClean="0"/>
            </a:br>
            <a:r>
              <a:rPr lang="en-US" altLang="en-US" sz="3200" b="0" dirty="0" smtClean="0"/>
              <a:t>“it’s just a philosophical notion,”</a:t>
            </a:r>
            <a:br>
              <a:rPr lang="en-US" altLang="en-US" sz="3200" b="0" dirty="0" smtClean="0"/>
            </a:br>
            <a:r>
              <a:rPr lang="en-US" altLang="en-US" sz="3200" b="0" dirty="0" smtClean="0"/>
              <a:t>“it is  ‘TIME’ ,” </a:t>
            </a:r>
            <a:br>
              <a:rPr lang="en-US" altLang="en-US" sz="3200" b="0" dirty="0" smtClean="0"/>
            </a:br>
            <a:r>
              <a:rPr lang="en-US" altLang="en-US" sz="3200" dirty="0" smtClean="0"/>
              <a:t>. . . </a:t>
            </a:r>
            <a:br>
              <a:rPr lang="en-US" altLang="en-US" sz="3200" dirty="0" smtClean="0"/>
            </a:br>
            <a:endParaRPr lang="en-US" altLang="en-US" sz="3200" dirty="0" smtClean="0"/>
          </a:p>
          <a:p>
            <a:pPr>
              <a:buFont typeface="Monotype Sorts" pitchFamily="2" charset="2"/>
              <a:buNone/>
            </a:pPr>
            <a:r>
              <a:rPr lang="en-US" altLang="en-US" sz="4000" b="0" dirty="0" smtClean="0">
                <a:solidFill>
                  <a:schemeClr val="accent2"/>
                </a:solidFill>
              </a:rPr>
              <a:t>   But, it is useful and quite real!</a:t>
            </a:r>
            <a:r>
              <a:rPr lang="en-US" altLang="en-US" sz="3200" b="0" dirty="0" smtClean="0">
                <a:solidFill>
                  <a:schemeClr val="accent1"/>
                </a:solidFill>
              </a:rPr>
              <a:t> </a:t>
            </a:r>
          </a:p>
        </p:txBody>
      </p:sp>
    </p:spTree>
    <p:extLst>
      <p:ext uri="{BB962C8B-B14F-4D97-AF65-F5344CB8AC3E}">
        <p14:creationId xmlns:p14="http://schemas.microsoft.com/office/powerpoint/2010/main" val="4263072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r>
              <a:rPr lang="en-US" altLang="en-US"/>
              <a:t>Geometrical View of Dimensions </a:t>
            </a:r>
          </a:p>
        </p:txBody>
      </p:sp>
      <p:sp>
        <p:nvSpPr>
          <p:cNvPr id="339971" name="Rectangle 3"/>
          <p:cNvSpPr>
            <a:spLocks noGrp="1" noChangeArrowheads="1"/>
          </p:cNvSpPr>
          <p:nvPr>
            <p:ph type="body" idx="1"/>
          </p:nvPr>
        </p:nvSpPr>
        <p:spPr/>
        <p:txBody>
          <a:bodyPr/>
          <a:lstStyle/>
          <a:p>
            <a:r>
              <a:rPr lang="en-US" altLang="en-US" dirty="0"/>
              <a:t>Read my hands …</a:t>
            </a:r>
            <a:br>
              <a:rPr lang="en-US" altLang="en-US" dirty="0"/>
            </a:br>
            <a:r>
              <a:rPr lang="en-US" altLang="en-US" sz="2400" dirty="0">
                <a:solidFill>
                  <a:schemeClr val="hlink"/>
                </a:solidFill>
              </a:rPr>
              <a:t>(inspired by Scott Kim, ca 1977</a:t>
            </a:r>
            <a:r>
              <a:rPr lang="en-US" altLang="en-US" sz="2400" dirty="0" smtClean="0">
                <a:solidFill>
                  <a:schemeClr val="hlink"/>
                </a:solidFill>
              </a:rPr>
              <a:t>).</a:t>
            </a:r>
          </a:p>
          <a:p>
            <a:endParaRPr lang="en-US" altLang="en-US" sz="2400" dirty="0">
              <a:solidFill>
                <a:schemeClr val="hlink"/>
              </a:solidFill>
            </a:endParaRPr>
          </a:p>
          <a:p>
            <a:endParaRPr lang="en-US" altLang="en-US" sz="2400" dirty="0" smtClean="0">
              <a:solidFill>
                <a:schemeClr val="hlink"/>
              </a:solidFill>
            </a:endParaRPr>
          </a:p>
          <a:p>
            <a:r>
              <a:rPr lang="en-US" altLang="en-US" sz="2400" b="0" dirty="0" smtClean="0"/>
              <a:t>Let me put on my magical extrusion gloves . . .</a:t>
            </a:r>
            <a:r>
              <a:rPr lang="en-US" altLang="en-US" sz="2400" b="0" dirty="0">
                <a:solidFill>
                  <a:schemeClr val="hlink"/>
                </a:solidFill>
              </a:rPr>
              <a:t/>
            </a:r>
            <a:br>
              <a:rPr lang="en-US" altLang="en-US" sz="2400" b="0" dirty="0">
                <a:solidFill>
                  <a:schemeClr val="hlink"/>
                </a:solidFill>
              </a:rPr>
            </a:br>
            <a:endParaRPr lang="en-US" altLang="en-US" sz="2400" b="0" dirty="0">
              <a:solidFill>
                <a:schemeClr val="hlink"/>
              </a:solidFill>
            </a:endParaRPr>
          </a:p>
        </p:txBody>
      </p:sp>
    </p:spTree>
    <p:extLst>
      <p:ext uri="{BB962C8B-B14F-4D97-AF65-F5344CB8AC3E}">
        <p14:creationId xmlns:p14="http://schemas.microsoft.com/office/powerpoint/2010/main" val="3614552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ChangeArrowheads="1"/>
          </p:cNvSpPr>
          <p:nvPr/>
        </p:nvSpPr>
        <p:spPr bwMode="auto">
          <a:xfrm>
            <a:off x="0" y="0"/>
            <a:ext cx="9144000" cy="6858000"/>
          </a:xfrm>
          <a:prstGeom prst="rect">
            <a:avLst/>
          </a:prstGeom>
          <a:solidFill>
            <a:schemeClr val="tx1"/>
          </a:solidFill>
          <a:ln w="12700">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615896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Flat-Land Analogy</a:t>
            </a:r>
            <a:endParaRPr lang="en-US" dirty="0"/>
          </a:p>
        </p:txBody>
      </p:sp>
      <p:sp>
        <p:nvSpPr>
          <p:cNvPr id="3" name="Content Placeholder 2"/>
          <p:cNvSpPr>
            <a:spLocks noGrp="1"/>
          </p:cNvSpPr>
          <p:nvPr>
            <p:ph idx="1"/>
          </p:nvPr>
        </p:nvSpPr>
        <p:spPr>
          <a:xfrm>
            <a:off x="457200" y="2057402"/>
            <a:ext cx="8686800" cy="1752599"/>
          </a:xfrm>
        </p:spPr>
        <p:txBody>
          <a:bodyPr/>
          <a:lstStyle/>
          <a:p>
            <a:r>
              <a:rPr lang="en-US" b="0" dirty="0" smtClean="0"/>
              <a:t>Assume there is a plane with  </a:t>
            </a:r>
            <a:r>
              <a:rPr lang="en-US" b="0" dirty="0" smtClean="0">
                <a:solidFill>
                  <a:srgbClr val="FF0000"/>
                </a:solidFill>
              </a:rPr>
              <a:t>2D “Flat-worms” </a:t>
            </a:r>
            <a:br>
              <a:rPr lang="en-US" b="0" dirty="0" smtClean="0">
                <a:solidFill>
                  <a:srgbClr val="FF0000"/>
                </a:solidFill>
              </a:rPr>
            </a:br>
            <a:r>
              <a:rPr lang="en-US" b="0" dirty="0" smtClean="0"/>
              <a:t>bound to live in this plane.</a:t>
            </a:r>
          </a:p>
          <a:p>
            <a:r>
              <a:rPr lang="en-US" b="0" dirty="0" smtClean="0"/>
              <a:t>They can move around, but not cross other things.</a:t>
            </a:r>
          </a:p>
          <a:p>
            <a:r>
              <a:rPr lang="en-US" b="0" dirty="0" smtClean="0"/>
              <a:t>They know about  </a:t>
            </a:r>
            <a:r>
              <a:rPr lang="en-US" b="0" dirty="0" smtClean="0">
                <a:solidFill>
                  <a:schemeClr val="tx2">
                    <a:lumMod val="60000"/>
                    <a:lumOff val="40000"/>
                  </a:schemeClr>
                </a:solidFill>
              </a:rPr>
              <a:t>regular polygons</a:t>
            </a:r>
            <a:r>
              <a:rPr lang="en-US" b="0" dirty="0" smtClean="0"/>
              <a:t>:</a:t>
            </a:r>
          </a:p>
          <a:p>
            <a:pPr marL="0" indent="0">
              <a:buNone/>
            </a:pPr>
            <a:endParaRPr lang="en-US" b="0" dirty="0"/>
          </a:p>
        </p:txBody>
      </p:sp>
      <p:pic>
        <p:nvPicPr>
          <p:cNvPr id="4" name="Picture 4" descr="Q:\sequin\WORK_\Pub_02\4Dpolytopes\2Dpol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39" y="4553711"/>
            <a:ext cx="7772400" cy="12160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87339" y="5855900"/>
            <a:ext cx="8556661" cy="461665"/>
          </a:xfrm>
          <a:prstGeom prst="rect">
            <a:avLst/>
          </a:prstGeom>
          <a:noFill/>
        </p:spPr>
        <p:txBody>
          <a:bodyPr wrap="square" rtlCol="0">
            <a:spAutoFit/>
          </a:bodyPr>
          <a:lstStyle/>
          <a:p>
            <a:r>
              <a:rPr lang="en-US" sz="2400" dirty="0"/>
              <a:t>3-gon        </a:t>
            </a:r>
            <a:r>
              <a:rPr lang="en-US" sz="2400" dirty="0" smtClean="0"/>
              <a:t>   </a:t>
            </a:r>
            <a:r>
              <a:rPr lang="en-US" sz="2400" dirty="0"/>
              <a:t>4-gon           5-gon        </a:t>
            </a:r>
            <a:r>
              <a:rPr lang="en-US" sz="2400" dirty="0" smtClean="0"/>
              <a:t>   </a:t>
            </a:r>
            <a:r>
              <a:rPr lang="en-US" sz="2400" dirty="0"/>
              <a:t>6-gon        </a:t>
            </a:r>
            <a:r>
              <a:rPr lang="en-US" sz="2400" dirty="0" smtClean="0"/>
              <a:t>   </a:t>
            </a:r>
            <a:r>
              <a:rPr lang="en-US" sz="2400" dirty="0"/>
              <a:t>7-gon  . . . </a:t>
            </a:r>
          </a:p>
        </p:txBody>
      </p:sp>
      <p:sp>
        <p:nvSpPr>
          <p:cNvPr id="6" name="Freeform 5"/>
          <p:cNvSpPr/>
          <p:nvPr/>
        </p:nvSpPr>
        <p:spPr>
          <a:xfrm>
            <a:off x="5661967" y="1215695"/>
            <a:ext cx="2984601" cy="541728"/>
          </a:xfrm>
          <a:custGeom>
            <a:avLst/>
            <a:gdLst>
              <a:gd name="connsiteX0" fmla="*/ 0 w 2809036"/>
              <a:gd name="connsiteY0" fmla="*/ 490118 h 490118"/>
              <a:gd name="connsiteX1" fmla="*/ 307238 w 2809036"/>
              <a:gd name="connsiteY1" fmla="*/ 219456 h 490118"/>
              <a:gd name="connsiteX2" fmla="*/ 1426464 w 2809036"/>
              <a:gd name="connsiteY2" fmla="*/ 395021 h 490118"/>
              <a:gd name="connsiteX3" fmla="*/ 2735884 w 2809036"/>
              <a:gd name="connsiteY3" fmla="*/ 14630 h 490118"/>
              <a:gd name="connsiteX4" fmla="*/ 2735884 w 2809036"/>
              <a:gd name="connsiteY4" fmla="*/ 14630 h 490118"/>
              <a:gd name="connsiteX5" fmla="*/ 2809036 w 2809036"/>
              <a:gd name="connsiteY5" fmla="*/ 0 h 490118"/>
              <a:gd name="connsiteX0" fmla="*/ 0 w 2809036"/>
              <a:gd name="connsiteY0" fmla="*/ 490118 h 490118"/>
              <a:gd name="connsiteX1" fmla="*/ 709574 w 2809036"/>
              <a:gd name="connsiteY1" fmla="*/ 58521 h 490118"/>
              <a:gd name="connsiteX2" fmla="*/ 1426464 w 2809036"/>
              <a:gd name="connsiteY2" fmla="*/ 395021 h 490118"/>
              <a:gd name="connsiteX3" fmla="*/ 2735884 w 2809036"/>
              <a:gd name="connsiteY3" fmla="*/ 14630 h 490118"/>
              <a:gd name="connsiteX4" fmla="*/ 2735884 w 2809036"/>
              <a:gd name="connsiteY4" fmla="*/ 14630 h 490118"/>
              <a:gd name="connsiteX5" fmla="*/ 2809036 w 2809036"/>
              <a:gd name="connsiteY5" fmla="*/ 0 h 490118"/>
              <a:gd name="connsiteX0" fmla="*/ 0 w 2867558"/>
              <a:gd name="connsiteY0" fmla="*/ 512063 h 512063"/>
              <a:gd name="connsiteX1" fmla="*/ 768096 w 2867558"/>
              <a:gd name="connsiteY1" fmla="*/ 58521 h 512063"/>
              <a:gd name="connsiteX2" fmla="*/ 1484986 w 2867558"/>
              <a:gd name="connsiteY2" fmla="*/ 395021 h 512063"/>
              <a:gd name="connsiteX3" fmla="*/ 2794406 w 2867558"/>
              <a:gd name="connsiteY3" fmla="*/ 14630 h 512063"/>
              <a:gd name="connsiteX4" fmla="*/ 2794406 w 2867558"/>
              <a:gd name="connsiteY4" fmla="*/ 14630 h 512063"/>
              <a:gd name="connsiteX5" fmla="*/ 2867558 w 2867558"/>
              <a:gd name="connsiteY5" fmla="*/ 0 h 512063"/>
              <a:gd name="connsiteX0" fmla="*/ 0 w 2867558"/>
              <a:gd name="connsiteY0" fmla="*/ 512063 h 512063"/>
              <a:gd name="connsiteX1" fmla="*/ 768096 w 2867558"/>
              <a:gd name="connsiteY1" fmla="*/ 58521 h 512063"/>
              <a:gd name="connsiteX2" fmla="*/ 1484986 w 2867558"/>
              <a:gd name="connsiteY2" fmla="*/ 395021 h 512063"/>
              <a:gd name="connsiteX3" fmla="*/ 2794406 w 2867558"/>
              <a:gd name="connsiteY3" fmla="*/ 14630 h 512063"/>
              <a:gd name="connsiteX4" fmla="*/ 2794406 w 2867558"/>
              <a:gd name="connsiteY4" fmla="*/ 14630 h 512063"/>
              <a:gd name="connsiteX5" fmla="*/ 2867558 w 2867558"/>
              <a:gd name="connsiteY5" fmla="*/ 0 h 512063"/>
              <a:gd name="connsiteX0" fmla="*/ 0 w 2867558"/>
              <a:gd name="connsiteY0" fmla="*/ 512063 h 512063"/>
              <a:gd name="connsiteX1" fmla="*/ 768096 w 2867558"/>
              <a:gd name="connsiteY1" fmla="*/ 58521 h 512063"/>
              <a:gd name="connsiteX2" fmla="*/ 1484986 w 2867558"/>
              <a:gd name="connsiteY2" fmla="*/ 395021 h 512063"/>
              <a:gd name="connsiteX3" fmla="*/ 2794406 w 2867558"/>
              <a:gd name="connsiteY3" fmla="*/ 14630 h 512063"/>
              <a:gd name="connsiteX4" fmla="*/ 2794406 w 2867558"/>
              <a:gd name="connsiteY4" fmla="*/ 14630 h 512063"/>
              <a:gd name="connsiteX5" fmla="*/ 2867558 w 2867558"/>
              <a:gd name="connsiteY5" fmla="*/ 0 h 512063"/>
              <a:gd name="connsiteX0" fmla="*/ 0 w 2867558"/>
              <a:gd name="connsiteY0" fmla="*/ 512063 h 526777"/>
              <a:gd name="connsiteX1" fmla="*/ 768096 w 2867558"/>
              <a:gd name="connsiteY1" fmla="*/ 58521 h 526777"/>
              <a:gd name="connsiteX2" fmla="*/ 1850746 w 2867558"/>
              <a:gd name="connsiteY2" fmla="*/ 526694 h 526777"/>
              <a:gd name="connsiteX3" fmla="*/ 2794406 w 2867558"/>
              <a:gd name="connsiteY3" fmla="*/ 14630 h 526777"/>
              <a:gd name="connsiteX4" fmla="*/ 2794406 w 2867558"/>
              <a:gd name="connsiteY4" fmla="*/ 14630 h 526777"/>
              <a:gd name="connsiteX5" fmla="*/ 2867558 w 2867558"/>
              <a:gd name="connsiteY5" fmla="*/ 0 h 526777"/>
              <a:gd name="connsiteX0" fmla="*/ 0 w 2898199"/>
              <a:gd name="connsiteY0" fmla="*/ 687628 h 702342"/>
              <a:gd name="connsiteX1" fmla="*/ 768096 w 2898199"/>
              <a:gd name="connsiteY1" fmla="*/ 234086 h 702342"/>
              <a:gd name="connsiteX2" fmla="*/ 1850746 w 2898199"/>
              <a:gd name="connsiteY2" fmla="*/ 702259 h 702342"/>
              <a:gd name="connsiteX3" fmla="*/ 2794406 w 2898199"/>
              <a:gd name="connsiteY3" fmla="*/ 190195 h 702342"/>
              <a:gd name="connsiteX4" fmla="*/ 2896819 w 2898199"/>
              <a:gd name="connsiteY4" fmla="*/ 0 h 702342"/>
              <a:gd name="connsiteX5" fmla="*/ 2867558 w 2898199"/>
              <a:gd name="connsiteY5" fmla="*/ 175565 h 702342"/>
              <a:gd name="connsiteX0" fmla="*/ 0 w 3211372"/>
              <a:gd name="connsiteY0" fmla="*/ 585215 h 599929"/>
              <a:gd name="connsiteX1" fmla="*/ 768096 w 3211372"/>
              <a:gd name="connsiteY1" fmla="*/ 131673 h 599929"/>
              <a:gd name="connsiteX2" fmla="*/ 1850746 w 3211372"/>
              <a:gd name="connsiteY2" fmla="*/ 599846 h 599929"/>
              <a:gd name="connsiteX3" fmla="*/ 2794406 w 3211372"/>
              <a:gd name="connsiteY3" fmla="*/ 87782 h 599929"/>
              <a:gd name="connsiteX4" fmla="*/ 3211372 w 3211372"/>
              <a:gd name="connsiteY4" fmla="*/ 0 h 599929"/>
              <a:gd name="connsiteX5" fmla="*/ 2867558 w 3211372"/>
              <a:gd name="connsiteY5" fmla="*/ 73152 h 599929"/>
              <a:gd name="connsiteX0" fmla="*/ 0 w 2889634"/>
              <a:gd name="connsiteY0" fmla="*/ 539845 h 554559"/>
              <a:gd name="connsiteX1" fmla="*/ 768096 w 2889634"/>
              <a:gd name="connsiteY1" fmla="*/ 86303 h 554559"/>
              <a:gd name="connsiteX2" fmla="*/ 1850746 w 2889634"/>
              <a:gd name="connsiteY2" fmla="*/ 554476 h 554559"/>
              <a:gd name="connsiteX3" fmla="*/ 2794406 w 2889634"/>
              <a:gd name="connsiteY3" fmla="*/ 42412 h 554559"/>
              <a:gd name="connsiteX4" fmla="*/ 2867558 w 2889634"/>
              <a:gd name="connsiteY4" fmla="*/ 27782 h 554559"/>
              <a:gd name="connsiteX0" fmla="*/ 0 w 2794406"/>
              <a:gd name="connsiteY0" fmla="*/ 497433 h 512147"/>
              <a:gd name="connsiteX1" fmla="*/ 768096 w 2794406"/>
              <a:gd name="connsiteY1" fmla="*/ 43891 h 512147"/>
              <a:gd name="connsiteX2" fmla="*/ 1850746 w 2794406"/>
              <a:gd name="connsiteY2" fmla="*/ 512064 h 512147"/>
              <a:gd name="connsiteX3" fmla="*/ 2794406 w 2794406"/>
              <a:gd name="connsiteY3" fmla="*/ 0 h 512147"/>
              <a:gd name="connsiteX0" fmla="*/ 0 w 2794406"/>
              <a:gd name="connsiteY0" fmla="*/ 497433 h 512147"/>
              <a:gd name="connsiteX1" fmla="*/ 768096 w 2794406"/>
              <a:gd name="connsiteY1" fmla="*/ 43891 h 512147"/>
              <a:gd name="connsiteX2" fmla="*/ 1850746 w 2794406"/>
              <a:gd name="connsiteY2" fmla="*/ 512064 h 512147"/>
              <a:gd name="connsiteX3" fmla="*/ 2794406 w 2794406"/>
              <a:gd name="connsiteY3" fmla="*/ 0 h 512147"/>
              <a:gd name="connsiteX0" fmla="*/ 0 w 3123590"/>
              <a:gd name="connsiteY0" fmla="*/ 555954 h 571027"/>
              <a:gd name="connsiteX1" fmla="*/ 768096 w 3123590"/>
              <a:gd name="connsiteY1" fmla="*/ 102412 h 571027"/>
              <a:gd name="connsiteX2" fmla="*/ 1850746 w 3123590"/>
              <a:gd name="connsiteY2" fmla="*/ 570585 h 571027"/>
              <a:gd name="connsiteX3" fmla="*/ 3123590 w 3123590"/>
              <a:gd name="connsiteY3" fmla="*/ 0 h 571027"/>
              <a:gd name="connsiteX0" fmla="*/ 0 w 2984601"/>
              <a:gd name="connsiteY0" fmla="*/ 497432 h 571035"/>
              <a:gd name="connsiteX1" fmla="*/ 629107 w 2984601"/>
              <a:gd name="connsiteY1" fmla="*/ 102412 h 571035"/>
              <a:gd name="connsiteX2" fmla="*/ 1711757 w 2984601"/>
              <a:gd name="connsiteY2" fmla="*/ 570585 h 571035"/>
              <a:gd name="connsiteX3" fmla="*/ 2984601 w 2984601"/>
              <a:gd name="connsiteY3" fmla="*/ 0 h 571035"/>
              <a:gd name="connsiteX0" fmla="*/ 0 w 2984601"/>
              <a:gd name="connsiteY0" fmla="*/ 497432 h 570969"/>
              <a:gd name="connsiteX1" fmla="*/ 775411 w 2984601"/>
              <a:gd name="connsiteY1" fmla="*/ 95097 h 570969"/>
              <a:gd name="connsiteX2" fmla="*/ 1711757 w 2984601"/>
              <a:gd name="connsiteY2" fmla="*/ 570585 h 570969"/>
              <a:gd name="connsiteX3" fmla="*/ 2984601 w 2984601"/>
              <a:gd name="connsiteY3" fmla="*/ 0 h 570969"/>
              <a:gd name="connsiteX0" fmla="*/ 0 w 2984601"/>
              <a:gd name="connsiteY0" fmla="*/ 497432 h 541728"/>
              <a:gd name="connsiteX1" fmla="*/ 775411 w 2984601"/>
              <a:gd name="connsiteY1" fmla="*/ 95097 h 541728"/>
              <a:gd name="connsiteX2" fmla="*/ 1587399 w 2984601"/>
              <a:gd name="connsiteY2" fmla="*/ 541324 h 541728"/>
              <a:gd name="connsiteX3" fmla="*/ 2984601 w 2984601"/>
              <a:gd name="connsiteY3" fmla="*/ 0 h 541728"/>
            </a:gdLst>
            <a:ahLst/>
            <a:cxnLst>
              <a:cxn ang="0">
                <a:pos x="connsiteX0" y="connsiteY0"/>
              </a:cxn>
              <a:cxn ang="0">
                <a:pos x="connsiteX1" y="connsiteY1"/>
              </a:cxn>
              <a:cxn ang="0">
                <a:pos x="connsiteX2" y="connsiteY2"/>
              </a:cxn>
              <a:cxn ang="0">
                <a:pos x="connsiteX3" y="connsiteY3"/>
              </a:cxn>
            </a:cxnLst>
            <a:rect l="l" t="t" r="r" b="b"/>
            <a:pathLst>
              <a:path w="2984601" h="541728">
                <a:moveTo>
                  <a:pt x="0" y="497432"/>
                </a:moveTo>
                <a:cubicBezTo>
                  <a:pt x="422453" y="377341"/>
                  <a:pt x="510845" y="87782"/>
                  <a:pt x="775411" y="95097"/>
                </a:cubicBezTo>
                <a:cubicBezTo>
                  <a:pt x="1039977" y="102412"/>
                  <a:pt x="1219201" y="557173"/>
                  <a:pt x="1587399" y="541324"/>
                </a:cubicBezTo>
                <a:cubicBezTo>
                  <a:pt x="1955597" y="525475"/>
                  <a:pt x="2529839" y="80467"/>
                  <a:pt x="2984601" y="0"/>
                </a:cubicBezTo>
              </a:path>
            </a:pathLst>
          </a:custGeom>
          <a:noFill/>
          <a:ln w="2540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493793" y="1486560"/>
            <a:ext cx="155905" cy="15590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646192" y="1842527"/>
            <a:ext cx="155905" cy="15590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144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15875"/>
            <a:ext cx="9094787"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438400" y="152400"/>
            <a:ext cx="6477000" cy="685800"/>
          </a:xfrm>
        </p:spPr>
        <p:txBody>
          <a:bodyPr/>
          <a:lstStyle/>
          <a:p>
            <a:pPr>
              <a:defRPr/>
            </a:pPr>
            <a:r>
              <a:rPr lang="en-US" altLang="en-US" smtClean="0"/>
              <a:t>Basel, Switzerland</a:t>
            </a:r>
          </a:p>
        </p:txBody>
      </p:sp>
      <p:grpSp>
        <p:nvGrpSpPr>
          <p:cNvPr id="10" name="Group 9"/>
          <p:cNvGrpSpPr>
            <a:grpSpLocks/>
          </p:cNvGrpSpPr>
          <p:nvPr/>
        </p:nvGrpSpPr>
        <p:grpSpPr bwMode="auto">
          <a:xfrm>
            <a:off x="195263" y="4114800"/>
            <a:ext cx="2930525" cy="2459038"/>
            <a:chOff x="194817" y="4114800"/>
            <a:chExt cx="2931560" cy="2458720"/>
          </a:xfrm>
        </p:grpSpPr>
        <p:pic>
          <p:nvPicPr>
            <p:cNvPr id="615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817" y="4616704"/>
              <a:ext cx="2931560" cy="1956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6"/>
            <p:cNvSpPr txBox="1">
              <a:spLocks/>
            </p:cNvSpPr>
            <p:nvPr/>
          </p:nvSpPr>
          <p:spPr bwMode="auto">
            <a:xfrm>
              <a:off x="685527" y="4114800"/>
              <a:ext cx="1808802" cy="501585"/>
            </a:xfrm>
            <a:prstGeom prst="rect">
              <a:avLst/>
            </a:prstGeom>
            <a:noFill/>
            <a:ln>
              <a:noFill/>
            </a:ln>
            <a:extLst/>
          </p:spPr>
          <p:txBody>
            <a:bodyPr lIns="92075" tIns="46038" rIns="92075" bIns="46038"/>
            <a:lstStyle>
              <a:lvl1pPr marL="342900" indent="-342900" algn="l" rtl="0" eaLnBrk="0" fontAlgn="base" hangingPunct="0">
                <a:spcBef>
                  <a:spcPct val="50000"/>
                </a:spcBef>
                <a:spcAft>
                  <a:spcPct val="0"/>
                </a:spcAft>
                <a:buClr>
                  <a:schemeClr val="hlink"/>
                </a:buClr>
                <a:buSzPct val="75000"/>
                <a:buFont typeface="Monotype Sorts" charset="2"/>
                <a:buChar char="u"/>
                <a:defRPr sz="2800" b="1">
                  <a:solidFill>
                    <a:schemeClr val="tx1"/>
                  </a:solidFill>
                  <a:latin typeface="+mn-lt"/>
                  <a:ea typeface="ＭＳ Ｐゴシック" charset="0"/>
                  <a:cs typeface="ＭＳ Ｐゴシック" charset="0"/>
                </a:defRPr>
              </a:lvl1pPr>
              <a:lvl2pPr marL="742950" indent="-285750" algn="l" rtl="0" eaLnBrk="0" fontAlgn="base" hangingPunct="0">
                <a:spcBef>
                  <a:spcPct val="50000"/>
                </a:spcBef>
                <a:spcAft>
                  <a:spcPct val="0"/>
                </a:spcAft>
                <a:buClr>
                  <a:schemeClr val="hlink"/>
                </a:buClr>
                <a:buSzPct val="75000"/>
                <a:buFont typeface="Monotype Sorts" charset="2"/>
                <a:buChar char="l"/>
                <a:defRPr sz="2400" b="1">
                  <a:solidFill>
                    <a:schemeClr val="tx1"/>
                  </a:solidFill>
                  <a:latin typeface="+mn-lt"/>
                  <a:ea typeface="ＭＳ Ｐゴシック" charset="0"/>
                </a:defRPr>
              </a:lvl2pPr>
              <a:lvl3pPr marL="1085850" indent="-228600" algn="l" rtl="0" eaLnBrk="0" fontAlgn="base" hangingPunct="0">
                <a:spcBef>
                  <a:spcPct val="50000"/>
                </a:spcBef>
                <a:spcAft>
                  <a:spcPct val="0"/>
                </a:spcAft>
                <a:buClr>
                  <a:schemeClr val="hlink"/>
                </a:buClr>
                <a:buSzPct val="65000"/>
                <a:buFont typeface="Monotype Sorts" charset="2"/>
                <a:buChar char="n"/>
                <a:defRPr sz="2400">
                  <a:solidFill>
                    <a:schemeClr val="tx1"/>
                  </a:solidFill>
                  <a:latin typeface="+mn-lt"/>
                  <a:ea typeface="ＭＳ Ｐゴシック" charset="0"/>
                </a:defRPr>
              </a:lvl3pPr>
              <a:lvl4pPr marL="1428750" indent="-228600" algn="l" rtl="0" eaLnBrk="0" fontAlgn="base" hangingPunct="0">
                <a:spcBef>
                  <a:spcPct val="50000"/>
                </a:spcBef>
                <a:spcAft>
                  <a:spcPct val="0"/>
                </a:spcAft>
                <a:buClr>
                  <a:schemeClr val="hlink"/>
                </a:buClr>
                <a:buSzPct val="65000"/>
                <a:buFont typeface="Monotype Sorts" charset="2"/>
                <a:buChar char="§"/>
                <a:defRPr sz="2000" b="1">
                  <a:solidFill>
                    <a:schemeClr val="tx1"/>
                  </a:solidFill>
                  <a:latin typeface="+mn-lt"/>
                  <a:ea typeface="ＭＳ Ｐゴシック" charset="0"/>
                </a:defRPr>
              </a:lvl4pPr>
              <a:lvl5pPr marL="1771650" indent="-228600" algn="l" rtl="0" eaLnBrk="0" fontAlgn="base" hangingPunct="0">
                <a:spcBef>
                  <a:spcPct val="50000"/>
                </a:spcBef>
                <a:spcAft>
                  <a:spcPct val="0"/>
                </a:spcAft>
                <a:buClr>
                  <a:schemeClr val="hlink"/>
                </a:buClr>
                <a:buSzPct val="65000"/>
                <a:buFont typeface="Monotype Sorts" charset="2"/>
                <a:buChar char="§"/>
                <a:defRPr sz="2000">
                  <a:solidFill>
                    <a:schemeClr val="tx1"/>
                  </a:solidFill>
                  <a:latin typeface="+mn-lt"/>
                  <a:ea typeface="ＭＳ Ｐゴシック" charset="0"/>
                </a:defRPr>
              </a:lvl5pPr>
              <a:lvl6pPr marL="22288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6pPr>
              <a:lvl7pPr marL="26860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7pPr>
              <a:lvl8pPr marL="31432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8pPr>
              <a:lvl9pPr marL="36004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9pPr>
            </a:lstStyle>
            <a:p>
              <a:pPr marL="0" indent="0" algn="ctr">
                <a:buFont typeface="Monotype Sorts" charset="2"/>
                <a:buNone/>
                <a:defRPr/>
              </a:pPr>
              <a:r>
                <a:rPr lang="en-US" b="0" kern="0" dirty="0" smtClean="0"/>
                <a:t>M N G</a:t>
              </a:r>
              <a:endParaRPr lang="en-US" b="0" kern="0" dirty="0"/>
            </a:p>
          </p:txBody>
        </p:sp>
      </p:grpSp>
      <p:grpSp>
        <p:nvGrpSpPr>
          <p:cNvPr id="4" name="Group 3"/>
          <p:cNvGrpSpPr>
            <a:grpSpLocks/>
          </p:cNvGrpSpPr>
          <p:nvPr/>
        </p:nvGrpSpPr>
        <p:grpSpPr bwMode="auto">
          <a:xfrm>
            <a:off x="3352800" y="3975100"/>
            <a:ext cx="5562600" cy="2598738"/>
            <a:chOff x="3352800" y="3975408"/>
            <a:chExt cx="5562600" cy="2598430"/>
          </a:xfrm>
        </p:grpSpPr>
        <p:pic>
          <p:nvPicPr>
            <p:cNvPr id="6150"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174442"/>
              <a:ext cx="5562600" cy="2399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1" name="Down Arrow 7"/>
            <p:cNvSpPr>
              <a:spLocks noChangeArrowheads="1"/>
            </p:cNvSpPr>
            <p:nvPr/>
          </p:nvSpPr>
          <p:spPr bwMode="auto">
            <a:xfrm>
              <a:off x="6248400" y="3975408"/>
              <a:ext cx="228626" cy="990728"/>
            </a:xfrm>
            <a:prstGeom prst="downArrow">
              <a:avLst>
                <a:gd name="adj1" fmla="val 50000"/>
                <a:gd name="adj2" fmla="val 49995"/>
              </a:avLst>
            </a:prstGeom>
            <a:solidFill>
              <a:schemeClr val="accent2"/>
            </a:solidFill>
            <a:ln w="12700">
              <a:solidFill>
                <a:schemeClr val="tx1"/>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en-US" b="0"/>
            </a:p>
          </p:txBody>
        </p:sp>
      </p:grpSp>
    </p:spTree>
    <p:extLst>
      <p:ext uri="{BB962C8B-B14F-4D97-AF65-F5344CB8AC3E}">
        <p14:creationId xmlns:p14="http://schemas.microsoft.com/office/powerpoint/2010/main" val="442824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 a  </a:t>
            </a:r>
            <a:r>
              <a:rPr lang="en-US" i="1" dirty="0" smtClean="0">
                <a:solidFill>
                  <a:schemeClr val="accent1">
                    <a:lumMod val="60000"/>
                    <a:lumOff val="40000"/>
                  </a:schemeClr>
                </a:solidFill>
              </a:rPr>
              <a:t>Cube</a:t>
            </a:r>
            <a:r>
              <a:rPr lang="en-US" dirty="0" smtClean="0"/>
              <a:t>  to a Flat-lander!</a:t>
            </a:r>
            <a:endParaRPr lang="en-US" dirty="0"/>
          </a:p>
        </p:txBody>
      </p:sp>
      <p:sp>
        <p:nvSpPr>
          <p:cNvPr id="3" name="Content Placeholder 2"/>
          <p:cNvSpPr>
            <a:spLocks noGrp="1"/>
          </p:cNvSpPr>
          <p:nvPr>
            <p:ph idx="1"/>
          </p:nvPr>
        </p:nvSpPr>
        <p:spPr>
          <a:xfrm>
            <a:off x="267128" y="1684962"/>
            <a:ext cx="8763856" cy="3766911"/>
          </a:xfrm>
        </p:spPr>
        <p:txBody>
          <a:bodyPr>
            <a:noAutofit/>
          </a:bodyPr>
          <a:lstStyle/>
          <a:p>
            <a:r>
              <a:rPr lang="en-US" b="0" dirty="0" smtClean="0"/>
              <a:t>Just take a square and  </a:t>
            </a:r>
            <a:r>
              <a:rPr lang="en-US" b="0" dirty="0" smtClean="0">
                <a:solidFill>
                  <a:srgbClr val="FF0000"/>
                </a:solidFill>
              </a:rPr>
              <a:t>extrude it “upwards” </a:t>
            </a:r>
            <a:r>
              <a:rPr lang="en-US" b="0" dirty="0" smtClean="0"/>
              <a:t>. . .</a:t>
            </a:r>
            <a:br>
              <a:rPr lang="en-US" b="0" dirty="0" smtClean="0"/>
            </a:br>
            <a:r>
              <a:rPr lang="en-US" b="0" dirty="0" smtClean="0"/>
              <a:t>(i.e., perpendicular to both edge-directions ) . . .  </a:t>
            </a:r>
          </a:p>
          <a:p>
            <a:endParaRPr lang="en-US" b="0" dirty="0"/>
          </a:p>
          <a:p>
            <a:endParaRPr lang="en-US" b="0" dirty="0" smtClean="0"/>
          </a:p>
          <a:p>
            <a:endParaRPr lang="en-US" b="0" dirty="0"/>
          </a:p>
          <a:p>
            <a:pPr marL="0" indent="0">
              <a:buNone/>
            </a:pPr>
            <a:endParaRPr lang="en-US" b="0" dirty="0" smtClean="0"/>
          </a:p>
          <a:p>
            <a:r>
              <a:rPr lang="en-US" b="0" dirty="0" smtClean="0"/>
              <a:t>Flat-landers cannot really “see” this!</a:t>
            </a:r>
            <a:endParaRPr lang="en-US" b="0" dirty="0"/>
          </a:p>
        </p:txBody>
      </p:sp>
      <p:grpSp>
        <p:nvGrpSpPr>
          <p:cNvPr id="14" name="Group 13"/>
          <p:cNvGrpSpPr/>
          <p:nvPr/>
        </p:nvGrpSpPr>
        <p:grpSpPr>
          <a:xfrm>
            <a:off x="4191000" y="2971801"/>
            <a:ext cx="1871664" cy="1848781"/>
            <a:chOff x="2409939" y="1875959"/>
            <a:chExt cx="1871664" cy="1848781"/>
          </a:xfrm>
        </p:grpSpPr>
        <p:cxnSp>
          <p:nvCxnSpPr>
            <p:cNvPr id="6" name="Straight Connector 5"/>
            <p:cNvCxnSpPr/>
            <p:nvPr/>
          </p:nvCxnSpPr>
          <p:spPr>
            <a:xfrm flipH="1">
              <a:off x="2449755" y="1875959"/>
              <a:ext cx="609600" cy="587917"/>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452803" y="2462678"/>
              <a:ext cx="1219200" cy="1219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5" name="Oval 6"/>
            <p:cNvSpPr>
              <a:spLocks noChangeArrowheads="1"/>
            </p:cNvSpPr>
            <p:nvPr/>
          </p:nvSpPr>
          <p:spPr bwMode="auto">
            <a:xfrm flipH="1">
              <a:off x="2409940" y="2421470"/>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u="sng"/>
            </a:p>
          </p:txBody>
        </p:sp>
        <p:cxnSp>
          <p:nvCxnSpPr>
            <p:cNvPr id="8" name="Straight Connector 7"/>
            <p:cNvCxnSpPr/>
            <p:nvPr/>
          </p:nvCxnSpPr>
          <p:spPr>
            <a:xfrm flipH="1">
              <a:off x="3672003" y="1876416"/>
              <a:ext cx="609600" cy="587917"/>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3672003" y="3093961"/>
              <a:ext cx="609600" cy="587917"/>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Oval 6"/>
            <p:cNvSpPr>
              <a:spLocks noChangeArrowheads="1"/>
            </p:cNvSpPr>
            <p:nvPr/>
          </p:nvSpPr>
          <p:spPr bwMode="auto">
            <a:xfrm flipH="1">
              <a:off x="2409939" y="3639015"/>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u="sng"/>
            </a:p>
          </p:txBody>
        </p:sp>
        <p:sp>
          <p:nvSpPr>
            <p:cNvPr id="11" name="Oval 6"/>
            <p:cNvSpPr>
              <a:spLocks noChangeArrowheads="1"/>
            </p:cNvSpPr>
            <p:nvPr/>
          </p:nvSpPr>
          <p:spPr bwMode="auto">
            <a:xfrm flipH="1">
              <a:off x="3629140" y="2424191"/>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u="sng"/>
            </a:p>
          </p:txBody>
        </p:sp>
        <p:sp>
          <p:nvSpPr>
            <p:cNvPr id="12" name="Oval 6"/>
            <p:cNvSpPr>
              <a:spLocks noChangeArrowheads="1"/>
            </p:cNvSpPr>
            <p:nvPr/>
          </p:nvSpPr>
          <p:spPr bwMode="auto">
            <a:xfrm flipH="1">
              <a:off x="3629140" y="3639015"/>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u="sng"/>
            </a:p>
          </p:txBody>
        </p:sp>
      </p:grpSp>
      <p:cxnSp>
        <p:nvCxnSpPr>
          <p:cNvPr id="13" name="Straight Connector 12"/>
          <p:cNvCxnSpPr/>
          <p:nvPr/>
        </p:nvCxnSpPr>
        <p:spPr>
          <a:xfrm flipH="1">
            <a:off x="4260686" y="4146940"/>
            <a:ext cx="609600" cy="587917"/>
          </a:xfrm>
          <a:prstGeom prst="line">
            <a:avLst/>
          </a:prstGeom>
          <a:ln w="381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1968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be 56"/>
          <p:cNvSpPr/>
          <p:nvPr/>
        </p:nvSpPr>
        <p:spPr>
          <a:xfrm>
            <a:off x="4667250" y="3871414"/>
            <a:ext cx="1009650" cy="100965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04800"/>
            <a:ext cx="9144000" cy="1390558"/>
          </a:xfrm>
        </p:spPr>
        <p:txBody>
          <a:bodyPr/>
          <a:lstStyle/>
          <a:p>
            <a:r>
              <a:rPr lang="en-US" dirty="0" smtClean="0"/>
              <a:t>Geometrical Dimensions</a:t>
            </a:r>
            <a:br>
              <a:rPr lang="en-US" dirty="0" smtClean="0"/>
            </a:br>
            <a:r>
              <a:rPr lang="en-US" dirty="0" smtClean="0"/>
              <a:t>( not TIME ! )</a:t>
            </a:r>
            <a:endParaRPr lang="en-US" dirty="0"/>
          </a:p>
        </p:txBody>
      </p:sp>
      <p:sp>
        <p:nvSpPr>
          <p:cNvPr id="3" name="Content Placeholder 2"/>
          <p:cNvSpPr>
            <a:spLocks noGrp="1"/>
          </p:cNvSpPr>
          <p:nvPr>
            <p:ph idx="1"/>
          </p:nvPr>
        </p:nvSpPr>
        <p:spPr>
          <a:xfrm>
            <a:off x="544530" y="2560835"/>
            <a:ext cx="8599470" cy="914399"/>
          </a:xfrm>
        </p:spPr>
        <p:txBody>
          <a:bodyPr>
            <a:normAutofit fontScale="77500" lnSpcReduction="20000"/>
          </a:bodyPr>
          <a:lstStyle/>
          <a:p>
            <a:pPr marL="0" indent="0">
              <a:buNone/>
            </a:pPr>
            <a:r>
              <a:rPr lang="en-US" b="0" dirty="0" smtClean="0"/>
              <a:t>Point   </a:t>
            </a:r>
            <a:r>
              <a:rPr lang="en-US" b="0" dirty="0"/>
              <a:t>- </a:t>
            </a:r>
            <a:r>
              <a:rPr lang="en-US" b="0" dirty="0" smtClean="0"/>
              <a:t>   Line    -   Square     -    Cube    -    Hypercube    -   ...</a:t>
            </a:r>
            <a:br>
              <a:rPr lang="en-US" b="0" dirty="0" smtClean="0"/>
            </a:br>
            <a:r>
              <a:rPr lang="en-US" b="0" dirty="0" smtClean="0"/>
              <a:t>  0D           1D             2D                3D                 4D               5D</a:t>
            </a:r>
            <a:endParaRPr lang="en-US" b="0" dirty="0"/>
          </a:p>
        </p:txBody>
      </p:sp>
      <p:sp>
        <p:nvSpPr>
          <p:cNvPr id="4" name="Oval 6"/>
          <p:cNvSpPr>
            <a:spLocks noChangeArrowheads="1"/>
          </p:cNvSpPr>
          <p:nvPr/>
        </p:nvSpPr>
        <p:spPr bwMode="auto">
          <a:xfrm flipH="1">
            <a:off x="857250" y="4129826"/>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9" name="Rectangle 8"/>
          <p:cNvSpPr/>
          <p:nvPr/>
        </p:nvSpPr>
        <p:spPr>
          <a:xfrm>
            <a:off x="3124200" y="4138000"/>
            <a:ext cx="762000" cy="762000"/>
          </a:xfrm>
          <a:prstGeom prst="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124200" y="4138000"/>
            <a:ext cx="762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 name="Oval 10"/>
          <p:cNvSpPr>
            <a:spLocks noChangeArrowheads="1"/>
          </p:cNvSpPr>
          <p:nvPr/>
        </p:nvSpPr>
        <p:spPr bwMode="auto">
          <a:xfrm>
            <a:off x="3076575" y="4090375"/>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12" name="Oval 6"/>
          <p:cNvSpPr>
            <a:spLocks noChangeArrowheads="1"/>
          </p:cNvSpPr>
          <p:nvPr/>
        </p:nvSpPr>
        <p:spPr bwMode="auto">
          <a:xfrm>
            <a:off x="3838575" y="4090375"/>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cxnSp>
        <p:nvCxnSpPr>
          <p:cNvPr id="13" name="Straight Connector 12"/>
          <p:cNvCxnSpPr/>
          <p:nvPr/>
        </p:nvCxnSpPr>
        <p:spPr>
          <a:xfrm>
            <a:off x="3133725" y="4900000"/>
            <a:ext cx="762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 name="Oval 13"/>
          <p:cNvSpPr>
            <a:spLocks noChangeArrowheads="1"/>
          </p:cNvSpPr>
          <p:nvPr/>
        </p:nvSpPr>
        <p:spPr bwMode="auto">
          <a:xfrm>
            <a:off x="3086100" y="4852375"/>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15" name="Oval 6"/>
          <p:cNvSpPr>
            <a:spLocks noChangeArrowheads="1"/>
          </p:cNvSpPr>
          <p:nvPr/>
        </p:nvSpPr>
        <p:spPr bwMode="auto">
          <a:xfrm>
            <a:off x="3848100" y="4852375"/>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cxnSp>
        <p:nvCxnSpPr>
          <p:cNvPr id="19" name="Straight Connector 18"/>
          <p:cNvCxnSpPr/>
          <p:nvPr/>
        </p:nvCxnSpPr>
        <p:spPr>
          <a:xfrm>
            <a:off x="2190750" y="4120301"/>
            <a:ext cx="0" cy="76200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Oval 6"/>
          <p:cNvSpPr>
            <a:spLocks noChangeArrowheads="1"/>
          </p:cNvSpPr>
          <p:nvPr/>
        </p:nvSpPr>
        <p:spPr bwMode="auto">
          <a:xfrm>
            <a:off x="2143125" y="4082201"/>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8" name="Oval 6"/>
          <p:cNvSpPr>
            <a:spLocks noChangeArrowheads="1"/>
          </p:cNvSpPr>
          <p:nvPr/>
        </p:nvSpPr>
        <p:spPr bwMode="auto">
          <a:xfrm>
            <a:off x="2143125" y="4834676"/>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cxnSp>
        <p:nvCxnSpPr>
          <p:cNvPr id="20" name="Straight Connector 19"/>
          <p:cNvCxnSpPr/>
          <p:nvPr/>
        </p:nvCxnSpPr>
        <p:spPr>
          <a:xfrm>
            <a:off x="3133725" y="4147525"/>
            <a:ext cx="0" cy="76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895725" y="4138000"/>
            <a:ext cx="0" cy="76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907585" y="3882273"/>
            <a:ext cx="762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4" name="Oval 23"/>
          <p:cNvSpPr>
            <a:spLocks noChangeArrowheads="1"/>
          </p:cNvSpPr>
          <p:nvPr/>
        </p:nvSpPr>
        <p:spPr bwMode="auto">
          <a:xfrm>
            <a:off x="4859960" y="3834648"/>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25" name="Oval 6"/>
          <p:cNvSpPr>
            <a:spLocks noChangeArrowheads="1"/>
          </p:cNvSpPr>
          <p:nvPr/>
        </p:nvSpPr>
        <p:spPr bwMode="auto">
          <a:xfrm>
            <a:off x="5621960" y="3834648"/>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cxnSp>
        <p:nvCxnSpPr>
          <p:cNvPr id="26" name="Straight Connector 25"/>
          <p:cNvCxnSpPr/>
          <p:nvPr/>
        </p:nvCxnSpPr>
        <p:spPr>
          <a:xfrm>
            <a:off x="4914900" y="4687250"/>
            <a:ext cx="762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7" name="Oval 26"/>
          <p:cNvSpPr>
            <a:spLocks noChangeArrowheads="1"/>
          </p:cNvSpPr>
          <p:nvPr/>
        </p:nvSpPr>
        <p:spPr bwMode="auto">
          <a:xfrm>
            <a:off x="4914900" y="4633300"/>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28" name="Oval 6"/>
          <p:cNvSpPr>
            <a:spLocks noChangeArrowheads="1"/>
          </p:cNvSpPr>
          <p:nvPr/>
        </p:nvSpPr>
        <p:spPr bwMode="auto">
          <a:xfrm>
            <a:off x="5627827" y="4633300"/>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cxnSp>
        <p:nvCxnSpPr>
          <p:cNvPr id="29" name="Straight Connector 28"/>
          <p:cNvCxnSpPr/>
          <p:nvPr/>
        </p:nvCxnSpPr>
        <p:spPr>
          <a:xfrm>
            <a:off x="4914900" y="3918925"/>
            <a:ext cx="0" cy="76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669585" y="3925250"/>
            <a:ext cx="0" cy="76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657725" y="4138000"/>
            <a:ext cx="762000" cy="762000"/>
          </a:xfrm>
          <a:prstGeom prst="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4657725" y="4138000"/>
            <a:ext cx="762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667250" y="4900000"/>
            <a:ext cx="762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667250" y="4147525"/>
            <a:ext cx="0" cy="76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429250" y="4138000"/>
            <a:ext cx="0" cy="762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3" name="Oval 32"/>
          <p:cNvSpPr>
            <a:spLocks noChangeArrowheads="1"/>
          </p:cNvSpPr>
          <p:nvPr/>
        </p:nvSpPr>
        <p:spPr bwMode="auto">
          <a:xfrm>
            <a:off x="4610100" y="4090375"/>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36" name="Oval 35"/>
          <p:cNvSpPr>
            <a:spLocks noChangeArrowheads="1"/>
          </p:cNvSpPr>
          <p:nvPr/>
        </p:nvSpPr>
        <p:spPr bwMode="auto">
          <a:xfrm>
            <a:off x="4619625" y="4852375"/>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34" name="Oval 6"/>
          <p:cNvSpPr>
            <a:spLocks noChangeArrowheads="1"/>
          </p:cNvSpPr>
          <p:nvPr/>
        </p:nvSpPr>
        <p:spPr bwMode="auto">
          <a:xfrm>
            <a:off x="5372100" y="4090375"/>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cxnSp>
        <p:nvCxnSpPr>
          <p:cNvPr id="58" name="Straight Connector 57"/>
          <p:cNvCxnSpPr>
            <a:stCxn id="33" idx="7"/>
          </p:cNvCxnSpPr>
          <p:nvPr/>
        </p:nvCxnSpPr>
        <p:spPr>
          <a:xfrm flipV="1">
            <a:off x="4691401" y="3882122"/>
            <a:ext cx="216184" cy="222202"/>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4698716" y="4640193"/>
            <a:ext cx="216184" cy="222202"/>
          </a:xfrm>
          <a:prstGeom prst="line">
            <a:avLst/>
          </a:prstGeom>
          <a:ln w="28575">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5451613" y="3871569"/>
            <a:ext cx="216184" cy="222202"/>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5433518" y="4674979"/>
            <a:ext cx="216184" cy="222202"/>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7" name="Oval 6"/>
          <p:cNvSpPr>
            <a:spLocks noChangeArrowheads="1"/>
          </p:cNvSpPr>
          <p:nvPr/>
        </p:nvSpPr>
        <p:spPr bwMode="auto">
          <a:xfrm>
            <a:off x="5381625" y="4852375"/>
            <a:ext cx="95250" cy="95250"/>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65" name="TextBox 64"/>
          <p:cNvSpPr txBox="1"/>
          <p:nvPr/>
        </p:nvSpPr>
        <p:spPr>
          <a:xfrm>
            <a:off x="3218869" y="5430313"/>
            <a:ext cx="2877711" cy="646331"/>
          </a:xfrm>
          <a:prstGeom prst="rect">
            <a:avLst/>
          </a:prstGeom>
          <a:noFill/>
        </p:spPr>
        <p:txBody>
          <a:bodyPr wrap="none" rtlCol="0">
            <a:spAutoFit/>
          </a:bodyPr>
          <a:lstStyle/>
          <a:p>
            <a:r>
              <a:rPr lang="en-US" sz="3600" b="1" dirty="0">
                <a:solidFill>
                  <a:srgbClr val="FF0000"/>
                </a:solidFill>
              </a:rPr>
              <a:t>EXTRUSION</a:t>
            </a:r>
          </a:p>
        </p:txBody>
      </p:sp>
      <p:sp>
        <p:nvSpPr>
          <p:cNvPr id="67" name="Cube 66"/>
          <p:cNvSpPr/>
          <p:nvPr/>
        </p:nvSpPr>
        <p:spPr>
          <a:xfrm>
            <a:off x="6248400" y="3680800"/>
            <a:ext cx="1066800" cy="10668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Cube 65"/>
          <p:cNvSpPr/>
          <p:nvPr/>
        </p:nvSpPr>
        <p:spPr>
          <a:xfrm>
            <a:off x="6629400" y="3842725"/>
            <a:ext cx="1066800" cy="10668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Connector 67"/>
          <p:cNvCxnSpPr/>
          <p:nvPr/>
        </p:nvCxnSpPr>
        <p:spPr>
          <a:xfrm>
            <a:off x="6248400" y="4751295"/>
            <a:ext cx="412090" cy="153771"/>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034783" y="3965853"/>
            <a:ext cx="412090" cy="153771"/>
          </a:xfrm>
          <a:prstGeom prst="line">
            <a:avLst/>
          </a:prstGeom>
          <a:ln w="28575">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038441" y="4743411"/>
            <a:ext cx="412090" cy="153771"/>
          </a:xfrm>
          <a:prstGeom prst="line">
            <a:avLst/>
          </a:prstGeom>
          <a:ln w="28575">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7284110" y="4486423"/>
            <a:ext cx="412090" cy="153771"/>
          </a:xfrm>
          <a:prstGeom prst="line">
            <a:avLst/>
          </a:prstGeom>
          <a:ln w="28575">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6499555" y="3688954"/>
            <a:ext cx="412090" cy="153771"/>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6248400" y="3970050"/>
            <a:ext cx="412090" cy="153771"/>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7284110" y="3688955"/>
            <a:ext cx="412090" cy="153771"/>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6" name="Oval 6"/>
          <p:cNvSpPr>
            <a:spLocks noChangeArrowheads="1"/>
          </p:cNvSpPr>
          <p:nvPr/>
        </p:nvSpPr>
        <p:spPr bwMode="auto">
          <a:xfrm flipH="1">
            <a:off x="6617628" y="4868410"/>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77" name="Oval 6"/>
          <p:cNvSpPr>
            <a:spLocks noChangeArrowheads="1"/>
          </p:cNvSpPr>
          <p:nvPr/>
        </p:nvSpPr>
        <p:spPr bwMode="auto">
          <a:xfrm flipH="1">
            <a:off x="6617627" y="4069975"/>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78" name="Oval 6"/>
          <p:cNvSpPr>
            <a:spLocks noChangeArrowheads="1"/>
          </p:cNvSpPr>
          <p:nvPr/>
        </p:nvSpPr>
        <p:spPr bwMode="auto">
          <a:xfrm flipH="1">
            <a:off x="7364807" y="4076761"/>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79" name="Oval 6"/>
          <p:cNvSpPr>
            <a:spLocks noChangeArrowheads="1"/>
          </p:cNvSpPr>
          <p:nvPr/>
        </p:nvSpPr>
        <p:spPr bwMode="auto">
          <a:xfrm flipH="1">
            <a:off x="7653337" y="3799863"/>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80" name="Oval 6"/>
          <p:cNvSpPr>
            <a:spLocks noChangeArrowheads="1"/>
          </p:cNvSpPr>
          <p:nvPr/>
        </p:nvSpPr>
        <p:spPr bwMode="auto">
          <a:xfrm flipH="1">
            <a:off x="7653338" y="4611466"/>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81" name="Oval 6"/>
          <p:cNvSpPr>
            <a:spLocks noChangeArrowheads="1"/>
          </p:cNvSpPr>
          <p:nvPr/>
        </p:nvSpPr>
        <p:spPr bwMode="auto">
          <a:xfrm flipH="1">
            <a:off x="7404011" y="4848028"/>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a:p>
        </p:txBody>
      </p:sp>
      <p:sp>
        <p:nvSpPr>
          <p:cNvPr id="82" name="Oval 6"/>
          <p:cNvSpPr>
            <a:spLocks noChangeArrowheads="1"/>
          </p:cNvSpPr>
          <p:nvPr/>
        </p:nvSpPr>
        <p:spPr bwMode="auto">
          <a:xfrm flipH="1">
            <a:off x="6868783" y="3796398"/>
            <a:ext cx="85725" cy="85725"/>
          </a:xfrm>
          <a:prstGeom prst="ellipse">
            <a:avLst/>
          </a:prstGeom>
          <a:solidFill>
            <a:schemeClr val="tx2"/>
          </a:solidFill>
          <a:ln w="12700">
            <a:solidFill>
              <a:schemeClr val="tx2"/>
            </a:solidFill>
            <a:round/>
            <a:headEnd/>
            <a:tailEnd/>
          </a:ln>
          <a:effectLst/>
          <a:extLst/>
        </p:spPr>
        <p:txBody>
          <a:bodyPr wrap="none" anchor="ctr"/>
          <a:lstStyle/>
          <a:p>
            <a:endParaRPr lang="en-US"/>
          </a:p>
        </p:txBody>
      </p:sp>
    </p:spTree>
    <p:extLst>
      <p:ext uri="{BB962C8B-B14F-4D97-AF65-F5344CB8AC3E}">
        <p14:creationId xmlns:p14="http://schemas.microsoft.com/office/powerpoint/2010/main" val="702011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4D </a:t>
            </a:r>
            <a:r>
              <a:rPr lang="en-US" dirty="0" err="1" smtClean="0"/>
              <a:t>Polytopes</a:t>
            </a:r>
            <a:endParaRPr lang="en-US" dirty="0"/>
          </a:p>
        </p:txBody>
      </p:sp>
      <p:sp>
        <p:nvSpPr>
          <p:cNvPr id="3" name="Content Placeholder 2"/>
          <p:cNvSpPr>
            <a:spLocks noGrp="1"/>
          </p:cNvSpPr>
          <p:nvPr>
            <p:ph idx="1"/>
          </p:nvPr>
        </p:nvSpPr>
        <p:spPr>
          <a:xfrm>
            <a:off x="1204332" y="1393901"/>
            <a:ext cx="7504770" cy="4850781"/>
          </a:xfrm>
        </p:spPr>
        <p:txBody>
          <a:bodyPr/>
          <a:lstStyle/>
          <a:p>
            <a:r>
              <a:rPr lang="en-US" sz="2400" b="0" dirty="0" smtClean="0"/>
              <a:t>“</a:t>
            </a:r>
            <a:r>
              <a:rPr lang="en-US" sz="2400" b="0" dirty="0" err="1" smtClean="0"/>
              <a:t>Polytope</a:t>
            </a:r>
            <a:r>
              <a:rPr lang="en-US" sz="2400" b="0" dirty="0" smtClean="0"/>
              <a:t>” is the generalization of </a:t>
            </a:r>
            <a:br>
              <a:rPr lang="en-US" sz="2400" b="0" dirty="0" smtClean="0"/>
            </a:br>
            <a:r>
              <a:rPr lang="en-US" sz="2400" b="0" dirty="0" smtClean="0"/>
              <a:t>‘Polyhedron’ in higher dimensions.</a:t>
            </a:r>
            <a:br>
              <a:rPr lang="en-US" sz="2400" b="0" dirty="0" smtClean="0"/>
            </a:br>
            <a:endParaRPr lang="en-US" sz="2400" b="0" dirty="0" smtClean="0"/>
          </a:p>
          <a:p>
            <a:r>
              <a:rPr lang="en-US" sz="2400" b="0" dirty="0" smtClean="0"/>
              <a:t>The “shell” or “crust” of a regular 4D polytope</a:t>
            </a:r>
            <a:br>
              <a:rPr lang="en-US" sz="2400" b="0" dirty="0" smtClean="0"/>
            </a:br>
            <a:r>
              <a:rPr lang="en-US" sz="2400" b="0" dirty="0" smtClean="0"/>
              <a:t>is composed of regular 3D polygons,</a:t>
            </a:r>
            <a:br>
              <a:rPr lang="en-US" sz="2400" b="0" dirty="0" smtClean="0"/>
            </a:br>
            <a:r>
              <a:rPr lang="en-US" sz="2400" b="0" dirty="0" smtClean="0"/>
              <a:t>i.e., the Platonic solids.</a:t>
            </a:r>
            <a:br>
              <a:rPr lang="en-US" sz="2400" b="0" dirty="0" smtClean="0"/>
            </a:br>
            <a:endParaRPr lang="en-US" sz="2400" b="0" dirty="0" smtClean="0"/>
          </a:p>
          <a:p>
            <a:r>
              <a:rPr lang="en-US" sz="2400" b="0" dirty="0" smtClean="0"/>
              <a:t>All corners and edges between these “cells”</a:t>
            </a:r>
            <a:br>
              <a:rPr lang="en-US" sz="2400" b="0" dirty="0" smtClean="0"/>
            </a:br>
            <a:r>
              <a:rPr lang="en-US" sz="2400" b="0" dirty="0" smtClean="0"/>
              <a:t>must be the same!</a:t>
            </a:r>
            <a:br>
              <a:rPr lang="en-US" sz="2400" b="0" dirty="0" smtClean="0"/>
            </a:br>
            <a:endParaRPr lang="en-US" sz="2400" b="0" dirty="0" smtClean="0"/>
          </a:p>
          <a:p>
            <a:r>
              <a:rPr lang="en-US" sz="2400" b="0" dirty="0" smtClean="0">
                <a:solidFill>
                  <a:srgbClr val="FFFF00"/>
                </a:solidFill>
              </a:rPr>
              <a:t>How can we “see” these polytopes ? ? ?</a:t>
            </a:r>
          </a:p>
        </p:txBody>
      </p:sp>
    </p:spTree>
    <p:extLst>
      <p:ext uri="{BB962C8B-B14F-4D97-AF65-F5344CB8AC3E}">
        <p14:creationId xmlns:p14="http://schemas.microsoft.com/office/powerpoint/2010/main" val="36837477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pPr>
              <a:defRPr/>
            </a:pPr>
            <a:r>
              <a:rPr lang="en-US" dirty="0" smtClean="0"/>
              <a:t>“Seeing Higher-Dimensional Polytopes”</a:t>
            </a:r>
          </a:p>
        </p:txBody>
      </p:sp>
      <p:sp>
        <p:nvSpPr>
          <p:cNvPr id="347139" name="Rectangle 3"/>
          <p:cNvSpPr>
            <a:spLocks noGrp="1" noChangeArrowheads="1"/>
          </p:cNvSpPr>
          <p:nvPr>
            <p:ph type="body" idx="1"/>
          </p:nvPr>
        </p:nvSpPr>
        <p:spPr>
          <a:xfrm>
            <a:off x="747132" y="1182029"/>
            <a:ext cx="8244468" cy="5523571"/>
          </a:xfrm>
        </p:spPr>
        <p:txBody>
          <a:bodyPr/>
          <a:lstStyle/>
          <a:p>
            <a:r>
              <a:rPr lang="en-US" altLang="en-US" sz="2400" b="0" dirty="0" smtClean="0"/>
              <a:t>I showed you the  </a:t>
            </a:r>
            <a:r>
              <a:rPr lang="en-US" altLang="en-US" sz="2400" b="0" dirty="0" smtClean="0">
                <a:solidFill>
                  <a:srgbClr val="FFC000"/>
                </a:solidFill>
              </a:rPr>
              <a:t>3D Platonic Solids </a:t>
            </a:r>
            <a:r>
              <a:rPr lang="en-US" altLang="en-US" sz="2400" b="0" dirty="0" smtClean="0"/>
              <a:t>…</a:t>
            </a:r>
            <a:br>
              <a:rPr lang="en-US" altLang="en-US" sz="2400" b="0" dirty="0" smtClean="0"/>
            </a:br>
            <a:r>
              <a:rPr lang="en-US" altLang="en-US" sz="2400" b="0" dirty="0" smtClean="0"/>
              <a:t>But I did not show you any 3D models!</a:t>
            </a:r>
            <a:br>
              <a:rPr lang="en-US" altLang="en-US" sz="2400" b="0" dirty="0" smtClean="0"/>
            </a:br>
            <a:endParaRPr lang="en-US" altLang="en-US" sz="2400" b="0" dirty="0" smtClean="0"/>
          </a:p>
          <a:p>
            <a:r>
              <a:rPr lang="en-US" altLang="en-US" sz="2400" b="0" dirty="0" smtClean="0"/>
              <a:t>For some of them you have only seen </a:t>
            </a:r>
            <a:r>
              <a:rPr lang="en-US" altLang="en-US" sz="2400" b="0" dirty="0" smtClean="0">
                <a:solidFill>
                  <a:srgbClr val="FFC000"/>
                </a:solidFill>
              </a:rPr>
              <a:t>projections.</a:t>
            </a:r>
            <a:r>
              <a:rPr lang="en-US" altLang="en-US" sz="2400" b="0" dirty="0" smtClean="0"/>
              <a:t> </a:t>
            </a:r>
            <a:br>
              <a:rPr lang="en-US" altLang="en-US" sz="2400" b="0" dirty="0" smtClean="0"/>
            </a:br>
            <a:r>
              <a:rPr lang="en-US" altLang="en-US" sz="2400" b="0" dirty="0" smtClean="0"/>
              <a:t>Did that bother you ?? </a:t>
            </a:r>
            <a:br>
              <a:rPr lang="en-US" altLang="en-US" sz="2400" b="0" dirty="0" smtClean="0"/>
            </a:br>
            <a:endParaRPr lang="en-US" altLang="en-US" sz="2400" b="0" dirty="0" smtClean="0"/>
          </a:p>
          <a:p>
            <a:r>
              <a:rPr lang="en-US" altLang="en-US" sz="2400" b="0" dirty="0" smtClean="0"/>
              <a:t>Good projections are almost as good as the real thing. </a:t>
            </a:r>
            <a:br>
              <a:rPr lang="en-US" altLang="en-US" sz="2400" b="0" dirty="0" smtClean="0"/>
            </a:br>
            <a:r>
              <a:rPr lang="en-US" altLang="en-US" sz="2400" b="0" dirty="0" smtClean="0"/>
              <a:t>Our visual input, after all, is only 2D. </a:t>
            </a:r>
            <a:br>
              <a:rPr lang="en-US" altLang="en-US" sz="2400" b="0" dirty="0" smtClean="0"/>
            </a:br>
            <a:r>
              <a:rPr lang="en-US" altLang="en-US" sz="2400" b="0" dirty="0" smtClean="0"/>
              <a:t>-- 3D viewing is a mental reconstruction in your brain, </a:t>
            </a:r>
            <a:br>
              <a:rPr lang="en-US" altLang="en-US" sz="2400" b="0" dirty="0" smtClean="0"/>
            </a:br>
            <a:r>
              <a:rPr lang="en-US" altLang="en-US" sz="2400" b="0" dirty="0" smtClean="0"/>
              <a:t>-- that is where the real "seeing" is going on ! </a:t>
            </a:r>
            <a:br>
              <a:rPr lang="en-US" altLang="en-US" sz="2400" b="0" dirty="0" smtClean="0"/>
            </a:br>
            <a:endParaRPr lang="en-US" altLang="en-US" sz="2400" b="0" dirty="0" smtClean="0"/>
          </a:p>
          <a:p>
            <a:r>
              <a:rPr lang="en-US" altLang="en-US" sz="2400" dirty="0" smtClean="0">
                <a:solidFill>
                  <a:srgbClr val="FFFF00"/>
                </a:solidFill>
              </a:rPr>
              <a:t>We will use this to “see” the 4D polytopes</a:t>
            </a:r>
            <a:r>
              <a:rPr lang="en-US" altLang="en-US" sz="2400" b="0" dirty="0" smtClean="0">
                <a:solidFill>
                  <a:srgbClr val="FFFF00"/>
                </a:solidFill>
              </a:rPr>
              <a:t>.</a:t>
            </a:r>
            <a:r>
              <a:rPr lang="en-US" altLang="en-US" sz="2400" b="0" dirty="0" smtClean="0"/>
              <a:t/>
            </a:r>
            <a:br>
              <a:rPr lang="en-US" altLang="en-US" sz="2400" b="0" dirty="0" smtClean="0"/>
            </a:br>
            <a:endParaRPr lang="en-US" altLang="en-US" sz="2400" b="0" dirty="0" smtClean="0"/>
          </a:p>
        </p:txBody>
      </p:sp>
    </p:spTree>
    <p:extLst>
      <p:ext uri="{BB962C8B-B14F-4D97-AF65-F5344CB8AC3E}">
        <p14:creationId xmlns:p14="http://schemas.microsoft.com/office/powerpoint/2010/main" val="2965499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7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71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471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71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9"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p:txBody>
          <a:bodyPr/>
          <a:lstStyle/>
          <a:p>
            <a:pPr>
              <a:defRPr/>
            </a:pPr>
            <a:r>
              <a:rPr lang="en-US" smtClean="0"/>
              <a:t>Wire Frame Projections</a:t>
            </a:r>
          </a:p>
        </p:txBody>
      </p:sp>
      <p:sp>
        <p:nvSpPr>
          <p:cNvPr id="16387" name="Rectangle 3"/>
          <p:cNvSpPr>
            <a:spLocks noGrp="1" noChangeArrowheads="1"/>
          </p:cNvSpPr>
          <p:nvPr>
            <p:ph type="body" idx="1"/>
          </p:nvPr>
        </p:nvSpPr>
        <p:spPr>
          <a:xfrm>
            <a:off x="678094" y="1498600"/>
            <a:ext cx="8313506" cy="1625600"/>
          </a:xfrm>
        </p:spPr>
        <p:txBody>
          <a:bodyPr/>
          <a:lstStyle/>
          <a:p>
            <a:r>
              <a:rPr lang="en-US" altLang="en-US" b="0" dirty="0" smtClean="0"/>
              <a:t>The</a:t>
            </a:r>
            <a:r>
              <a:rPr lang="en-US" altLang="en-US" b="0" dirty="0" smtClean="0">
                <a:solidFill>
                  <a:schemeClr val="tx2">
                    <a:lumMod val="75000"/>
                  </a:schemeClr>
                </a:solidFill>
              </a:rPr>
              <a:t> </a:t>
            </a:r>
            <a:r>
              <a:rPr lang="en-US" altLang="en-US" b="0" dirty="0" smtClean="0">
                <a:solidFill>
                  <a:schemeClr val="tx2">
                    <a:lumMod val="60000"/>
                    <a:lumOff val="40000"/>
                  </a:schemeClr>
                </a:solidFill>
              </a:rPr>
              <a:t>shadow</a:t>
            </a:r>
            <a:r>
              <a:rPr lang="en-US" altLang="en-US" b="0" dirty="0" smtClean="0"/>
              <a:t> of a solid object is mostly a </a:t>
            </a:r>
            <a:r>
              <a:rPr lang="en-US" altLang="en-US" b="0" dirty="0" smtClean="0">
                <a:solidFill>
                  <a:schemeClr val="tx2">
                    <a:lumMod val="60000"/>
                    <a:lumOff val="40000"/>
                  </a:schemeClr>
                </a:solidFill>
              </a:rPr>
              <a:t>blob</a:t>
            </a:r>
            <a:r>
              <a:rPr lang="en-US" altLang="en-US" b="0" dirty="0" smtClean="0"/>
              <a:t>. </a:t>
            </a:r>
          </a:p>
          <a:p>
            <a:r>
              <a:rPr lang="en-US" altLang="en-US" b="0" dirty="0" smtClean="0"/>
              <a:t>Better to use </a:t>
            </a:r>
            <a:r>
              <a:rPr lang="en-US" altLang="en-US" b="0" dirty="0" smtClean="0">
                <a:solidFill>
                  <a:srgbClr val="FFFF00"/>
                </a:solidFill>
              </a:rPr>
              <a:t>wire frames</a:t>
            </a:r>
            <a:r>
              <a:rPr lang="en-US" altLang="en-US" b="0" dirty="0" smtClean="0"/>
              <a:t>, so we can also see </a:t>
            </a:r>
            <a:br>
              <a:rPr lang="en-US" altLang="en-US" b="0" dirty="0" smtClean="0"/>
            </a:br>
            <a:r>
              <a:rPr lang="en-US" altLang="en-US" b="0" dirty="0" smtClean="0"/>
              <a:t> what is going on </a:t>
            </a:r>
            <a:r>
              <a:rPr lang="en-US" altLang="en-US" b="0" dirty="0" err="1" smtClean="0"/>
              <a:t>on</a:t>
            </a:r>
            <a:r>
              <a:rPr lang="en-US" altLang="en-US" b="0" dirty="0" smtClean="0"/>
              <a:t> the back side. </a:t>
            </a:r>
          </a:p>
        </p:txBody>
      </p:sp>
      <p:grpSp>
        <p:nvGrpSpPr>
          <p:cNvPr id="16388" name="Group 4"/>
          <p:cNvGrpSpPr>
            <a:grpSpLocks/>
          </p:cNvGrpSpPr>
          <p:nvPr/>
        </p:nvGrpSpPr>
        <p:grpSpPr bwMode="auto">
          <a:xfrm>
            <a:off x="5029200" y="3886200"/>
            <a:ext cx="2286000" cy="1828800"/>
            <a:chOff x="3168" y="2448"/>
            <a:chExt cx="1440" cy="1152"/>
          </a:xfrm>
        </p:grpSpPr>
        <p:sp>
          <p:nvSpPr>
            <p:cNvPr id="16390" name="Rectangle 5"/>
            <p:cNvSpPr>
              <a:spLocks noChangeArrowheads="1"/>
            </p:cNvSpPr>
            <p:nvPr/>
          </p:nvSpPr>
          <p:spPr bwMode="auto">
            <a:xfrm>
              <a:off x="3168" y="2688"/>
              <a:ext cx="960" cy="912"/>
            </a:xfrm>
            <a:prstGeom prst="rect">
              <a:avLst/>
            </a:prstGeom>
            <a:noFill/>
            <a:ln w="28575">
              <a:solidFill>
                <a:srgbClr val="FFFF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16391" name="Rectangle 6"/>
            <p:cNvSpPr>
              <a:spLocks noChangeArrowheads="1"/>
            </p:cNvSpPr>
            <p:nvPr/>
          </p:nvSpPr>
          <p:spPr bwMode="auto">
            <a:xfrm>
              <a:off x="3648" y="2448"/>
              <a:ext cx="960" cy="912"/>
            </a:xfrm>
            <a:prstGeom prst="rect">
              <a:avLst/>
            </a:prstGeom>
            <a:noFill/>
            <a:ln w="28575">
              <a:solidFill>
                <a:srgbClr val="FFFF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16392" name="Line 7"/>
            <p:cNvSpPr>
              <a:spLocks noChangeShapeType="1"/>
            </p:cNvSpPr>
            <p:nvPr/>
          </p:nvSpPr>
          <p:spPr bwMode="auto">
            <a:xfrm flipV="1">
              <a:off x="3168" y="2448"/>
              <a:ext cx="480" cy="24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393" name="Line 8"/>
            <p:cNvSpPr>
              <a:spLocks noChangeShapeType="1"/>
            </p:cNvSpPr>
            <p:nvPr/>
          </p:nvSpPr>
          <p:spPr bwMode="auto">
            <a:xfrm flipV="1">
              <a:off x="4128" y="2448"/>
              <a:ext cx="480" cy="24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394" name="Line 9"/>
            <p:cNvSpPr>
              <a:spLocks noChangeShapeType="1"/>
            </p:cNvSpPr>
            <p:nvPr/>
          </p:nvSpPr>
          <p:spPr bwMode="auto">
            <a:xfrm flipV="1">
              <a:off x="3168" y="3360"/>
              <a:ext cx="480" cy="24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395" name="Line 10"/>
            <p:cNvSpPr>
              <a:spLocks noChangeShapeType="1"/>
            </p:cNvSpPr>
            <p:nvPr/>
          </p:nvSpPr>
          <p:spPr bwMode="auto">
            <a:xfrm flipV="1">
              <a:off x="4128" y="3360"/>
              <a:ext cx="480" cy="240"/>
            </a:xfrm>
            <a:prstGeom prst="line">
              <a:avLst/>
            </a:prstGeom>
            <a:noFill/>
            <a:ln w="2857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6389" name="Freeform 11"/>
          <p:cNvSpPr>
            <a:spLocks/>
          </p:cNvSpPr>
          <p:nvPr/>
        </p:nvSpPr>
        <p:spPr bwMode="auto">
          <a:xfrm>
            <a:off x="1828800" y="3962400"/>
            <a:ext cx="2286000" cy="1828800"/>
          </a:xfrm>
          <a:custGeom>
            <a:avLst/>
            <a:gdLst>
              <a:gd name="T0" fmla="*/ 1209675000 w 1440"/>
              <a:gd name="T1" fmla="*/ 0 h 1152"/>
              <a:gd name="T2" fmla="*/ 2147483647 w 1440"/>
              <a:gd name="T3" fmla="*/ 0 h 1152"/>
              <a:gd name="T4" fmla="*/ 2147483647 w 1440"/>
              <a:gd name="T5" fmla="*/ 2147483647 h 1152"/>
              <a:gd name="T6" fmla="*/ 2147483647 w 1440"/>
              <a:gd name="T7" fmla="*/ 2147483647 h 1152"/>
              <a:gd name="T8" fmla="*/ 0 w 1440"/>
              <a:gd name="T9" fmla="*/ 2147483647 h 1152"/>
              <a:gd name="T10" fmla="*/ 0 w 1440"/>
              <a:gd name="T11" fmla="*/ 604837500 h 1152"/>
              <a:gd name="T12" fmla="*/ 1209675000 w 1440"/>
              <a:gd name="T13" fmla="*/ 0 h 11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0" h="1152">
                <a:moveTo>
                  <a:pt x="480" y="0"/>
                </a:moveTo>
                <a:lnTo>
                  <a:pt x="1440" y="0"/>
                </a:lnTo>
                <a:lnTo>
                  <a:pt x="1440" y="912"/>
                </a:lnTo>
                <a:lnTo>
                  <a:pt x="960" y="1152"/>
                </a:lnTo>
                <a:lnTo>
                  <a:pt x="0" y="1152"/>
                </a:lnTo>
                <a:lnTo>
                  <a:pt x="0" y="240"/>
                </a:lnTo>
                <a:lnTo>
                  <a:pt x="480" y="0"/>
                </a:lnTo>
                <a:close/>
              </a:path>
            </a:pathLst>
          </a:custGeom>
          <a:solidFill>
            <a:srgbClr val="002FF8"/>
          </a:solidFill>
          <a:ln w="12700" cap="flat" cmpd="sng">
            <a:solidFill>
              <a:srgbClr val="002FF8"/>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148677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62" y="295328"/>
            <a:ext cx="8839200" cy="857250"/>
          </a:xfrm>
        </p:spPr>
        <p:txBody>
          <a:bodyPr>
            <a:normAutofit/>
          </a:bodyPr>
          <a:lstStyle/>
          <a:p>
            <a:r>
              <a:rPr lang="en-US" dirty="0" smtClean="0"/>
              <a:t>Oblique  or  Perspective  Projections</a:t>
            </a:r>
            <a:endParaRPr lang="en-US" dirty="0"/>
          </a:p>
        </p:txBody>
      </p:sp>
      <p:sp>
        <p:nvSpPr>
          <p:cNvPr id="3" name="Content Placeholder 2"/>
          <p:cNvSpPr>
            <a:spLocks noGrp="1"/>
          </p:cNvSpPr>
          <p:nvPr>
            <p:ph idx="1"/>
          </p:nvPr>
        </p:nvSpPr>
        <p:spPr>
          <a:xfrm>
            <a:off x="933450" y="4636355"/>
            <a:ext cx="7296150" cy="533399"/>
          </a:xfrm>
        </p:spPr>
        <p:txBody>
          <a:bodyPr>
            <a:normAutofit fontScale="85000" lnSpcReduction="10000"/>
          </a:bodyPr>
          <a:lstStyle/>
          <a:p>
            <a:pPr marL="0" indent="0">
              <a:buNone/>
            </a:pPr>
            <a:r>
              <a:rPr lang="en-US" altLang="en-US" dirty="0"/>
              <a:t>3D Cube </a:t>
            </a:r>
            <a:r>
              <a:rPr lang="en-US" altLang="en-US" dirty="0">
                <a:latin typeface="Times New Roman" pitchFamily="18" charset="0"/>
                <a:sym typeface="Wingdings" pitchFamily="2" charset="2"/>
              </a:rPr>
              <a:t></a:t>
            </a:r>
            <a:r>
              <a:rPr lang="en-US" altLang="en-US" dirty="0"/>
              <a:t> </a:t>
            </a:r>
            <a:r>
              <a:rPr lang="en-US" altLang="en-US" dirty="0" smtClean="0"/>
              <a:t>2D              4D </a:t>
            </a:r>
            <a:r>
              <a:rPr lang="en-US" altLang="en-US" dirty="0"/>
              <a:t>Cube </a:t>
            </a:r>
            <a:r>
              <a:rPr lang="en-US" altLang="en-US" dirty="0">
                <a:latin typeface="Times New Roman" pitchFamily="18" charset="0"/>
                <a:sym typeface="Wingdings" pitchFamily="2" charset="2"/>
              </a:rPr>
              <a:t></a:t>
            </a:r>
            <a:r>
              <a:rPr lang="en-US" altLang="en-US" dirty="0"/>
              <a:t> </a:t>
            </a:r>
            <a:r>
              <a:rPr lang="en-US" altLang="en-US" dirty="0" smtClean="0"/>
              <a:t>3D   </a:t>
            </a:r>
            <a:r>
              <a:rPr lang="en-US" altLang="en-US" dirty="0">
                <a:solidFill>
                  <a:schemeClr val="tx2">
                    <a:lumMod val="60000"/>
                    <a:lumOff val="40000"/>
                  </a:schemeClr>
                </a:solidFill>
              </a:rPr>
              <a:t>(</a:t>
            </a:r>
            <a:r>
              <a:rPr lang="en-US" altLang="en-US" dirty="0">
                <a:solidFill>
                  <a:schemeClr val="tx2">
                    <a:lumMod val="60000"/>
                    <a:lumOff val="40000"/>
                  </a:schemeClr>
                </a:solidFill>
                <a:latin typeface="Times New Roman" pitchFamily="18" charset="0"/>
                <a:sym typeface="Wingdings" pitchFamily="2" charset="2"/>
              </a:rPr>
              <a:t></a:t>
            </a:r>
            <a:r>
              <a:rPr lang="en-US" altLang="en-US" dirty="0">
                <a:solidFill>
                  <a:schemeClr val="tx2">
                    <a:lumMod val="60000"/>
                    <a:lumOff val="40000"/>
                  </a:schemeClr>
                </a:solidFill>
              </a:rPr>
              <a:t> 2D </a:t>
            </a:r>
            <a:r>
              <a:rPr lang="en-US" altLang="en-US" dirty="0" smtClean="0">
                <a:solidFill>
                  <a:schemeClr val="tx2">
                    <a:lumMod val="60000"/>
                    <a:lumOff val="40000"/>
                  </a:schemeClr>
                </a:solidFill>
              </a:rPr>
              <a:t>)</a:t>
            </a:r>
          </a:p>
          <a:p>
            <a:endParaRPr lang="en-US" altLang="en-US" dirty="0"/>
          </a:p>
          <a:p>
            <a:endParaRPr lang="en-US" dirty="0"/>
          </a:p>
        </p:txBody>
      </p:sp>
      <p:grpSp>
        <p:nvGrpSpPr>
          <p:cNvPr id="36" name="Group 35"/>
          <p:cNvGrpSpPr/>
          <p:nvPr/>
        </p:nvGrpSpPr>
        <p:grpSpPr>
          <a:xfrm>
            <a:off x="4953000" y="2747169"/>
            <a:ext cx="1219200" cy="1219202"/>
            <a:chOff x="8001000" y="2009773"/>
            <a:chExt cx="1219200" cy="1219202"/>
          </a:xfrm>
        </p:grpSpPr>
        <p:sp>
          <p:nvSpPr>
            <p:cNvPr id="5" name="Rectangle 8"/>
            <p:cNvSpPr>
              <a:spLocks noChangeArrowheads="1"/>
            </p:cNvSpPr>
            <p:nvPr/>
          </p:nvSpPr>
          <p:spPr bwMode="auto">
            <a:xfrm>
              <a:off x="8274300" y="2264474"/>
              <a:ext cx="686809" cy="686809"/>
            </a:xfrm>
            <a:prstGeom prst="rect">
              <a:avLst/>
            </a:prstGeom>
            <a:noFill/>
            <a:ln w="2857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 name="Rectangle 6"/>
            <p:cNvSpPr>
              <a:spLocks noChangeArrowheads="1"/>
            </p:cNvSpPr>
            <p:nvPr/>
          </p:nvSpPr>
          <p:spPr bwMode="auto">
            <a:xfrm>
              <a:off x="8001000" y="2009775"/>
              <a:ext cx="1219200" cy="1219200"/>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 name="Line 7"/>
            <p:cNvSpPr>
              <a:spLocks noChangeShapeType="1"/>
            </p:cNvSpPr>
            <p:nvPr/>
          </p:nvSpPr>
          <p:spPr bwMode="auto">
            <a:xfrm flipH="1">
              <a:off x="8961109" y="2009773"/>
              <a:ext cx="259091" cy="259874"/>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8" name="Line 9"/>
            <p:cNvSpPr>
              <a:spLocks noChangeShapeType="1"/>
            </p:cNvSpPr>
            <p:nvPr/>
          </p:nvSpPr>
          <p:spPr bwMode="auto">
            <a:xfrm flipV="1">
              <a:off x="8001000" y="2951283"/>
              <a:ext cx="273300" cy="277692"/>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10"/>
            <p:cNvSpPr>
              <a:spLocks noChangeShapeType="1"/>
            </p:cNvSpPr>
            <p:nvPr/>
          </p:nvSpPr>
          <p:spPr bwMode="auto">
            <a:xfrm>
              <a:off x="8001000" y="2009773"/>
              <a:ext cx="273300" cy="259875"/>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11"/>
            <p:cNvSpPr>
              <a:spLocks noChangeShapeType="1"/>
            </p:cNvSpPr>
            <p:nvPr/>
          </p:nvSpPr>
          <p:spPr bwMode="auto">
            <a:xfrm flipH="1" flipV="1">
              <a:off x="8961109" y="2951283"/>
              <a:ext cx="259091" cy="277692"/>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4" name="Group 3"/>
          <p:cNvGrpSpPr/>
          <p:nvPr/>
        </p:nvGrpSpPr>
        <p:grpSpPr>
          <a:xfrm>
            <a:off x="457200" y="2588953"/>
            <a:ext cx="1371600" cy="1355827"/>
            <a:chOff x="1409700" y="1568347"/>
            <a:chExt cx="1828800" cy="1813028"/>
          </a:xfrm>
        </p:grpSpPr>
        <p:sp>
          <p:nvSpPr>
            <p:cNvPr id="21" name="Rectangle 8"/>
            <p:cNvSpPr>
              <a:spLocks noChangeArrowheads="1"/>
            </p:cNvSpPr>
            <p:nvPr/>
          </p:nvSpPr>
          <p:spPr bwMode="auto">
            <a:xfrm>
              <a:off x="2019300" y="1568348"/>
              <a:ext cx="1219200" cy="1219200"/>
            </a:xfrm>
            <a:prstGeom prst="rect">
              <a:avLst/>
            </a:prstGeom>
            <a:noFill/>
            <a:ln w="2857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Rectangle 6"/>
            <p:cNvSpPr>
              <a:spLocks noChangeArrowheads="1"/>
            </p:cNvSpPr>
            <p:nvPr/>
          </p:nvSpPr>
          <p:spPr bwMode="auto">
            <a:xfrm>
              <a:off x="1409700" y="2162175"/>
              <a:ext cx="1219200" cy="1219200"/>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7"/>
            <p:cNvSpPr>
              <a:spLocks noChangeShapeType="1"/>
            </p:cNvSpPr>
            <p:nvPr/>
          </p:nvSpPr>
          <p:spPr bwMode="auto">
            <a:xfrm flipV="1">
              <a:off x="2628900" y="1568347"/>
              <a:ext cx="609600" cy="593827"/>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9"/>
            <p:cNvSpPr>
              <a:spLocks noChangeShapeType="1"/>
            </p:cNvSpPr>
            <p:nvPr/>
          </p:nvSpPr>
          <p:spPr bwMode="auto">
            <a:xfrm flipV="1">
              <a:off x="1409700" y="2771775"/>
              <a:ext cx="609600" cy="609600"/>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Line 10"/>
            <p:cNvSpPr>
              <a:spLocks noChangeShapeType="1"/>
            </p:cNvSpPr>
            <p:nvPr/>
          </p:nvSpPr>
          <p:spPr bwMode="auto">
            <a:xfrm flipV="1">
              <a:off x="1409700" y="1568347"/>
              <a:ext cx="609600" cy="593827"/>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 name="Line 11"/>
            <p:cNvSpPr>
              <a:spLocks noChangeShapeType="1"/>
            </p:cNvSpPr>
            <p:nvPr/>
          </p:nvSpPr>
          <p:spPr bwMode="auto">
            <a:xfrm flipV="1">
              <a:off x="2628900" y="2771775"/>
              <a:ext cx="609600" cy="609600"/>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11" name="Group 10"/>
          <p:cNvGrpSpPr/>
          <p:nvPr/>
        </p:nvGrpSpPr>
        <p:grpSpPr>
          <a:xfrm>
            <a:off x="2286000" y="2192179"/>
            <a:ext cx="1752600" cy="1752600"/>
            <a:chOff x="4953000" y="1285875"/>
            <a:chExt cx="2286000" cy="2286000"/>
          </a:xfrm>
        </p:grpSpPr>
        <p:sp>
          <p:nvSpPr>
            <p:cNvPr id="27" name="Line 2"/>
            <p:cNvSpPr>
              <a:spLocks noChangeShapeType="1"/>
            </p:cNvSpPr>
            <p:nvPr/>
          </p:nvSpPr>
          <p:spPr bwMode="auto">
            <a:xfrm flipH="1" flipV="1">
              <a:off x="5334000" y="1285875"/>
              <a:ext cx="685800" cy="685800"/>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 name="Line 3"/>
            <p:cNvSpPr>
              <a:spLocks noChangeShapeType="1"/>
            </p:cNvSpPr>
            <p:nvPr/>
          </p:nvSpPr>
          <p:spPr bwMode="auto">
            <a:xfrm flipH="1" flipV="1">
              <a:off x="6553200" y="2505075"/>
              <a:ext cx="685800" cy="685800"/>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 name="AutoShape 12"/>
            <p:cNvSpPr>
              <a:spLocks noChangeArrowheads="1"/>
            </p:cNvSpPr>
            <p:nvPr/>
          </p:nvSpPr>
          <p:spPr bwMode="auto">
            <a:xfrm>
              <a:off x="4953000" y="1285875"/>
              <a:ext cx="1600200" cy="1600200"/>
            </a:xfrm>
            <a:prstGeom prst="cube">
              <a:avLst>
                <a:gd name="adj" fmla="val 25000"/>
              </a:avLst>
            </a:prstGeom>
            <a:noFill/>
            <a:ln w="28575">
              <a:solidFill>
                <a:schemeClr val="accent1"/>
              </a:solidFill>
              <a:miter lim="800000"/>
              <a:headEnd/>
              <a:tailEnd/>
            </a:ln>
            <a:effectLst/>
            <a:extLst>
              <a:ext uri="{909E8E84-426E-40dd-AFC4-6F175D3DCCD1}">
                <a14:hiddenFill xmlns:a14="http://schemas.microsoft.com/office/drawing/2010/main" xmlns="">
                  <a:solidFill>
                    <a:srgbClr val="FDA4B5"/>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AutoShape 13"/>
            <p:cNvSpPr>
              <a:spLocks noChangeArrowheads="1"/>
            </p:cNvSpPr>
            <p:nvPr/>
          </p:nvSpPr>
          <p:spPr bwMode="auto">
            <a:xfrm>
              <a:off x="5638800" y="1971675"/>
              <a:ext cx="1600200" cy="1600200"/>
            </a:xfrm>
            <a:prstGeom prst="cube">
              <a:avLst>
                <a:gd name="adj" fmla="val 25000"/>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14"/>
            <p:cNvSpPr>
              <a:spLocks noChangeShapeType="1"/>
            </p:cNvSpPr>
            <p:nvPr/>
          </p:nvSpPr>
          <p:spPr bwMode="auto">
            <a:xfrm flipH="1" flipV="1">
              <a:off x="6172200" y="2886075"/>
              <a:ext cx="685800" cy="685800"/>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15"/>
            <p:cNvSpPr>
              <a:spLocks noChangeShapeType="1"/>
            </p:cNvSpPr>
            <p:nvPr/>
          </p:nvSpPr>
          <p:spPr bwMode="auto">
            <a:xfrm flipH="1" flipV="1">
              <a:off x="6172200" y="1666875"/>
              <a:ext cx="685800" cy="685800"/>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3" name="Line 16"/>
            <p:cNvSpPr>
              <a:spLocks noChangeShapeType="1"/>
            </p:cNvSpPr>
            <p:nvPr/>
          </p:nvSpPr>
          <p:spPr bwMode="auto">
            <a:xfrm flipH="1" flipV="1">
              <a:off x="4953000" y="1666875"/>
              <a:ext cx="685800" cy="685800"/>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4" name="Line 17"/>
            <p:cNvSpPr>
              <a:spLocks noChangeShapeType="1"/>
            </p:cNvSpPr>
            <p:nvPr/>
          </p:nvSpPr>
          <p:spPr bwMode="auto">
            <a:xfrm flipH="1" flipV="1">
              <a:off x="4953000" y="2886075"/>
              <a:ext cx="685800" cy="685800"/>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5" name="Line 18"/>
            <p:cNvSpPr>
              <a:spLocks noChangeShapeType="1"/>
            </p:cNvSpPr>
            <p:nvPr/>
          </p:nvSpPr>
          <p:spPr bwMode="auto">
            <a:xfrm flipH="1" flipV="1">
              <a:off x="6553200" y="1285875"/>
              <a:ext cx="685800" cy="685800"/>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37" name="TextBox 36"/>
          <p:cNvSpPr txBox="1"/>
          <p:nvPr/>
        </p:nvSpPr>
        <p:spPr>
          <a:xfrm>
            <a:off x="760288" y="5608511"/>
            <a:ext cx="7602662" cy="954107"/>
          </a:xfrm>
          <a:prstGeom prst="rect">
            <a:avLst/>
          </a:prstGeom>
          <a:noFill/>
        </p:spPr>
        <p:txBody>
          <a:bodyPr wrap="square" rtlCol="0">
            <a:spAutoFit/>
          </a:bodyPr>
          <a:lstStyle/>
          <a:p>
            <a:r>
              <a:rPr lang="en-US" altLang="en-US" dirty="0">
                <a:solidFill>
                  <a:schemeClr val="accent1">
                    <a:lumMod val="60000"/>
                    <a:lumOff val="40000"/>
                  </a:schemeClr>
                </a:solidFill>
              </a:rPr>
              <a:t>We may use color to give “depth” </a:t>
            </a:r>
            <a:r>
              <a:rPr lang="en-US" altLang="en-US" dirty="0" smtClean="0">
                <a:solidFill>
                  <a:schemeClr val="accent1">
                    <a:lumMod val="60000"/>
                    <a:lumOff val="40000"/>
                  </a:schemeClr>
                </a:solidFill>
              </a:rPr>
              <a:t>information</a:t>
            </a:r>
            <a:r>
              <a:rPr lang="en-US" altLang="en-US" dirty="0">
                <a:solidFill>
                  <a:schemeClr val="accent1">
                    <a:lumMod val="60000"/>
                    <a:lumOff val="40000"/>
                  </a:schemeClr>
                </a:solidFill>
              </a:rPr>
              <a:t>.</a:t>
            </a:r>
          </a:p>
          <a:p>
            <a:endParaRPr lang="en-US" dirty="0">
              <a:solidFill>
                <a:schemeClr val="accent1">
                  <a:lumMod val="60000"/>
                  <a:lumOff val="40000"/>
                </a:schemeClr>
              </a:solidFill>
            </a:endParaRPr>
          </a:p>
        </p:txBody>
      </p:sp>
      <p:grpSp>
        <p:nvGrpSpPr>
          <p:cNvPr id="38" name="Group 37"/>
          <p:cNvGrpSpPr/>
          <p:nvPr/>
        </p:nvGrpSpPr>
        <p:grpSpPr>
          <a:xfrm>
            <a:off x="6819900" y="2294090"/>
            <a:ext cx="1676400" cy="1687772"/>
            <a:chOff x="5486400" y="1731703"/>
            <a:chExt cx="1676400" cy="1687772"/>
          </a:xfrm>
        </p:grpSpPr>
        <p:sp>
          <p:nvSpPr>
            <p:cNvPr id="12" name="Line 2"/>
            <p:cNvSpPr>
              <a:spLocks noChangeShapeType="1"/>
            </p:cNvSpPr>
            <p:nvPr/>
          </p:nvSpPr>
          <p:spPr bwMode="auto">
            <a:xfrm>
              <a:off x="5905500" y="1731703"/>
              <a:ext cx="266700" cy="334746"/>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3"/>
            <p:cNvSpPr>
              <a:spLocks noChangeShapeType="1"/>
            </p:cNvSpPr>
            <p:nvPr/>
          </p:nvSpPr>
          <p:spPr bwMode="auto">
            <a:xfrm flipH="1" flipV="1">
              <a:off x="6896100" y="2795429"/>
              <a:ext cx="266700" cy="190922"/>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AutoShape 12"/>
            <p:cNvSpPr>
              <a:spLocks noChangeArrowheads="1"/>
            </p:cNvSpPr>
            <p:nvPr/>
          </p:nvSpPr>
          <p:spPr bwMode="auto">
            <a:xfrm>
              <a:off x="5905500" y="2066449"/>
              <a:ext cx="990600" cy="990600"/>
            </a:xfrm>
            <a:prstGeom prst="cube">
              <a:avLst>
                <a:gd name="adj" fmla="val 25000"/>
              </a:avLst>
            </a:prstGeom>
            <a:noFill/>
            <a:ln w="28575">
              <a:solidFill>
                <a:schemeClr val="accent1"/>
              </a:solidFill>
              <a:miter lim="800000"/>
              <a:headEnd/>
              <a:tailEnd/>
            </a:ln>
            <a:effectLst/>
            <a:extLst>
              <a:ext uri="{909E8E84-426E-40dd-AFC4-6F175D3DCCD1}">
                <a14:hiddenFill xmlns:a14="http://schemas.microsoft.com/office/drawing/2010/main" xmlns="">
                  <a:solidFill>
                    <a:srgbClr val="FDA4B5"/>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4"/>
            <p:cNvSpPr>
              <a:spLocks noChangeShapeType="1"/>
            </p:cNvSpPr>
            <p:nvPr/>
          </p:nvSpPr>
          <p:spPr bwMode="auto">
            <a:xfrm flipH="1" flipV="1">
              <a:off x="6629400" y="3057049"/>
              <a:ext cx="114300" cy="362426"/>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5"/>
            <p:cNvSpPr>
              <a:spLocks noChangeShapeType="1"/>
            </p:cNvSpPr>
            <p:nvPr/>
          </p:nvSpPr>
          <p:spPr bwMode="auto">
            <a:xfrm flipH="1">
              <a:off x="6629400" y="2175779"/>
              <a:ext cx="114300" cy="167370"/>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6"/>
            <p:cNvSpPr>
              <a:spLocks noChangeShapeType="1"/>
            </p:cNvSpPr>
            <p:nvPr/>
          </p:nvSpPr>
          <p:spPr bwMode="auto">
            <a:xfrm>
              <a:off x="5486400" y="2152810"/>
              <a:ext cx="419100" cy="190340"/>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7"/>
            <p:cNvSpPr>
              <a:spLocks noChangeShapeType="1"/>
            </p:cNvSpPr>
            <p:nvPr/>
          </p:nvSpPr>
          <p:spPr bwMode="auto">
            <a:xfrm flipV="1">
              <a:off x="5486400" y="3057049"/>
              <a:ext cx="419100" cy="362426"/>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18"/>
            <p:cNvSpPr>
              <a:spLocks noChangeShapeType="1"/>
            </p:cNvSpPr>
            <p:nvPr/>
          </p:nvSpPr>
          <p:spPr bwMode="auto">
            <a:xfrm flipH="1">
              <a:off x="6896100" y="1731703"/>
              <a:ext cx="266700" cy="334746"/>
            </a:xfrm>
            <a:prstGeom prst="line">
              <a:avLst/>
            </a:prstGeom>
            <a:noFill/>
            <a:ln w="38100">
              <a:solidFill>
                <a:srgbClr val="92D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AutoShape 13"/>
            <p:cNvSpPr>
              <a:spLocks noChangeArrowheads="1"/>
            </p:cNvSpPr>
            <p:nvPr/>
          </p:nvSpPr>
          <p:spPr bwMode="auto">
            <a:xfrm>
              <a:off x="5486400" y="1731703"/>
              <a:ext cx="1676400" cy="1687772"/>
            </a:xfrm>
            <a:prstGeom prst="cube">
              <a:avLst>
                <a:gd name="adj" fmla="val 25000"/>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cxnSp>
        <p:nvCxnSpPr>
          <p:cNvPr id="40" name="Straight Arrow Connector 39"/>
          <p:cNvCxnSpPr/>
          <p:nvPr/>
        </p:nvCxnSpPr>
        <p:spPr>
          <a:xfrm>
            <a:off x="1371600" y="1152578"/>
            <a:ext cx="0" cy="1331701"/>
          </a:xfrm>
          <a:prstGeom prst="straightConnector1">
            <a:avLst/>
          </a:prstGeom>
          <a:ln w="285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1572003" y="1170242"/>
            <a:ext cx="713997" cy="1123849"/>
          </a:xfrm>
          <a:prstGeom prst="straightConnector1">
            <a:avLst/>
          </a:prstGeom>
          <a:ln w="285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2" idx="2"/>
          </p:cNvCxnSpPr>
          <p:nvPr/>
        </p:nvCxnSpPr>
        <p:spPr>
          <a:xfrm>
            <a:off x="4566962" y="1152578"/>
            <a:ext cx="1002742" cy="1448405"/>
          </a:xfrm>
          <a:prstGeom prst="straightConnector1">
            <a:avLst/>
          </a:prstGeom>
          <a:ln w="285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4819650" y="1152578"/>
            <a:ext cx="2114550" cy="1302491"/>
          </a:xfrm>
          <a:prstGeom prst="straightConnector1">
            <a:avLst/>
          </a:prstGeom>
          <a:ln w="285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1371600" y="4038600"/>
            <a:ext cx="1177290" cy="597754"/>
          </a:xfrm>
          <a:prstGeom prst="straightConnector1">
            <a:avLst/>
          </a:prstGeom>
          <a:ln w="285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2667000" y="3981862"/>
            <a:ext cx="2209800" cy="654492"/>
          </a:xfrm>
          <a:prstGeom prst="straightConnector1">
            <a:avLst/>
          </a:prstGeom>
          <a:ln w="285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flipV="1">
            <a:off x="3752850" y="3981862"/>
            <a:ext cx="2819402" cy="650534"/>
          </a:xfrm>
          <a:prstGeom prst="straightConnector1">
            <a:avLst/>
          </a:prstGeom>
          <a:ln w="28575">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6686550" y="4038600"/>
            <a:ext cx="0" cy="597754"/>
          </a:xfrm>
          <a:prstGeom prst="straightConnector1">
            <a:avLst/>
          </a:prstGeom>
          <a:ln w="28575">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5888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400692" y="228600"/>
            <a:ext cx="8743308" cy="685800"/>
          </a:xfrm>
        </p:spPr>
        <p:txBody>
          <a:bodyPr/>
          <a:lstStyle/>
          <a:p>
            <a:pPr>
              <a:defRPr/>
            </a:pPr>
            <a:r>
              <a:rPr lang="en-US" sz="3200" dirty="0" smtClean="0"/>
              <a:t>Projections</a:t>
            </a:r>
            <a:r>
              <a:rPr lang="en-US" dirty="0" smtClean="0"/>
              <a:t>:  </a:t>
            </a:r>
            <a:r>
              <a:rPr lang="en-US" sz="2000" dirty="0" smtClean="0">
                <a:solidFill>
                  <a:srgbClr val="FF0000"/>
                </a:solidFill>
              </a:rPr>
              <a:t>VERTEX</a:t>
            </a:r>
            <a:r>
              <a:rPr lang="en-US" sz="2000" dirty="0" smtClean="0"/>
              <a:t>   </a:t>
            </a:r>
            <a:r>
              <a:rPr lang="en-US" sz="2000" dirty="0" smtClean="0">
                <a:solidFill>
                  <a:schemeClr val="tx1"/>
                </a:solidFill>
              </a:rPr>
              <a:t>/   </a:t>
            </a:r>
            <a:r>
              <a:rPr lang="en-US" sz="2000" dirty="0" smtClean="0"/>
              <a:t>EDGE</a:t>
            </a:r>
            <a:r>
              <a:rPr lang="en-US" sz="2000" dirty="0" smtClean="0">
                <a:solidFill>
                  <a:schemeClr val="tx1"/>
                </a:solidFill>
              </a:rPr>
              <a:t>    /</a:t>
            </a:r>
            <a:r>
              <a:rPr lang="en-US" sz="2000" dirty="0" smtClean="0"/>
              <a:t>   </a:t>
            </a:r>
            <a:r>
              <a:rPr lang="en-US" sz="2000" dirty="0" smtClean="0">
                <a:solidFill>
                  <a:schemeClr val="accent1"/>
                </a:solidFill>
              </a:rPr>
              <a:t>FACE</a:t>
            </a:r>
            <a:r>
              <a:rPr lang="en-US" sz="2000" dirty="0" smtClean="0"/>
              <a:t>    </a:t>
            </a:r>
            <a:r>
              <a:rPr lang="en-US" sz="2000" dirty="0" smtClean="0">
                <a:solidFill>
                  <a:schemeClr val="tx1"/>
                </a:solidFill>
              </a:rPr>
              <a:t>/</a:t>
            </a:r>
            <a:r>
              <a:rPr lang="en-US" sz="2000" dirty="0" smtClean="0"/>
              <a:t>   </a:t>
            </a:r>
            <a:r>
              <a:rPr lang="en-US" sz="2000" dirty="0" smtClean="0">
                <a:solidFill>
                  <a:schemeClr val="accent2"/>
                </a:solidFill>
              </a:rPr>
              <a:t>CELL </a:t>
            </a:r>
            <a:r>
              <a:rPr lang="en-US" sz="2000" dirty="0" smtClean="0">
                <a:solidFill>
                  <a:schemeClr val="tx1"/>
                </a:solidFill>
              </a:rPr>
              <a:t>- first.</a:t>
            </a:r>
          </a:p>
        </p:txBody>
      </p:sp>
      <p:sp>
        <p:nvSpPr>
          <p:cNvPr id="18435" name="Rectangle 3"/>
          <p:cNvSpPr>
            <a:spLocks noGrp="1" noChangeArrowheads="1"/>
          </p:cNvSpPr>
          <p:nvPr>
            <p:ph type="body" idx="1"/>
          </p:nvPr>
        </p:nvSpPr>
        <p:spPr>
          <a:xfrm>
            <a:off x="400691" y="1130300"/>
            <a:ext cx="2815119" cy="5257800"/>
          </a:xfrm>
        </p:spPr>
        <p:txBody>
          <a:bodyPr/>
          <a:lstStyle/>
          <a:p>
            <a:r>
              <a:rPr lang="en-US" altLang="en-US" sz="2400" dirty="0" smtClean="0">
                <a:solidFill>
                  <a:srgbClr val="FFFF00"/>
                </a:solidFill>
              </a:rPr>
              <a:t>3D Cube:</a:t>
            </a:r>
          </a:p>
          <a:p>
            <a:pPr>
              <a:buFont typeface="Monotype Sorts" pitchFamily="2" charset="2"/>
              <a:buNone/>
            </a:pPr>
            <a:r>
              <a:rPr lang="en-US" altLang="en-US" sz="2400" b="0" dirty="0" smtClean="0"/>
              <a:t>Parallel projection</a:t>
            </a:r>
            <a:br>
              <a:rPr lang="en-US" altLang="en-US" sz="2400" b="0" dirty="0" smtClean="0"/>
            </a:br>
            <a:endParaRPr lang="en-US" altLang="en-US" sz="2400" b="0" dirty="0" smtClean="0"/>
          </a:p>
          <a:p>
            <a:pPr>
              <a:buFont typeface="Monotype Sorts" pitchFamily="2" charset="2"/>
              <a:buNone/>
            </a:pPr>
            <a:r>
              <a:rPr lang="en-US" altLang="en-US" sz="2400" b="0" dirty="0" smtClean="0"/>
              <a:t>Perspective </a:t>
            </a:r>
            <a:r>
              <a:rPr lang="en-US" altLang="en-US" sz="2400" b="0" dirty="0" err="1" smtClean="0"/>
              <a:t>proj</a:t>
            </a:r>
            <a:r>
              <a:rPr lang="en-US" altLang="en-US" sz="2400" b="0" dirty="0" smtClean="0"/>
              <a:t>.</a:t>
            </a:r>
            <a:br>
              <a:rPr lang="en-US" altLang="en-US" sz="2400" b="0" dirty="0" smtClean="0"/>
            </a:br>
            <a:endParaRPr lang="en-US" altLang="en-US" sz="2400" b="0" dirty="0" smtClean="0"/>
          </a:p>
          <a:p>
            <a:pPr>
              <a:buFont typeface="Monotype Sorts" pitchFamily="2" charset="2"/>
              <a:buNone/>
            </a:pPr>
            <a:endParaRPr lang="en-US" altLang="en-US" sz="2400" b="0" dirty="0" smtClean="0"/>
          </a:p>
          <a:p>
            <a:r>
              <a:rPr lang="en-US" altLang="en-US" sz="2400" dirty="0" smtClean="0">
                <a:solidFill>
                  <a:srgbClr val="FFFF00"/>
                </a:solidFill>
              </a:rPr>
              <a:t>4D Cube:</a:t>
            </a:r>
          </a:p>
          <a:p>
            <a:pPr>
              <a:buFont typeface="Monotype Sorts" pitchFamily="2" charset="2"/>
              <a:buNone/>
            </a:pPr>
            <a:r>
              <a:rPr lang="en-US" altLang="en-US" sz="2400" b="0" dirty="0" smtClean="0"/>
              <a:t>Parallel projection</a:t>
            </a:r>
            <a:br>
              <a:rPr lang="en-US" altLang="en-US" sz="2400" b="0" dirty="0" smtClean="0"/>
            </a:br>
            <a:endParaRPr lang="en-US" altLang="en-US" sz="2400" b="0" dirty="0" smtClean="0"/>
          </a:p>
          <a:p>
            <a:pPr>
              <a:buFont typeface="Monotype Sorts" pitchFamily="2" charset="2"/>
              <a:buNone/>
            </a:pPr>
            <a:r>
              <a:rPr lang="en-US" altLang="en-US" sz="2400" b="0" dirty="0" smtClean="0"/>
              <a:t>Perspective </a:t>
            </a:r>
            <a:r>
              <a:rPr lang="en-US" altLang="en-US" sz="2400" b="0" dirty="0" err="1" smtClean="0"/>
              <a:t>proj</a:t>
            </a:r>
            <a:r>
              <a:rPr lang="en-US" altLang="en-US" sz="2400" b="0" dirty="0" smtClean="0"/>
              <a:t>.</a:t>
            </a:r>
          </a:p>
        </p:txBody>
      </p:sp>
      <p:pic>
        <p:nvPicPr>
          <p:cNvPr id="18436" name="Picture 4" descr="Q:\sequin\WORK_\Pub_02\4Dpolytopes\MeasPTproj.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104" y="1130300"/>
            <a:ext cx="5399087"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3840965" y="1395288"/>
            <a:ext cx="3365500" cy="2286000"/>
            <a:chOff x="4025900" y="1549400"/>
            <a:chExt cx="3365500" cy="2286000"/>
          </a:xfrm>
        </p:grpSpPr>
        <p:sp>
          <p:nvSpPr>
            <p:cNvPr id="18437" name="Oval 5"/>
            <p:cNvSpPr>
              <a:spLocks noChangeArrowheads="1"/>
            </p:cNvSpPr>
            <p:nvPr/>
          </p:nvSpPr>
          <p:spPr bwMode="auto">
            <a:xfrm>
              <a:off x="4025900" y="1930400"/>
              <a:ext cx="152400" cy="152400"/>
            </a:xfrm>
            <a:prstGeom prst="ellipse">
              <a:avLst/>
            </a:prstGeom>
            <a:noFill/>
            <a:ln w="381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18438" name="Oval 6"/>
            <p:cNvSpPr>
              <a:spLocks noChangeArrowheads="1"/>
            </p:cNvSpPr>
            <p:nvPr/>
          </p:nvSpPr>
          <p:spPr bwMode="auto">
            <a:xfrm>
              <a:off x="4038600" y="3213100"/>
              <a:ext cx="152400" cy="152400"/>
            </a:xfrm>
            <a:prstGeom prst="ellipse">
              <a:avLst/>
            </a:prstGeom>
            <a:noFill/>
            <a:ln w="381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18439" name="Line 7"/>
            <p:cNvSpPr>
              <a:spLocks noChangeShapeType="1"/>
            </p:cNvSpPr>
            <p:nvPr/>
          </p:nvSpPr>
          <p:spPr bwMode="auto">
            <a:xfrm>
              <a:off x="5537200" y="1549400"/>
              <a:ext cx="0" cy="723900"/>
            </a:xfrm>
            <a:prstGeom prst="line">
              <a:avLst/>
            </a:prstGeom>
            <a:noFill/>
            <a:ln w="381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440" name="Line 8"/>
            <p:cNvSpPr>
              <a:spLocks noChangeShapeType="1"/>
            </p:cNvSpPr>
            <p:nvPr/>
          </p:nvSpPr>
          <p:spPr bwMode="auto">
            <a:xfrm>
              <a:off x="5562600" y="2819400"/>
              <a:ext cx="0" cy="889000"/>
            </a:xfrm>
            <a:prstGeom prst="line">
              <a:avLst/>
            </a:prstGeom>
            <a:noFill/>
            <a:ln w="381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441" name="Rectangle 9"/>
            <p:cNvSpPr>
              <a:spLocks noChangeArrowheads="1"/>
            </p:cNvSpPr>
            <p:nvPr/>
          </p:nvSpPr>
          <p:spPr bwMode="auto">
            <a:xfrm>
              <a:off x="6362700" y="1587500"/>
              <a:ext cx="901700" cy="901700"/>
            </a:xfrm>
            <a:prstGeom prst="rect">
              <a:avLst/>
            </a:prstGeom>
            <a:noFill/>
            <a:ln w="3810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18442" name="Rectangle 10"/>
            <p:cNvSpPr>
              <a:spLocks noChangeArrowheads="1"/>
            </p:cNvSpPr>
            <p:nvPr/>
          </p:nvSpPr>
          <p:spPr bwMode="auto">
            <a:xfrm>
              <a:off x="6375400" y="2819400"/>
              <a:ext cx="1016000" cy="1016000"/>
            </a:xfrm>
            <a:prstGeom prst="rect">
              <a:avLst/>
            </a:prstGeom>
            <a:noFill/>
            <a:ln w="3810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grpSp>
    </p:spTree>
    <p:extLst>
      <p:ext uri="{BB962C8B-B14F-4D97-AF65-F5344CB8AC3E}">
        <p14:creationId xmlns:p14="http://schemas.microsoft.com/office/powerpoint/2010/main" val="1053069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a:xfrm>
            <a:off x="1447801" y="4601652"/>
            <a:ext cx="1127395" cy="1127395"/>
          </a:xfrm>
          <a:prstGeom prst="cube">
            <a:avLst/>
          </a:prstGeom>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472" y="184976"/>
            <a:ext cx="8229600" cy="857250"/>
          </a:xfrm>
        </p:spPr>
        <p:txBody>
          <a:bodyPr/>
          <a:lstStyle/>
          <a:p>
            <a:r>
              <a:rPr lang="en-US" dirty="0" smtClean="0"/>
              <a:t>Finding All Regular 4D Polytopes</a:t>
            </a:r>
            <a:endParaRPr lang="en-US" dirty="0"/>
          </a:p>
        </p:txBody>
      </p:sp>
      <p:sp>
        <p:nvSpPr>
          <p:cNvPr id="3" name="Content Placeholder 2"/>
          <p:cNvSpPr>
            <a:spLocks noGrp="1"/>
          </p:cNvSpPr>
          <p:nvPr>
            <p:ph idx="1"/>
          </p:nvPr>
        </p:nvSpPr>
        <p:spPr>
          <a:xfrm>
            <a:off x="609600" y="5878532"/>
            <a:ext cx="8077200" cy="422673"/>
          </a:xfrm>
        </p:spPr>
        <p:txBody>
          <a:bodyPr>
            <a:normAutofit fontScale="92500" lnSpcReduction="20000"/>
          </a:bodyPr>
          <a:lstStyle/>
          <a:p>
            <a:pPr marL="0" indent="0">
              <a:buNone/>
            </a:pPr>
            <a:r>
              <a:rPr lang="en-US" b="0" dirty="0" smtClean="0"/>
              <a:t>creates a 3D corner                      creates a 4D corner</a:t>
            </a:r>
            <a:endParaRPr lang="en-US" b="0" dirty="0"/>
          </a:p>
        </p:txBody>
      </p:sp>
      <p:sp>
        <p:nvSpPr>
          <p:cNvPr id="16" name="AutoShape 22"/>
          <p:cNvSpPr>
            <a:spLocks noChangeArrowheads="1"/>
          </p:cNvSpPr>
          <p:nvPr/>
        </p:nvSpPr>
        <p:spPr bwMode="auto">
          <a:xfrm>
            <a:off x="5582165" y="4436876"/>
            <a:ext cx="1891583" cy="1490338"/>
          </a:xfrm>
          <a:prstGeom prst="irregularSeal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sz="6600" dirty="0">
                <a:solidFill>
                  <a:srgbClr val="EAEC5E"/>
                </a:solidFill>
              </a:rPr>
              <a:t>?</a:t>
            </a:r>
          </a:p>
        </p:txBody>
      </p:sp>
      <p:sp>
        <p:nvSpPr>
          <p:cNvPr id="17" name="Line 23"/>
          <p:cNvSpPr>
            <a:spLocks noChangeShapeType="1"/>
          </p:cNvSpPr>
          <p:nvPr/>
        </p:nvSpPr>
        <p:spPr bwMode="auto">
          <a:xfrm>
            <a:off x="3458116" y="3203747"/>
            <a:ext cx="0" cy="16623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18" name="Line 24"/>
          <p:cNvSpPr>
            <a:spLocks noChangeShapeType="1"/>
          </p:cNvSpPr>
          <p:nvPr/>
        </p:nvSpPr>
        <p:spPr bwMode="auto">
          <a:xfrm>
            <a:off x="4876800" y="3158497"/>
            <a:ext cx="0" cy="16623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19" name="Text Box 25"/>
          <p:cNvSpPr txBox="1">
            <a:spLocks noChangeArrowheads="1"/>
          </p:cNvSpPr>
          <p:nvPr/>
        </p:nvSpPr>
        <p:spPr bwMode="auto">
          <a:xfrm>
            <a:off x="3155477" y="2802503"/>
            <a:ext cx="5790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en-US" sz="2400" dirty="0"/>
              <a:t>2D</a:t>
            </a:r>
          </a:p>
        </p:txBody>
      </p:sp>
      <p:sp>
        <p:nvSpPr>
          <p:cNvPr id="20" name="Text Box 26"/>
          <p:cNvSpPr txBox="1">
            <a:spLocks noChangeArrowheads="1"/>
          </p:cNvSpPr>
          <p:nvPr/>
        </p:nvSpPr>
        <p:spPr bwMode="auto">
          <a:xfrm>
            <a:off x="3181749" y="4923368"/>
            <a:ext cx="5790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en-US" sz="2400">
                <a:solidFill>
                  <a:srgbClr val="FF0000"/>
                </a:solidFill>
              </a:rPr>
              <a:t>3D</a:t>
            </a:r>
          </a:p>
        </p:txBody>
      </p:sp>
      <p:sp>
        <p:nvSpPr>
          <p:cNvPr id="21" name="Text Box 27"/>
          <p:cNvSpPr txBox="1">
            <a:spLocks noChangeArrowheads="1"/>
          </p:cNvSpPr>
          <p:nvPr/>
        </p:nvSpPr>
        <p:spPr bwMode="auto">
          <a:xfrm>
            <a:off x="4580272" y="4878118"/>
            <a:ext cx="5790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en-US" sz="2400">
                <a:solidFill>
                  <a:srgbClr val="FF0000"/>
                </a:solidFill>
              </a:rPr>
              <a:t>4D</a:t>
            </a:r>
          </a:p>
        </p:txBody>
      </p:sp>
      <p:sp>
        <p:nvSpPr>
          <p:cNvPr id="22" name="Text Box 28"/>
          <p:cNvSpPr txBox="1">
            <a:spLocks noChangeArrowheads="1"/>
          </p:cNvSpPr>
          <p:nvPr/>
        </p:nvSpPr>
        <p:spPr bwMode="auto">
          <a:xfrm>
            <a:off x="4580272" y="2757253"/>
            <a:ext cx="5790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en-US" sz="2400" dirty="0"/>
              <a:t>3D</a:t>
            </a:r>
          </a:p>
        </p:txBody>
      </p:sp>
      <p:sp>
        <p:nvSpPr>
          <p:cNvPr id="23" name="Text Box 29"/>
          <p:cNvSpPr txBox="1">
            <a:spLocks noChangeArrowheads="1"/>
          </p:cNvSpPr>
          <p:nvPr/>
        </p:nvSpPr>
        <p:spPr bwMode="auto">
          <a:xfrm>
            <a:off x="3480777" y="3770655"/>
            <a:ext cx="1371600" cy="83099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en-US" sz="2400" dirty="0">
                <a:solidFill>
                  <a:srgbClr val="FF0000"/>
                </a:solidFill>
              </a:rPr>
              <a:t>Forcing closure:</a:t>
            </a:r>
          </a:p>
        </p:txBody>
      </p:sp>
      <p:grpSp>
        <p:nvGrpSpPr>
          <p:cNvPr id="31" name="Group 30"/>
          <p:cNvGrpSpPr/>
          <p:nvPr/>
        </p:nvGrpSpPr>
        <p:grpSpPr>
          <a:xfrm>
            <a:off x="1176023" y="2345447"/>
            <a:ext cx="1570037" cy="2119312"/>
            <a:chOff x="7053263" y="1871663"/>
            <a:chExt cx="1570037" cy="2119312"/>
          </a:xfrm>
        </p:grpSpPr>
        <p:sp>
          <p:nvSpPr>
            <p:cNvPr id="32" name="Freeform 16"/>
            <p:cNvSpPr>
              <a:spLocks/>
            </p:cNvSpPr>
            <p:nvPr/>
          </p:nvSpPr>
          <p:spPr bwMode="auto">
            <a:xfrm>
              <a:off x="7053263" y="1871663"/>
              <a:ext cx="1568450" cy="2119312"/>
            </a:xfrm>
            <a:custGeom>
              <a:avLst/>
              <a:gdLst>
                <a:gd name="T0" fmla="*/ 668 w 988"/>
                <a:gd name="T1" fmla="*/ 0 h 1335"/>
                <a:gd name="T2" fmla="*/ 981 w 988"/>
                <a:gd name="T3" fmla="*/ 357 h 1335"/>
                <a:gd name="T4" fmla="*/ 659 w 988"/>
                <a:gd name="T5" fmla="*/ 668 h 1335"/>
                <a:gd name="T6" fmla="*/ 988 w 988"/>
                <a:gd name="T7" fmla="*/ 997 h 1335"/>
                <a:gd name="T8" fmla="*/ 677 w 988"/>
                <a:gd name="T9" fmla="*/ 1335 h 1335"/>
                <a:gd name="T10" fmla="*/ 0 w 988"/>
                <a:gd name="T11" fmla="*/ 668 h 1335"/>
                <a:gd name="T12" fmla="*/ 668 w 988"/>
                <a:gd name="T13" fmla="*/ 0 h 1335"/>
              </a:gdLst>
              <a:ahLst/>
              <a:cxnLst>
                <a:cxn ang="0">
                  <a:pos x="T0" y="T1"/>
                </a:cxn>
                <a:cxn ang="0">
                  <a:pos x="T2" y="T3"/>
                </a:cxn>
                <a:cxn ang="0">
                  <a:pos x="T4" y="T5"/>
                </a:cxn>
                <a:cxn ang="0">
                  <a:pos x="T6" y="T7"/>
                </a:cxn>
                <a:cxn ang="0">
                  <a:pos x="T8" y="T9"/>
                </a:cxn>
                <a:cxn ang="0">
                  <a:pos x="T10" y="T11"/>
                </a:cxn>
                <a:cxn ang="0">
                  <a:pos x="T12" y="T13"/>
                </a:cxn>
              </a:cxnLst>
              <a:rect l="0" t="0" r="r" b="b"/>
              <a:pathLst>
                <a:path w="988" h="1335">
                  <a:moveTo>
                    <a:pt x="668" y="0"/>
                  </a:moveTo>
                  <a:lnTo>
                    <a:pt x="981" y="357"/>
                  </a:lnTo>
                  <a:lnTo>
                    <a:pt x="659" y="668"/>
                  </a:lnTo>
                  <a:lnTo>
                    <a:pt x="988" y="997"/>
                  </a:lnTo>
                  <a:lnTo>
                    <a:pt x="677" y="1335"/>
                  </a:lnTo>
                  <a:lnTo>
                    <a:pt x="0" y="668"/>
                  </a:lnTo>
                  <a:lnTo>
                    <a:pt x="668" y="0"/>
                  </a:lnTo>
                  <a:close/>
                </a:path>
              </a:pathLst>
            </a:custGeom>
            <a:solidFill>
              <a:srgbClr val="D9ECFF"/>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3" name="Line 5"/>
            <p:cNvSpPr>
              <a:spLocks noChangeShapeType="1"/>
            </p:cNvSpPr>
            <p:nvPr/>
          </p:nvSpPr>
          <p:spPr bwMode="auto">
            <a:xfrm flipV="1">
              <a:off x="7073900" y="1905000"/>
              <a:ext cx="1033463" cy="1033463"/>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4" name="Line 6"/>
            <p:cNvSpPr>
              <a:spLocks noChangeShapeType="1"/>
            </p:cNvSpPr>
            <p:nvPr/>
          </p:nvSpPr>
          <p:spPr bwMode="auto">
            <a:xfrm>
              <a:off x="7589838" y="2420938"/>
              <a:ext cx="1033462" cy="103346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5" name="Line 7"/>
            <p:cNvSpPr>
              <a:spLocks noChangeShapeType="1"/>
            </p:cNvSpPr>
            <p:nvPr/>
          </p:nvSpPr>
          <p:spPr bwMode="auto">
            <a:xfrm>
              <a:off x="7073900" y="2938463"/>
              <a:ext cx="1033463" cy="1031875"/>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Line 9"/>
            <p:cNvSpPr>
              <a:spLocks noChangeShapeType="1"/>
            </p:cNvSpPr>
            <p:nvPr/>
          </p:nvSpPr>
          <p:spPr bwMode="auto">
            <a:xfrm flipV="1">
              <a:off x="7589838" y="2420938"/>
              <a:ext cx="1033462" cy="103346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 name="Line 10"/>
            <p:cNvSpPr>
              <a:spLocks noChangeShapeType="1"/>
            </p:cNvSpPr>
            <p:nvPr/>
          </p:nvSpPr>
          <p:spPr bwMode="auto">
            <a:xfrm flipV="1">
              <a:off x="8107363" y="3454400"/>
              <a:ext cx="515937" cy="51593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 name="Line 11"/>
            <p:cNvSpPr>
              <a:spLocks noChangeShapeType="1"/>
            </p:cNvSpPr>
            <p:nvPr/>
          </p:nvSpPr>
          <p:spPr bwMode="auto">
            <a:xfrm>
              <a:off x="7589838" y="2420938"/>
              <a:ext cx="1033462" cy="103346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9" name="Line 12"/>
            <p:cNvSpPr>
              <a:spLocks noChangeShapeType="1"/>
            </p:cNvSpPr>
            <p:nvPr/>
          </p:nvSpPr>
          <p:spPr bwMode="auto">
            <a:xfrm>
              <a:off x="8107363" y="1905000"/>
              <a:ext cx="515937" cy="51593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0" name="Freeform 13"/>
            <p:cNvSpPr>
              <a:spLocks/>
            </p:cNvSpPr>
            <p:nvPr/>
          </p:nvSpPr>
          <p:spPr bwMode="auto">
            <a:xfrm>
              <a:off x="8356600" y="2679700"/>
              <a:ext cx="147638" cy="508000"/>
            </a:xfrm>
            <a:custGeom>
              <a:avLst/>
              <a:gdLst>
                <a:gd name="T0" fmla="*/ 8 w 137"/>
                <a:gd name="T1" fmla="*/ 0 h 472"/>
                <a:gd name="T2" fmla="*/ 136 w 137"/>
                <a:gd name="T3" fmla="*/ 248 h 472"/>
                <a:gd name="T4" fmla="*/ 0 w 137"/>
                <a:gd name="T5" fmla="*/ 472 h 472"/>
              </a:gdLst>
              <a:ahLst/>
              <a:cxnLst>
                <a:cxn ang="0">
                  <a:pos x="T0" y="T1"/>
                </a:cxn>
                <a:cxn ang="0">
                  <a:pos x="T2" y="T3"/>
                </a:cxn>
                <a:cxn ang="0">
                  <a:pos x="T4" y="T5"/>
                </a:cxn>
              </a:cxnLst>
              <a:rect l="0" t="0" r="r" b="b"/>
              <a:pathLst>
                <a:path w="137" h="472">
                  <a:moveTo>
                    <a:pt x="8" y="0"/>
                  </a:moveTo>
                  <a:cubicBezTo>
                    <a:pt x="29" y="41"/>
                    <a:pt x="137" y="169"/>
                    <a:pt x="136" y="248"/>
                  </a:cubicBezTo>
                  <a:cubicBezTo>
                    <a:pt x="135" y="327"/>
                    <a:pt x="28" y="425"/>
                    <a:pt x="0" y="472"/>
                  </a:cubicBezTo>
                </a:path>
              </a:pathLst>
            </a:custGeom>
            <a:noFill/>
            <a:ln w="38100" cap="flat" cmpd="sng">
              <a:solidFill>
                <a:srgbClr val="FF0000"/>
              </a:solidFill>
              <a:prstDash val="solid"/>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1" name="Oval 8"/>
            <p:cNvSpPr>
              <a:spLocks noChangeArrowheads="1"/>
            </p:cNvSpPr>
            <p:nvPr/>
          </p:nvSpPr>
          <p:spPr bwMode="auto">
            <a:xfrm>
              <a:off x="8054975" y="2886075"/>
              <a:ext cx="103188" cy="103188"/>
            </a:xfrm>
            <a:prstGeom prst="ellipse">
              <a:avLst/>
            </a:prstGeom>
            <a:solidFill>
              <a:srgbClr val="FF0000"/>
            </a:solidFill>
            <a:ln w="28575">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43" name="Oval 21"/>
          <p:cNvSpPr>
            <a:spLocks noChangeArrowheads="1"/>
          </p:cNvSpPr>
          <p:nvPr/>
        </p:nvSpPr>
        <p:spPr bwMode="auto">
          <a:xfrm>
            <a:off x="2239462" y="4808727"/>
            <a:ext cx="114641" cy="114641"/>
          </a:xfrm>
          <a:prstGeom prst="ellipse">
            <a:avLst/>
          </a:pr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4" name="Cube 43"/>
          <p:cNvSpPr/>
          <p:nvPr/>
        </p:nvSpPr>
        <p:spPr>
          <a:xfrm>
            <a:off x="5613860" y="3179891"/>
            <a:ext cx="1098441" cy="1098441"/>
          </a:xfrm>
          <a:prstGeom prst="cube">
            <a:avLst/>
          </a:prstGeom>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Cube 44"/>
          <p:cNvSpPr/>
          <p:nvPr/>
        </p:nvSpPr>
        <p:spPr>
          <a:xfrm>
            <a:off x="6442343" y="3180970"/>
            <a:ext cx="1098441" cy="1098441"/>
          </a:xfrm>
          <a:prstGeom prst="cube">
            <a:avLst/>
          </a:prstGeom>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Cube 45"/>
          <p:cNvSpPr/>
          <p:nvPr/>
        </p:nvSpPr>
        <p:spPr>
          <a:xfrm>
            <a:off x="5613859" y="2340915"/>
            <a:ext cx="1098441" cy="1098441"/>
          </a:xfrm>
          <a:prstGeom prst="cube">
            <a:avLst/>
          </a:prstGeom>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30"/>
          <p:cNvSpPr>
            <a:spLocks/>
          </p:cNvSpPr>
          <p:nvPr/>
        </p:nvSpPr>
        <p:spPr bwMode="auto">
          <a:xfrm>
            <a:off x="6563922" y="2803142"/>
            <a:ext cx="463607" cy="485684"/>
          </a:xfrm>
          <a:custGeom>
            <a:avLst/>
            <a:gdLst>
              <a:gd name="T0" fmla="*/ 0 w 336"/>
              <a:gd name="T1" fmla="*/ 0 h 352"/>
              <a:gd name="T2" fmla="*/ 280 w 336"/>
              <a:gd name="T3" fmla="*/ 64 h 352"/>
              <a:gd name="T4" fmla="*/ 336 w 336"/>
              <a:gd name="T5" fmla="*/ 352 h 352"/>
            </a:gdLst>
            <a:ahLst/>
            <a:cxnLst>
              <a:cxn ang="0">
                <a:pos x="T0" y="T1"/>
              </a:cxn>
              <a:cxn ang="0">
                <a:pos x="T2" y="T3"/>
              </a:cxn>
              <a:cxn ang="0">
                <a:pos x="T4" y="T5"/>
              </a:cxn>
            </a:cxnLst>
            <a:rect l="0" t="0" r="r" b="b"/>
            <a:pathLst>
              <a:path w="336" h="352">
                <a:moveTo>
                  <a:pt x="0" y="0"/>
                </a:moveTo>
                <a:cubicBezTo>
                  <a:pt x="47" y="11"/>
                  <a:pt x="224" y="5"/>
                  <a:pt x="280" y="64"/>
                </a:cubicBezTo>
                <a:cubicBezTo>
                  <a:pt x="336" y="123"/>
                  <a:pt x="324" y="292"/>
                  <a:pt x="336" y="352"/>
                </a:cubicBezTo>
              </a:path>
            </a:pathLst>
          </a:custGeom>
          <a:noFill/>
          <a:ln w="57150" cap="flat" cmpd="sng">
            <a:solidFill>
              <a:srgbClr val="FF0000"/>
            </a:solidFill>
            <a:prstDash val="solid"/>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cxnSp>
        <p:nvCxnSpPr>
          <p:cNvPr id="6" name="Straight Connector 5"/>
          <p:cNvCxnSpPr/>
          <p:nvPr/>
        </p:nvCxnSpPr>
        <p:spPr>
          <a:xfrm flipH="1">
            <a:off x="6442344" y="3179891"/>
            <a:ext cx="269957" cy="25946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011498" y="1321175"/>
            <a:ext cx="4363695" cy="523220"/>
          </a:xfrm>
          <a:prstGeom prst="rect">
            <a:avLst/>
          </a:prstGeom>
          <a:noFill/>
        </p:spPr>
        <p:txBody>
          <a:bodyPr wrap="none" rtlCol="0">
            <a:spAutoFit/>
          </a:bodyPr>
          <a:lstStyle/>
          <a:p>
            <a:r>
              <a:rPr lang="en-US" dirty="0"/>
              <a:t>Constructing a 4D </a:t>
            </a:r>
            <a:r>
              <a:rPr lang="en-US" dirty="0" smtClean="0"/>
              <a:t>Corner:</a:t>
            </a:r>
            <a:endParaRPr lang="en-US" dirty="0"/>
          </a:p>
        </p:txBody>
      </p:sp>
    </p:spTree>
    <p:extLst>
      <p:ext uri="{BB962C8B-B14F-4D97-AF65-F5344CB8AC3E}">
        <p14:creationId xmlns:p14="http://schemas.microsoft.com/office/powerpoint/2010/main" val="3935238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10" y="207182"/>
            <a:ext cx="8686800" cy="857250"/>
          </a:xfrm>
        </p:spPr>
        <p:txBody>
          <a:bodyPr/>
          <a:lstStyle/>
          <a:p>
            <a:r>
              <a:rPr lang="en-US" altLang="en-US" dirty="0" smtClean="0"/>
              <a:t>Finding </a:t>
            </a:r>
            <a:r>
              <a:rPr lang="en-US" altLang="en-US" dirty="0"/>
              <a:t>All </a:t>
            </a:r>
            <a:r>
              <a:rPr lang="en-US" altLang="en-US" dirty="0" smtClean="0"/>
              <a:t>Regular 4D Polytopes: (2)</a:t>
            </a:r>
            <a:endParaRPr lang="en-US" dirty="0"/>
          </a:p>
        </p:txBody>
      </p:sp>
      <p:sp>
        <p:nvSpPr>
          <p:cNvPr id="3" name="Content Placeholder 2"/>
          <p:cNvSpPr>
            <a:spLocks noGrp="1"/>
          </p:cNvSpPr>
          <p:nvPr>
            <p:ph idx="1"/>
          </p:nvPr>
        </p:nvSpPr>
        <p:spPr>
          <a:xfrm>
            <a:off x="257710" y="1253446"/>
            <a:ext cx="8686800" cy="5219273"/>
          </a:xfrm>
        </p:spPr>
        <p:txBody>
          <a:bodyPr>
            <a:normAutofit fontScale="70000" lnSpcReduction="20000"/>
          </a:bodyPr>
          <a:lstStyle/>
          <a:p>
            <a:r>
              <a:rPr lang="en-US" altLang="en-US" b="0" dirty="0"/>
              <a:t>Reasoning by analogy helps a lot:</a:t>
            </a:r>
            <a:br>
              <a:rPr lang="en-US" altLang="en-US" b="0" dirty="0"/>
            </a:br>
            <a:r>
              <a:rPr lang="en-US" altLang="en-US" b="0" dirty="0"/>
              <a:t>-- </a:t>
            </a:r>
            <a:r>
              <a:rPr lang="en-US" altLang="en-US" b="0" dirty="0" smtClean="0"/>
              <a:t>Remember how we found </a:t>
            </a:r>
            <a:r>
              <a:rPr lang="en-US" altLang="en-US" b="0" dirty="0" smtClean="0">
                <a:solidFill>
                  <a:srgbClr val="FFFF00"/>
                </a:solidFill>
              </a:rPr>
              <a:t>all</a:t>
            </a:r>
            <a:r>
              <a:rPr lang="en-US" altLang="en-US" b="0" dirty="0" smtClean="0">
                <a:solidFill>
                  <a:srgbClr val="FF0000"/>
                </a:solidFill>
              </a:rPr>
              <a:t> </a:t>
            </a:r>
            <a:r>
              <a:rPr lang="en-US" altLang="en-US" b="0" dirty="0"/>
              <a:t>the </a:t>
            </a:r>
            <a:r>
              <a:rPr lang="en-US" altLang="en-US" b="0" dirty="0">
                <a:solidFill>
                  <a:srgbClr val="FFFF00"/>
                </a:solidFill>
              </a:rPr>
              <a:t>Platonic</a:t>
            </a:r>
            <a:r>
              <a:rPr lang="en-US" altLang="en-US" b="0" dirty="0">
                <a:solidFill>
                  <a:srgbClr val="FF0000"/>
                </a:solidFill>
              </a:rPr>
              <a:t> </a:t>
            </a:r>
            <a:r>
              <a:rPr lang="en-US" altLang="en-US" b="0" dirty="0" smtClean="0"/>
              <a:t>solids . . .</a:t>
            </a:r>
            <a:r>
              <a:rPr lang="en-US" altLang="en-US" b="0" dirty="0"/>
              <a:t/>
            </a:r>
            <a:br>
              <a:rPr lang="en-US" altLang="en-US" b="0" dirty="0"/>
            </a:br>
            <a:r>
              <a:rPr lang="en-US" altLang="en-US" b="0" dirty="0"/>
              <a:t> </a:t>
            </a:r>
          </a:p>
          <a:p>
            <a:r>
              <a:rPr lang="en-US" altLang="en-US" b="0" dirty="0" smtClean="0"/>
              <a:t>Now:  Use </a:t>
            </a:r>
            <a:r>
              <a:rPr lang="en-US" altLang="en-US" b="0" dirty="0"/>
              <a:t>the Platonic solids as “tiles” and ask:</a:t>
            </a:r>
          </a:p>
          <a:p>
            <a:pPr lvl="1"/>
            <a:r>
              <a:rPr lang="en-US" altLang="en-US" sz="2800" b="0" dirty="0"/>
              <a:t>What can we build from </a:t>
            </a:r>
            <a:r>
              <a:rPr lang="en-US" altLang="en-US" sz="2800" b="0" dirty="0" err="1"/>
              <a:t>tetrahedra</a:t>
            </a:r>
            <a:r>
              <a:rPr lang="en-US" altLang="en-US" sz="2800" b="0" dirty="0"/>
              <a:t>?</a:t>
            </a:r>
          </a:p>
          <a:p>
            <a:pPr lvl="1"/>
            <a:r>
              <a:rPr lang="en-US" altLang="en-US" sz="2800" b="0" dirty="0" smtClean="0"/>
              <a:t>or from </a:t>
            </a:r>
            <a:r>
              <a:rPr lang="en-US" altLang="en-US" sz="2800" b="0" dirty="0"/>
              <a:t>cubes?</a:t>
            </a:r>
          </a:p>
          <a:p>
            <a:pPr lvl="1"/>
            <a:r>
              <a:rPr lang="en-US" altLang="en-US" sz="2800" b="0" dirty="0" smtClean="0"/>
              <a:t>or from </a:t>
            </a:r>
            <a:r>
              <a:rPr lang="en-US" altLang="en-US" sz="2800" b="0" dirty="0"/>
              <a:t>the other 3 Platonic solids?</a:t>
            </a:r>
          </a:p>
          <a:p>
            <a:pPr lvl="1">
              <a:lnSpc>
                <a:spcPts val="3200"/>
              </a:lnSpc>
              <a:buFont typeface="Wingdings" pitchFamily="2" charset="2"/>
              <a:buChar char="à"/>
            </a:pPr>
            <a:r>
              <a:rPr lang="en-US" altLang="en-US" sz="2800" b="0" dirty="0">
                <a:solidFill>
                  <a:schemeClr val="tx2"/>
                </a:solidFill>
                <a:sym typeface="Wingdings" pitchFamily="2" charset="2"/>
              </a:rPr>
              <a:t>Need to look at </a:t>
            </a:r>
            <a:r>
              <a:rPr lang="en-US" altLang="en-US" sz="2800" b="0" dirty="0" smtClean="0">
                <a:solidFill>
                  <a:schemeClr val="tx2"/>
                </a:solidFill>
                <a:sym typeface="Wingdings" pitchFamily="2" charset="2"/>
              </a:rPr>
              <a:t> </a:t>
            </a:r>
            <a:r>
              <a:rPr lang="en-US" altLang="en-US" sz="2800" b="0" dirty="0" smtClean="0">
                <a:solidFill>
                  <a:srgbClr val="FF7C80"/>
                </a:solidFill>
                <a:sym typeface="Wingdings" pitchFamily="2" charset="2"/>
              </a:rPr>
              <a:t>dihedral angles:</a:t>
            </a:r>
            <a:br>
              <a:rPr lang="en-US" altLang="en-US" sz="2800" b="0" dirty="0" smtClean="0">
                <a:solidFill>
                  <a:srgbClr val="FF7C80"/>
                </a:solidFill>
                <a:sym typeface="Wingdings" pitchFamily="2" charset="2"/>
              </a:rPr>
            </a:br>
            <a:r>
              <a:rPr lang="en-US" altLang="en-US" sz="2800" dirty="0" smtClean="0">
                <a:solidFill>
                  <a:schemeClr val="tx2">
                    <a:lumMod val="40000"/>
                    <a:lumOff val="60000"/>
                  </a:schemeClr>
                </a:solidFill>
              </a:rPr>
              <a:t>Tetrahedron</a:t>
            </a:r>
            <a:r>
              <a:rPr lang="en-US" altLang="en-US" sz="2800" dirty="0">
                <a:solidFill>
                  <a:schemeClr val="tx2">
                    <a:lumMod val="40000"/>
                    <a:lumOff val="60000"/>
                  </a:schemeClr>
                </a:solidFill>
              </a:rPr>
              <a:t>: </a:t>
            </a:r>
            <a:r>
              <a:rPr lang="en-US" altLang="en-US" sz="2800" dirty="0">
                <a:solidFill>
                  <a:schemeClr val="accent6">
                    <a:lumMod val="60000"/>
                    <a:lumOff val="40000"/>
                  </a:schemeClr>
                </a:solidFill>
              </a:rPr>
              <a:t>70.5</a:t>
            </a:r>
            <a:r>
              <a:rPr lang="en-US" altLang="en-US" sz="2800" dirty="0" smtClean="0">
                <a:solidFill>
                  <a:schemeClr val="accent6">
                    <a:lumMod val="60000"/>
                    <a:lumOff val="40000"/>
                  </a:schemeClr>
                </a:solidFill>
                <a:cs typeface="Arial" pitchFamily="34" charset="0"/>
              </a:rPr>
              <a:t>°</a:t>
            </a:r>
            <a:r>
              <a:rPr lang="en-US" altLang="en-US" sz="2800" dirty="0" smtClean="0">
                <a:solidFill>
                  <a:schemeClr val="tx2"/>
                </a:solidFill>
              </a:rPr>
              <a:t> </a:t>
            </a:r>
            <a:r>
              <a:rPr lang="en-US" altLang="en-US" sz="2800" b="0" dirty="0" smtClean="0">
                <a:solidFill>
                  <a:schemeClr val="tx2"/>
                </a:solidFill>
              </a:rPr>
              <a:t/>
            </a:r>
            <a:br>
              <a:rPr lang="en-US" altLang="en-US" sz="2800" b="0" dirty="0" smtClean="0">
                <a:solidFill>
                  <a:schemeClr val="tx2"/>
                </a:solidFill>
              </a:rPr>
            </a:br>
            <a:r>
              <a:rPr lang="en-US" altLang="en-US" sz="2800" b="0" dirty="0">
                <a:solidFill>
                  <a:schemeClr val="tx2"/>
                </a:solidFill>
              </a:rPr>
              <a:t>Cube: </a:t>
            </a:r>
            <a:r>
              <a:rPr lang="en-US" altLang="en-US" sz="2800" b="0" dirty="0">
                <a:solidFill>
                  <a:srgbClr val="FF7C80"/>
                </a:solidFill>
              </a:rPr>
              <a:t>90</a:t>
            </a:r>
            <a:r>
              <a:rPr lang="en-US" altLang="en-US" sz="2800" b="0" dirty="0">
                <a:solidFill>
                  <a:srgbClr val="FF7C80"/>
                </a:solidFill>
                <a:cs typeface="Arial" pitchFamily="34" charset="0"/>
              </a:rPr>
              <a:t>°</a:t>
            </a:r>
            <a:r>
              <a:rPr lang="en-US" altLang="en-US" sz="2800" b="0" dirty="0">
                <a:solidFill>
                  <a:schemeClr val="tx2"/>
                </a:solidFill>
              </a:rPr>
              <a:t> </a:t>
            </a:r>
            <a:r>
              <a:rPr lang="en-US" altLang="en-US" sz="2800" b="0" dirty="0" smtClean="0">
                <a:solidFill>
                  <a:schemeClr val="tx2"/>
                </a:solidFill>
              </a:rPr>
              <a:t/>
            </a:r>
            <a:br>
              <a:rPr lang="en-US" altLang="en-US" sz="2800" b="0" dirty="0" smtClean="0">
                <a:solidFill>
                  <a:schemeClr val="tx2"/>
                </a:solidFill>
              </a:rPr>
            </a:br>
            <a:r>
              <a:rPr lang="en-US" altLang="en-US" sz="2800" b="0" dirty="0" smtClean="0">
                <a:solidFill>
                  <a:schemeClr val="tx2"/>
                </a:solidFill>
              </a:rPr>
              <a:t>Octahedron</a:t>
            </a:r>
            <a:r>
              <a:rPr lang="en-US" altLang="en-US" sz="2800" b="0" dirty="0">
                <a:solidFill>
                  <a:schemeClr val="tx2"/>
                </a:solidFill>
              </a:rPr>
              <a:t>: </a:t>
            </a:r>
            <a:r>
              <a:rPr lang="en-US" altLang="en-US" sz="2800" b="0" dirty="0">
                <a:solidFill>
                  <a:srgbClr val="FF7C80"/>
                </a:solidFill>
              </a:rPr>
              <a:t>109.5</a:t>
            </a:r>
            <a:r>
              <a:rPr lang="en-US" altLang="en-US" sz="2800" b="0" dirty="0" smtClean="0">
                <a:solidFill>
                  <a:srgbClr val="FF7C80"/>
                </a:solidFill>
                <a:cs typeface="Arial" pitchFamily="34" charset="0"/>
              </a:rPr>
              <a:t>°</a:t>
            </a:r>
            <a:r>
              <a:rPr lang="en-US" altLang="en-US" sz="2800" b="0" dirty="0" smtClean="0">
                <a:solidFill>
                  <a:schemeClr val="tx2"/>
                </a:solidFill>
              </a:rPr>
              <a:t>  </a:t>
            </a:r>
            <a:br>
              <a:rPr lang="en-US" altLang="en-US" sz="2800" b="0" dirty="0" smtClean="0">
                <a:solidFill>
                  <a:schemeClr val="tx2"/>
                </a:solidFill>
              </a:rPr>
            </a:br>
            <a:r>
              <a:rPr lang="en-US" altLang="en-US" sz="2800" b="0" dirty="0" smtClean="0">
                <a:solidFill>
                  <a:schemeClr val="tx2"/>
                </a:solidFill>
              </a:rPr>
              <a:t>Dodecahedron</a:t>
            </a:r>
            <a:r>
              <a:rPr lang="en-US" altLang="en-US" sz="2800" b="0" dirty="0">
                <a:solidFill>
                  <a:schemeClr val="tx2"/>
                </a:solidFill>
              </a:rPr>
              <a:t>: </a:t>
            </a:r>
            <a:r>
              <a:rPr lang="en-US" altLang="en-US" sz="2800" b="0" dirty="0">
                <a:solidFill>
                  <a:srgbClr val="FF7C80"/>
                </a:solidFill>
              </a:rPr>
              <a:t>116.5</a:t>
            </a:r>
            <a:r>
              <a:rPr lang="en-US" altLang="en-US" sz="2800" b="0" dirty="0" smtClean="0">
                <a:solidFill>
                  <a:srgbClr val="FF7C80"/>
                </a:solidFill>
                <a:cs typeface="Arial" pitchFamily="34" charset="0"/>
              </a:rPr>
              <a:t>°</a:t>
            </a:r>
            <a:r>
              <a:rPr lang="en-US" altLang="en-US" sz="2800" b="0" dirty="0" smtClean="0">
                <a:solidFill>
                  <a:schemeClr val="tx2"/>
                </a:solidFill>
              </a:rPr>
              <a:t> </a:t>
            </a:r>
            <a:br>
              <a:rPr lang="en-US" altLang="en-US" sz="2800" b="0" dirty="0" smtClean="0">
                <a:solidFill>
                  <a:schemeClr val="tx2"/>
                </a:solidFill>
              </a:rPr>
            </a:br>
            <a:r>
              <a:rPr lang="en-US" altLang="en-US" sz="2800" b="0" dirty="0" smtClean="0">
                <a:solidFill>
                  <a:schemeClr val="tx2"/>
                </a:solidFill>
              </a:rPr>
              <a:t>Icosahedron</a:t>
            </a:r>
            <a:r>
              <a:rPr lang="en-US" altLang="en-US" sz="2800" b="0" dirty="0">
                <a:solidFill>
                  <a:schemeClr val="tx2"/>
                </a:solidFill>
              </a:rPr>
              <a:t>: </a:t>
            </a:r>
            <a:r>
              <a:rPr lang="en-US" altLang="en-US" sz="2800" b="0" dirty="0">
                <a:solidFill>
                  <a:srgbClr val="FF7C80"/>
                </a:solidFill>
              </a:rPr>
              <a:t>138.2</a:t>
            </a:r>
            <a:r>
              <a:rPr lang="en-US" altLang="en-US" sz="2800" b="0" dirty="0" smtClean="0">
                <a:solidFill>
                  <a:srgbClr val="FF7C80"/>
                </a:solidFill>
                <a:cs typeface="Arial" pitchFamily="34" charset="0"/>
              </a:rPr>
              <a:t>°</a:t>
            </a:r>
            <a:endParaRPr lang="en-US" altLang="en-US" sz="2800" b="0" dirty="0">
              <a:solidFill>
                <a:srgbClr val="FF7C80"/>
              </a:solidFill>
            </a:endParaRPr>
          </a:p>
          <a:p>
            <a:endParaRPr lang="en-US" b="0" dirty="0"/>
          </a:p>
        </p:txBody>
      </p:sp>
      <p:grpSp>
        <p:nvGrpSpPr>
          <p:cNvPr id="8" name="Group 7"/>
          <p:cNvGrpSpPr/>
          <p:nvPr/>
        </p:nvGrpSpPr>
        <p:grpSpPr>
          <a:xfrm>
            <a:off x="5421760" y="3863082"/>
            <a:ext cx="2214826" cy="2242488"/>
            <a:chOff x="5421760" y="3863082"/>
            <a:chExt cx="2214826" cy="2242488"/>
          </a:xfrm>
        </p:grpSpPr>
        <p:pic>
          <p:nvPicPr>
            <p:cNvPr id="4" name="Picture 9" descr="Q:\sequin\WORK_\Pub_02\4Dpolytopes\tet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557" y="3863082"/>
              <a:ext cx="2182029" cy="224248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Freeform 30"/>
            <p:cNvSpPr>
              <a:spLocks/>
            </p:cNvSpPr>
            <p:nvPr/>
          </p:nvSpPr>
          <p:spPr bwMode="auto">
            <a:xfrm rot="2064415">
              <a:off x="5761176" y="4093058"/>
              <a:ext cx="402085" cy="421232"/>
            </a:xfrm>
            <a:custGeom>
              <a:avLst/>
              <a:gdLst>
                <a:gd name="T0" fmla="*/ 0 w 336"/>
                <a:gd name="T1" fmla="*/ 0 h 352"/>
                <a:gd name="T2" fmla="*/ 280 w 336"/>
                <a:gd name="T3" fmla="*/ 64 h 352"/>
                <a:gd name="T4" fmla="*/ 336 w 336"/>
                <a:gd name="T5" fmla="*/ 352 h 352"/>
              </a:gdLst>
              <a:ahLst/>
              <a:cxnLst>
                <a:cxn ang="0">
                  <a:pos x="T0" y="T1"/>
                </a:cxn>
                <a:cxn ang="0">
                  <a:pos x="T2" y="T3"/>
                </a:cxn>
                <a:cxn ang="0">
                  <a:pos x="T4" y="T5"/>
                </a:cxn>
              </a:cxnLst>
              <a:rect l="0" t="0" r="r" b="b"/>
              <a:pathLst>
                <a:path w="336" h="352">
                  <a:moveTo>
                    <a:pt x="0" y="0"/>
                  </a:moveTo>
                  <a:cubicBezTo>
                    <a:pt x="47" y="11"/>
                    <a:pt x="224" y="5"/>
                    <a:pt x="280" y="64"/>
                  </a:cubicBezTo>
                  <a:cubicBezTo>
                    <a:pt x="336" y="123"/>
                    <a:pt x="324" y="292"/>
                    <a:pt x="336" y="352"/>
                  </a:cubicBezTo>
                </a:path>
              </a:pathLst>
            </a:custGeom>
            <a:noFill/>
            <a:ln w="57150" cap="flat" cmpd="sng">
              <a:solidFill>
                <a:schemeClr val="accent6">
                  <a:lumMod val="75000"/>
                </a:schemeClr>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 name="Freeform 30"/>
            <p:cNvSpPr>
              <a:spLocks/>
            </p:cNvSpPr>
            <p:nvPr/>
          </p:nvSpPr>
          <p:spPr bwMode="auto">
            <a:xfrm rot="16000035" flipH="1">
              <a:off x="5431648" y="4246491"/>
              <a:ext cx="415301" cy="435077"/>
            </a:xfrm>
            <a:custGeom>
              <a:avLst/>
              <a:gdLst>
                <a:gd name="T0" fmla="*/ 0 w 336"/>
                <a:gd name="T1" fmla="*/ 0 h 352"/>
                <a:gd name="T2" fmla="*/ 280 w 336"/>
                <a:gd name="T3" fmla="*/ 64 h 352"/>
                <a:gd name="T4" fmla="*/ 336 w 336"/>
                <a:gd name="T5" fmla="*/ 352 h 352"/>
              </a:gdLst>
              <a:ahLst/>
              <a:cxnLst>
                <a:cxn ang="0">
                  <a:pos x="T0" y="T1"/>
                </a:cxn>
                <a:cxn ang="0">
                  <a:pos x="T2" y="T3"/>
                </a:cxn>
                <a:cxn ang="0">
                  <a:pos x="T4" y="T5"/>
                </a:cxn>
              </a:cxnLst>
              <a:rect l="0" t="0" r="r" b="b"/>
              <a:pathLst>
                <a:path w="336" h="352">
                  <a:moveTo>
                    <a:pt x="0" y="0"/>
                  </a:moveTo>
                  <a:cubicBezTo>
                    <a:pt x="47" y="11"/>
                    <a:pt x="224" y="5"/>
                    <a:pt x="280" y="64"/>
                  </a:cubicBezTo>
                  <a:cubicBezTo>
                    <a:pt x="336" y="123"/>
                    <a:pt x="324" y="292"/>
                    <a:pt x="336" y="352"/>
                  </a:cubicBezTo>
                </a:path>
              </a:pathLst>
            </a:custGeom>
            <a:noFill/>
            <a:ln w="57150" cap="flat" cmpd="sng">
              <a:solidFill>
                <a:schemeClr val="accent6">
                  <a:lumMod val="75000"/>
                </a:schemeClr>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879616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33" y="168667"/>
            <a:ext cx="8229600" cy="857250"/>
          </a:xfrm>
        </p:spPr>
        <p:txBody>
          <a:bodyPr/>
          <a:lstStyle/>
          <a:p>
            <a:r>
              <a:rPr lang="en-US" altLang="en-US" dirty="0"/>
              <a:t>All Regular Polytopes in 4D</a:t>
            </a:r>
            <a:endParaRPr lang="en-US" dirty="0"/>
          </a:p>
        </p:txBody>
      </p:sp>
      <p:sp>
        <p:nvSpPr>
          <p:cNvPr id="3" name="Content Placeholder 2"/>
          <p:cNvSpPr>
            <a:spLocks noGrp="1"/>
          </p:cNvSpPr>
          <p:nvPr>
            <p:ph idx="1"/>
          </p:nvPr>
        </p:nvSpPr>
        <p:spPr>
          <a:xfrm>
            <a:off x="621587" y="1025917"/>
            <a:ext cx="8193640" cy="5631737"/>
          </a:xfrm>
        </p:spPr>
        <p:txBody>
          <a:bodyPr>
            <a:noAutofit/>
          </a:bodyPr>
          <a:lstStyle/>
          <a:p>
            <a:pPr>
              <a:lnSpc>
                <a:spcPct val="90000"/>
              </a:lnSpc>
              <a:buFont typeface="Wingdings" pitchFamily="2" charset="2"/>
              <a:buNone/>
            </a:pPr>
            <a:r>
              <a:rPr lang="en-US" altLang="en-US" sz="2400" b="0" dirty="0"/>
              <a:t>Using </a:t>
            </a:r>
            <a:r>
              <a:rPr lang="en-US" altLang="en-US" sz="2400" b="0" dirty="0" err="1"/>
              <a:t>Tetrahedra</a:t>
            </a:r>
            <a:r>
              <a:rPr lang="en-US" altLang="en-US" sz="2400" b="0" dirty="0"/>
              <a:t> (70.5</a:t>
            </a:r>
            <a:r>
              <a:rPr lang="en-US" altLang="en-US" sz="2400" b="0" dirty="0">
                <a:cs typeface="Arial" pitchFamily="34" charset="0"/>
              </a:rPr>
              <a:t>°</a:t>
            </a:r>
            <a:r>
              <a:rPr lang="en-US" altLang="en-US" sz="2400" b="0" dirty="0"/>
              <a:t>):  </a:t>
            </a:r>
          </a:p>
          <a:p>
            <a:pPr lvl="1">
              <a:lnSpc>
                <a:spcPct val="90000"/>
              </a:lnSpc>
              <a:buFont typeface="Wingdings" pitchFamily="2" charset="2"/>
              <a:buNone/>
            </a:pPr>
            <a:r>
              <a:rPr lang="en-US" altLang="en-US" sz="2000" b="0" dirty="0">
                <a:solidFill>
                  <a:schemeClr val="tx2">
                    <a:lumMod val="60000"/>
                    <a:lumOff val="40000"/>
                  </a:schemeClr>
                </a:solidFill>
              </a:rPr>
              <a:t>3 around an edge (211.5</a:t>
            </a:r>
            <a:r>
              <a:rPr lang="en-US" altLang="en-US" sz="2000" b="0" dirty="0">
                <a:solidFill>
                  <a:schemeClr val="tx2">
                    <a:lumMod val="60000"/>
                    <a:lumOff val="40000"/>
                  </a:schemeClr>
                </a:solidFill>
                <a:cs typeface="Arial" pitchFamily="34" charset="0"/>
              </a:rPr>
              <a:t>°</a:t>
            </a:r>
            <a:r>
              <a:rPr lang="en-US" altLang="en-US" sz="2000" b="0" dirty="0">
                <a:solidFill>
                  <a:schemeClr val="tx2">
                    <a:lumMod val="60000"/>
                    <a:lumOff val="40000"/>
                  </a:schemeClr>
                </a:solidFill>
              </a:rPr>
              <a:t>) </a:t>
            </a:r>
            <a:r>
              <a:rPr lang="en-US" altLang="en-US" sz="2000" b="0" dirty="0">
                <a:solidFill>
                  <a:schemeClr val="tx2">
                    <a:lumMod val="60000"/>
                    <a:lumOff val="40000"/>
                  </a:schemeClr>
                </a:solidFill>
                <a:sym typeface="Wingdings" pitchFamily="2" charset="2"/>
              </a:rPr>
              <a:t> (5 cells) </a:t>
            </a:r>
            <a:r>
              <a:rPr lang="en-US" altLang="en-US" sz="2000" b="0" dirty="0" smtClean="0">
                <a:solidFill>
                  <a:schemeClr val="tx2">
                    <a:lumMod val="60000"/>
                    <a:lumOff val="40000"/>
                  </a:schemeClr>
                </a:solidFill>
                <a:sym typeface="Wingdings" pitchFamily="2" charset="2"/>
              </a:rPr>
              <a:t> </a:t>
            </a:r>
            <a:r>
              <a:rPr lang="en-US" altLang="en-US" sz="2000" dirty="0" smtClean="0">
                <a:solidFill>
                  <a:schemeClr val="tx2">
                    <a:lumMod val="60000"/>
                    <a:lumOff val="40000"/>
                  </a:schemeClr>
                </a:solidFill>
                <a:sym typeface="Wingdings" pitchFamily="2" charset="2"/>
              </a:rPr>
              <a:t>Simplex</a:t>
            </a:r>
            <a:r>
              <a:rPr lang="en-US" altLang="en-US" sz="2000" b="0" dirty="0" smtClean="0">
                <a:solidFill>
                  <a:schemeClr val="tx2">
                    <a:lumMod val="60000"/>
                    <a:lumOff val="40000"/>
                  </a:schemeClr>
                </a:solidFill>
                <a:sym typeface="Wingdings" pitchFamily="2" charset="2"/>
              </a:rPr>
              <a:t> </a:t>
            </a:r>
            <a:endParaRPr lang="en-US" altLang="en-US" sz="2000" b="0" dirty="0">
              <a:solidFill>
                <a:schemeClr val="tx2">
                  <a:lumMod val="60000"/>
                  <a:lumOff val="40000"/>
                </a:schemeClr>
              </a:solidFill>
            </a:endParaRPr>
          </a:p>
          <a:p>
            <a:pPr lvl="1">
              <a:lnSpc>
                <a:spcPct val="90000"/>
              </a:lnSpc>
              <a:buFont typeface="Wingdings" pitchFamily="2" charset="2"/>
              <a:buNone/>
            </a:pPr>
            <a:r>
              <a:rPr lang="en-US" altLang="en-US" sz="2000" b="0" dirty="0">
                <a:solidFill>
                  <a:schemeClr val="accent5">
                    <a:lumMod val="75000"/>
                  </a:schemeClr>
                </a:solidFill>
              </a:rPr>
              <a:t>4 around an edge (282.0</a:t>
            </a:r>
            <a:r>
              <a:rPr lang="en-US" altLang="en-US" sz="2000" b="0" dirty="0">
                <a:solidFill>
                  <a:schemeClr val="accent5">
                    <a:lumMod val="75000"/>
                  </a:schemeClr>
                </a:solidFill>
                <a:cs typeface="Arial" pitchFamily="34" charset="0"/>
              </a:rPr>
              <a:t>°</a:t>
            </a:r>
            <a:r>
              <a:rPr lang="en-US" altLang="en-US" sz="2000" b="0" dirty="0">
                <a:solidFill>
                  <a:schemeClr val="accent5">
                    <a:lumMod val="75000"/>
                  </a:schemeClr>
                </a:solidFill>
              </a:rPr>
              <a:t>) </a:t>
            </a:r>
            <a:r>
              <a:rPr lang="en-US" altLang="en-US" sz="2000" b="0" dirty="0">
                <a:solidFill>
                  <a:schemeClr val="accent5">
                    <a:lumMod val="75000"/>
                  </a:schemeClr>
                </a:solidFill>
                <a:sym typeface="Wingdings" pitchFamily="2" charset="2"/>
              </a:rPr>
              <a:t> (16 cells) </a:t>
            </a:r>
            <a:r>
              <a:rPr lang="en-US" altLang="en-US" sz="2000" b="0" dirty="0" smtClean="0">
                <a:solidFill>
                  <a:schemeClr val="accent5">
                    <a:lumMod val="75000"/>
                  </a:schemeClr>
                </a:solidFill>
                <a:sym typeface="Wingdings" pitchFamily="2" charset="2"/>
              </a:rPr>
              <a:t> </a:t>
            </a:r>
            <a:r>
              <a:rPr lang="en-US" altLang="en-US" sz="2000" dirty="0" smtClean="0">
                <a:solidFill>
                  <a:schemeClr val="accent5">
                    <a:lumMod val="75000"/>
                  </a:schemeClr>
                </a:solidFill>
                <a:sym typeface="Wingdings" pitchFamily="2" charset="2"/>
              </a:rPr>
              <a:t>Cross-Polytope</a:t>
            </a:r>
            <a:endParaRPr lang="en-US" altLang="en-US" sz="2000" dirty="0">
              <a:solidFill>
                <a:schemeClr val="accent5">
                  <a:lumMod val="75000"/>
                </a:schemeClr>
              </a:solidFill>
            </a:endParaRPr>
          </a:p>
          <a:p>
            <a:pPr lvl="1">
              <a:lnSpc>
                <a:spcPct val="90000"/>
              </a:lnSpc>
              <a:buFont typeface="Wingdings" pitchFamily="2" charset="2"/>
              <a:buNone/>
            </a:pPr>
            <a:r>
              <a:rPr lang="en-US" altLang="en-US" sz="2000" b="0" dirty="0">
                <a:solidFill>
                  <a:srgbClr val="FFC000"/>
                </a:solidFill>
              </a:rPr>
              <a:t>5 around an edge (352.5</a:t>
            </a:r>
            <a:r>
              <a:rPr lang="en-US" altLang="en-US" sz="2000" b="0" dirty="0">
                <a:solidFill>
                  <a:srgbClr val="FFC000"/>
                </a:solidFill>
                <a:cs typeface="Arial" pitchFamily="34" charset="0"/>
              </a:rPr>
              <a:t>°</a:t>
            </a:r>
            <a:r>
              <a:rPr lang="en-US" altLang="en-US" sz="2000" b="0" dirty="0">
                <a:solidFill>
                  <a:srgbClr val="FFC000"/>
                </a:solidFill>
              </a:rPr>
              <a:t>) </a:t>
            </a:r>
            <a:r>
              <a:rPr lang="en-US" altLang="en-US" sz="2000" b="0" dirty="0">
                <a:solidFill>
                  <a:srgbClr val="FFC000"/>
                </a:solidFill>
                <a:sym typeface="Wingdings" pitchFamily="2" charset="2"/>
              </a:rPr>
              <a:t> (600 cells</a:t>
            </a:r>
            <a:r>
              <a:rPr lang="en-US" altLang="en-US" sz="2000" b="0" dirty="0" smtClean="0">
                <a:solidFill>
                  <a:srgbClr val="FFC000"/>
                </a:solidFill>
                <a:sym typeface="Wingdings" pitchFamily="2" charset="2"/>
              </a:rPr>
              <a:t>)  </a:t>
            </a:r>
            <a:r>
              <a:rPr lang="en-US" altLang="en-US" sz="2000" dirty="0" smtClean="0">
                <a:solidFill>
                  <a:srgbClr val="FFC000"/>
                </a:solidFill>
                <a:sym typeface="Wingdings" pitchFamily="2" charset="2"/>
              </a:rPr>
              <a:t>600-Cell</a:t>
            </a:r>
            <a:endParaRPr lang="en-US" altLang="en-US" sz="1800" dirty="0">
              <a:solidFill>
                <a:srgbClr val="FFC000"/>
              </a:solidFill>
            </a:endParaRPr>
          </a:p>
          <a:p>
            <a:pPr>
              <a:lnSpc>
                <a:spcPct val="90000"/>
              </a:lnSpc>
              <a:buFont typeface="Wingdings" pitchFamily="2" charset="2"/>
              <a:buNone/>
            </a:pPr>
            <a:r>
              <a:rPr lang="en-US" altLang="en-US" sz="2400" b="0" dirty="0"/>
              <a:t>Using Cubes (90</a:t>
            </a:r>
            <a:r>
              <a:rPr lang="en-US" altLang="en-US" sz="2400" b="0" dirty="0">
                <a:cs typeface="Arial" pitchFamily="34" charset="0"/>
              </a:rPr>
              <a:t>°</a:t>
            </a:r>
            <a:r>
              <a:rPr lang="en-US" altLang="en-US" sz="2400" b="0" dirty="0"/>
              <a:t>): </a:t>
            </a:r>
          </a:p>
          <a:p>
            <a:pPr lvl="2">
              <a:lnSpc>
                <a:spcPct val="90000"/>
              </a:lnSpc>
              <a:buFont typeface="Wingdings" pitchFamily="2" charset="2"/>
              <a:buNone/>
            </a:pPr>
            <a:r>
              <a:rPr lang="en-US" altLang="en-US" sz="2000" b="0" dirty="0">
                <a:solidFill>
                  <a:schemeClr val="tx2">
                    <a:lumMod val="60000"/>
                    <a:lumOff val="40000"/>
                  </a:schemeClr>
                </a:solidFill>
              </a:rPr>
              <a:t>3 around an edge (270.0</a:t>
            </a:r>
            <a:r>
              <a:rPr lang="en-US" altLang="en-US" sz="2000" b="0" dirty="0">
                <a:solidFill>
                  <a:schemeClr val="tx2">
                    <a:lumMod val="60000"/>
                    <a:lumOff val="40000"/>
                  </a:schemeClr>
                </a:solidFill>
                <a:cs typeface="Arial" pitchFamily="34" charset="0"/>
              </a:rPr>
              <a:t>°</a:t>
            </a:r>
            <a:r>
              <a:rPr lang="en-US" altLang="en-US" sz="2000" b="0" dirty="0">
                <a:solidFill>
                  <a:schemeClr val="tx2">
                    <a:lumMod val="60000"/>
                    <a:lumOff val="40000"/>
                  </a:schemeClr>
                </a:solidFill>
              </a:rPr>
              <a:t>) </a:t>
            </a:r>
            <a:r>
              <a:rPr lang="en-US" altLang="en-US" sz="2000" b="0" dirty="0">
                <a:solidFill>
                  <a:schemeClr val="tx2">
                    <a:lumMod val="60000"/>
                    <a:lumOff val="40000"/>
                  </a:schemeClr>
                </a:solidFill>
                <a:sym typeface="Wingdings" pitchFamily="2" charset="2"/>
              </a:rPr>
              <a:t> (8 cells) </a:t>
            </a:r>
            <a:r>
              <a:rPr lang="en-US" altLang="en-US" sz="2000" b="0" dirty="0" smtClean="0">
                <a:solidFill>
                  <a:schemeClr val="tx2">
                    <a:lumMod val="60000"/>
                    <a:lumOff val="40000"/>
                  </a:schemeClr>
                </a:solidFill>
                <a:sym typeface="Wingdings" pitchFamily="2" charset="2"/>
              </a:rPr>
              <a:t> </a:t>
            </a:r>
            <a:r>
              <a:rPr lang="en-US" altLang="en-US" sz="2000" b="1" dirty="0" smtClean="0">
                <a:solidFill>
                  <a:schemeClr val="tx2">
                    <a:lumMod val="60000"/>
                    <a:lumOff val="40000"/>
                  </a:schemeClr>
                </a:solidFill>
                <a:sym typeface="Wingdings" pitchFamily="2" charset="2"/>
              </a:rPr>
              <a:t>Hypercube (Tesseract)</a:t>
            </a:r>
            <a:endParaRPr lang="en-US" altLang="en-US" sz="2000" b="1" dirty="0">
              <a:solidFill>
                <a:schemeClr val="tx2">
                  <a:lumMod val="60000"/>
                  <a:lumOff val="40000"/>
                </a:schemeClr>
              </a:solidFill>
            </a:endParaRPr>
          </a:p>
          <a:p>
            <a:pPr>
              <a:lnSpc>
                <a:spcPct val="90000"/>
              </a:lnSpc>
              <a:buFont typeface="Wingdings" pitchFamily="2" charset="2"/>
              <a:buNone/>
            </a:pPr>
            <a:r>
              <a:rPr lang="en-US" altLang="en-US" sz="2400" b="0" dirty="0"/>
              <a:t>Using </a:t>
            </a:r>
            <a:r>
              <a:rPr lang="en-US" altLang="en-US" sz="2400" b="0" dirty="0" err="1"/>
              <a:t>Octahedra</a:t>
            </a:r>
            <a:r>
              <a:rPr lang="en-US" altLang="en-US" sz="2400" b="0" dirty="0"/>
              <a:t> (109.5</a:t>
            </a:r>
            <a:r>
              <a:rPr lang="en-US" altLang="en-US" sz="2400" b="0" dirty="0">
                <a:cs typeface="Arial" pitchFamily="34" charset="0"/>
              </a:rPr>
              <a:t>°</a:t>
            </a:r>
            <a:r>
              <a:rPr lang="en-US" altLang="en-US" sz="2400" b="0" dirty="0"/>
              <a:t>):  </a:t>
            </a:r>
          </a:p>
          <a:p>
            <a:pPr lvl="1">
              <a:lnSpc>
                <a:spcPct val="90000"/>
              </a:lnSpc>
              <a:buFont typeface="Wingdings" pitchFamily="2" charset="2"/>
              <a:buNone/>
            </a:pPr>
            <a:r>
              <a:rPr lang="en-US" altLang="en-US" sz="2000" b="0" dirty="0">
                <a:solidFill>
                  <a:schemeClr val="tx2">
                    <a:lumMod val="60000"/>
                    <a:lumOff val="40000"/>
                  </a:schemeClr>
                </a:solidFill>
              </a:rPr>
              <a:t>3 around an edge (328.5</a:t>
            </a:r>
            <a:r>
              <a:rPr lang="en-US" altLang="en-US" sz="2000" b="0" dirty="0">
                <a:solidFill>
                  <a:schemeClr val="tx2">
                    <a:lumMod val="60000"/>
                    <a:lumOff val="40000"/>
                  </a:schemeClr>
                </a:solidFill>
                <a:cs typeface="Arial" pitchFamily="34" charset="0"/>
              </a:rPr>
              <a:t>°</a:t>
            </a:r>
            <a:r>
              <a:rPr lang="en-US" altLang="en-US" sz="2000" b="0" dirty="0">
                <a:solidFill>
                  <a:schemeClr val="tx2">
                    <a:lumMod val="60000"/>
                    <a:lumOff val="40000"/>
                  </a:schemeClr>
                </a:solidFill>
              </a:rPr>
              <a:t>) </a:t>
            </a:r>
            <a:r>
              <a:rPr lang="en-US" altLang="en-US" sz="2000" b="0" dirty="0">
                <a:solidFill>
                  <a:schemeClr val="tx2">
                    <a:lumMod val="60000"/>
                    <a:lumOff val="40000"/>
                  </a:schemeClr>
                </a:solidFill>
                <a:sym typeface="Wingdings" pitchFamily="2" charset="2"/>
              </a:rPr>
              <a:t> (24 cells) </a:t>
            </a:r>
            <a:r>
              <a:rPr lang="en-US" altLang="en-US" sz="2000" b="0" dirty="0" smtClean="0">
                <a:solidFill>
                  <a:schemeClr val="tx2">
                    <a:lumMod val="60000"/>
                    <a:lumOff val="40000"/>
                  </a:schemeClr>
                </a:solidFill>
                <a:sym typeface="Wingdings" pitchFamily="2" charset="2"/>
              </a:rPr>
              <a:t> </a:t>
            </a:r>
            <a:r>
              <a:rPr lang="en-US" altLang="en-US" sz="2000" dirty="0" smtClean="0">
                <a:solidFill>
                  <a:schemeClr val="tx2">
                    <a:lumMod val="60000"/>
                    <a:lumOff val="40000"/>
                  </a:schemeClr>
                </a:solidFill>
                <a:sym typeface="Wingdings" pitchFamily="2" charset="2"/>
              </a:rPr>
              <a:t>24-Cell</a:t>
            </a:r>
            <a:r>
              <a:rPr lang="en-US" altLang="en-US" sz="2000" b="0" dirty="0" smtClean="0">
                <a:solidFill>
                  <a:schemeClr val="tx2">
                    <a:lumMod val="60000"/>
                    <a:lumOff val="40000"/>
                  </a:schemeClr>
                </a:solidFill>
                <a:sym typeface="Wingdings" pitchFamily="2" charset="2"/>
              </a:rPr>
              <a:t> </a:t>
            </a:r>
            <a:endParaRPr lang="en-US" altLang="en-US" sz="2000" b="0" dirty="0">
              <a:solidFill>
                <a:schemeClr val="tx2">
                  <a:lumMod val="60000"/>
                  <a:lumOff val="40000"/>
                </a:schemeClr>
              </a:solidFill>
            </a:endParaRPr>
          </a:p>
          <a:p>
            <a:pPr>
              <a:lnSpc>
                <a:spcPct val="90000"/>
              </a:lnSpc>
              <a:buFont typeface="Wingdings" pitchFamily="2" charset="2"/>
              <a:buNone/>
            </a:pPr>
            <a:r>
              <a:rPr lang="en-US" altLang="en-US" sz="2400" b="0" dirty="0"/>
              <a:t>Using Dodecahedra (116.5</a:t>
            </a:r>
            <a:r>
              <a:rPr lang="en-US" altLang="en-US" sz="2400" b="0" dirty="0">
                <a:cs typeface="Arial" pitchFamily="34" charset="0"/>
              </a:rPr>
              <a:t>°</a:t>
            </a:r>
            <a:r>
              <a:rPr lang="en-US" altLang="en-US" sz="2400" b="0" dirty="0"/>
              <a:t>):  </a:t>
            </a:r>
          </a:p>
          <a:p>
            <a:pPr lvl="1">
              <a:lnSpc>
                <a:spcPct val="90000"/>
              </a:lnSpc>
              <a:buFont typeface="Wingdings" pitchFamily="2" charset="2"/>
              <a:buNone/>
            </a:pPr>
            <a:r>
              <a:rPr lang="en-US" altLang="en-US" sz="2000" b="0" dirty="0">
                <a:solidFill>
                  <a:schemeClr val="tx2">
                    <a:lumMod val="60000"/>
                    <a:lumOff val="40000"/>
                  </a:schemeClr>
                </a:solidFill>
              </a:rPr>
              <a:t>3 around an edge (349.5</a:t>
            </a:r>
            <a:r>
              <a:rPr lang="en-US" altLang="en-US" sz="2000" b="0" dirty="0">
                <a:solidFill>
                  <a:schemeClr val="tx2">
                    <a:lumMod val="60000"/>
                    <a:lumOff val="40000"/>
                  </a:schemeClr>
                </a:solidFill>
                <a:cs typeface="Arial" pitchFamily="34" charset="0"/>
              </a:rPr>
              <a:t>°</a:t>
            </a:r>
            <a:r>
              <a:rPr lang="en-US" altLang="en-US" sz="2000" b="0" dirty="0">
                <a:solidFill>
                  <a:schemeClr val="tx2">
                    <a:lumMod val="60000"/>
                    <a:lumOff val="40000"/>
                  </a:schemeClr>
                </a:solidFill>
              </a:rPr>
              <a:t>) </a:t>
            </a:r>
            <a:r>
              <a:rPr lang="en-US" altLang="en-US" sz="2000" b="0" dirty="0">
                <a:solidFill>
                  <a:schemeClr val="tx2">
                    <a:lumMod val="60000"/>
                    <a:lumOff val="40000"/>
                  </a:schemeClr>
                </a:solidFill>
                <a:sym typeface="Wingdings" pitchFamily="2" charset="2"/>
              </a:rPr>
              <a:t> (120 cells</a:t>
            </a:r>
            <a:r>
              <a:rPr lang="en-US" altLang="en-US" sz="2000" b="0" dirty="0" smtClean="0">
                <a:solidFill>
                  <a:schemeClr val="tx2">
                    <a:lumMod val="60000"/>
                    <a:lumOff val="40000"/>
                  </a:schemeClr>
                </a:solidFill>
                <a:sym typeface="Wingdings" pitchFamily="2" charset="2"/>
              </a:rPr>
              <a:t>)  </a:t>
            </a:r>
            <a:r>
              <a:rPr lang="en-US" altLang="en-US" sz="2000" dirty="0" smtClean="0">
                <a:solidFill>
                  <a:schemeClr val="tx2">
                    <a:lumMod val="60000"/>
                    <a:lumOff val="40000"/>
                  </a:schemeClr>
                </a:solidFill>
                <a:sym typeface="Wingdings" pitchFamily="2" charset="2"/>
              </a:rPr>
              <a:t>120-Cell</a:t>
            </a:r>
            <a:endParaRPr lang="en-US" altLang="en-US" sz="2000" dirty="0">
              <a:solidFill>
                <a:schemeClr val="tx2">
                  <a:lumMod val="60000"/>
                  <a:lumOff val="40000"/>
                </a:schemeClr>
              </a:solidFill>
            </a:endParaRPr>
          </a:p>
          <a:p>
            <a:pPr>
              <a:lnSpc>
                <a:spcPct val="90000"/>
              </a:lnSpc>
              <a:buFont typeface="Wingdings" pitchFamily="2" charset="2"/>
              <a:buNone/>
            </a:pPr>
            <a:r>
              <a:rPr lang="en-US" altLang="en-US" sz="2400" b="0" dirty="0"/>
              <a:t>Using Icosahedra (138.2</a:t>
            </a:r>
            <a:r>
              <a:rPr lang="en-US" altLang="en-US" sz="2400" b="0" dirty="0">
                <a:cs typeface="Arial" pitchFamily="34" charset="0"/>
              </a:rPr>
              <a:t>°</a:t>
            </a:r>
            <a:r>
              <a:rPr lang="en-US" altLang="en-US" sz="2400" b="0" dirty="0"/>
              <a:t>):</a:t>
            </a:r>
          </a:p>
          <a:p>
            <a:pPr lvl="1">
              <a:lnSpc>
                <a:spcPct val="90000"/>
              </a:lnSpc>
              <a:buFont typeface="Wingdings" pitchFamily="2" charset="2"/>
              <a:buNone/>
            </a:pPr>
            <a:r>
              <a:rPr lang="en-US" altLang="en-US" sz="2000" b="0" dirty="0">
                <a:solidFill>
                  <a:srgbClr val="FF7C80"/>
                </a:solidFill>
                <a:sym typeface="Wingdings" pitchFamily="2" charset="2"/>
              </a:rPr>
              <a:t></a:t>
            </a:r>
            <a:r>
              <a:rPr lang="en-US" altLang="en-US" sz="2000" b="0" dirty="0">
                <a:solidFill>
                  <a:srgbClr val="FF7C80"/>
                </a:solidFill>
              </a:rPr>
              <a:t>  </a:t>
            </a:r>
            <a:r>
              <a:rPr lang="en-US" altLang="en-US" sz="2000" b="0" dirty="0" smtClean="0">
                <a:solidFill>
                  <a:srgbClr val="FF7C80"/>
                </a:solidFill>
              </a:rPr>
              <a:t>None! : dihedral angle is </a:t>
            </a:r>
            <a:r>
              <a:rPr lang="en-US" altLang="en-US" sz="2000" b="0" dirty="0">
                <a:solidFill>
                  <a:srgbClr val="FF7C80"/>
                </a:solidFill>
              </a:rPr>
              <a:t>too large </a:t>
            </a:r>
            <a:r>
              <a:rPr lang="en-US" altLang="en-US" sz="2000" b="0" dirty="0" smtClean="0">
                <a:solidFill>
                  <a:srgbClr val="FF7C80"/>
                </a:solidFill>
              </a:rPr>
              <a:t>(</a:t>
            </a:r>
            <a:r>
              <a:rPr lang="en-US" altLang="en-US" sz="2000" b="0" dirty="0" smtClean="0">
                <a:solidFill>
                  <a:srgbClr val="FF7C80"/>
                </a:solidFill>
                <a:sym typeface="Wingdings" panose="05000000000000000000" pitchFamily="2" charset="2"/>
              </a:rPr>
              <a:t> </a:t>
            </a:r>
            <a:r>
              <a:rPr lang="en-US" altLang="en-US" sz="2000" b="0" dirty="0" smtClean="0">
                <a:solidFill>
                  <a:srgbClr val="FF7C80"/>
                </a:solidFill>
              </a:rPr>
              <a:t>414.6</a:t>
            </a:r>
            <a:r>
              <a:rPr lang="en-US" altLang="en-US" sz="2000" b="0" dirty="0">
                <a:solidFill>
                  <a:srgbClr val="FF7C80"/>
                </a:solidFill>
                <a:cs typeface="Arial" pitchFamily="34" charset="0"/>
              </a:rPr>
              <a:t>°</a:t>
            </a:r>
            <a:r>
              <a:rPr lang="en-US" altLang="en-US" sz="2000" b="0" dirty="0">
                <a:solidFill>
                  <a:srgbClr val="FF7C80"/>
                </a:solidFill>
              </a:rPr>
              <a:t>).</a:t>
            </a:r>
          </a:p>
          <a:p>
            <a:endParaRPr lang="en-US" sz="2400" b="0" dirty="0"/>
          </a:p>
        </p:txBody>
      </p:sp>
    </p:spTree>
    <p:extLst>
      <p:ext uri="{BB962C8B-B14F-4D97-AF65-F5344CB8AC3E}">
        <p14:creationId xmlns:p14="http://schemas.microsoft.com/office/powerpoint/2010/main" val="685575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mtClean="0"/>
              <a:t>Jakob Bernoulli  (1654‒1705)</a:t>
            </a:r>
          </a:p>
        </p:txBody>
      </p:sp>
      <p:pic>
        <p:nvPicPr>
          <p:cNvPr id="819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066800"/>
            <a:ext cx="3516313" cy="5334000"/>
          </a:xfrm>
        </p:spPr>
      </p:pic>
      <p:pic>
        <p:nvPicPr>
          <p:cNvPr id="819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066800"/>
            <a:ext cx="2540000"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352800"/>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8" name="Text Placeholder 6"/>
          <p:cNvSpPr>
            <a:spLocks noGrp="1"/>
          </p:cNvSpPr>
          <p:nvPr>
            <p:ph type="body" idx="4294967295"/>
          </p:nvPr>
        </p:nvSpPr>
        <p:spPr>
          <a:xfrm>
            <a:off x="4343400" y="6019800"/>
            <a:ext cx="4152900" cy="685800"/>
          </a:xfrm>
        </p:spPr>
        <p:txBody>
          <a:bodyPr/>
          <a:lstStyle/>
          <a:p>
            <a:pPr marL="0" indent="0" algn="ctr">
              <a:buFont typeface="Monotype Sorts" charset="2"/>
              <a:buNone/>
            </a:pPr>
            <a:r>
              <a:rPr lang="en-US" altLang="en-US" b="0" smtClean="0"/>
              <a:t>Logarithmic Spiral</a:t>
            </a:r>
          </a:p>
        </p:txBody>
      </p:sp>
    </p:spTree>
    <p:extLst>
      <p:ext uri="{BB962C8B-B14F-4D97-AF65-F5344CB8AC3E}">
        <p14:creationId xmlns:p14="http://schemas.microsoft.com/office/powerpoint/2010/main" val="31236431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sz="quarter"/>
          </p:nvPr>
        </p:nvSpPr>
        <p:spPr/>
        <p:txBody>
          <a:bodyPr/>
          <a:lstStyle/>
          <a:p>
            <a:pPr>
              <a:defRPr/>
            </a:pPr>
            <a:r>
              <a:rPr lang="en-US" dirty="0"/>
              <a:t>The 6 Regular </a:t>
            </a:r>
            <a:r>
              <a:rPr lang="en-US" dirty="0" err="1" smtClean="0"/>
              <a:t>Polytopes</a:t>
            </a:r>
            <a:r>
              <a:rPr lang="en-US" dirty="0" smtClean="0"/>
              <a:t> </a:t>
            </a:r>
            <a:r>
              <a:rPr lang="en-US" dirty="0"/>
              <a:t>in </a:t>
            </a:r>
            <a:r>
              <a:rPr lang="en-US" dirty="0" smtClean="0"/>
              <a:t>4-D . . .</a:t>
            </a:r>
            <a:endParaRPr lang="en-US" dirty="0"/>
          </a:p>
        </p:txBody>
      </p:sp>
      <p:pic>
        <p:nvPicPr>
          <p:cNvPr id="6147" name="Picture 3" descr="C24FDM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781800" y="3733800"/>
            <a:ext cx="2209800" cy="2103438"/>
          </a:xfrm>
          <a:noFill/>
        </p:spPr>
      </p:pic>
      <p:pic>
        <p:nvPicPr>
          <p:cNvPr id="6148" name="Picture 4" descr="Simp4FDMy"/>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174625" y="3733800"/>
            <a:ext cx="1817688" cy="2133600"/>
          </a:xfrm>
          <a:noFill/>
        </p:spPr>
      </p:pic>
      <p:pic>
        <p:nvPicPr>
          <p:cNvPr id="6149" name="Picture 5" descr="RP4Dcross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733800"/>
            <a:ext cx="2286000" cy="211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0" name="Picture 6" descr="RP4DCube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733800"/>
            <a:ext cx="22860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1" name="Line 7"/>
          <p:cNvSpPr>
            <a:spLocks noChangeShapeType="1"/>
          </p:cNvSpPr>
          <p:nvPr/>
        </p:nvSpPr>
        <p:spPr bwMode="auto">
          <a:xfrm flipH="1">
            <a:off x="1600200" y="3200400"/>
            <a:ext cx="838200" cy="533400"/>
          </a:xfrm>
          <a:prstGeom prst="line">
            <a:avLst/>
          </a:prstGeom>
          <a:noFill/>
          <a:ln w="38100">
            <a:solidFill>
              <a:schemeClr val="tx1"/>
            </a:solidFill>
            <a:round/>
            <a:headEnd type="none" w="sm" len="sm"/>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6152" name="Line 8"/>
          <p:cNvSpPr>
            <a:spLocks noChangeShapeType="1"/>
          </p:cNvSpPr>
          <p:nvPr/>
        </p:nvSpPr>
        <p:spPr bwMode="auto">
          <a:xfrm>
            <a:off x="5562600" y="3200400"/>
            <a:ext cx="1371600" cy="533400"/>
          </a:xfrm>
          <a:prstGeom prst="line">
            <a:avLst/>
          </a:prstGeom>
          <a:noFill/>
          <a:ln w="38100">
            <a:solidFill>
              <a:schemeClr val="tx1"/>
            </a:solidFill>
            <a:round/>
            <a:headEnd type="none" w="sm" len="sm"/>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6153" name="Line 9"/>
          <p:cNvSpPr>
            <a:spLocks noChangeShapeType="1"/>
          </p:cNvSpPr>
          <p:nvPr/>
        </p:nvSpPr>
        <p:spPr bwMode="auto">
          <a:xfrm>
            <a:off x="4572000" y="3200400"/>
            <a:ext cx="609600" cy="533400"/>
          </a:xfrm>
          <a:prstGeom prst="line">
            <a:avLst/>
          </a:prstGeom>
          <a:noFill/>
          <a:ln w="38100">
            <a:solidFill>
              <a:schemeClr val="tx1"/>
            </a:solidFill>
            <a:round/>
            <a:headEnd type="none" w="sm" len="sm"/>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6154" name="Line 10"/>
          <p:cNvSpPr>
            <a:spLocks noChangeShapeType="1"/>
          </p:cNvSpPr>
          <p:nvPr/>
        </p:nvSpPr>
        <p:spPr bwMode="auto">
          <a:xfrm flipH="1">
            <a:off x="3276600" y="3200400"/>
            <a:ext cx="228600" cy="533400"/>
          </a:xfrm>
          <a:prstGeom prst="line">
            <a:avLst/>
          </a:prstGeom>
          <a:noFill/>
          <a:ln w="38100">
            <a:solidFill>
              <a:schemeClr val="tx1"/>
            </a:solidFill>
            <a:round/>
            <a:headEnd type="none" w="sm" len="sm"/>
            <a:tailEnd type="arrow" w="med" len="med"/>
          </a:ln>
          <a:extLst>
            <a:ext uri="{909E8E84-426E-40dd-AFC4-6F175D3DCCD1}">
              <a14:hiddenFill xmlns:a14="http://schemas.microsoft.com/office/drawing/2010/main" xmlns="">
                <a:noFill/>
              </a14:hiddenFill>
            </a:ext>
          </a:extLst>
        </p:spPr>
        <p:txBody>
          <a:bodyPr/>
          <a:lstStyle/>
          <a:p>
            <a:endParaRPr lang="en-US"/>
          </a:p>
        </p:txBody>
      </p:sp>
      <p:pic>
        <p:nvPicPr>
          <p:cNvPr id="6155" name="Picture 11" descr="Q:\sequin\WORK_\PUB\Pub_04\BRIDGES_HamiltonPaths\4Dpoly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143000"/>
            <a:ext cx="84582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6" name="Line 12"/>
          <p:cNvSpPr>
            <a:spLocks noChangeShapeType="1"/>
          </p:cNvSpPr>
          <p:nvPr/>
        </p:nvSpPr>
        <p:spPr bwMode="auto">
          <a:xfrm>
            <a:off x="7086600" y="3514725"/>
            <a:ext cx="1905000" cy="0"/>
          </a:xfrm>
          <a:prstGeom prst="line">
            <a:avLst/>
          </a:prstGeom>
          <a:noFill/>
          <a:ln w="38100">
            <a:solidFill>
              <a:schemeClr val="accent2"/>
            </a:solidFill>
            <a:round/>
            <a:headEnd type="none" w="sm" len="sm"/>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6157" name="Line 13"/>
          <p:cNvSpPr>
            <a:spLocks noChangeShapeType="1"/>
          </p:cNvSpPr>
          <p:nvPr/>
        </p:nvSpPr>
        <p:spPr bwMode="auto">
          <a:xfrm>
            <a:off x="6753225" y="3248025"/>
            <a:ext cx="314325" cy="266700"/>
          </a:xfrm>
          <a:prstGeom prst="line">
            <a:avLst/>
          </a:prstGeom>
          <a:noFill/>
          <a:ln w="38100">
            <a:solidFill>
              <a:schemeClr val="accent2"/>
            </a:solidFill>
            <a:round/>
            <a:headEnd type="none" w="sm" len="sm"/>
            <a:tailEnd/>
          </a:ln>
          <a:extLst>
            <a:ext uri="{909E8E84-426E-40dd-AFC4-6F175D3DCCD1}">
              <a14:hiddenFill xmlns:a14="http://schemas.microsoft.com/office/drawing/2010/main" xmlns="">
                <a:noFill/>
              </a14:hiddenFill>
            </a:ext>
          </a:extLst>
        </p:spPr>
        <p:txBody>
          <a:bodyPr/>
          <a:lstStyle/>
          <a:p>
            <a:endParaRPr lang="en-US"/>
          </a:p>
        </p:txBody>
      </p:sp>
      <p:sp>
        <p:nvSpPr>
          <p:cNvPr id="6158" name="Line 14"/>
          <p:cNvSpPr>
            <a:spLocks noChangeShapeType="1"/>
          </p:cNvSpPr>
          <p:nvPr/>
        </p:nvSpPr>
        <p:spPr bwMode="auto">
          <a:xfrm>
            <a:off x="7991475" y="3248025"/>
            <a:ext cx="314325" cy="266700"/>
          </a:xfrm>
          <a:prstGeom prst="line">
            <a:avLst/>
          </a:prstGeom>
          <a:noFill/>
          <a:ln w="38100">
            <a:solidFill>
              <a:schemeClr val="accent2"/>
            </a:solidFill>
            <a:round/>
            <a:headEnd type="none" w="sm" len="sm"/>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31353541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602167" y="304800"/>
            <a:ext cx="8532308" cy="685800"/>
          </a:xfrm>
        </p:spPr>
        <p:txBody>
          <a:bodyPr/>
          <a:lstStyle/>
          <a:p>
            <a:pPr algn="l">
              <a:defRPr/>
            </a:pPr>
            <a:r>
              <a:rPr lang="en-US" dirty="0"/>
              <a:t>120-Cell   </a:t>
            </a:r>
            <a:r>
              <a:rPr lang="en-US" sz="2800" dirty="0"/>
              <a:t>( 600V, 1200E, 720F )</a:t>
            </a:r>
          </a:p>
        </p:txBody>
      </p:sp>
      <p:sp>
        <p:nvSpPr>
          <p:cNvPr id="7171" name="Rectangle 3"/>
          <p:cNvSpPr>
            <a:spLocks noGrp="1" noChangeArrowheads="1"/>
          </p:cNvSpPr>
          <p:nvPr>
            <p:ph type="body" idx="1"/>
          </p:nvPr>
        </p:nvSpPr>
        <p:spPr>
          <a:xfrm>
            <a:off x="5915025" y="3505200"/>
            <a:ext cx="3228975" cy="3048000"/>
          </a:xfrm>
        </p:spPr>
        <p:txBody>
          <a:bodyPr/>
          <a:lstStyle/>
          <a:p>
            <a:r>
              <a:rPr lang="en-US" altLang="en-US" b="0" dirty="0" smtClean="0">
                <a:ea typeface="ＭＳ Ｐゴシック" panose="020B0600070205080204" pitchFamily="34" charset="-128"/>
              </a:rPr>
              <a:t>Cell-first,</a:t>
            </a:r>
            <a:br>
              <a:rPr lang="en-US" altLang="en-US" b="0" dirty="0" smtClean="0">
                <a:ea typeface="ＭＳ Ｐゴシック" panose="020B0600070205080204" pitchFamily="34" charset="-128"/>
              </a:rPr>
            </a:br>
            <a:r>
              <a:rPr lang="en-US" altLang="en-US" b="0" dirty="0" smtClean="0">
                <a:ea typeface="ＭＳ Ｐゴシック" panose="020B0600070205080204" pitchFamily="34" charset="-128"/>
              </a:rPr>
              <a:t>extreme</a:t>
            </a:r>
            <a:br>
              <a:rPr lang="en-US" altLang="en-US" b="0" dirty="0" smtClean="0">
                <a:ea typeface="ＭＳ Ｐゴシック" panose="020B0600070205080204" pitchFamily="34" charset="-128"/>
              </a:rPr>
            </a:br>
            <a:r>
              <a:rPr lang="en-US" altLang="en-US" b="0" dirty="0" smtClean="0">
                <a:ea typeface="ＭＳ Ｐゴシック" panose="020B0600070205080204" pitchFamily="34" charset="-128"/>
              </a:rPr>
              <a:t>perspective</a:t>
            </a:r>
            <a:br>
              <a:rPr lang="en-US" altLang="en-US" b="0" dirty="0" smtClean="0">
                <a:ea typeface="ＭＳ Ｐゴシック" panose="020B0600070205080204" pitchFamily="34" charset="-128"/>
              </a:rPr>
            </a:br>
            <a:r>
              <a:rPr lang="en-US" altLang="en-US" b="0" dirty="0" smtClean="0">
                <a:ea typeface="ＭＳ Ｐゴシック" panose="020B0600070205080204" pitchFamily="34" charset="-128"/>
              </a:rPr>
              <a:t>projection</a:t>
            </a:r>
          </a:p>
          <a:p>
            <a:r>
              <a:rPr lang="en-US" altLang="en-US" b="0" dirty="0" smtClean="0">
                <a:ea typeface="ＭＳ Ｐゴシック" panose="020B0600070205080204" pitchFamily="34" charset="-128"/>
              </a:rPr>
              <a:t>Z-Corp. model</a:t>
            </a:r>
          </a:p>
        </p:txBody>
      </p:sp>
      <p:pic>
        <p:nvPicPr>
          <p:cNvPr id="7172" name="Picture 4" descr="Q:\sequin\public_html\SFF\ZCORP_parts\C120Zw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033463"/>
            <a:ext cx="5324475" cy="567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6218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238125" y="304800"/>
            <a:ext cx="8905875" cy="685800"/>
          </a:xfrm>
        </p:spPr>
        <p:txBody>
          <a:bodyPr/>
          <a:lstStyle/>
          <a:p>
            <a:pPr>
              <a:defRPr/>
            </a:pPr>
            <a:r>
              <a:rPr lang="en-US"/>
              <a:t>600-Cell  </a:t>
            </a:r>
            <a:r>
              <a:rPr lang="en-US" sz="2800"/>
              <a:t>( 120V, 720E, 1200F ) (parallel proj.)</a:t>
            </a:r>
          </a:p>
        </p:txBody>
      </p:sp>
      <p:sp>
        <p:nvSpPr>
          <p:cNvPr id="8195" name="Rectangle 3"/>
          <p:cNvSpPr>
            <a:spLocks noGrp="1" noChangeArrowheads="1"/>
          </p:cNvSpPr>
          <p:nvPr>
            <p:ph type="body" idx="1"/>
          </p:nvPr>
        </p:nvSpPr>
        <p:spPr>
          <a:xfrm>
            <a:off x="7397750" y="5816600"/>
            <a:ext cx="1978025" cy="889000"/>
          </a:xfrm>
        </p:spPr>
        <p:txBody>
          <a:bodyPr/>
          <a:lstStyle/>
          <a:p>
            <a:pPr>
              <a:lnSpc>
                <a:spcPct val="90000"/>
              </a:lnSpc>
            </a:pPr>
            <a:r>
              <a:rPr lang="en-US" altLang="en-US" smtClean="0">
                <a:ea typeface="ＭＳ Ｐゴシック" panose="020B0600070205080204" pitchFamily="34" charset="-128"/>
              </a:rPr>
              <a:t>David Richter</a:t>
            </a:r>
          </a:p>
        </p:txBody>
      </p:sp>
      <p:pic>
        <p:nvPicPr>
          <p:cNvPr id="8196" name="Picture 4" descr="Q:\sequin\WORK_\Pub_02\4Dpolytopes\C600_rich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 y="1057275"/>
            <a:ext cx="7011988" cy="558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84972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Models of 4D Polytopes . .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84060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en-US" smtClean="0"/>
              <a:t>4D Simplex</a:t>
            </a:r>
          </a:p>
        </p:txBody>
      </p:sp>
      <p:sp>
        <p:nvSpPr>
          <p:cNvPr id="24579" name="Rectangle 3"/>
          <p:cNvSpPr>
            <a:spLocks noGrp="1" noChangeArrowheads="1"/>
          </p:cNvSpPr>
          <p:nvPr>
            <p:ph type="body" idx="1"/>
          </p:nvPr>
        </p:nvSpPr>
        <p:spPr>
          <a:xfrm>
            <a:off x="1182028" y="6229777"/>
            <a:ext cx="5597913" cy="475823"/>
          </a:xfrm>
        </p:spPr>
        <p:txBody>
          <a:bodyPr/>
          <a:lstStyle/>
          <a:p>
            <a:pPr>
              <a:lnSpc>
                <a:spcPct val="90000"/>
              </a:lnSpc>
            </a:pPr>
            <a:r>
              <a:rPr lang="en-US" altLang="en-US" sz="2400" b="0" dirty="0" smtClean="0"/>
              <a:t>Using </a:t>
            </a:r>
            <a:r>
              <a:rPr lang="en-US" altLang="en-US" sz="2400" b="0" dirty="0" err="1" smtClean="0"/>
              <a:t>Polymorf</a:t>
            </a:r>
            <a:r>
              <a:rPr lang="en-US" altLang="en-US" sz="2400" b="0" dirty="0" smtClean="0"/>
              <a:t> </a:t>
            </a:r>
            <a:r>
              <a:rPr lang="en-US" altLang="en-US" sz="2400" b="0" baseline="30000" dirty="0" smtClean="0"/>
              <a:t>TM</a:t>
            </a:r>
            <a:r>
              <a:rPr lang="en-US" altLang="en-US" sz="2400" b="0" dirty="0" smtClean="0"/>
              <a:t> Tiles</a:t>
            </a:r>
          </a:p>
        </p:txBody>
      </p:sp>
      <p:pic>
        <p:nvPicPr>
          <p:cNvPr id="24580" name="Picture 6" descr="Q:\sequin\public_html\CS285\ASMT_2002\SOL_A7\PmrfS4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 y="1099557"/>
            <a:ext cx="6181725" cy="502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Box 7"/>
          <p:cNvSpPr txBox="1">
            <a:spLocks noChangeArrowheads="1"/>
          </p:cNvSpPr>
          <p:nvPr/>
        </p:nvSpPr>
        <p:spPr bwMode="auto">
          <a:xfrm>
            <a:off x="6327775" y="1758370"/>
            <a:ext cx="2449513" cy="1187450"/>
          </a:xfrm>
          <a:prstGeom prst="rect">
            <a:avLst/>
          </a:prstGeom>
          <a:solidFill>
            <a:srgbClr val="002FF8"/>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a:t>Additional tiles </a:t>
            </a:r>
          </a:p>
          <a:p>
            <a:r>
              <a:rPr lang="en-US" altLang="en-US" b="1"/>
              <a:t>made on our </a:t>
            </a:r>
          </a:p>
          <a:p>
            <a:r>
              <a:rPr lang="en-US" altLang="en-US" b="1"/>
              <a:t>FDM machine.</a:t>
            </a:r>
          </a:p>
        </p:txBody>
      </p:sp>
      <p:sp>
        <p:nvSpPr>
          <p:cNvPr id="24582" name="Line 8"/>
          <p:cNvSpPr>
            <a:spLocks noChangeShapeType="1"/>
          </p:cNvSpPr>
          <p:nvPr/>
        </p:nvSpPr>
        <p:spPr bwMode="auto">
          <a:xfrm flipH="1">
            <a:off x="4076700" y="2366382"/>
            <a:ext cx="2114550" cy="781050"/>
          </a:xfrm>
          <a:prstGeom prst="line">
            <a:avLst/>
          </a:prstGeom>
          <a:noFill/>
          <a:ln w="57150">
            <a:solidFill>
              <a:schemeClr val="tx1"/>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15244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pPr>
              <a:defRPr/>
            </a:pPr>
            <a:r>
              <a:rPr lang="en-US" dirty="0" smtClean="0"/>
              <a:t>Hypercube or Tesseract in 4D</a:t>
            </a:r>
          </a:p>
        </p:txBody>
      </p:sp>
      <p:sp>
        <p:nvSpPr>
          <p:cNvPr id="28675" name="Rectangle 3"/>
          <p:cNvSpPr>
            <a:spLocks noGrp="1" noChangeArrowheads="1"/>
          </p:cNvSpPr>
          <p:nvPr>
            <p:ph type="body" idx="1"/>
          </p:nvPr>
        </p:nvSpPr>
        <p:spPr>
          <a:xfrm>
            <a:off x="647700" y="1170398"/>
            <a:ext cx="7848600" cy="5257800"/>
          </a:xfrm>
        </p:spPr>
        <p:txBody>
          <a:bodyPr/>
          <a:lstStyle/>
          <a:p>
            <a:r>
              <a:rPr lang="en-US" altLang="en-US" b="0" dirty="0" smtClean="0"/>
              <a:t>8 cells, 24 faces, 32 edges, 16 vertices.</a:t>
            </a:r>
          </a:p>
          <a:p>
            <a:r>
              <a:rPr lang="en-US" altLang="en-US" b="0" dirty="0" smtClean="0"/>
              <a:t>(Its dual is the 16-Cell).</a:t>
            </a:r>
          </a:p>
        </p:txBody>
      </p:sp>
      <p:pic>
        <p:nvPicPr>
          <p:cNvPr id="28676" name="Picture 4" descr="Q:\sequin\public_html\SFF\Parts294-3\Hyper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55" y="2481673"/>
            <a:ext cx="52959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5" descr="Q:\sequin\public_html\GEOM\HiDpoly\Zono4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723" y="2467386"/>
            <a:ext cx="3698875" cy="393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6" descr="Q:\sequin\WORK_\Pub_02\hexCubeProj.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900" y="1695861"/>
            <a:ext cx="12573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45972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ctrTitle"/>
          </p:nvPr>
        </p:nvSpPr>
        <p:spPr>
          <a:xfrm>
            <a:off x="0" y="367653"/>
            <a:ext cx="9144000" cy="718597"/>
          </a:xfrm>
        </p:spPr>
        <p:txBody>
          <a:bodyPr/>
          <a:lstStyle/>
          <a:p>
            <a:pPr>
              <a:defRPr/>
            </a:pPr>
            <a:r>
              <a:rPr lang="en-US" sz="3600" dirty="0" smtClean="0"/>
              <a:t>Hypercube,  Perspective Projections</a:t>
            </a:r>
          </a:p>
        </p:txBody>
      </p:sp>
      <p:sp>
        <p:nvSpPr>
          <p:cNvPr id="64515" name="Rectangle 3"/>
          <p:cNvSpPr>
            <a:spLocks noGrp="1" noChangeArrowheads="1"/>
          </p:cNvSpPr>
          <p:nvPr>
            <p:ph type="subTitle" idx="1"/>
          </p:nvPr>
        </p:nvSpPr>
        <p:spPr/>
        <p:txBody>
          <a:bodyPr/>
          <a:lstStyle/>
          <a:p>
            <a:endParaRPr lang="en-US" altLang="en-US" smtClean="0"/>
          </a:p>
        </p:txBody>
      </p:sp>
      <p:pic>
        <p:nvPicPr>
          <p:cNvPr id="64516" name="Picture 4" descr="Q:\sequin\WORK_\Pub_02\4Dpolytopes\HC4sq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1250950"/>
            <a:ext cx="7632700" cy="559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1352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1026"/>
          <p:cNvSpPr>
            <a:spLocks noGrp="1" noChangeArrowheads="1"/>
          </p:cNvSpPr>
          <p:nvPr>
            <p:ph type="title"/>
          </p:nvPr>
        </p:nvSpPr>
        <p:spPr/>
        <p:txBody>
          <a:bodyPr/>
          <a:lstStyle/>
          <a:p>
            <a:pPr>
              <a:defRPr/>
            </a:pPr>
            <a:r>
              <a:rPr lang="en-US" dirty="0" smtClean="0"/>
              <a:t>Corpus Hypercubus</a:t>
            </a:r>
          </a:p>
        </p:txBody>
      </p:sp>
      <p:sp>
        <p:nvSpPr>
          <p:cNvPr id="30723" name="Rectangle 1027"/>
          <p:cNvSpPr>
            <a:spLocks noGrp="1" noChangeArrowheads="1"/>
          </p:cNvSpPr>
          <p:nvPr>
            <p:ph type="body" idx="1"/>
          </p:nvPr>
        </p:nvSpPr>
        <p:spPr>
          <a:xfrm>
            <a:off x="6235700" y="6134100"/>
            <a:ext cx="2755900" cy="571500"/>
          </a:xfrm>
        </p:spPr>
        <p:txBody>
          <a:bodyPr/>
          <a:lstStyle/>
          <a:p>
            <a:pPr>
              <a:buFont typeface="Monotype Sorts" pitchFamily="2" charset="2"/>
              <a:buNone/>
            </a:pPr>
            <a:r>
              <a:rPr lang="en-US" altLang="en-US" b="0" dirty="0" smtClean="0"/>
              <a:t>Salvador Dali</a:t>
            </a:r>
          </a:p>
        </p:txBody>
      </p:sp>
      <p:pic>
        <p:nvPicPr>
          <p:cNvPr id="30724" name="Picture 1028" descr="Q:\sequin\WORK_\Pub_02\4Dpolytopes\Dali_hypercub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1355725"/>
            <a:ext cx="5173662" cy="550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Text Box 1029"/>
          <p:cNvSpPr txBox="1">
            <a:spLocks noChangeArrowheads="1"/>
          </p:cNvSpPr>
          <p:nvPr/>
        </p:nvSpPr>
        <p:spPr bwMode="auto">
          <a:xfrm>
            <a:off x="6308725" y="2889250"/>
            <a:ext cx="2082800" cy="9461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800" b="1" dirty="0">
                <a:solidFill>
                  <a:srgbClr val="FFC000"/>
                </a:solidFill>
              </a:rPr>
              <a:t>“Unfolded”</a:t>
            </a:r>
            <a:br>
              <a:rPr lang="en-US" altLang="en-US" sz="2800" b="1" dirty="0">
                <a:solidFill>
                  <a:srgbClr val="FFC000"/>
                </a:solidFill>
              </a:rPr>
            </a:br>
            <a:r>
              <a:rPr lang="en-US" altLang="en-US" sz="2800" b="1" dirty="0">
                <a:solidFill>
                  <a:srgbClr val="FFC000"/>
                </a:solidFill>
              </a:rPr>
              <a:t>Hypercube</a:t>
            </a:r>
          </a:p>
        </p:txBody>
      </p:sp>
    </p:spTree>
    <p:extLst>
      <p:ext uri="{BB962C8B-B14F-4D97-AF65-F5344CB8AC3E}">
        <p14:creationId xmlns:p14="http://schemas.microsoft.com/office/powerpoint/2010/main" val="42732065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pPr>
              <a:defRPr/>
            </a:pPr>
            <a:r>
              <a:rPr lang="en-US" smtClean="0"/>
              <a:t>24-Cell in 4D</a:t>
            </a:r>
          </a:p>
        </p:txBody>
      </p:sp>
      <p:sp>
        <p:nvSpPr>
          <p:cNvPr id="31747" name="Rectangle 3"/>
          <p:cNvSpPr>
            <a:spLocks noGrp="1" noChangeArrowheads="1"/>
          </p:cNvSpPr>
          <p:nvPr>
            <p:ph type="body" idx="1"/>
          </p:nvPr>
        </p:nvSpPr>
        <p:spPr>
          <a:xfrm>
            <a:off x="1119884" y="1130157"/>
            <a:ext cx="7058346" cy="986319"/>
          </a:xfrm>
        </p:spPr>
        <p:txBody>
          <a:bodyPr/>
          <a:lstStyle/>
          <a:p>
            <a:r>
              <a:rPr lang="en-US" altLang="en-US" b="0" dirty="0" smtClean="0"/>
              <a:t>24 cells, 96 faces, 96 edges, 24 vertices.</a:t>
            </a:r>
          </a:p>
          <a:p>
            <a:pPr>
              <a:lnSpc>
                <a:spcPct val="50000"/>
              </a:lnSpc>
            </a:pPr>
            <a:r>
              <a:rPr lang="en-US" altLang="en-US" b="0" dirty="0" smtClean="0"/>
              <a:t>self-dual;  1152 symmetries (in 4D).</a:t>
            </a:r>
          </a:p>
        </p:txBody>
      </p:sp>
      <p:pic>
        <p:nvPicPr>
          <p:cNvPr id="31748" name="Picture 5" descr="Q:\sequin\WORK_\Pub_02\4Dpolytopes\C24FD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644" y="2116476"/>
            <a:ext cx="5838825" cy="431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63384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1026"/>
          <p:cNvSpPr>
            <a:spLocks noGrp="1" noChangeArrowheads="1"/>
          </p:cNvSpPr>
          <p:nvPr>
            <p:ph type="title"/>
          </p:nvPr>
        </p:nvSpPr>
        <p:spPr>
          <a:xfrm>
            <a:off x="246580" y="0"/>
            <a:ext cx="8697395" cy="919163"/>
          </a:xfrm>
        </p:spPr>
        <p:txBody>
          <a:bodyPr/>
          <a:lstStyle/>
          <a:p>
            <a:pPr>
              <a:defRPr/>
            </a:pPr>
            <a:r>
              <a:rPr lang="en-US" dirty="0" smtClean="0"/>
              <a:t>24-Cell, showing 3-fold symmetry</a:t>
            </a:r>
          </a:p>
        </p:txBody>
      </p:sp>
      <p:pic>
        <p:nvPicPr>
          <p:cNvPr id="32771" name="Picture 1028" descr="Q:\sequin\WORK_\Pub_02\4Dpolytopes\C24FDMy3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50" y="858838"/>
            <a:ext cx="7712928" cy="5716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72653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mtClean="0"/>
              <a:t>Leonhard Euler  (1707‒1783)</a:t>
            </a:r>
          </a:p>
        </p:txBody>
      </p:sp>
      <p:sp>
        <p:nvSpPr>
          <p:cNvPr id="4" name="Text Placeholder 6"/>
          <p:cNvSpPr txBox="1">
            <a:spLocks/>
          </p:cNvSpPr>
          <p:nvPr/>
        </p:nvSpPr>
        <p:spPr bwMode="auto">
          <a:xfrm>
            <a:off x="4298950" y="5791200"/>
            <a:ext cx="4152900" cy="685800"/>
          </a:xfrm>
          <a:prstGeom prst="rect">
            <a:avLst/>
          </a:prstGeom>
          <a:noFill/>
          <a:ln>
            <a:noFill/>
          </a:ln>
          <a:extLst/>
        </p:spPr>
        <p:txBody>
          <a:bodyPr lIns="92075" tIns="46038" rIns="92075" bIns="46038"/>
          <a:lstStyle>
            <a:lvl1pPr marL="342900" indent="-342900" algn="l" rtl="0" eaLnBrk="0" fontAlgn="base" hangingPunct="0">
              <a:spcBef>
                <a:spcPct val="50000"/>
              </a:spcBef>
              <a:spcAft>
                <a:spcPct val="0"/>
              </a:spcAft>
              <a:buClr>
                <a:schemeClr val="hlink"/>
              </a:buClr>
              <a:buSzPct val="75000"/>
              <a:buFont typeface="Monotype Sorts" charset="2"/>
              <a:buChar char="u"/>
              <a:defRPr sz="2800" b="1">
                <a:solidFill>
                  <a:schemeClr val="tx1"/>
                </a:solidFill>
                <a:latin typeface="+mn-lt"/>
                <a:ea typeface="ＭＳ Ｐゴシック" charset="0"/>
                <a:cs typeface="ＭＳ Ｐゴシック" charset="0"/>
              </a:defRPr>
            </a:lvl1pPr>
            <a:lvl2pPr marL="742950" indent="-285750" algn="l" rtl="0" eaLnBrk="0" fontAlgn="base" hangingPunct="0">
              <a:spcBef>
                <a:spcPct val="50000"/>
              </a:spcBef>
              <a:spcAft>
                <a:spcPct val="0"/>
              </a:spcAft>
              <a:buClr>
                <a:schemeClr val="hlink"/>
              </a:buClr>
              <a:buSzPct val="75000"/>
              <a:buFont typeface="Monotype Sorts" charset="2"/>
              <a:buChar char="l"/>
              <a:defRPr sz="2400" b="1">
                <a:solidFill>
                  <a:schemeClr val="tx1"/>
                </a:solidFill>
                <a:latin typeface="+mn-lt"/>
                <a:ea typeface="ＭＳ Ｐゴシック" charset="0"/>
              </a:defRPr>
            </a:lvl2pPr>
            <a:lvl3pPr marL="1085850" indent="-228600" algn="l" rtl="0" eaLnBrk="0" fontAlgn="base" hangingPunct="0">
              <a:spcBef>
                <a:spcPct val="50000"/>
              </a:spcBef>
              <a:spcAft>
                <a:spcPct val="0"/>
              </a:spcAft>
              <a:buClr>
                <a:schemeClr val="hlink"/>
              </a:buClr>
              <a:buSzPct val="65000"/>
              <a:buFont typeface="Monotype Sorts" charset="2"/>
              <a:buChar char="n"/>
              <a:defRPr sz="2400">
                <a:solidFill>
                  <a:schemeClr val="tx1"/>
                </a:solidFill>
                <a:latin typeface="+mn-lt"/>
                <a:ea typeface="ＭＳ Ｐゴシック" charset="0"/>
              </a:defRPr>
            </a:lvl3pPr>
            <a:lvl4pPr marL="1428750" indent="-228600" algn="l" rtl="0" eaLnBrk="0" fontAlgn="base" hangingPunct="0">
              <a:spcBef>
                <a:spcPct val="50000"/>
              </a:spcBef>
              <a:spcAft>
                <a:spcPct val="0"/>
              </a:spcAft>
              <a:buClr>
                <a:schemeClr val="hlink"/>
              </a:buClr>
              <a:buSzPct val="65000"/>
              <a:buFont typeface="Monotype Sorts" charset="2"/>
              <a:buChar char="§"/>
              <a:defRPr sz="2000" b="1">
                <a:solidFill>
                  <a:schemeClr val="tx1"/>
                </a:solidFill>
                <a:latin typeface="+mn-lt"/>
                <a:ea typeface="ＭＳ Ｐゴシック" charset="0"/>
              </a:defRPr>
            </a:lvl4pPr>
            <a:lvl5pPr marL="1771650" indent="-228600" algn="l" rtl="0" eaLnBrk="0" fontAlgn="base" hangingPunct="0">
              <a:spcBef>
                <a:spcPct val="50000"/>
              </a:spcBef>
              <a:spcAft>
                <a:spcPct val="0"/>
              </a:spcAft>
              <a:buClr>
                <a:schemeClr val="hlink"/>
              </a:buClr>
              <a:buSzPct val="65000"/>
              <a:buFont typeface="Monotype Sorts" charset="2"/>
              <a:buChar char="§"/>
              <a:defRPr sz="2000">
                <a:solidFill>
                  <a:schemeClr val="tx1"/>
                </a:solidFill>
                <a:latin typeface="+mn-lt"/>
                <a:ea typeface="ＭＳ Ｐゴシック" charset="0"/>
              </a:defRPr>
            </a:lvl5pPr>
            <a:lvl6pPr marL="22288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6pPr>
            <a:lvl7pPr marL="26860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7pPr>
            <a:lvl8pPr marL="31432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8pPr>
            <a:lvl9pPr marL="36004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9pPr>
          </a:lstStyle>
          <a:p>
            <a:pPr marL="0" indent="0" algn="ctr">
              <a:buFont typeface="Monotype Sorts" charset="2"/>
              <a:buNone/>
              <a:defRPr/>
            </a:pPr>
            <a:r>
              <a:rPr lang="en-US" b="0" kern="0" dirty="0" smtClean="0"/>
              <a:t>Imaginary Numbers</a:t>
            </a:r>
            <a:endParaRPr lang="en-US" b="0" kern="0" dirty="0"/>
          </a:p>
        </p:txBody>
      </p:sp>
      <p:pic>
        <p:nvPicPr>
          <p:cNvPr id="102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3429000" cy="517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6613" y="4608513"/>
            <a:ext cx="3459162"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54500" y="1143000"/>
            <a:ext cx="4241800" cy="309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02883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pPr>
              <a:defRPr/>
            </a:pPr>
            <a:r>
              <a:rPr lang="en-US" smtClean="0"/>
              <a:t>120-Cell in 4D</a:t>
            </a:r>
          </a:p>
        </p:txBody>
      </p:sp>
      <p:sp>
        <p:nvSpPr>
          <p:cNvPr id="34819" name="Rectangle 3"/>
          <p:cNvSpPr>
            <a:spLocks noGrp="1" noChangeArrowheads="1"/>
          </p:cNvSpPr>
          <p:nvPr>
            <p:ph type="body" idx="1"/>
          </p:nvPr>
        </p:nvSpPr>
        <p:spPr>
          <a:xfrm>
            <a:off x="6231363" y="1429834"/>
            <a:ext cx="2578100" cy="4292600"/>
          </a:xfrm>
        </p:spPr>
        <p:txBody>
          <a:bodyPr/>
          <a:lstStyle/>
          <a:p>
            <a:r>
              <a:rPr lang="en-US" altLang="en-US" sz="2400" b="0" dirty="0" smtClean="0"/>
              <a:t>  120 cells, </a:t>
            </a:r>
            <a:br>
              <a:rPr lang="en-US" altLang="en-US" sz="2400" b="0" dirty="0" smtClean="0"/>
            </a:br>
            <a:r>
              <a:rPr lang="en-US" altLang="en-US" sz="2400" b="0" dirty="0" smtClean="0"/>
              <a:t>  720 faces, </a:t>
            </a:r>
            <a:br>
              <a:rPr lang="en-US" altLang="en-US" sz="2400" b="0" dirty="0" smtClean="0"/>
            </a:br>
            <a:r>
              <a:rPr lang="en-US" altLang="en-US" sz="2400" b="0" dirty="0" smtClean="0"/>
              <a:t>1200 edges, </a:t>
            </a:r>
            <a:br>
              <a:rPr lang="en-US" altLang="en-US" sz="2400" b="0" dirty="0" smtClean="0"/>
            </a:br>
            <a:r>
              <a:rPr lang="en-US" altLang="en-US" sz="2400" b="0" dirty="0" smtClean="0"/>
              <a:t>  600 vertices.</a:t>
            </a:r>
            <a:br>
              <a:rPr lang="en-US" altLang="en-US" sz="2400" b="0" dirty="0" smtClean="0"/>
            </a:br>
            <a:r>
              <a:rPr lang="en-US" altLang="en-US" sz="2400" b="0" dirty="0" smtClean="0"/>
              <a:t/>
            </a:r>
            <a:br>
              <a:rPr lang="en-US" altLang="en-US" sz="2400" b="0" dirty="0" smtClean="0"/>
            </a:br>
            <a:r>
              <a:rPr lang="en-US" altLang="en-US" sz="2400" b="0" dirty="0" smtClean="0"/>
              <a:t>Cell-first </a:t>
            </a:r>
            <a:r>
              <a:rPr lang="en-US" altLang="en-US" sz="2400" b="0" u="sng" dirty="0" smtClean="0"/>
              <a:t>parallel</a:t>
            </a:r>
            <a:r>
              <a:rPr lang="en-US" altLang="en-US" sz="2400" b="0" dirty="0" smtClean="0"/>
              <a:t> projection,</a:t>
            </a:r>
            <a:br>
              <a:rPr lang="en-US" altLang="en-US" sz="2400" b="0" dirty="0" smtClean="0"/>
            </a:br>
            <a:r>
              <a:rPr lang="en-US" altLang="en-US" sz="2400" b="0" dirty="0" smtClean="0"/>
              <a:t>(shows less than half of the edges.)</a:t>
            </a:r>
          </a:p>
        </p:txBody>
      </p:sp>
      <p:pic>
        <p:nvPicPr>
          <p:cNvPr id="34820" name="Picture 4" descr="Q:\sequin\public_html\SFF\Parts294-3\C120obli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52" y="1182184"/>
            <a:ext cx="58801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44616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1026"/>
          <p:cNvSpPr>
            <a:spLocks noGrp="1" noChangeArrowheads="1"/>
          </p:cNvSpPr>
          <p:nvPr>
            <p:ph type="title"/>
          </p:nvPr>
        </p:nvSpPr>
        <p:spPr/>
        <p:txBody>
          <a:bodyPr/>
          <a:lstStyle/>
          <a:p>
            <a:pPr>
              <a:defRPr/>
            </a:pPr>
            <a:r>
              <a:rPr lang="en-US" smtClean="0"/>
              <a:t>(smallest ?) 120-Cell</a:t>
            </a:r>
          </a:p>
        </p:txBody>
      </p:sp>
      <p:sp>
        <p:nvSpPr>
          <p:cNvPr id="38915" name="Rectangle 1027"/>
          <p:cNvSpPr>
            <a:spLocks noGrp="1" noChangeArrowheads="1"/>
          </p:cNvSpPr>
          <p:nvPr>
            <p:ph type="body" idx="1"/>
          </p:nvPr>
        </p:nvSpPr>
        <p:spPr>
          <a:xfrm>
            <a:off x="1143000" y="6104205"/>
            <a:ext cx="6891391" cy="539750"/>
          </a:xfrm>
        </p:spPr>
        <p:txBody>
          <a:bodyPr/>
          <a:lstStyle/>
          <a:p>
            <a:pPr>
              <a:buFont typeface="Monotype Sorts" pitchFamily="2" charset="2"/>
              <a:buNone/>
            </a:pPr>
            <a:r>
              <a:rPr lang="en-US" altLang="en-US" b="0" dirty="0" smtClean="0"/>
              <a:t>Wax model, made on a Sanders machine</a:t>
            </a:r>
          </a:p>
        </p:txBody>
      </p:sp>
      <p:pic>
        <p:nvPicPr>
          <p:cNvPr id="38916" name="Picture 1028" descr="Q:\sequin\public_html\GEOM\c120sand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232" y="1081409"/>
            <a:ext cx="5651500" cy="482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159732" y="4716966"/>
            <a:ext cx="1061509" cy="523220"/>
          </a:xfrm>
          <a:prstGeom prst="rect">
            <a:avLst/>
          </a:prstGeom>
          <a:noFill/>
        </p:spPr>
        <p:txBody>
          <a:bodyPr wrap="none" rtlCol="0">
            <a:spAutoFit/>
          </a:bodyPr>
          <a:lstStyle/>
          <a:p>
            <a:r>
              <a:rPr lang="en-US" dirty="0" smtClean="0">
                <a:sym typeface="Symbol" panose="05050102010706020507" pitchFamily="18" charset="2"/>
              </a:rPr>
              <a:t></a:t>
            </a:r>
            <a:r>
              <a:rPr lang="en-US" dirty="0" smtClean="0"/>
              <a:t>5cm</a:t>
            </a:r>
            <a:endParaRPr lang="en-US" dirty="0"/>
          </a:p>
        </p:txBody>
      </p:sp>
    </p:spTree>
    <p:extLst>
      <p:ext uri="{BB962C8B-B14F-4D97-AF65-F5344CB8AC3E}">
        <p14:creationId xmlns:p14="http://schemas.microsoft.com/office/powerpoint/2010/main" val="528501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2" y="0"/>
            <a:ext cx="9144000" cy="1066800"/>
          </a:xfrm>
        </p:spPr>
        <p:txBody>
          <a:bodyPr/>
          <a:lstStyle/>
          <a:p>
            <a:pPr>
              <a:defRPr/>
            </a:pPr>
            <a:r>
              <a:rPr lang="en-US" altLang="en-US" sz="3200" dirty="0" smtClean="0">
                <a:latin typeface="Helvetica" panose="020B0604020202020204" pitchFamily="34" charset="0"/>
              </a:rPr>
              <a:t>Going Beyond 4D</a:t>
            </a:r>
          </a:p>
        </p:txBody>
      </p:sp>
      <p:sp>
        <p:nvSpPr>
          <p:cNvPr id="4099" name="Rectangle 3"/>
          <p:cNvSpPr>
            <a:spLocks noGrp="1" noChangeArrowheads="1"/>
          </p:cNvSpPr>
          <p:nvPr>
            <p:ph type="body" idx="1"/>
          </p:nvPr>
        </p:nvSpPr>
        <p:spPr>
          <a:xfrm>
            <a:off x="1074055" y="1645194"/>
            <a:ext cx="6995885" cy="3935002"/>
          </a:xfrm>
          <a:solidFill>
            <a:schemeClr val="tx2">
              <a:lumMod val="20000"/>
              <a:lumOff val="80000"/>
            </a:schemeClr>
          </a:solidFill>
          <a:ln w="12700" cap="flat">
            <a:solidFill>
              <a:schemeClr val="bg2"/>
            </a:solidFill>
            <a:miter lim="800000"/>
            <a:headEnd/>
            <a:tailEnd/>
          </a:ln>
        </p:spPr>
        <p:txBody>
          <a:bodyPr/>
          <a:lstStyle/>
          <a:p>
            <a:pPr algn="ctr">
              <a:lnSpc>
                <a:spcPct val="90000"/>
              </a:lnSpc>
              <a:buNone/>
            </a:pPr>
            <a:endParaRPr lang="en-US" sz="4400" dirty="0" smtClean="0">
              <a:solidFill>
                <a:srgbClr val="002060"/>
              </a:solidFill>
            </a:endParaRPr>
          </a:p>
          <a:p>
            <a:pPr algn="ctr">
              <a:lnSpc>
                <a:spcPct val="90000"/>
              </a:lnSpc>
              <a:buNone/>
            </a:pPr>
            <a:r>
              <a:rPr lang="en-US" sz="4400" dirty="0" smtClean="0">
                <a:solidFill>
                  <a:srgbClr val="002060"/>
                </a:solidFill>
              </a:rPr>
              <a:t>What Happens in</a:t>
            </a:r>
            <a:br>
              <a:rPr lang="en-US" sz="4400" dirty="0" smtClean="0">
                <a:solidFill>
                  <a:srgbClr val="002060"/>
                </a:solidFill>
              </a:rPr>
            </a:br>
            <a:r>
              <a:rPr lang="en-US" sz="4400" dirty="0" smtClean="0">
                <a:solidFill>
                  <a:srgbClr val="002060"/>
                </a:solidFill>
              </a:rPr>
              <a:t/>
            </a:r>
            <a:br>
              <a:rPr lang="en-US" sz="4400" dirty="0" smtClean="0">
                <a:solidFill>
                  <a:srgbClr val="002060"/>
                </a:solidFill>
              </a:rPr>
            </a:br>
            <a:r>
              <a:rPr lang="en-US" sz="4400" dirty="0" smtClean="0">
                <a:solidFill>
                  <a:srgbClr val="002060"/>
                </a:solidFill>
              </a:rPr>
              <a:t>Higher Dimensions ?</a:t>
            </a:r>
            <a:endParaRPr lang="en-US" sz="4400" dirty="0">
              <a:solidFill>
                <a:srgbClr val="002060"/>
              </a:solidFill>
            </a:endParaRPr>
          </a:p>
          <a:p>
            <a:pPr algn="ctr">
              <a:lnSpc>
                <a:spcPct val="90000"/>
              </a:lnSpc>
              <a:buNone/>
            </a:pPr>
            <a:endParaRPr lang="en-US" altLang="en-US" sz="4400" dirty="0" smtClean="0">
              <a:solidFill>
                <a:srgbClr val="002060"/>
              </a:solidFill>
              <a:latin typeface="Helvetica" panose="020B0604020202020204" pitchFamily="34" charset="0"/>
            </a:endParaRPr>
          </a:p>
        </p:txBody>
      </p:sp>
    </p:spTree>
    <p:extLst>
      <p:ext uri="{BB962C8B-B14F-4D97-AF65-F5344CB8AC3E}">
        <p14:creationId xmlns:p14="http://schemas.microsoft.com/office/powerpoint/2010/main" val="350764192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564508" y="331342"/>
            <a:ext cx="8178800" cy="685800"/>
          </a:xfrm>
        </p:spPr>
        <p:txBody>
          <a:bodyPr/>
          <a:lstStyle/>
          <a:p>
            <a:pPr>
              <a:defRPr/>
            </a:pPr>
            <a:r>
              <a:rPr lang="en-US" dirty="0" smtClean="0"/>
              <a:t>Polytopes in 5 Dimensions</a:t>
            </a:r>
          </a:p>
        </p:txBody>
      </p:sp>
      <p:sp>
        <p:nvSpPr>
          <p:cNvPr id="56323" name="Rectangle 3"/>
          <p:cNvSpPr>
            <a:spLocks noGrp="1" noChangeArrowheads="1"/>
          </p:cNvSpPr>
          <p:nvPr>
            <p:ph type="body" idx="1"/>
          </p:nvPr>
        </p:nvSpPr>
        <p:spPr/>
        <p:txBody>
          <a:bodyPr/>
          <a:lstStyle/>
          <a:p>
            <a:r>
              <a:rPr lang="en-US" altLang="en-US" b="0" dirty="0" smtClean="0"/>
              <a:t>Use 4D tiles; </a:t>
            </a:r>
            <a:br>
              <a:rPr lang="en-US" altLang="en-US" b="0" dirty="0" smtClean="0"/>
            </a:br>
            <a:r>
              <a:rPr lang="en-US" altLang="en-US" b="0" dirty="0" smtClean="0"/>
              <a:t>look at “dihedral” angles between cells:</a:t>
            </a:r>
          </a:p>
          <a:p>
            <a:pPr lvl="1">
              <a:buFont typeface="Monotype Sorts" pitchFamily="2" charset="2"/>
              <a:buNone/>
            </a:pPr>
            <a:r>
              <a:rPr lang="en-US" altLang="en-US" dirty="0" smtClean="0">
                <a:solidFill>
                  <a:schemeClr val="tx2"/>
                </a:solidFill>
              </a:rPr>
              <a:t>5-Cell: 75.5</a:t>
            </a:r>
            <a:r>
              <a:rPr lang="en-US" altLang="en-US" dirty="0" smtClean="0">
                <a:solidFill>
                  <a:schemeClr val="tx2"/>
                </a:solidFill>
                <a:cs typeface="Arial" panose="020B0604020202020204" pitchFamily="34" charset="0"/>
              </a:rPr>
              <a:t>°</a:t>
            </a:r>
            <a:r>
              <a:rPr lang="en-US" altLang="en-US" dirty="0" smtClean="0">
                <a:solidFill>
                  <a:schemeClr val="tx2"/>
                </a:solidFill>
              </a:rPr>
              <a:t>,  Tesseract: 90</a:t>
            </a:r>
            <a:r>
              <a:rPr lang="en-US" altLang="en-US" dirty="0" smtClean="0">
                <a:solidFill>
                  <a:schemeClr val="tx2"/>
                </a:solidFill>
                <a:cs typeface="Arial" panose="020B0604020202020204" pitchFamily="34" charset="0"/>
              </a:rPr>
              <a:t>°</a:t>
            </a:r>
            <a:r>
              <a:rPr lang="en-US" altLang="en-US" dirty="0" smtClean="0">
                <a:solidFill>
                  <a:schemeClr val="tx2"/>
                </a:solidFill>
              </a:rPr>
              <a:t>,</a:t>
            </a:r>
            <a:r>
              <a:rPr lang="en-US" altLang="en-US" dirty="0" smtClean="0">
                <a:solidFill>
                  <a:schemeClr val="tx1"/>
                </a:solidFill>
              </a:rPr>
              <a:t>  </a:t>
            </a:r>
            <a:r>
              <a:rPr lang="en-US" altLang="en-US" b="0" dirty="0" smtClean="0">
                <a:solidFill>
                  <a:srgbClr val="FF6600"/>
                </a:solidFill>
              </a:rPr>
              <a:t>16-Cell: 120</a:t>
            </a:r>
            <a:r>
              <a:rPr lang="en-US" altLang="en-US" b="0" dirty="0" smtClean="0">
                <a:solidFill>
                  <a:srgbClr val="FF6600"/>
                </a:solidFill>
                <a:cs typeface="Arial" panose="020B0604020202020204" pitchFamily="34" charset="0"/>
              </a:rPr>
              <a:t>°</a:t>
            </a:r>
            <a:r>
              <a:rPr lang="en-US" altLang="en-US" b="0" dirty="0" smtClean="0">
                <a:solidFill>
                  <a:srgbClr val="FF6600"/>
                </a:solidFill>
              </a:rPr>
              <a:t>, </a:t>
            </a:r>
            <a:br>
              <a:rPr lang="en-US" altLang="en-US" b="0" dirty="0" smtClean="0">
                <a:solidFill>
                  <a:srgbClr val="FF6600"/>
                </a:solidFill>
              </a:rPr>
            </a:br>
            <a:r>
              <a:rPr lang="en-US" altLang="en-US" b="0" dirty="0" smtClean="0">
                <a:solidFill>
                  <a:srgbClr val="FF6600"/>
                </a:solidFill>
              </a:rPr>
              <a:t>24-Cell: 120</a:t>
            </a:r>
            <a:r>
              <a:rPr lang="en-US" altLang="en-US" b="0" dirty="0" smtClean="0">
                <a:solidFill>
                  <a:srgbClr val="FF6600"/>
                </a:solidFill>
                <a:cs typeface="Arial" panose="020B0604020202020204" pitchFamily="34" charset="0"/>
              </a:rPr>
              <a:t>°</a:t>
            </a:r>
            <a:r>
              <a:rPr lang="en-US" altLang="en-US" b="0" dirty="0" smtClean="0">
                <a:solidFill>
                  <a:srgbClr val="FF6600"/>
                </a:solidFill>
              </a:rPr>
              <a:t>,  120-Cell: 144</a:t>
            </a:r>
            <a:r>
              <a:rPr lang="en-US" altLang="en-US" b="0" dirty="0" smtClean="0">
                <a:solidFill>
                  <a:srgbClr val="FF6600"/>
                </a:solidFill>
                <a:cs typeface="Arial" panose="020B0604020202020204" pitchFamily="34" charset="0"/>
              </a:rPr>
              <a:t>°,   </a:t>
            </a:r>
            <a:r>
              <a:rPr lang="en-US" altLang="en-US" b="0" dirty="0" smtClean="0">
                <a:solidFill>
                  <a:srgbClr val="FF6600"/>
                </a:solidFill>
              </a:rPr>
              <a:t>600-Cell: 164.5</a:t>
            </a:r>
            <a:r>
              <a:rPr lang="en-US" altLang="en-US" b="0" dirty="0" smtClean="0">
                <a:solidFill>
                  <a:srgbClr val="FF6600"/>
                </a:solidFill>
                <a:cs typeface="Arial" panose="020B0604020202020204" pitchFamily="34" charset="0"/>
              </a:rPr>
              <a:t>°.</a:t>
            </a:r>
            <a:endParaRPr lang="en-US" altLang="en-US" b="0" dirty="0" smtClean="0">
              <a:solidFill>
                <a:srgbClr val="FF6600"/>
              </a:solidFill>
            </a:endParaRPr>
          </a:p>
          <a:p>
            <a:r>
              <a:rPr lang="en-US" altLang="en-US" b="0" dirty="0" smtClean="0"/>
              <a:t>Most 4D polytopes are too round …</a:t>
            </a:r>
          </a:p>
          <a:p>
            <a:pPr lvl="1">
              <a:buFont typeface="Monotype Sorts" pitchFamily="2" charset="2"/>
              <a:buNone/>
            </a:pPr>
            <a:r>
              <a:rPr lang="en-US" altLang="en-US" b="0" dirty="0" smtClean="0">
                <a:sym typeface="Wingdings" panose="05000000000000000000" pitchFamily="2" charset="2"/>
              </a:rPr>
              <a:t>But we can use </a:t>
            </a:r>
            <a:r>
              <a:rPr lang="en-US" altLang="en-US" dirty="0" smtClean="0">
                <a:solidFill>
                  <a:srgbClr val="FFFF00"/>
                </a:solidFill>
                <a:sym typeface="Wingdings" panose="05000000000000000000" pitchFamily="2" charset="2"/>
              </a:rPr>
              <a:t>3</a:t>
            </a:r>
            <a:r>
              <a:rPr lang="en-US" altLang="en-US" b="0" dirty="0" smtClean="0">
                <a:sym typeface="Wingdings" panose="05000000000000000000" pitchFamily="2" charset="2"/>
              </a:rPr>
              <a:t> or </a:t>
            </a:r>
            <a:r>
              <a:rPr lang="en-US" altLang="en-US" dirty="0" smtClean="0">
                <a:solidFill>
                  <a:srgbClr val="FFFF00"/>
                </a:solidFill>
                <a:sym typeface="Wingdings" panose="05000000000000000000" pitchFamily="2" charset="2"/>
              </a:rPr>
              <a:t>4</a:t>
            </a:r>
            <a:r>
              <a:rPr lang="en-US" altLang="en-US" b="0" dirty="0" smtClean="0">
                <a:solidFill>
                  <a:schemeClr val="tx2"/>
                </a:solidFill>
                <a:sym typeface="Wingdings" panose="05000000000000000000" pitchFamily="2" charset="2"/>
              </a:rPr>
              <a:t>  </a:t>
            </a:r>
            <a:r>
              <a:rPr lang="en-US" altLang="en-US" dirty="0" smtClean="0">
                <a:solidFill>
                  <a:schemeClr val="tx2"/>
                </a:solidFill>
                <a:sym typeface="Wingdings" panose="05000000000000000000" pitchFamily="2" charset="2"/>
              </a:rPr>
              <a:t>5-Cells</a:t>
            </a:r>
            <a:r>
              <a:rPr lang="en-US" altLang="en-US" b="0" dirty="0" smtClean="0">
                <a:solidFill>
                  <a:schemeClr val="tx2"/>
                </a:solidFill>
                <a:sym typeface="Wingdings" panose="05000000000000000000" pitchFamily="2" charset="2"/>
              </a:rPr>
              <a:t>, </a:t>
            </a:r>
            <a:r>
              <a:rPr lang="en-US" altLang="en-US" b="0" dirty="0" smtClean="0">
                <a:sym typeface="Wingdings" panose="05000000000000000000" pitchFamily="2" charset="2"/>
              </a:rPr>
              <a:t>and </a:t>
            </a:r>
            <a:r>
              <a:rPr lang="en-US" altLang="en-US" dirty="0" smtClean="0">
                <a:solidFill>
                  <a:srgbClr val="FFFF00"/>
                </a:solidFill>
                <a:sym typeface="Wingdings" panose="05000000000000000000" pitchFamily="2" charset="2"/>
              </a:rPr>
              <a:t>3</a:t>
            </a:r>
            <a:r>
              <a:rPr lang="en-US" altLang="en-US" b="0" dirty="0" smtClean="0">
                <a:solidFill>
                  <a:schemeClr val="tx2"/>
                </a:solidFill>
                <a:sym typeface="Wingdings" panose="05000000000000000000" pitchFamily="2" charset="2"/>
              </a:rPr>
              <a:t> </a:t>
            </a:r>
            <a:r>
              <a:rPr lang="en-US" altLang="en-US" dirty="0" smtClean="0">
                <a:solidFill>
                  <a:schemeClr val="tx2"/>
                </a:solidFill>
                <a:sym typeface="Wingdings" panose="05000000000000000000" pitchFamily="2" charset="2"/>
              </a:rPr>
              <a:t>Tesseracts</a:t>
            </a:r>
            <a:r>
              <a:rPr lang="en-US" altLang="en-US" b="0" dirty="0" smtClean="0">
                <a:solidFill>
                  <a:schemeClr val="tx2"/>
                </a:solidFill>
                <a:sym typeface="Wingdings" panose="05000000000000000000" pitchFamily="2" charset="2"/>
              </a:rPr>
              <a:t>.</a:t>
            </a:r>
          </a:p>
          <a:p>
            <a:r>
              <a:rPr lang="en-US" altLang="en-US" b="0" dirty="0" smtClean="0">
                <a:sym typeface="Wingdings" panose="05000000000000000000" pitchFamily="2" charset="2"/>
              </a:rPr>
              <a:t>There are </a:t>
            </a:r>
            <a:r>
              <a:rPr lang="en-US" altLang="en-US" dirty="0" smtClean="0">
                <a:solidFill>
                  <a:srgbClr val="FFFF00"/>
                </a:solidFill>
                <a:sym typeface="Wingdings" panose="05000000000000000000" pitchFamily="2" charset="2"/>
              </a:rPr>
              <a:t>three methods </a:t>
            </a:r>
            <a:r>
              <a:rPr lang="en-US" altLang="en-US" b="0" dirty="0" smtClean="0">
                <a:sym typeface="Wingdings" panose="05000000000000000000" pitchFamily="2" charset="2"/>
              </a:rPr>
              <a:t>by which </a:t>
            </a:r>
            <a:br>
              <a:rPr lang="en-US" altLang="en-US" b="0" dirty="0" smtClean="0">
                <a:sym typeface="Wingdings" panose="05000000000000000000" pitchFamily="2" charset="2"/>
              </a:rPr>
            </a:br>
            <a:r>
              <a:rPr lang="en-US" altLang="en-US" b="0" dirty="0" smtClean="0">
                <a:sym typeface="Wingdings" panose="05000000000000000000" pitchFamily="2" charset="2"/>
              </a:rPr>
              <a:t>we can generate regular polytopes </a:t>
            </a:r>
            <a:br>
              <a:rPr lang="en-US" altLang="en-US" b="0" dirty="0" smtClean="0">
                <a:sym typeface="Wingdings" panose="05000000000000000000" pitchFamily="2" charset="2"/>
              </a:rPr>
            </a:br>
            <a:r>
              <a:rPr lang="en-US" altLang="en-US" b="0" dirty="0" smtClean="0">
                <a:sym typeface="Wingdings" panose="05000000000000000000" pitchFamily="2" charset="2"/>
              </a:rPr>
              <a:t>for 5D  </a:t>
            </a:r>
            <a:r>
              <a:rPr lang="en-US" altLang="en-US" b="0" u="sng" dirty="0" smtClean="0">
                <a:sym typeface="Wingdings" panose="05000000000000000000" pitchFamily="2" charset="2"/>
              </a:rPr>
              <a:t>and for all higher dimensions</a:t>
            </a:r>
            <a:r>
              <a:rPr lang="en-US" altLang="en-US" b="0" dirty="0" smtClean="0">
                <a:sym typeface="Wingdings" panose="05000000000000000000" pitchFamily="2" charset="2"/>
              </a:rPr>
              <a:t>.</a:t>
            </a:r>
          </a:p>
        </p:txBody>
      </p:sp>
    </p:spTree>
    <p:extLst>
      <p:ext uri="{BB962C8B-B14F-4D97-AF65-F5344CB8AC3E}">
        <p14:creationId xmlns:p14="http://schemas.microsoft.com/office/powerpoint/2010/main" val="39468826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Beyond 4 Dimensions …</a:t>
            </a:r>
            <a:endParaRPr lang="en-US" dirty="0"/>
          </a:p>
        </p:txBody>
      </p:sp>
      <p:sp>
        <p:nvSpPr>
          <p:cNvPr id="3" name="Content Placeholder 2"/>
          <p:cNvSpPr>
            <a:spLocks noGrp="1"/>
          </p:cNvSpPr>
          <p:nvPr>
            <p:ph idx="1"/>
          </p:nvPr>
        </p:nvSpPr>
        <p:spPr>
          <a:xfrm>
            <a:off x="197612" y="1182149"/>
            <a:ext cx="6826322" cy="1707402"/>
          </a:xfrm>
        </p:spPr>
        <p:txBody>
          <a:bodyPr/>
          <a:lstStyle/>
          <a:p>
            <a:r>
              <a:rPr lang="en-US" altLang="en-US" b="0" dirty="0"/>
              <a:t>What happens in higher dimensions </a:t>
            </a:r>
            <a:r>
              <a:rPr lang="en-US" altLang="en-US" b="0" dirty="0" smtClean="0"/>
              <a:t>?</a:t>
            </a:r>
            <a:endParaRPr lang="en-US" altLang="en-US" b="0" dirty="0"/>
          </a:p>
          <a:p>
            <a:r>
              <a:rPr lang="en-US" altLang="en-US" b="0" dirty="0">
                <a:solidFill>
                  <a:srgbClr val="FF7C80"/>
                </a:solidFill>
              </a:rPr>
              <a:t>How many regular polytopes are there</a:t>
            </a:r>
            <a:br>
              <a:rPr lang="en-US" altLang="en-US" b="0" dirty="0">
                <a:solidFill>
                  <a:srgbClr val="FF7C80"/>
                </a:solidFill>
              </a:rPr>
            </a:br>
            <a:r>
              <a:rPr lang="en-US" altLang="en-US" b="0" dirty="0">
                <a:solidFill>
                  <a:srgbClr val="FF7C80"/>
                </a:solidFill>
              </a:rPr>
              <a:t>in 5, 6, 7, … dimensions ?</a:t>
            </a:r>
          </a:p>
          <a:p>
            <a:endParaRPr lang="en-US" b="0" dirty="0"/>
          </a:p>
        </p:txBody>
      </p:sp>
      <p:grpSp>
        <p:nvGrpSpPr>
          <p:cNvPr id="15" name="Group 14"/>
          <p:cNvGrpSpPr/>
          <p:nvPr/>
        </p:nvGrpSpPr>
        <p:grpSpPr>
          <a:xfrm>
            <a:off x="1164147" y="1565953"/>
            <a:ext cx="7613322" cy="4811624"/>
            <a:chOff x="1010034" y="133350"/>
            <a:chExt cx="7613322" cy="4811624"/>
          </a:xfrm>
        </p:grpSpPr>
        <p:grpSp>
          <p:nvGrpSpPr>
            <p:cNvPr id="9" name="Group 8"/>
            <p:cNvGrpSpPr/>
            <p:nvPr/>
          </p:nvGrpSpPr>
          <p:grpSpPr>
            <a:xfrm>
              <a:off x="1010034" y="133350"/>
              <a:ext cx="7613322" cy="4811624"/>
              <a:chOff x="1010034" y="133350"/>
              <a:chExt cx="7613322" cy="4811624"/>
            </a:xfrm>
          </p:grpSpPr>
          <p:sp>
            <p:nvSpPr>
              <p:cNvPr id="4" name="TextBox 3"/>
              <p:cNvSpPr txBox="1"/>
              <p:nvPr/>
            </p:nvSpPr>
            <p:spPr>
              <a:xfrm>
                <a:off x="1010034" y="1709607"/>
                <a:ext cx="5726820" cy="2862322"/>
              </a:xfrm>
              <a:prstGeom prst="rect">
                <a:avLst/>
              </a:prstGeom>
              <a:noFill/>
            </p:spPr>
            <p:txBody>
              <a:bodyPr wrap="square" rtlCol="0">
                <a:spAutoFit/>
              </a:bodyPr>
              <a:lstStyle/>
              <a:p>
                <a:pPr>
                  <a:lnSpc>
                    <a:spcPct val="150000"/>
                  </a:lnSpc>
                </a:pPr>
                <a:r>
                  <a:rPr lang="en-US" sz="2400" dirty="0"/>
                  <a:t>Only </a:t>
                </a:r>
                <a:r>
                  <a:rPr lang="en-US" sz="2400" dirty="0">
                    <a:solidFill>
                      <a:srgbClr val="FF7C80"/>
                    </a:solidFill>
                  </a:rPr>
                  <a:t>THREE</a:t>
                </a:r>
                <a:r>
                  <a:rPr lang="en-US" sz="2400" dirty="0"/>
                  <a:t> for each dimension!</a:t>
                </a:r>
              </a:p>
              <a:p>
                <a:pPr marL="342900" indent="-342900">
                  <a:lnSpc>
                    <a:spcPct val="150000"/>
                  </a:lnSpc>
                  <a:buFont typeface="Arial" panose="020B0604020202020204" pitchFamily="34" charset="0"/>
                  <a:buChar char="•"/>
                </a:pPr>
                <a:r>
                  <a:rPr lang="en-US" sz="2400" dirty="0">
                    <a:solidFill>
                      <a:schemeClr val="accent1"/>
                    </a:solidFill>
                  </a:rPr>
                  <a:t>Pictures for 6D space:</a:t>
                </a:r>
              </a:p>
              <a:p>
                <a:pPr marL="342900" indent="-342900">
                  <a:lnSpc>
                    <a:spcPct val="150000"/>
                  </a:lnSpc>
                  <a:buFont typeface="Arial" panose="020B0604020202020204" pitchFamily="34" charset="0"/>
                  <a:buChar char="•"/>
                </a:pPr>
                <a:r>
                  <a:rPr lang="en-US" sz="2400" dirty="0"/>
                  <a:t>Simplex with 6+1 vertices,</a:t>
                </a:r>
              </a:p>
              <a:p>
                <a:pPr marL="342900" indent="-342900">
                  <a:lnSpc>
                    <a:spcPct val="150000"/>
                  </a:lnSpc>
                  <a:buFont typeface="Arial" panose="020B0604020202020204" pitchFamily="34" charset="0"/>
                  <a:buChar char="•"/>
                </a:pPr>
                <a:r>
                  <a:rPr lang="en-US" sz="2400" dirty="0"/>
                  <a:t>Hypercube with 2</a:t>
                </a:r>
                <a:r>
                  <a:rPr lang="en-US" sz="2400" baseline="30000" dirty="0"/>
                  <a:t>6</a:t>
                </a:r>
                <a:r>
                  <a:rPr lang="en-US" sz="2400" dirty="0"/>
                  <a:t> vertices,</a:t>
                </a:r>
              </a:p>
              <a:p>
                <a:pPr marL="342900" indent="-342900">
                  <a:lnSpc>
                    <a:spcPct val="150000"/>
                  </a:lnSpc>
                  <a:buFont typeface="Arial" panose="020B0604020202020204" pitchFamily="34" charset="0"/>
                  <a:buChar char="•"/>
                </a:pPr>
                <a:r>
                  <a:rPr lang="en-US" sz="2400" dirty="0"/>
                  <a:t>Cross-Polytope with 2*6 vertices.</a:t>
                </a:r>
              </a:p>
            </p:txBody>
          </p:sp>
          <p:pic>
            <p:nvPicPr>
              <p:cNvPr id="5" name="Picture 4" descr="Q:\sequin\WORK_\Pub_02\4Dpolytopes\D6bHyperCub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809750"/>
                <a:ext cx="1601517" cy="158016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Q:\sequin\WORK_\Pub_02\4Dpolytopes\RP5Dsimplex.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33350"/>
                <a:ext cx="1601517" cy="157625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7" descr="Q:\sequin\WORK_\Pub_02\4Dpolytopes\RP6DcrossSLF.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8959" y="3493679"/>
                <a:ext cx="1624397" cy="1451295"/>
              </a:xfrm>
              <a:prstGeom prst="rect">
                <a:avLst/>
              </a:prstGeom>
              <a:noFill/>
              <a:extLst>
                <a:ext uri="{909E8E84-426E-40dd-AFC4-6F175D3DCCD1}">
                  <a14:hiddenFill xmlns:a14="http://schemas.microsoft.com/office/drawing/2010/main" xmlns="">
                    <a:solidFill>
                      <a:srgbClr val="FFFFFF"/>
                    </a:solidFill>
                  </a14:hiddenFill>
                </a:ext>
              </a:extLst>
            </p:spPr>
          </p:pic>
        </p:grpSp>
        <p:cxnSp>
          <p:nvCxnSpPr>
            <p:cNvPr id="10" name="Straight Arrow Connector 9"/>
            <p:cNvCxnSpPr/>
            <p:nvPr/>
          </p:nvCxnSpPr>
          <p:spPr>
            <a:xfrm flipV="1">
              <a:off x="5167900" y="1591311"/>
              <a:ext cx="1766300" cy="1598897"/>
            </a:xfrm>
            <a:prstGeom prst="straightConnector1">
              <a:avLst/>
            </a:prstGeom>
            <a:ln w="28575">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332287" y="3190208"/>
              <a:ext cx="1601913" cy="510760"/>
            </a:xfrm>
            <a:prstGeom prst="straightConnector1">
              <a:avLst/>
            </a:prstGeom>
            <a:ln w="28575">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010381" y="4219326"/>
              <a:ext cx="859440" cy="27446"/>
            </a:xfrm>
            <a:prstGeom prst="straightConnector1">
              <a:avLst/>
            </a:prstGeom>
            <a:ln w="28575">
              <a:solidFill>
                <a:srgbClr val="FF053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4057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293812" y="216094"/>
            <a:ext cx="8530975" cy="685800"/>
          </a:xfrm>
        </p:spPr>
        <p:txBody>
          <a:bodyPr/>
          <a:lstStyle/>
          <a:p>
            <a:pPr>
              <a:defRPr/>
            </a:pPr>
            <a:r>
              <a:rPr lang="en-US" dirty="0" smtClean="0"/>
              <a:t>Simplex Series</a:t>
            </a:r>
          </a:p>
        </p:txBody>
      </p:sp>
      <p:sp>
        <p:nvSpPr>
          <p:cNvPr id="58371" name="Rectangle 3"/>
          <p:cNvSpPr>
            <a:spLocks noGrp="1" noChangeArrowheads="1"/>
          </p:cNvSpPr>
          <p:nvPr>
            <p:ph type="body" idx="1"/>
          </p:nvPr>
        </p:nvSpPr>
        <p:spPr>
          <a:xfrm>
            <a:off x="1130300" y="1157431"/>
            <a:ext cx="6942762" cy="2181225"/>
          </a:xfrm>
        </p:spPr>
        <p:txBody>
          <a:bodyPr/>
          <a:lstStyle/>
          <a:p>
            <a:pPr>
              <a:lnSpc>
                <a:spcPct val="90000"/>
              </a:lnSpc>
            </a:pPr>
            <a:r>
              <a:rPr lang="en-US" altLang="en-US" b="0" dirty="0" smtClean="0"/>
              <a:t>Connect all the dots among </a:t>
            </a:r>
            <a:br>
              <a:rPr lang="en-US" altLang="en-US" b="0" dirty="0" smtClean="0"/>
            </a:br>
            <a:r>
              <a:rPr lang="en-US" altLang="en-US" b="0" dirty="0" smtClean="0"/>
              <a:t>n+1 equally spaced vertices:</a:t>
            </a:r>
            <a:br>
              <a:rPr lang="en-US" altLang="en-US" b="0" dirty="0" smtClean="0"/>
            </a:br>
            <a:r>
              <a:rPr lang="en-US" altLang="en-US" b="0" dirty="0" smtClean="0">
                <a:solidFill>
                  <a:schemeClr val="hlink"/>
                </a:solidFill>
              </a:rPr>
              <a:t>Add new vertex above centroid.</a:t>
            </a:r>
            <a:r>
              <a:rPr lang="en-US" altLang="en-US" b="0" dirty="0" smtClean="0"/>
              <a:t/>
            </a:r>
            <a:br>
              <a:rPr lang="en-US" altLang="en-US" b="0" dirty="0" smtClean="0"/>
            </a:br>
            <a:r>
              <a:rPr lang="en-US" altLang="en-US" b="0" dirty="0" smtClean="0"/>
              <a:t/>
            </a:r>
            <a:br>
              <a:rPr lang="en-US" altLang="en-US" b="0" dirty="0" smtClean="0"/>
            </a:br>
            <a:r>
              <a:rPr lang="en-US" altLang="en-US" b="0" dirty="0" smtClean="0"/>
              <a:t>  1D                     2D                     3D</a:t>
            </a:r>
          </a:p>
        </p:txBody>
      </p:sp>
      <p:sp>
        <p:nvSpPr>
          <p:cNvPr id="58372" name="Line 4"/>
          <p:cNvSpPr>
            <a:spLocks noChangeShapeType="1"/>
          </p:cNvSpPr>
          <p:nvPr/>
        </p:nvSpPr>
        <p:spPr bwMode="auto">
          <a:xfrm flipV="1">
            <a:off x="1206500" y="4940443"/>
            <a:ext cx="1828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373" name="Line 5"/>
          <p:cNvSpPr>
            <a:spLocks noChangeShapeType="1"/>
          </p:cNvSpPr>
          <p:nvPr/>
        </p:nvSpPr>
        <p:spPr bwMode="auto">
          <a:xfrm rot="3131961" flipH="1" flipV="1">
            <a:off x="4098132" y="4020487"/>
            <a:ext cx="1785937" cy="257175"/>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374" name="Line 6"/>
          <p:cNvSpPr>
            <a:spLocks noChangeShapeType="1"/>
          </p:cNvSpPr>
          <p:nvPr/>
        </p:nvSpPr>
        <p:spPr bwMode="auto">
          <a:xfrm rot="18359651" flipV="1">
            <a:off x="3215481" y="4074463"/>
            <a:ext cx="1800225" cy="188912"/>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375" name="Line 7"/>
          <p:cNvSpPr>
            <a:spLocks noChangeShapeType="1"/>
          </p:cNvSpPr>
          <p:nvPr/>
        </p:nvSpPr>
        <p:spPr bwMode="auto">
          <a:xfrm flipV="1">
            <a:off x="3644900" y="4940443"/>
            <a:ext cx="1828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376" name="AutoShape 8"/>
          <p:cNvSpPr>
            <a:spLocks noChangeArrowheads="1"/>
          </p:cNvSpPr>
          <p:nvPr/>
        </p:nvSpPr>
        <p:spPr bwMode="auto">
          <a:xfrm>
            <a:off x="6083300" y="4254643"/>
            <a:ext cx="1828800" cy="685800"/>
          </a:xfrm>
          <a:prstGeom prst="triangle">
            <a:avLst>
              <a:gd name="adj" fmla="val 50000"/>
            </a:avLst>
          </a:prstGeom>
          <a:solidFill>
            <a:schemeClr val="accent2"/>
          </a:solidFill>
          <a:ln w="381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8377" name="Freeform 9"/>
          <p:cNvSpPr>
            <a:spLocks/>
          </p:cNvSpPr>
          <p:nvPr/>
        </p:nvSpPr>
        <p:spPr bwMode="auto">
          <a:xfrm>
            <a:off x="6997700" y="3416443"/>
            <a:ext cx="914400" cy="1524000"/>
          </a:xfrm>
          <a:custGeom>
            <a:avLst/>
            <a:gdLst>
              <a:gd name="T0" fmla="*/ 0 w 576"/>
              <a:gd name="T1" fmla="*/ 1330642500 h 960"/>
              <a:gd name="T2" fmla="*/ 0 w 576"/>
              <a:gd name="T3" fmla="*/ 0 h 960"/>
              <a:gd name="T4" fmla="*/ 1451610000 w 576"/>
              <a:gd name="T5" fmla="*/ 2147483647 h 960"/>
              <a:gd name="T6" fmla="*/ 0 w 576"/>
              <a:gd name="T7" fmla="*/ 1330642500 h 9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960">
                <a:moveTo>
                  <a:pt x="0" y="528"/>
                </a:moveTo>
                <a:lnTo>
                  <a:pt x="0" y="0"/>
                </a:lnTo>
                <a:lnTo>
                  <a:pt x="576" y="960"/>
                </a:lnTo>
                <a:lnTo>
                  <a:pt x="0" y="528"/>
                </a:lnTo>
                <a:close/>
              </a:path>
            </a:pathLst>
          </a:custGeom>
          <a:solidFill>
            <a:srgbClr val="FDA4B5"/>
          </a:solidFill>
          <a:ln w="38100" cap="flat"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378" name="Freeform 10"/>
          <p:cNvSpPr>
            <a:spLocks/>
          </p:cNvSpPr>
          <p:nvPr/>
        </p:nvSpPr>
        <p:spPr bwMode="auto">
          <a:xfrm flipH="1">
            <a:off x="6083300" y="3416443"/>
            <a:ext cx="914400" cy="1524000"/>
          </a:xfrm>
          <a:custGeom>
            <a:avLst/>
            <a:gdLst>
              <a:gd name="T0" fmla="*/ 0 w 576"/>
              <a:gd name="T1" fmla="*/ 1330642500 h 960"/>
              <a:gd name="T2" fmla="*/ 0 w 576"/>
              <a:gd name="T3" fmla="*/ 0 h 960"/>
              <a:gd name="T4" fmla="*/ 1451610000 w 576"/>
              <a:gd name="T5" fmla="*/ 2147483647 h 960"/>
              <a:gd name="T6" fmla="*/ 0 w 576"/>
              <a:gd name="T7" fmla="*/ 1330642500 h 9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960">
                <a:moveTo>
                  <a:pt x="0" y="528"/>
                </a:moveTo>
                <a:lnTo>
                  <a:pt x="0" y="0"/>
                </a:lnTo>
                <a:lnTo>
                  <a:pt x="576" y="960"/>
                </a:lnTo>
                <a:lnTo>
                  <a:pt x="0" y="528"/>
                </a:lnTo>
                <a:close/>
              </a:path>
            </a:pathLst>
          </a:custGeom>
          <a:solidFill>
            <a:schemeClr val="hlink"/>
          </a:solidFill>
          <a:ln w="38100" cap="flat"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379" name="Oval 11"/>
          <p:cNvSpPr>
            <a:spLocks noChangeArrowheads="1"/>
          </p:cNvSpPr>
          <p:nvPr/>
        </p:nvSpPr>
        <p:spPr bwMode="auto">
          <a:xfrm>
            <a:off x="2959100" y="4864243"/>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8380" name="Oval 12"/>
          <p:cNvSpPr>
            <a:spLocks noChangeArrowheads="1"/>
          </p:cNvSpPr>
          <p:nvPr/>
        </p:nvSpPr>
        <p:spPr bwMode="auto">
          <a:xfrm>
            <a:off x="1130300" y="4864243"/>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8381" name="Oval 13"/>
          <p:cNvSpPr>
            <a:spLocks noChangeArrowheads="1"/>
          </p:cNvSpPr>
          <p:nvPr/>
        </p:nvSpPr>
        <p:spPr bwMode="auto">
          <a:xfrm>
            <a:off x="4483100" y="3340243"/>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8382" name="Oval 14"/>
          <p:cNvSpPr>
            <a:spLocks noChangeArrowheads="1"/>
          </p:cNvSpPr>
          <p:nvPr/>
        </p:nvSpPr>
        <p:spPr bwMode="auto">
          <a:xfrm>
            <a:off x="3568700" y="4864243"/>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8383" name="Oval 15"/>
          <p:cNvSpPr>
            <a:spLocks noChangeArrowheads="1"/>
          </p:cNvSpPr>
          <p:nvPr/>
        </p:nvSpPr>
        <p:spPr bwMode="auto">
          <a:xfrm>
            <a:off x="5321300" y="4864243"/>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8384" name="Oval 16"/>
          <p:cNvSpPr>
            <a:spLocks noChangeArrowheads="1"/>
          </p:cNvSpPr>
          <p:nvPr/>
        </p:nvSpPr>
        <p:spPr bwMode="auto">
          <a:xfrm>
            <a:off x="6007100" y="4864243"/>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8385" name="Oval 17"/>
          <p:cNvSpPr>
            <a:spLocks noChangeArrowheads="1"/>
          </p:cNvSpPr>
          <p:nvPr/>
        </p:nvSpPr>
        <p:spPr bwMode="auto">
          <a:xfrm>
            <a:off x="7835900" y="4864243"/>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8386" name="Oval 18"/>
          <p:cNvSpPr>
            <a:spLocks noChangeArrowheads="1"/>
          </p:cNvSpPr>
          <p:nvPr/>
        </p:nvSpPr>
        <p:spPr bwMode="auto">
          <a:xfrm>
            <a:off x="6921500" y="4178443"/>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8387" name="Oval 19"/>
          <p:cNvSpPr>
            <a:spLocks noChangeArrowheads="1"/>
          </p:cNvSpPr>
          <p:nvPr/>
        </p:nvSpPr>
        <p:spPr bwMode="auto">
          <a:xfrm>
            <a:off x="6921500" y="3340243"/>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8388" name="Line 20"/>
          <p:cNvSpPr>
            <a:spLocks noChangeShapeType="1"/>
          </p:cNvSpPr>
          <p:nvPr/>
        </p:nvSpPr>
        <p:spPr bwMode="auto">
          <a:xfrm flipV="1">
            <a:off x="4559300" y="3416443"/>
            <a:ext cx="0" cy="15240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389" name="Text Box 21"/>
          <p:cNvSpPr txBox="1">
            <a:spLocks noChangeArrowheads="1"/>
          </p:cNvSpPr>
          <p:nvPr/>
        </p:nvSpPr>
        <p:spPr bwMode="auto">
          <a:xfrm>
            <a:off x="1620773" y="5615080"/>
            <a:ext cx="7310018"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800" dirty="0">
                <a:solidFill>
                  <a:schemeClr val="accent1"/>
                </a:solidFill>
              </a:rPr>
              <a:t>This series </a:t>
            </a:r>
            <a:r>
              <a:rPr lang="en-US" altLang="en-US" sz="2800" dirty="0" smtClean="0">
                <a:solidFill>
                  <a:schemeClr val="accent1"/>
                </a:solidFill>
              </a:rPr>
              <a:t>goes </a:t>
            </a:r>
            <a:r>
              <a:rPr lang="en-US" altLang="en-US" sz="2800" dirty="0">
                <a:solidFill>
                  <a:schemeClr val="accent1"/>
                </a:solidFill>
              </a:rPr>
              <a:t>on indefinitely!</a:t>
            </a:r>
            <a:br>
              <a:rPr lang="en-US" altLang="en-US" sz="2800" dirty="0">
                <a:solidFill>
                  <a:schemeClr val="accent1"/>
                </a:solidFill>
              </a:rPr>
            </a:br>
            <a:endParaRPr lang="en-US" altLang="en-US" sz="2800" dirty="0">
              <a:solidFill>
                <a:schemeClr val="accent2"/>
              </a:solidFill>
            </a:endParaRPr>
          </a:p>
        </p:txBody>
      </p:sp>
      <p:sp>
        <p:nvSpPr>
          <p:cNvPr id="58390" name="Oval 22"/>
          <p:cNvSpPr>
            <a:spLocks noChangeArrowheads="1"/>
          </p:cNvSpPr>
          <p:nvPr/>
        </p:nvSpPr>
        <p:spPr bwMode="auto">
          <a:xfrm>
            <a:off x="4483100" y="4813443"/>
            <a:ext cx="152400" cy="152400"/>
          </a:xfrm>
          <a:prstGeom prst="ellipse">
            <a:avLst/>
          </a:prstGeom>
          <a:solidFill>
            <a:schemeClr val="tx1"/>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5157946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Line 2"/>
          <p:cNvSpPr>
            <a:spLocks noChangeShapeType="1"/>
          </p:cNvSpPr>
          <p:nvPr/>
        </p:nvSpPr>
        <p:spPr bwMode="auto">
          <a:xfrm flipV="1">
            <a:off x="6858000" y="4038600"/>
            <a:ext cx="381000" cy="4572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47" name="Line 3"/>
          <p:cNvSpPr>
            <a:spLocks noChangeShapeType="1"/>
          </p:cNvSpPr>
          <p:nvPr/>
        </p:nvSpPr>
        <p:spPr bwMode="auto">
          <a:xfrm flipH="1" flipV="1">
            <a:off x="7239000" y="2971800"/>
            <a:ext cx="0" cy="6858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5572" name="Rectangle 4"/>
          <p:cNvSpPr>
            <a:spLocks noGrp="1" noChangeArrowheads="1"/>
          </p:cNvSpPr>
          <p:nvPr>
            <p:ph type="title"/>
          </p:nvPr>
        </p:nvSpPr>
        <p:spPr/>
        <p:txBody>
          <a:bodyPr/>
          <a:lstStyle/>
          <a:p>
            <a:pPr>
              <a:defRPr/>
            </a:pPr>
            <a:r>
              <a:rPr lang="en-US" smtClean="0"/>
              <a:t>Hypercube Series</a:t>
            </a:r>
          </a:p>
        </p:txBody>
      </p:sp>
      <p:sp>
        <p:nvSpPr>
          <p:cNvPr id="57349" name="Rectangle 5"/>
          <p:cNvSpPr>
            <a:spLocks noGrp="1" noChangeArrowheads="1"/>
          </p:cNvSpPr>
          <p:nvPr>
            <p:ph type="body" idx="1"/>
          </p:nvPr>
        </p:nvSpPr>
        <p:spPr>
          <a:xfrm>
            <a:off x="927100" y="1263650"/>
            <a:ext cx="7848600" cy="1524000"/>
          </a:xfrm>
        </p:spPr>
        <p:txBody>
          <a:bodyPr/>
          <a:lstStyle/>
          <a:p>
            <a:pPr>
              <a:lnSpc>
                <a:spcPct val="90000"/>
              </a:lnSpc>
            </a:pPr>
            <a:r>
              <a:rPr lang="en-US" altLang="en-US" b="0" dirty="0" smtClean="0"/>
              <a:t>“Measure Polytope” series:</a:t>
            </a:r>
          </a:p>
          <a:p>
            <a:pPr>
              <a:lnSpc>
                <a:spcPct val="90000"/>
              </a:lnSpc>
            </a:pPr>
            <a:r>
              <a:rPr lang="en-US" altLang="en-US" b="0" dirty="0"/>
              <a:t>R</a:t>
            </a:r>
            <a:r>
              <a:rPr lang="en-US" altLang="en-US" b="0" dirty="0" smtClean="0"/>
              <a:t>epeated extrusion process;</a:t>
            </a:r>
            <a:br>
              <a:rPr lang="en-US" altLang="en-US" b="0" dirty="0" smtClean="0"/>
            </a:br>
            <a:r>
              <a:rPr lang="en-US" altLang="en-US" b="0" dirty="0" smtClean="0"/>
              <a:t>consecutive perpendicular sweeps:</a:t>
            </a:r>
          </a:p>
        </p:txBody>
      </p:sp>
      <p:sp>
        <p:nvSpPr>
          <p:cNvPr id="57350" name="Rectangle 6"/>
          <p:cNvSpPr>
            <a:spLocks noChangeArrowheads="1"/>
          </p:cNvSpPr>
          <p:nvPr/>
        </p:nvSpPr>
        <p:spPr bwMode="auto">
          <a:xfrm>
            <a:off x="3048000" y="3352800"/>
            <a:ext cx="1295400" cy="1295400"/>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7351" name="Oval 7"/>
          <p:cNvSpPr>
            <a:spLocks noChangeArrowheads="1"/>
          </p:cNvSpPr>
          <p:nvPr/>
        </p:nvSpPr>
        <p:spPr bwMode="auto">
          <a:xfrm>
            <a:off x="2971800" y="4572000"/>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7352" name="Oval 8"/>
          <p:cNvSpPr>
            <a:spLocks noChangeArrowheads="1"/>
          </p:cNvSpPr>
          <p:nvPr/>
        </p:nvSpPr>
        <p:spPr bwMode="auto">
          <a:xfrm>
            <a:off x="2971800" y="3276600"/>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7353" name="Oval 9"/>
          <p:cNvSpPr>
            <a:spLocks noChangeArrowheads="1"/>
          </p:cNvSpPr>
          <p:nvPr/>
        </p:nvSpPr>
        <p:spPr bwMode="auto">
          <a:xfrm>
            <a:off x="4267200" y="3276600"/>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7354" name="Oval 10"/>
          <p:cNvSpPr>
            <a:spLocks noChangeArrowheads="1"/>
          </p:cNvSpPr>
          <p:nvPr/>
        </p:nvSpPr>
        <p:spPr bwMode="auto">
          <a:xfrm>
            <a:off x="4267200" y="4572000"/>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7355" name="Oval 11"/>
          <p:cNvSpPr>
            <a:spLocks noChangeArrowheads="1"/>
          </p:cNvSpPr>
          <p:nvPr/>
        </p:nvSpPr>
        <p:spPr bwMode="auto">
          <a:xfrm>
            <a:off x="1104900" y="4572000"/>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7356" name="Oval 12"/>
          <p:cNvSpPr>
            <a:spLocks noChangeArrowheads="1"/>
          </p:cNvSpPr>
          <p:nvPr/>
        </p:nvSpPr>
        <p:spPr bwMode="auto">
          <a:xfrm>
            <a:off x="2400300" y="4572000"/>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7357" name="Line 13"/>
          <p:cNvSpPr>
            <a:spLocks noChangeShapeType="1"/>
          </p:cNvSpPr>
          <p:nvPr/>
        </p:nvSpPr>
        <p:spPr bwMode="auto">
          <a:xfrm flipV="1">
            <a:off x="1181100" y="4648200"/>
            <a:ext cx="12954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57358" name="Picture 14" descr="Q:\sequin\WORK_\Pub_02\4Dpolytopes\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48000"/>
            <a:ext cx="2133600" cy="202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9" name="AutoShape 15"/>
          <p:cNvSpPr>
            <a:spLocks noChangeArrowheads="1"/>
          </p:cNvSpPr>
          <p:nvPr/>
        </p:nvSpPr>
        <p:spPr bwMode="auto">
          <a:xfrm>
            <a:off x="7239000" y="3276600"/>
            <a:ext cx="1524000" cy="1524000"/>
          </a:xfrm>
          <a:prstGeom prst="cube">
            <a:avLst>
              <a:gd name="adj" fmla="val 25000"/>
            </a:avLst>
          </a:prstGeom>
          <a:solidFill>
            <a:srgbClr val="A2FFA3"/>
          </a:solidFill>
          <a:ln w="381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n-US">
              <a:solidFill>
                <a:schemeClr val="tx2"/>
              </a:solidFill>
            </a:endParaRPr>
          </a:p>
        </p:txBody>
      </p:sp>
      <p:sp>
        <p:nvSpPr>
          <p:cNvPr id="57360" name="AutoShape 16"/>
          <p:cNvSpPr>
            <a:spLocks noChangeArrowheads="1"/>
          </p:cNvSpPr>
          <p:nvPr/>
        </p:nvSpPr>
        <p:spPr bwMode="auto">
          <a:xfrm>
            <a:off x="6858000" y="2971800"/>
            <a:ext cx="1524000" cy="1524000"/>
          </a:xfrm>
          <a:prstGeom prst="cube">
            <a:avLst>
              <a:gd name="adj" fmla="val 25000"/>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7361" name="Text Box 17"/>
          <p:cNvSpPr txBox="1">
            <a:spLocks noChangeArrowheads="1"/>
          </p:cNvSpPr>
          <p:nvPr/>
        </p:nvSpPr>
        <p:spPr bwMode="auto">
          <a:xfrm>
            <a:off x="1447800" y="5068888"/>
            <a:ext cx="7696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dirty="0">
                <a:solidFill>
                  <a:schemeClr val="tx2"/>
                </a:solidFill>
              </a:rPr>
              <a:t>1D                  2D                  3D                     4D    </a:t>
            </a:r>
          </a:p>
        </p:txBody>
      </p:sp>
      <p:sp>
        <p:nvSpPr>
          <p:cNvPr id="57362" name="Line 18"/>
          <p:cNvSpPr>
            <a:spLocks noChangeShapeType="1"/>
          </p:cNvSpPr>
          <p:nvPr/>
        </p:nvSpPr>
        <p:spPr bwMode="auto">
          <a:xfrm flipV="1">
            <a:off x="3733800" y="3352800"/>
            <a:ext cx="0" cy="12954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63" name="Line 19"/>
          <p:cNvSpPr>
            <a:spLocks noChangeShapeType="1"/>
          </p:cNvSpPr>
          <p:nvPr/>
        </p:nvSpPr>
        <p:spPr bwMode="auto">
          <a:xfrm flipH="1" flipV="1">
            <a:off x="8001000" y="3352800"/>
            <a:ext cx="381000" cy="3048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64" name="Line 20"/>
          <p:cNvSpPr>
            <a:spLocks noChangeShapeType="1"/>
          </p:cNvSpPr>
          <p:nvPr/>
        </p:nvSpPr>
        <p:spPr bwMode="auto">
          <a:xfrm flipV="1">
            <a:off x="5334000" y="3505200"/>
            <a:ext cx="0" cy="12954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65" name="Line 21"/>
          <p:cNvSpPr>
            <a:spLocks noChangeShapeType="1"/>
          </p:cNvSpPr>
          <p:nvPr/>
        </p:nvSpPr>
        <p:spPr bwMode="auto">
          <a:xfrm flipH="1" flipV="1">
            <a:off x="6858000" y="3352800"/>
            <a:ext cx="381000" cy="3048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66" name="Line 22"/>
          <p:cNvSpPr>
            <a:spLocks noChangeShapeType="1"/>
          </p:cNvSpPr>
          <p:nvPr/>
        </p:nvSpPr>
        <p:spPr bwMode="auto">
          <a:xfrm flipH="1" flipV="1">
            <a:off x="6858000" y="4495800"/>
            <a:ext cx="381000" cy="3048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67" name="Line 23"/>
          <p:cNvSpPr>
            <a:spLocks noChangeShapeType="1"/>
          </p:cNvSpPr>
          <p:nvPr/>
        </p:nvSpPr>
        <p:spPr bwMode="auto">
          <a:xfrm flipH="1" flipV="1">
            <a:off x="8382000" y="2971800"/>
            <a:ext cx="381000" cy="3048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68" name="Line 24"/>
          <p:cNvSpPr>
            <a:spLocks noChangeShapeType="1"/>
          </p:cNvSpPr>
          <p:nvPr/>
        </p:nvSpPr>
        <p:spPr bwMode="auto">
          <a:xfrm flipV="1">
            <a:off x="4851400" y="3289300"/>
            <a:ext cx="0" cy="12954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69" name="Line 25"/>
          <p:cNvSpPr>
            <a:spLocks noChangeShapeType="1"/>
          </p:cNvSpPr>
          <p:nvPr/>
        </p:nvSpPr>
        <p:spPr bwMode="auto">
          <a:xfrm flipV="1">
            <a:off x="6527800" y="3429000"/>
            <a:ext cx="0" cy="12954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70" name="Text Box 26"/>
          <p:cNvSpPr txBox="1">
            <a:spLocks noChangeArrowheads="1"/>
          </p:cNvSpPr>
          <p:nvPr/>
        </p:nvSpPr>
        <p:spPr bwMode="auto">
          <a:xfrm>
            <a:off x="1185863" y="5767388"/>
            <a:ext cx="7021512"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800" dirty="0">
                <a:solidFill>
                  <a:schemeClr val="accent1"/>
                </a:solidFill>
              </a:rPr>
              <a:t>This series extents to arbitrary dimensions!</a:t>
            </a:r>
          </a:p>
        </p:txBody>
      </p:sp>
      <p:sp>
        <p:nvSpPr>
          <p:cNvPr id="57371" name="Line 27"/>
          <p:cNvSpPr>
            <a:spLocks noChangeShapeType="1"/>
          </p:cNvSpPr>
          <p:nvPr/>
        </p:nvSpPr>
        <p:spPr bwMode="auto">
          <a:xfrm flipH="1" flipV="1">
            <a:off x="7239000" y="2971800"/>
            <a:ext cx="381000" cy="3048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372" name="Line 28"/>
          <p:cNvSpPr>
            <a:spLocks noChangeShapeType="1"/>
          </p:cNvSpPr>
          <p:nvPr/>
        </p:nvSpPr>
        <p:spPr bwMode="auto">
          <a:xfrm flipH="1" flipV="1">
            <a:off x="8001000" y="4495800"/>
            <a:ext cx="381000" cy="3048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7712334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reeform 2"/>
          <p:cNvSpPr>
            <a:spLocks/>
          </p:cNvSpPr>
          <p:nvPr/>
        </p:nvSpPr>
        <p:spPr bwMode="auto">
          <a:xfrm>
            <a:off x="6351998" y="3649894"/>
            <a:ext cx="990600" cy="1371600"/>
          </a:xfrm>
          <a:custGeom>
            <a:avLst/>
            <a:gdLst>
              <a:gd name="T0" fmla="*/ 846772500 w 624"/>
              <a:gd name="T1" fmla="*/ 0 h 864"/>
              <a:gd name="T2" fmla="*/ 1572577500 w 624"/>
              <a:gd name="T3" fmla="*/ 362902500 h 864"/>
              <a:gd name="T4" fmla="*/ 846772500 w 624"/>
              <a:gd name="T5" fmla="*/ 2147483647 h 864"/>
              <a:gd name="T6" fmla="*/ 0 w 624"/>
              <a:gd name="T7" fmla="*/ 1935480000 h 864"/>
              <a:gd name="T8" fmla="*/ 846772500 w 624"/>
              <a:gd name="T9" fmla="*/ 0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864">
                <a:moveTo>
                  <a:pt x="336" y="0"/>
                </a:moveTo>
                <a:lnTo>
                  <a:pt x="624" y="144"/>
                </a:lnTo>
                <a:lnTo>
                  <a:pt x="336" y="864"/>
                </a:lnTo>
                <a:lnTo>
                  <a:pt x="0" y="768"/>
                </a:lnTo>
                <a:lnTo>
                  <a:pt x="336" y="0"/>
                </a:lnTo>
                <a:close/>
              </a:path>
            </a:pathLst>
          </a:custGeom>
          <a:noFill/>
          <a:ln w="38100" cap="flat" cmpd="sng">
            <a:solidFill>
              <a:schemeClr val="accent2"/>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395" name="Freeform 3"/>
          <p:cNvSpPr>
            <a:spLocks/>
          </p:cNvSpPr>
          <p:nvPr/>
        </p:nvSpPr>
        <p:spPr bwMode="auto">
          <a:xfrm>
            <a:off x="6199598" y="3649894"/>
            <a:ext cx="1371600" cy="1371600"/>
          </a:xfrm>
          <a:custGeom>
            <a:avLst/>
            <a:gdLst>
              <a:gd name="T0" fmla="*/ 1088707500 w 864"/>
              <a:gd name="T1" fmla="*/ 0 h 864"/>
              <a:gd name="T2" fmla="*/ 2147483647 w 864"/>
              <a:gd name="T3" fmla="*/ 1088707500 h 864"/>
              <a:gd name="T4" fmla="*/ 1088707500 w 864"/>
              <a:gd name="T5" fmla="*/ 2147483647 h 864"/>
              <a:gd name="T6" fmla="*/ 0 w 864"/>
              <a:gd name="T7" fmla="*/ 1088707500 h 864"/>
              <a:gd name="T8" fmla="*/ 1088707500 w 864"/>
              <a:gd name="T9" fmla="*/ 0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4" h="864">
                <a:moveTo>
                  <a:pt x="432" y="0"/>
                </a:moveTo>
                <a:lnTo>
                  <a:pt x="864" y="432"/>
                </a:lnTo>
                <a:lnTo>
                  <a:pt x="432" y="864"/>
                </a:lnTo>
                <a:lnTo>
                  <a:pt x="0" y="432"/>
                </a:lnTo>
                <a:lnTo>
                  <a:pt x="432" y="0"/>
                </a:lnTo>
                <a:close/>
              </a:path>
            </a:pathLst>
          </a:custGeom>
          <a:noFill/>
          <a:ln w="57150"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396" name="Line 4"/>
          <p:cNvSpPr>
            <a:spLocks noChangeShapeType="1"/>
          </p:cNvSpPr>
          <p:nvPr/>
        </p:nvSpPr>
        <p:spPr bwMode="auto">
          <a:xfrm>
            <a:off x="4980398" y="3319694"/>
            <a:ext cx="0" cy="231140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59397" name="Group 5"/>
          <p:cNvGrpSpPr>
            <a:grpSpLocks/>
          </p:cNvGrpSpPr>
          <p:nvPr/>
        </p:nvGrpSpPr>
        <p:grpSpPr bwMode="auto">
          <a:xfrm>
            <a:off x="2465798" y="3649894"/>
            <a:ext cx="1371600" cy="1371600"/>
            <a:chOff x="2160" y="2448"/>
            <a:chExt cx="864" cy="864"/>
          </a:xfrm>
        </p:grpSpPr>
        <p:sp>
          <p:nvSpPr>
            <p:cNvPr id="59435" name="Line 6"/>
            <p:cNvSpPr>
              <a:spLocks noChangeShapeType="1"/>
            </p:cNvSpPr>
            <p:nvPr/>
          </p:nvSpPr>
          <p:spPr bwMode="auto">
            <a:xfrm flipV="1">
              <a:off x="2160" y="2448"/>
              <a:ext cx="432" cy="432"/>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36" name="Line 7"/>
            <p:cNvSpPr>
              <a:spLocks noChangeShapeType="1"/>
            </p:cNvSpPr>
            <p:nvPr/>
          </p:nvSpPr>
          <p:spPr bwMode="auto">
            <a:xfrm flipV="1">
              <a:off x="2592" y="2880"/>
              <a:ext cx="432" cy="432"/>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59398" name="Line 8"/>
          <p:cNvSpPr>
            <a:spLocks noChangeShapeType="1"/>
          </p:cNvSpPr>
          <p:nvPr/>
        </p:nvSpPr>
        <p:spPr bwMode="auto">
          <a:xfrm flipH="1">
            <a:off x="1627598" y="3662594"/>
            <a:ext cx="0" cy="135890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399" name="Line 9"/>
          <p:cNvSpPr>
            <a:spLocks noChangeShapeType="1"/>
          </p:cNvSpPr>
          <p:nvPr/>
        </p:nvSpPr>
        <p:spPr bwMode="auto">
          <a:xfrm>
            <a:off x="2465798" y="4335694"/>
            <a:ext cx="1371600" cy="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00" name="Line 10"/>
          <p:cNvSpPr>
            <a:spLocks noChangeShapeType="1"/>
          </p:cNvSpPr>
          <p:nvPr/>
        </p:nvSpPr>
        <p:spPr bwMode="auto">
          <a:xfrm>
            <a:off x="3151598" y="3649894"/>
            <a:ext cx="0" cy="137160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59401" name="Group 11"/>
          <p:cNvGrpSpPr>
            <a:grpSpLocks/>
          </p:cNvGrpSpPr>
          <p:nvPr/>
        </p:nvGrpSpPr>
        <p:grpSpPr bwMode="auto">
          <a:xfrm flipH="1">
            <a:off x="2465798" y="3624494"/>
            <a:ext cx="1371600" cy="1371600"/>
            <a:chOff x="2160" y="2448"/>
            <a:chExt cx="864" cy="864"/>
          </a:xfrm>
        </p:grpSpPr>
        <p:sp>
          <p:nvSpPr>
            <p:cNvPr id="59433" name="Line 12"/>
            <p:cNvSpPr>
              <a:spLocks noChangeShapeType="1"/>
            </p:cNvSpPr>
            <p:nvPr/>
          </p:nvSpPr>
          <p:spPr bwMode="auto">
            <a:xfrm flipV="1">
              <a:off x="2160" y="2448"/>
              <a:ext cx="432" cy="432"/>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34" name="Line 13"/>
            <p:cNvSpPr>
              <a:spLocks noChangeShapeType="1"/>
            </p:cNvSpPr>
            <p:nvPr/>
          </p:nvSpPr>
          <p:spPr bwMode="auto">
            <a:xfrm flipV="1">
              <a:off x="2592" y="2880"/>
              <a:ext cx="432" cy="432"/>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367630" name="Rectangle 14"/>
          <p:cNvSpPr>
            <a:spLocks noGrp="1" noChangeArrowheads="1"/>
          </p:cNvSpPr>
          <p:nvPr>
            <p:ph type="title"/>
          </p:nvPr>
        </p:nvSpPr>
        <p:spPr>
          <a:xfrm>
            <a:off x="0" y="304800"/>
            <a:ext cx="9144000" cy="685800"/>
          </a:xfrm>
        </p:spPr>
        <p:txBody>
          <a:bodyPr/>
          <a:lstStyle/>
          <a:p>
            <a:pPr>
              <a:defRPr/>
            </a:pPr>
            <a:r>
              <a:rPr lang="en-US" dirty="0" smtClean="0"/>
              <a:t>Cross Polytope Series</a:t>
            </a:r>
          </a:p>
        </p:txBody>
      </p:sp>
      <p:sp>
        <p:nvSpPr>
          <p:cNvPr id="59403" name="Rectangle 15"/>
          <p:cNvSpPr>
            <a:spLocks noGrp="1" noChangeArrowheads="1"/>
          </p:cNvSpPr>
          <p:nvPr>
            <p:ph type="body" idx="1"/>
          </p:nvPr>
        </p:nvSpPr>
        <p:spPr>
          <a:xfrm>
            <a:off x="865598" y="1211494"/>
            <a:ext cx="7312631" cy="2108200"/>
          </a:xfrm>
        </p:spPr>
        <p:txBody>
          <a:bodyPr/>
          <a:lstStyle/>
          <a:p>
            <a:r>
              <a:rPr lang="en-US" altLang="en-US" sz="2400" b="0" dirty="0" smtClean="0"/>
              <a:t>Place vertices on all  </a:t>
            </a:r>
            <a:r>
              <a:rPr lang="en-US" altLang="en-US" sz="2400" b="0" dirty="0" smtClean="0">
                <a:solidFill>
                  <a:schemeClr val="hlink"/>
                </a:solidFill>
              </a:rPr>
              <a:t>coordinate half-axes</a:t>
            </a:r>
            <a:r>
              <a:rPr lang="en-US" altLang="en-US" sz="2400" b="0" dirty="0" smtClean="0"/>
              <a:t/>
            </a:r>
            <a:br>
              <a:rPr lang="en-US" altLang="en-US" sz="2400" b="0" dirty="0" smtClean="0"/>
            </a:br>
            <a:r>
              <a:rPr lang="en-US" altLang="en-US" sz="2400" b="0" dirty="0" smtClean="0"/>
              <a:t>a unit-distance away from origin. </a:t>
            </a:r>
          </a:p>
          <a:p>
            <a:r>
              <a:rPr lang="en-US" altLang="en-US" sz="2400" b="0" dirty="0" smtClean="0"/>
              <a:t>Connect all vertex pairs that lie on different axes.</a:t>
            </a:r>
            <a:br>
              <a:rPr lang="en-US" altLang="en-US" sz="2400" b="0" dirty="0" smtClean="0"/>
            </a:br>
            <a:r>
              <a:rPr lang="en-US" altLang="en-US" sz="2400" b="0" dirty="0" smtClean="0"/>
              <a:t/>
            </a:r>
            <a:br>
              <a:rPr lang="en-US" altLang="en-US" sz="2400" b="0" dirty="0" smtClean="0"/>
            </a:br>
            <a:r>
              <a:rPr lang="en-US" altLang="en-US" sz="2400" b="0" dirty="0" smtClean="0"/>
              <a:t>  1D             2D                 3D                  4D</a:t>
            </a:r>
          </a:p>
        </p:txBody>
      </p:sp>
      <p:sp>
        <p:nvSpPr>
          <p:cNvPr id="59404" name="Freeform 16"/>
          <p:cNvSpPr>
            <a:spLocks/>
          </p:cNvSpPr>
          <p:nvPr/>
        </p:nvSpPr>
        <p:spPr bwMode="auto">
          <a:xfrm>
            <a:off x="4954998" y="3675294"/>
            <a:ext cx="774700" cy="914400"/>
          </a:xfrm>
          <a:custGeom>
            <a:avLst/>
            <a:gdLst>
              <a:gd name="T0" fmla="*/ 282257500 w 488"/>
              <a:gd name="T1" fmla="*/ 1451610000 h 576"/>
              <a:gd name="T2" fmla="*/ 0 w 488"/>
              <a:gd name="T3" fmla="*/ 0 h 576"/>
              <a:gd name="T4" fmla="*/ 1229836250 w 488"/>
              <a:gd name="T5" fmla="*/ 766127500 h 576"/>
              <a:gd name="T6" fmla="*/ 282257500 w 488"/>
              <a:gd name="T7" fmla="*/ 1451610000 h 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8" h="576">
                <a:moveTo>
                  <a:pt x="112" y="576"/>
                </a:moveTo>
                <a:lnTo>
                  <a:pt x="0" y="0"/>
                </a:lnTo>
                <a:lnTo>
                  <a:pt x="488" y="304"/>
                </a:lnTo>
                <a:lnTo>
                  <a:pt x="112" y="576"/>
                </a:lnTo>
                <a:close/>
              </a:path>
            </a:pathLst>
          </a:custGeom>
          <a:solidFill>
            <a:srgbClr val="EAEC5E"/>
          </a:solidFill>
          <a:ln w="38100" cap="flat"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05" name="Freeform 17"/>
          <p:cNvSpPr>
            <a:spLocks/>
          </p:cNvSpPr>
          <p:nvPr/>
        </p:nvSpPr>
        <p:spPr bwMode="auto">
          <a:xfrm>
            <a:off x="4205698" y="3675294"/>
            <a:ext cx="927100" cy="927100"/>
          </a:xfrm>
          <a:custGeom>
            <a:avLst/>
            <a:gdLst>
              <a:gd name="T0" fmla="*/ 1471771250 w 584"/>
              <a:gd name="T1" fmla="*/ 1471771250 h 584"/>
              <a:gd name="T2" fmla="*/ 1229836250 w 584"/>
              <a:gd name="T3" fmla="*/ 0 h 584"/>
              <a:gd name="T4" fmla="*/ 0 w 584"/>
              <a:gd name="T5" fmla="*/ 1229836250 h 584"/>
              <a:gd name="T6" fmla="*/ 1471771250 w 584"/>
              <a:gd name="T7" fmla="*/ 1471771250 h 5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4" h="584">
                <a:moveTo>
                  <a:pt x="584" y="584"/>
                </a:moveTo>
                <a:lnTo>
                  <a:pt x="488" y="0"/>
                </a:lnTo>
                <a:lnTo>
                  <a:pt x="0" y="488"/>
                </a:lnTo>
                <a:lnTo>
                  <a:pt x="584" y="584"/>
                </a:lnTo>
                <a:close/>
              </a:path>
            </a:pathLst>
          </a:custGeom>
          <a:solidFill>
            <a:srgbClr val="D9E2F3"/>
          </a:solidFill>
          <a:ln w="38100" cap="flat"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06" name="Oval 18"/>
          <p:cNvSpPr>
            <a:spLocks noChangeArrowheads="1"/>
          </p:cNvSpPr>
          <p:nvPr/>
        </p:nvSpPr>
        <p:spPr bwMode="auto">
          <a:xfrm>
            <a:off x="1551398" y="35736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07" name="Oval 19"/>
          <p:cNvSpPr>
            <a:spLocks noChangeArrowheads="1"/>
          </p:cNvSpPr>
          <p:nvPr/>
        </p:nvSpPr>
        <p:spPr bwMode="auto">
          <a:xfrm>
            <a:off x="1551398" y="49452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08" name="Oval 20"/>
          <p:cNvSpPr>
            <a:spLocks noChangeArrowheads="1"/>
          </p:cNvSpPr>
          <p:nvPr/>
        </p:nvSpPr>
        <p:spPr bwMode="auto">
          <a:xfrm>
            <a:off x="3761198" y="42594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09" name="Oval 21"/>
          <p:cNvSpPr>
            <a:spLocks noChangeArrowheads="1"/>
          </p:cNvSpPr>
          <p:nvPr/>
        </p:nvSpPr>
        <p:spPr bwMode="auto">
          <a:xfrm>
            <a:off x="3075398" y="35736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10" name="Oval 22"/>
          <p:cNvSpPr>
            <a:spLocks noChangeArrowheads="1"/>
          </p:cNvSpPr>
          <p:nvPr/>
        </p:nvSpPr>
        <p:spPr bwMode="auto">
          <a:xfrm>
            <a:off x="2389598" y="42594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11" name="Oval 23"/>
          <p:cNvSpPr>
            <a:spLocks noChangeArrowheads="1"/>
          </p:cNvSpPr>
          <p:nvPr/>
        </p:nvSpPr>
        <p:spPr bwMode="auto">
          <a:xfrm>
            <a:off x="3075398" y="49198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12" name="Freeform 24"/>
          <p:cNvSpPr>
            <a:spLocks/>
          </p:cNvSpPr>
          <p:nvPr/>
        </p:nvSpPr>
        <p:spPr bwMode="auto">
          <a:xfrm>
            <a:off x="4218398" y="4449994"/>
            <a:ext cx="914400" cy="609600"/>
          </a:xfrm>
          <a:custGeom>
            <a:avLst/>
            <a:gdLst>
              <a:gd name="T0" fmla="*/ 1451610000 w 576"/>
              <a:gd name="T1" fmla="*/ 221773750 h 384"/>
              <a:gd name="T2" fmla="*/ 1189513750 w 576"/>
              <a:gd name="T3" fmla="*/ 967740000 h 384"/>
              <a:gd name="T4" fmla="*/ 0 w 576"/>
              <a:gd name="T5" fmla="*/ 0 h 384"/>
              <a:gd name="T6" fmla="*/ 1451610000 w 576"/>
              <a:gd name="T7" fmla="*/ 221773750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384">
                <a:moveTo>
                  <a:pt x="576" y="88"/>
                </a:moveTo>
                <a:lnTo>
                  <a:pt x="472" y="384"/>
                </a:lnTo>
                <a:lnTo>
                  <a:pt x="0" y="0"/>
                </a:lnTo>
                <a:lnTo>
                  <a:pt x="576" y="88"/>
                </a:lnTo>
                <a:close/>
              </a:path>
            </a:pathLst>
          </a:custGeom>
          <a:solidFill>
            <a:schemeClr val="hlink"/>
          </a:solidFill>
          <a:ln w="38100" cap="flat"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13" name="Freeform 25"/>
          <p:cNvSpPr>
            <a:spLocks/>
          </p:cNvSpPr>
          <p:nvPr/>
        </p:nvSpPr>
        <p:spPr bwMode="auto">
          <a:xfrm>
            <a:off x="4980398" y="4157894"/>
            <a:ext cx="736600" cy="914400"/>
          </a:xfrm>
          <a:custGeom>
            <a:avLst/>
            <a:gdLst>
              <a:gd name="T0" fmla="*/ 0 w 464"/>
              <a:gd name="T1" fmla="*/ 1451610000 h 576"/>
              <a:gd name="T2" fmla="*/ 241935000 w 464"/>
              <a:gd name="T3" fmla="*/ 685482500 h 576"/>
              <a:gd name="T4" fmla="*/ 1169352500 w 464"/>
              <a:gd name="T5" fmla="*/ 0 h 576"/>
              <a:gd name="T6" fmla="*/ 0 w 464"/>
              <a:gd name="T7" fmla="*/ 1451610000 h 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4" h="576">
                <a:moveTo>
                  <a:pt x="0" y="576"/>
                </a:moveTo>
                <a:lnTo>
                  <a:pt x="96" y="272"/>
                </a:lnTo>
                <a:lnTo>
                  <a:pt x="464" y="0"/>
                </a:lnTo>
                <a:lnTo>
                  <a:pt x="0" y="576"/>
                </a:lnTo>
                <a:close/>
              </a:path>
            </a:pathLst>
          </a:custGeom>
          <a:solidFill>
            <a:schemeClr val="accent2"/>
          </a:solidFill>
          <a:ln w="38100" cap="flat"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14" name="Oval 26"/>
          <p:cNvSpPr>
            <a:spLocks noChangeArrowheads="1"/>
          </p:cNvSpPr>
          <p:nvPr/>
        </p:nvSpPr>
        <p:spPr bwMode="auto">
          <a:xfrm>
            <a:off x="4904198" y="35736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15" name="Oval 27"/>
          <p:cNvSpPr>
            <a:spLocks noChangeArrowheads="1"/>
          </p:cNvSpPr>
          <p:nvPr/>
        </p:nvSpPr>
        <p:spPr bwMode="auto">
          <a:xfrm>
            <a:off x="5640798" y="41070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16" name="Oval 28"/>
          <p:cNvSpPr>
            <a:spLocks noChangeArrowheads="1"/>
          </p:cNvSpPr>
          <p:nvPr/>
        </p:nvSpPr>
        <p:spPr bwMode="auto">
          <a:xfrm>
            <a:off x="4142198" y="43737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17" name="Oval 29"/>
          <p:cNvSpPr>
            <a:spLocks noChangeArrowheads="1"/>
          </p:cNvSpPr>
          <p:nvPr/>
        </p:nvSpPr>
        <p:spPr bwMode="auto">
          <a:xfrm>
            <a:off x="4904198" y="49833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18" name="Line 30"/>
          <p:cNvSpPr>
            <a:spLocks noChangeShapeType="1"/>
          </p:cNvSpPr>
          <p:nvPr/>
        </p:nvSpPr>
        <p:spPr bwMode="auto">
          <a:xfrm>
            <a:off x="6885398" y="3256194"/>
            <a:ext cx="0" cy="231140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19" name="Line 31"/>
          <p:cNvSpPr>
            <a:spLocks noChangeShapeType="1"/>
          </p:cNvSpPr>
          <p:nvPr/>
        </p:nvSpPr>
        <p:spPr bwMode="auto">
          <a:xfrm>
            <a:off x="6428198" y="3878494"/>
            <a:ext cx="1066800" cy="106680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20" name="Line 32"/>
          <p:cNvSpPr>
            <a:spLocks noChangeShapeType="1"/>
          </p:cNvSpPr>
          <p:nvPr/>
        </p:nvSpPr>
        <p:spPr bwMode="auto">
          <a:xfrm>
            <a:off x="6199598" y="4335694"/>
            <a:ext cx="1371600" cy="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21" name="Oval 33"/>
          <p:cNvSpPr>
            <a:spLocks noChangeArrowheads="1"/>
          </p:cNvSpPr>
          <p:nvPr/>
        </p:nvSpPr>
        <p:spPr bwMode="auto">
          <a:xfrm>
            <a:off x="7494998" y="42594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22" name="Oval 34"/>
          <p:cNvSpPr>
            <a:spLocks noChangeArrowheads="1"/>
          </p:cNvSpPr>
          <p:nvPr/>
        </p:nvSpPr>
        <p:spPr bwMode="auto">
          <a:xfrm>
            <a:off x="6809198" y="35736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23" name="Oval 35"/>
          <p:cNvSpPr>
            <a:spLocks noChangeArrowheads="1"/>
          </p:cNvSpPr>
          <p:nvPr/>
        </p:nvSpPr>
        <p:spPr bwMode="auto">
          <a:xfrm>
            <a:off x="6123398" y="42594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24" name="Oval 36"/>
          <p:cNvSpPr>
            <a:spLocks noChangeArrowheads="1"/>
          </p:cNvSpPr>
          <p:nvPr/>
        </p:nvSpPr>
        <p:spPr bwMode="auto">
          <a:xfrm>
            <a:off x="6809198" y="49198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25" name="Line 37"/>
          <p:cNvSpPr>
            <a:spLocks noChangeShapeType="1"/>
          </p:cNvSpPr>
          <p:nvPr/>
        </p:nvSpPr>
        <p:spPr bwMode="auto">
          <a:xfrm flipH="1">
            <a:off x="6275798" y="3878494"/>
            <a:ext cx="1066800" cy="106680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426" name="Oval 38"/>
          <p:cNvSpPr>
            <a:spLocks noChangeArrowheads="1"/>
          </p:cNvSpPr>
          <p:nvPr/>
        </p:nvSpPr>
        <p:spPr bwMode="auto">
          <a:xfrm>
            <a:off x="7266398" y="38022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27" name="Oval 39"/>
          <p:cNvSpPr>
            <a:spLocks noChangeArrowheads="1"/>
          </p:cNvSpPr>
          <p:nvPr/>
        </p:nvSpPr>
        <p:spPr bwMode="auto">
          <a:xfrm>
            <a:off x="6275798" y="47928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28" name="Oval 40"/>
          <p:cNvSpPr>
            <a:spLocks noChangeArrowheads="1"/>
          </p:cNvSpPr>
          <p:nvPr/>
        </p:nvSpPr>
        <p:spPr bwMode="auto">
          <a:xfrm>
            <a:off x="7342598" y="47928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29" name="Oval 41"/>
          <p:cNvSpPr>
            <a:spLocks noChangeArrowheads="1"/>
          </p:cNvSpPr>
          <p:nvPr/>
        </p:nvSpPr>
        <p:spPr bwMode="auto">
          <a:xfrm>
            <a:off x="6351998" y="38022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9430" name="Text Box 42"/>
          <p:cNvSpPr txBox="1">
            <a:spLocks noChangeArrowheads="1"/>
          </p:cNvSpPr>
          <p:nvPr/>
        </p:nvSpPr>
        <p:spPr bwMode="auto">
          <a:xfrm>
            <a:off x="1860432" y="5402494"/>
            <a:ext cx="280140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a:solidFill>
                  <a:schemeClr val="tx2">
                    <a:lumMod val="60000"/>
                    <a:lumOff val="40000"/>
                  </a:schemeClr>
                </a:solidFill>
              </a:rPr>
              <a:t>A square frame for </a:t>
            </a:r>
            <a:br>
              <a:rPr lang="en-US" altLang="en-US">
                <a:solidFill>
                  <a:schemeClr val="tx2">
                    <a:lumMod val="60000"/>
                    <a:lumOff val="40000"/>
                  </a:schemeClr>
                </a:solidFill>
              </a:rPr>
            </a:br>
            <a:r>
              <a:rPr lang="en-US" altLang="en-US">
                <a:solidFill>
                  <a:schemeClr val="tx2">
                    <a:lumMod val="60000"/>
                    <a:lumOff val="40000"/>
                  </a:schemeClr>
                </a:solidFill>
              </a:rPr>
              <a:t>every pair of axes</a:t>
            </a:r>
          </a:p>
        </p:txBody>
      </p:sp>
      <p:sp>
        <p:nvSpPr>
          <p:cNvPr id="59431" name="Text Box 43"/>
          <p:cNvSpPr txBox="1">
            <a:spLocks noChangeArrowheads="1"/>
          </p:cNvSpPr>
          <p:nvPr/>
        </p:nvSpPr>
        <p:spPr bwMode="auto">
          <a:xfrm>
            <a:off x="5637718" y="5402494"/>
            <a:ext cx="240963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dirty="0">
                <a:solidFill>
                  <a:schemeClr val="tx2">
                    <a:lumMod val="60000"/>
                    <a:lumOff val="40000"/>
                  </a:schemeClr>
                </a:solidFill>
              </a:rPr>
              <a:t>6 square frames</a:t>
            </a:r>
            <a:br>
              <a:rPr lang="en-US" altLang="en-US" dirty="0">
                <a:solidFill>
                  <a:schemeClr val="tx2">
                    <a:lumMod val="60000"/>
                    <a:lumOff val="40000"/>
                  </a:schemeClr>
                </a:solidFill>
              </a:rPr>
            </a:br>
            <a:r>
              <a:rPr lang="en-US" altLang="en-US" dirty="0">
                <a:solidFill>
                  <a:schemeClr val="tx2">
                    <a:lumMod val="60000"/>
                    <a:lumOff val="40000"/>
                  </a:schemeClr>
                </a:solidFill>
              </a:rPr>
              <a:t>= 24 edges</a:t>
            </a:r>
          </a:p>
        </p:txBody>
      </p:sp>
      <p:sp>
        <p:nvSpPr>
          <p:cNvPr id="59432" name="Oval 44"/>
          <p:cNvSpPr>
            <a:spLocks noChangeArrowheads="1"/>
          </p:cNvSpPr>
          <p:nvPr/>
        </p:nvSpPr>
        <p:spPr bwMode="auto">
          <a:xfrm>
            <a:off x="5056598" y="4488094"/>
            <a:ext cx="152400" cy="152400"/>
          </a:xfrm>
          <a:prstGeom prst="ellipse">
            <a:avLst/>
          </a:prstGeom>
          <a:solidFill>
            <a:schemeClr val="tx2"/>
          </a:solidFill>
          <a:ln w="12700">
            <a:solidFill>
              <a:schemeClr val="tx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19097955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pPr>
              <a:defRPr/>
            </a:pPr>
            <a:r>
              <a:rPr lang="en-US" smtClean="0"/>
              <a:t>5D and Beyond</a:t>
            </a:r>
          </a:p>
        </p:txBody>
      </p:sp>
      <p:sp>
        <p:nvSpPr>
          <p:cNvPr id="60419" name="Rectangle 3"/>
          <p:cNvSpPr>
            <a:spLocks noGrp="1" noChangeArrowheads="1"/>
          </p:cNvSpPr>
          <p:nvPr>
            <p:ph type="body" idx="1"/>
          </p:nvPr>
        </p:nvSpPr>
        <p:spPr>
          <a:xfrm>
            <a:off x="997022" y="1345058"/>
            <a:ext cx="7396965" cy="4685872"/>
          </a:xfrm>
        </p:spPr>
        <p:txBody>
          <a:bodyPr/>
          <a:lstStyle/>
          <a:p>
            <a:pPr>
              <a:buFont typeface="Monotype Sorts" pitchFamily="2" charset="2"/>
              <a:buNone/>
            </a:pPr>
            <a:r>
              <a:rPr lang="en-US" altLang="en-US" b="0" dirty="0" smtClean="0"/>
              <a:t>The three polytopes that result from the</a:t>
            </a:r>
          </a:p>
          <a:p>
            <a:pPr lvl="1"/>
            <a:r>
              <a:rPr lang="en-US" altLang="en-US" b="0" dirty="0" smtClean="0"/>
              <a:t>Simplex series,</a:t>
            </a:r>
          </a:p>
          <a:p>
            <a:pPr lvl="1"/>
            <a:r>
              <a:rPr lang="en-US" altLang="en-US" b="0" dirty="0" smtClean="0"/>
              <a:t>Cross polytope series,</a:t>
            </a:r>
          </a:p>
          <a:p>
            <a:pPr lvl="1"/>
            <a:r>
              <a:rPr lang="en-US" altLang="en-US" b="0" dirty="0" smtClean="0"/>
              <a:t>Measure polytope series,</a:t>
            </a:r>
          </a:p>
          <a:p>
            <a:pPr>
              <a:buFont typeface="Monotype Sorts" pitchFamily="2" charset="2"/>
              <a:buNone/>
            </a:pPr>
            <a:r>
              <a:rPr lang="en-US" altLang="en-US" b="0" dirty="0" smtClean="0"/>
              <a:t>. . . is all there is in 5D and beyond!</a:t>
            </a:r>
          </a:p>
          <a:p>
            <a:pPr>
              <a:buFont typeface="Monotype Sorts" pitchFamily="2" charset="2"/>
              <a:buNone/>
            </a:pPr>
            <a:r>
              <a:rPr lang="en-US" altLang="en-US" b="0" dirty="0" smtClean="0"/>
              <a:t>    </a:t>
            </a:r>
            <a:r>
              <a:rPr lang="en-US" altLang="en-US" b="0" dirty="0" smtClean="0">
                <a:solidFill>
                  <a:schemeClr val="folHlink"/>
                </a:solidFill>
              </a:rPr>
              <a:t>2D</a:t>
            </a:r>
            <a:r>
              <a:rPr lang="en-US" altLang="en-US" b="0" dirty="0" smtClean="0">
                <a:solidFill>
                  <a:schemeClr val="tx1"/>
                </a:solidFill>
              </a:rPr>
              <a:t>   </a:t>
            </a:r>
            <a:r>
              <a:rPr lang="en-US" altLang="en-US" b="0" dirty="0" smtClean="0">
                <a:solidFill>
                  <a:schemeClr val="accent2"/>
                </a:solidFill>
              </a:rPr>
              <a:t>3D   4D</a:t>
            </a:r>
            <a:r>
              <a:rPr lang="en-US" altLang="en-US" b="0" dirty="0" smtClean="0">
                <a:solidFill>
                  <a:schemeClr val="tx1"/>
                </a:solidFill>
              </a:rPr>
              <a:t>   </a:t>
            </a:r>
            <a:r>
              <a:rPr lang="en-US" altLang="en-US" b="0" dirty="0" smtClean="0">
                <a:solidFill>
                  <a:schemeClr val="tx2"/>
                </a:solidFill>
              </a:rPr>
              <a:t>5D   6D   7D   8D   9D   …</a:t>
            </a:r>
            <a:br>
              <a:rPr lang="en-US" altLang="en-US" b="0" dirty="0" smtClean="0">
                <a:solidFill>
                  <a:schemeClr val="tx2"/>
                </a:solidFill>
              </a:rPr>
            </a:br>
            <a:r>
              <a:rPr lang="en-US" altLang="en-US" b="0" dirty="0" smtClean="0"/>
              <a:t> </a:t>
            </a:r>
            <a:r>
              <a:rPr lang="en-US" altLang="en-US" sz="3200" b="0" dirty="0" smtClean="0">
                <a:solidFill>
                  <a:schemeClr val="folHlink"/>
                </a:solidFill>
                <a:sym typeface="Symbol" panose="05050102010706020507" pitchFamily="18" charset="2"/>
              </a:rPr>
              <a:t></a:t>
            </a:r>
            <a:r>
              <a:rPr lang="en-US" altLang="en-US" sz="3200" b="0" dirty="0" smtClean="0"/>
              <a:t> </a:t>
            </a:r>
            <a:r>
              <a:rPr lang="en-US" altLang="en-US" b="0" dirty="0" smtClean="0"/>
              <a:t>    </a:t>
            </a:r>
            <a:r>
              <a:rPr lang="en-US" altLang="en-US" b="0" dirty="0" smtClean="0">
                <a:solidFill>
                  <a:schemeClr val="accent2"/>
                </a:solidFill>
              </a:rPr>
              <a:t>5      6</a:t>
            </a:r>
            <a:r>
              <a:rPr lang="en-US" altLang="en-US" b="0" dirty="0" smtClean="0"/>
              <a:t>      </a:t>
            </a:r>
            <a:r>
              <a:rPr lang="en-US" altLang="en-US" b="0" dirty="0" smtClean="0">
                <a:solidFill>
                  <a:schemeClr val="tx2"/>
                </a:solidFill>
              </a:rPr>
              <a:t>3      3     3     3      3     3</a:t>
            </a:r>
          </a:p>
          <a:p>
            <a:pPr>
              <a:buFont typeface="Monotype Sorts" pitchFamily="2" charset="2"/>
              <a:buNone/>
            </a:pPr>
            <a:r>
              <a:rPr lang="en-US" altLang="en-US" sz="2400" b="0" dirty="0" smtClean="0">
                <a:solidFill>
                  <a:schemeClr val="accent2"/>
                </a:solidFill>
              </a:rPr>
              <a:t>Luckily, we live in one of the interesting dimensions!</a:t>
            </a:r>
          </a:p>
        </p:txBody>
      </p:sp>
      <p:sp>
        <p:nvSpPr>
          <p:cNvPr id="60420" name="Text Box 4"/>
          <p:cNvSpPr txBox="1">
            <a:spLocks noChangeArrowheads="1"/>
          </p:cNvSpPr>
          <p:nvPr/>
        </p:nvSpPr>
        <p:spPr bwMode="auto">
          <a:xfrm>
            <a:off x="349322" y="4240658"/>
            <a:ext cx="811213" cy="10414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130000"/>
              </a:lnSpc>
            </a:pPr>
            <a:r>
              <a:rPr lang="en-US" altLang="en-US">
                <a:solidFill>
                  <a:schemeClr val="hlink"/>
                </a:solidFill>
              </a:rPr>
              <a:t>Dim.</a:t>
            </a:r>
            <a:br>
              <a:rPr lang="en-US" altLang="en-US">
                <a:solidFill>
                  <a:schemeClr val="hlink"/>
                </a:solidFill>
              </a:rPr>
            </a:br>
            <a:r>
              <a:rPr lang="en-US" altLang="en-US">
                <a:solidFill>
                  <a:schemeClr val="hlink"/>
                </a:solidFill>
              </a:rPr>
              <a:t>#</a:t>
            </a:r>
          </a:p>
        </p:txBody>
      </p:sp>
      <p:sp>
        <p:nvSpPr>
          <p:cNvPr id="60421" name="Line 5"/>
          <p:cNvSpPr>
            <a:spLocks noChangeShapeType="1"/>
          </p:cNvSpPr>
          <p:nvPr/>
        </p:nvSpPr>
        <p:spPr bwMode="auto">
          <a:xfrm>
            <a:off x="6098873" y="2731784"/>
            <a:ext cx="0" cy="652463"/>
          </a:xfrm>
          <a:prstGeom prst="line">
            <a:avLst/>
          </a:prstGeom>
          <a:noFill/>
          <a:ln w="57150">
            <a:solidFill>
              <a:schemeClr val="accent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2" name="Text Box 6"/>
          <p:cNvSpPr txBox="1">
            <a:spLocks noChangeArrowheads="1"/>
          </p:cNvSpPr>
          <p:nvPr/>
        </p:nvSpPr>
        <p:spPr bwMode="auto">
          <a:xfrm>
            <a:off x="6383517" y="2829415"/>
            <a:ext cx="1200150" cy="4572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a:solidFill>
                  <a:schemeClr val="accent1"/>
                </a:solidFill>
              </a:rPr>
              <a:t>Duals !</a:t>
            </a:r>
          </a:p>
        </p:txBody>
      </p:sp>
    </p:spTree>
    <p:extLst>
      <p:ext uri="{BB962C8B-B14F-4D97-AF65-F5344CB8AC3E}">
        <p14:creationId xmlns:p14="http://schemas.microsoft.com/office/powerpoint/2010/main" val="33310658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“Platonic Symmetries”</a:t>
            </a:r>
            <a:endParaRPr lang="en-US" dirty="0"/>
          </a:p>
        </p:txBody>
      </p:sp>
      <p:sp>
        <p:nvSpPr>
          <p:cNvPr id="3" name="Content Placeholder 2"/>
          <p:cNvSpPr>
            <a:spLocks noGrp="1"/>
          </p:cNvSpPr>
          <p:nvPr>
            <p:ph idx="1"/>
          </p:nvPr>
        </p:nvSpPr>
        <p:spPr>
          <a:xfrm>
            <a:off x="647700" y="1250554"/>
            <a:ext cx="7848600" cy="1461115"/>
          </a:xfrm>
          <a:solidFill>
            <a:srgbClr val="002FF8"/>
          </a:solidFill>
        </p:spPr>
        <p:txBody>
          <a:bodyPr/>
          <a:lstStyle/>
          <a:p>
            <a:pPr marL="0" indent="0" algn="ctr">
              <a:lnSpc>
                <a:spcPct val="150000"/>
              </a:lnSpc>
              <a:buNone/>
            </a:pPr>
            <a:r>
              <a:rPr lang="en-US" dirty="0" smtClean="0"/>
              <a:t>Patterns based on the symmetry </a:t>
            </a:r>
            <a:br>
              <a:rPr lang="en-US" dirty="0" smtClean="0"/>
            </a:br>
            <a:r>
              <a:rPr lang="en-US" dirty="0" smtClean="0"/>
              <a:t>of the Platonic solids.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587" r="14023"/>
          <a:stretch/>
        </p:blipFill>
        <p:spPr>
          <a:xfrm>
            <a:off x="2376235" y="3087454"/>
            <a:ext cx="3983421" cy="3319907"/>
          </a:xfrm>
          <a:prstGeom prst="rect">
            <a:avLst/>
          </a:prstGeom>
        </p:spPr>
      </p:pic>
    </p:spTree>
    <p:extLst>
      <p:ext uri="{BB962C8B-B14F-4D97-AF65-F5344CB8AC3E}">
        <p14:creationId xmlns:p14="http://schemas.microsoft.com/office/powerpoint/2010/main" val="1200276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2" name="Rectangle 2"/>
          <p:cNvSpPr>
            <a:spLocks noGrp="1" noChangeArrowheads="1"/>
          </p:cNvSpPr>
          <p:nvPr>
            <p:ph type="title"/>
          </p:nvPr>
        </p:nvSpPr>
        <p:spPr/>
        <p:txBody>
          <a:bodyPr/>
          <a:lstStyle/>
          <a:p>
            <a:pPr>
              <a:defRPr/>
            </a:pPr>
            <a:r>
              <a:rPr lang="en-US" altLang="en-US" smtClean="0"/>
              <a:t>Descriptive Geometry</a:t>
            </a:r>
          </a:p>
        </p:txBody>
      </p:sp>
      <p:pic>
        <p:nvPicPr>
          <p:cNvPr id="12291" name="Picture 4" descr="darstGe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1125538"/>
            <a:ext cx="4232275" cy="548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5" descr="darstGeo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1147763"/>
            <a:ext cx="4167188" cy="546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06142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Platonic Symmetry</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06" t="5515"/>
          <a:stretch/>
        </p:blipFill>
        <p:spPr>
          <a:xfrm>
            <a:off x="1521504" y="990600"/>
            <a:ext cx="6112195" cy="5008635"/>
          </a:xfrm>
          <a:prstGeom prst="rect">
            <a:avLst/>
          </a:prstGeom>
        </p:spPr>
      </p:pic>
      <p:sp>
        <p:nvSpPr>
          <p:cNvPr id="6" name="Content Placeholder 5"/>
          <p:cNvSpPr>
            <a:spLocks noGrp="1"/>
          </p:cNvSpPr>
          <p:nvPr>
            <p:ph idx="1"/>
          </p:nvPr>
        </p:nvSpPr>
        <p:spPr>
          <a:xfrm>
            <a:off x="647700" y="6123398"/>
            <a:ext cx="7848600" cy="582202"/>
          </a:xfrm>
        </p:spPr>
        <p:txBody>
          <a:bodyPr/>
          <a:lstStyle/>
          <a:p>
            <a:pPr marL="0" indent="0" algn="ctr">
              <a:buNone/>
            </a:pPr>
            <a:r>
              <a:rPr lang="en-US" b="0" dirty="0" err="1" smtClean="0"/>
              <a:t>Pentafoil</a:t>
            </a:r>
            <a:r>
              <a:rPr lang="en-US" b="0" dirty="0" smtClean="0"/>
              <a:t> Tangle</a:t>
            </a:r>
            <a:endParaRPr lang="en-US" b="0" dirty="0"/>
          </a:p>
        </p:txBody>
      </p:sp>
    </p:spTree>
    <p:extLst>
      <p:ext uri="{BB962C8B-B14F-4D97-AF65-F5344CB8AC3E}">
        <p14:creationId xmlns:p14="http://schemas.microsoft.com/office/powerpoint/2010/main" val="19968148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50" name="Rectangle 2"/>
          <p:cNvSpPr>
            <a:spLocks noGrp="1" noChangeArrowheads="1"/>
          </p:cNvSpPr>
          <p:nvPr>
            <p:ph type="title"/>
          </p:nvPr>
        </p:nvSpPr>
        <p:spPr>
          <a:xfrm>
            <a:off x="6400800" y="0"/>
            <a:ext cx="2743200" cy="3124200"/>
          </a:xfrm>
        </p:spPr>
        <p:txBody>
          <a:bodyPr/>
          <a:lstStyle/>
          <a:p>
            <a:pPr algn="l"/>
            <a:r>
              <a:rPr lang="en-US" altLang="en-US" dirty="0"/>
              <a:t>Icosahedral Trefoil Tangle</a:t>
            </a:r>
            <a:br>
              <a:rPr lang="en-US" altLang="en-US" dirty="0"/>
            </a:br>
            <a:r>
              <a:rPr lang="en-US" altLang="en-US" sz="3200" dirty="0"/>
              <a:t>(type 3)</a:t>
            </a:r>
          </a:p>
        </p:txBody>
      </p:sp>
      <p:sp>
        <p:nvSpPr>
          <p:cNvPr id="1358851" name="Rectangle 3"/>
          <p:cNvSpPr>
            <a:spLocks noGrp="1" noChangeArrowheads="1"/>
          </p:cNvSpPr>
          <p:nvPr>
            <p:ph type="body" idx="1"/>
          </p:nvPr>
        </p:nvSpPr>
        <p:spPr>
          <a:xfrm>
            <a:off x="6565186" y="4876800"/>
            <a:ext cx="2578813" cy="1828800"/>
          </a:xfrm>
        </p:spPr>
        <p:txBody>
          <a:bodyPr/>
          <a:lstStyle/>
          <a:p>
            <a:pPr marL="0" indent="0" algn="l">
              <a:buNone/>
            </a:pPr>
            <a:r>
              <a:rPr lang="en-US" altLang="en-US" b="0" dirty="0"/>
              <a:t>Doubly linked with each neighbor</a:t>
            </a:r>
          </a:p>
        </p:txBody>
      </p:sp>
      <p:pic>
        <p:nvPicPr>
          <p:cNvPr id="1358852" name="Picture 4" descr="IcosaTrefTangl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538"/>
            <a:ext cx="6324600" cy="6129337"/>
          </a:xfrm>
          <a:prstGeom prst="rect">
            <a:avLst/>
          </a:prstGeom>
          <a:noFill/>
          <a:extLst>
            <a:ext uri="{909E8E84-426E-40dd-AFC4-6F175D3DCCD1}">
              <a14:hiddenFill xmlns:a14="http://schemas.microsoft.com/office/drawing/2010/main" xmlns="">
                <a:solidFill>
                  <a:srgbClr val="FFFFFF"/>
                </a:solidFill>
              </a14:hiddenFill>
            </a:ext>
          </a:extLst>
        </p:spPr>
      </p:pic>
      <p:sp>
        <p:nvSpPr>
          <p:cNvPr id="1358853" name="Line 5"/>
          <p:cNvSpPr>
            <a:spLocks noChangeShapeType="1"/>
          </p:cNvSpPr>
          <p:nvPr/>
        </p:nvSpPr>
        <p:spPr bwMode="auto">
          <a:xfrm flipH="1" flipV="1">
            <a:off x="4508500" y="3606800"/>
            <a:ext cx="1905000" cy="1536700"/>
          </a:xfrm>
          <a:prstGeom prst="line">
            <a:avLst/>
          </a:prstGeom>
          <a:noFill/>
          <a:ln w="57150">
            <a:solidFill>
              <a:schemeClr val="tx1"/>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58854" name="Line 6"/>
          <p:cNvSpPr>
            <a:spLocks noChangeShapeType="1"/>
          </p:cNvSpPr>
          <p:nvPr/>
        </p:nvSpPr>
        <p:spPr bwMode="auto">
          <a:xfrm flipH="1" flipV="1">
            <a:off x="3937000" y="4800600"/>
            <a:ext cx="2476500" cy="330200"/>
          </a:xfrm>
          <a:prstGeom prst="line">
            <a:avLst/>
          </a:prstGeom>
          <a:noFill/>
          <a:ln w="57150">
            <a:solidFill>
              <a:schemeClr val="tx1"/>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0784451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373" y="0"/>
            <a:ext cx="8251254" cy="6858000"/>
          </a:xfrm>
          <a:prstGeom prst="rect">
            <a:avLst/>
          </a:prstGeom>
        </p:spPr>
      </p:pic>
      <p:sp>
        <p:nvSpPr>
          <p:cNvPr id="2" name="Title 1"/>
          <p:cNvSpPr>
            <a:spLocks noGrp="1"/>
          </p:cNvSpPr>
          <p:nvPr>
            <p:ph type="title"/>
          </p:nvPr>
        </p:nvSpPr>
        <p:spPr/>
        <p:txBody>
          <a:bodyPr/>
          <a:lstStyle/>
          <a:p>
            <a:r>
              <a:rPr lang="en-US" dirty="0" smtClean="0">
                <a:solidFill>
                  <a:srgbClr val="00B0F0"/>
                </a:solidFill>
              </a:rPr>
              <a:t>Hamiltonian Cycle on Dodecahedron</a:t>
            </a:r>
            <a:endParaRPr lang="en-US" dirty="0">
              <a:solidFill>
                <a:srgbClr val="00B0F0"/>
              </a:solidFill>
            </a:endParaRPr>
          </a:p>
        </p:txBody>
      </p:sp>
      <p:sp>
        <p:nvSpPr>
          <p:cNvPr id="6" name="Content Placeholder 5"/>
          <p:cNvSpPr>
            <a:spLocks noGrp="1"/>
          </p:cNvSpPr>
          <p:nvPr>
            <p:ph idx="1"/>
          </p:nvPr>
        </p:nvSpPr>
        <p:spPr>
          <a:xfrm>
            <a:off x="0" y="6123398"/>
            <a:ext cx="9144000" cy="582202"/>
          </a:xfrm>
        </p:spPr>
        <p:txBody>
          <a:bodyPr/>
          <a:lstStyle/>
          <a:p>
            <a:pPr marL="0" indent="0" algn="ctr">
              <a:buNone/>
            </a:pPr>
            <a:r>
              <a:rPr lang="en-US" b="0" dirty="0" smtClean="0"/>
              <a:t>Minimal surface of genus </a:t>
            </a:r>
            <a:r>
              <a:rPr lang="en-US" b="0" dirty="0"/>
              <a:t>1 </a:t>
            </a:r>
            <a:r>
              <a:rPr lang="en-US" b="0" dirty="0" smtClean="0"/>
              <a:t>suspended in that cycle</a:t>
            </a:r>
            <a:endParaRPr lang="en-US" b="0" dirty="0"/>
          </a:p>
        </p:txBody>
      </p:sp>
    </p:spTree>
    <p:extLst>
      <p:ext uri="{BB962C8B-B14F-4D97-AF65-F5344CB8AC3E}">
        <p14:creationId xmlns:p14="http://schemas.microsoft.com/office/powerpoint/2010/main" val="26488571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Hans </a:t>
            </a:r>
            <a:r>
              <a:rPr lang="en-US" dirty="0" err="1" smtClean="0"/>
              <a:t>Schepker</a:t>
            </a:r>
            <a:r>
              <a:rPr lang="en-US" dirty="0" smtClean="0"/>
              <a:t>,  Harrisville, NH</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103"/>
          <a:stretch/>
        </p:blipFill>
        <p:spPr>
          <a:xfrm>
            <a:off x="0" y="1072054"/>
            <a:ext cx="9144000" cy="5785945"/>
          </a:xfrm>
          <a:prstGeom prst="rect">
            <a:avLst/>
          </a:prstGeom>
        </p:spPr>
      </p:pic>
    </p:spTree>
    <p:extLst>
      <p:ext uri="{BB962C8B-B14F-4D97-AF65-F5344CB8AC3E}">
        <p14:creationId xmlns:p14="http://schemas.microsoft.com/office/powerpoint/2010/main" val="18484249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Hans </a:t>
            </a:r>
            <a:r>
              <a:rPr lang="en-US" dirty="0" err="1" smtClean="0"/>
              <a:t>Schepker</a:t>
            </a:r>
            <a:r>
              <a:rPr lang="en-US" dirty="0" smtClean="0"/>
              <a:t>: Stained-glass Art</a:t>
            </a:r>
            <a:endParaRPr lang="en-US" dirty="0"/>
          </a:p>
        </p:txBody>
      </p:sp>
      <p:sp>
        <p:nvSpPr>
          <p:cNvPr id="3" name="Content Placeholder 2"/>
          <p:cNvSpPr>
            <a:spLocks noGrp="1"/>
          </p:cNvSpPr>
          <p:nvPr>
            <p:ph idx="1"/>
          </p:nvPr>
        </p:nvSpPr>
        <p:spPr/>
        <p:txBody>
          <a:bodyPr/>
          <a:lstStyle/>
          <a:p>
            <a:r>
              <a:rPr lang="en-US" dirty="0" smtClean="0"/>
              <a:t>technique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79" y="990600"/>
            <a:ext cx="8154442" cy="5732585"/>
          </a:xfrm>
          <a:prstGeom prst="rect">
            <a:avLst/>
          </a:prstGeom>
        </p:spPr>
      </p:pic>
    </p:spTree>
    <p:extLst>
      <p:ext uri="{BB962C8B-B14F-4D97-AF65-F5344CB8AC3E}">
        <p14:creationId xmlns:p14="http://schemas.microsoft.com/office/powerpoint/2010/main" val="31787650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x</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340"/>
            <a:ext cx="9144000" cy="6793319"/>
          </a:xfrm>
          <a:prstGeom prst="rect">
            <a:avLst/>
          </a:prstGeom>
        </p:spPr>
      </p:pic>
    </p:spTree>
    <p:extLst>
      <p:ext uri="{BB962C8B-B14F-4D97-AF65-F5344CB8AC3E}">
        <p14:creationId xmlns:p14="http://schemas.microsoft.com/office/powerpoint/2010/main" val="21931307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bg2"/>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03224" y="0"/>
            <a:ext cx="6737552" cy="6858000"/>
          </a:xfrm>
          <a:prstGeom prst="rect">
            <a:avLst/>
          </a:prstGeom>
        </p:spPr>
      </p:pic>
      <p:sp>
        <p:nvSpPr>
          <p:cNvPr id="6" name="Content Placeholder 5"/>
          <p:cNvSpPr>
            <a:spLocks noGrp="1"/>
          </p:cNvSpPr>
          <p:nvPr>
            <p:ph idx="1"/>
          </p:nvPr>
        </p:nvSpPr>
        <p:spPr>
          <a:xfrm>
            <a:off x="3326004" y="6119445"/>
            <a:ext cx="4557346" cy="566057"/>
          </a:xfrm>
          <a:solidFill>
            <a:srgbClr val="0E3AA8"/>
          </a:solidFill>
        </p:spPr>
        <p:txBody>
          <a:bodyPr/>
          <a:lstStyle/>
          <a:p>
            <a:pPr marL="0" indent="0" algn="ctr">
              <a:buNone/>
            </a:pPr>
            <a:r>
              <a:rPr lang="en-US" b="0" dirty="0" smtClean="0"/>
              <a:t>Lamps by Hans </a:t>
            </a:r>
            <a:r>
              <a:rPr lang="en-US" b="0" dirty="0" err="1" smtClean="0"/>
              <a:t>Schepker</a:t>
            </a:r>
            <a:endParaRPr lang="en-US" b="0" dirty="0"/>
          </a:p>
        </p:txBody>
      </p:sp>
    </p:spTree>
    <p:extLst>
      <p:ext uri="{BB962C8B-B14F-4D97-AF65-F5344CB8AC3E}">
        <p14:creationId xmlns:p14="http://schemas.microsoft.com/office/powerpoint/2010/main" val="33304945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x</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08" y="0"/>
            <a:ext cx="8717184" cy="6858000"/>
          </a:xfrm>
          <a:prstGeom prst="rect">
            <a:avLst/>
          </a:prstGeom>
        </p:spPr>
      </p:pic>
    </p:spTree>
    <p:extLst>
      <p:ext uri="{BB962C8B-B14F-4D97-AF65-F5344CB8AC3E}">
        <p14:creationId xmlns:p14="http://schemas.microsoft.com/office/powerpoint/2010/main" val="33069550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600-Cell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8564" cy="6858000"/>
          </a:xfrm>
          <a:prstGeom prst="rect">
            <a:avLst/>
          </a:prstGeom>
        </p:spPr>
      </p:pic>
      <p:sp>
        <p:nvSpPr>
          <p:cNvPr id="5" name="Rectangle 4"/>
          <p:cNvSpPr/>
          <p:nvPr/>
        </p:nvSpPr>
        <p:spPr bwMode="auto">
          <a:xfrm>
            <a:off x="8742066" y="0"/>
            <a:ext cx="401934" cy="6858000"/>
          </a:xfrm>
          <a:prstGeom prst="rect">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p:txBody>
      </p:sp>
      <p:sp>
        <p:nvSpPr>
          <p:cNvPr id="6" name="TextBox 5"/>
          <p:cNvSpPr txBox="1"/>
          <p:nvPr/>
        </p:nvSpPr>
        <p:spPr>
          <a:xfrm>
            <a:off x="6299361" y="386090"/>
            <a:ext cx="2643672" cy="523220"/>
          </a:xfrm>
          <a:prstGeom prst="rect">
            <a:avLst/>
          </a:prstGeom>
          <a:solidFill>
            <a:srgbClr val="0E3AA8"/>
          </a:solidFill>
          <a:ln>
            <a:solidFill>
              <a:schemeClr val="bg2"/>
            </a:solidFill>
          </a:ln>
        </p:spPr>
        <p:txBody>
          <a:bodyPr wrap="none" rtlCol="0">
            <a:spAutoFit/>
          </a:bodyPr>
          <a:lstStyle/>
          <a:p>
            <a:r>
              <a:rPr lang="en-US" dirty="0" smtClean="0"/>
              <a:t>Hans </a:t>
            </a:r>
            <a:r>
              <a:rPr lang="en-US" dirty="0" err="1" smtClean="0"/>
              <a:t>Schepker</a:t>
            </a:r>
            <a:endParaRPr lang="en-US" dirty="0"/>
          </a:p>
        </p:txBody>
      </p:sp>
    </p:spTree>
    <p:extLst>
      <p:ext uri="{BB962C8B-B14F-4D97-AF65-F5344CB8AC3E}">
        <p14:creationId xmlns:p14="http://schemas.microsoft.com/office/powerpoint/2010/main" val="28765758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Semi-Regular </a:t>
            </a:r>
            <a:r>
              <a:rPr lang="en-US" dirty="0" err="1" smtClean="0"/>
              <a:t>Polyhedra</a:t>
            </a:r>
            <a:r>
              <a:rPr lang="en-US" dirty="0" smtClean="0"/>
              <a:t>  (in 3D)</a:t>
            </a:r>
            <a:endParaRPr lang="en-US" dirty="0"/>
          </a:p>
        </p:txBody>
      </p:sp>
      <p:sp>
        <p:nvSpPr>
          <p:cNvPr id="3" name="Content Placeholder 2"/>
          <p:cNvSpPr>
            <a:spLocks noGrp="1"/>
          </p:cNvSpPr>
          <p:nvPr>
            <p:ph idx="1"/>
          </p:nvPr>
        </p:nvSpPr>
        <p:spPr>
          <a:xfrm>
            <a:off x="647700" y="1171255"/>
            <a:ext cx="8352462" cy="1109608"/>
          </a:xfrm>
        </p:spPr>
        <p:txBody>
          <a:bodyPr/>
          <a:lstStyle/>
          <a:p>
            <a:pPr marL="0" indent="0">
              <a:buNone/>
            </a:pPr>
            <a:r>
              <a:rPr lang="en-US" u="sng" dirty="0" smtClean="0"/>
              <a:t>Archimedean Solids</a:t>
            </a:r>
            <a:r>
              <a:rPr lang="en-US" dirty="0" smtClean="0"/>
              <a:t>  (13)</a:t>
            </a:r>
          </a:p>
          <a:p>
            <a:r>
              <a:rPr lang="en-US" sz="2400" b="0" dirty="0" smtClean="0"/>
              <a:t>Different regular polygons;  all vertices are the same.</a:t>
            </a:r>
            <a:endParaRPr lang="en-US" sz="24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335" y="2280863"/>
            <a:ext cx="7079929" cy="4284324"/>
          </a:xfrm>
          <a:prstGeom prst="rect">
            <a:avLst/>
          </a:prstGeom>
        </p:spPr>
      </p:pic>
    </p:spTree>
    <p:extLst>
      <p:ext uri="{BB962C8B-B14F-4D97-AF65-F5344CB8AC3E}">
        <p14:creationId xmlns:p14="http://schemas.microsoft.com/office/powerpoint/2010/main" val="2073736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2" name="Rectangle 2"/>
          <p:cNvSpPr>
            <a:spLocks noGrp="1" noChangeArrowheads="1"/>
          </p:cNvSpPr>
          <p:nvPr>
            <p:ph type="title"/>
          </p:nvPr>
        </p:nvSpPr>
        <p:spPr>
          <a:xfrm>
            <a:off x="381000" y="228600"/>
            <a:ext cx="8493125" cy="685800"/>
          </a:xfrm>
        </p:spPr>
        <p:txBody>
          <a:bodyPr/>
          <a:lstStyle/>
          <a:p>
            <a:r>
              <a:rPr lang="en-US" altLang="en-US" smtClean="0"/>
              <a:t>Geometry in every assignment . . .</a:t>
            </a:r>
          </a:p>
        </p:txBody>
      </p:sp>
      <p:pic>
        <p:nvPicPr>
          <p:cNvPr id="35842" name="Picture 3" descr="CCDcam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79488"/>
            <a:ext cx="3276600" cy="2268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3" name="Picture 4" descr="RIS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943350"/>
            <a:ext cx="3052763"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5" descr="SodaA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5250" y="987425"/>
            <a:ext cx="2978150" cy="226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5" name="Picture 6" descr="Octage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943350"/>
            <a:ext cx="2820988" cy="233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6" name="Text Box 7"/>
          <p:cNvSpPr txBox="1">
            <a:spLocks noChangeArrowheads="1"/>
          </p:cNvSpPr>
          <p:nvPr/>
        </p:nvSpPr>
        <p:spPr bwMode="auto">
          <a:xfrm>
            <a:off x="609600" y="3240088"/>
            <a:ext cx="75438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r>
              <a:rPr lang="en-US" altLang="en-US" sz="2400" dirty="0"/>
              <a:t>CCD  TV  Camera (1973)               Soda Hall (1992)</a:t>
            </a:r>
          </a:p>
        </p:txBody>
      </p:sp>
      <p:sp>
        <p:nvSpPr>
          <p:cNvPr id="35847" name="Text Box 8"/>
          <p:cNvSpPr txBox="1">
            <a:spLocks noChangeArrowheads="1"/>
          </p:cNvSpPr>
          <p:nvPr/>
        </p:nvSpPr>
        <p:spPr bwMode="auto">
          <a:xfrm>
            <a:off x="609600" y="6288088"/>
            <a:ext cx="80946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r>
              <a:rPr lang="en-US" altLang="en-US" sz="2400"/>
              <a:t>RISC 1 MicroChip (1982)               3D-Yin-Yang (2000)</a:t>
            </a:r>
          </a:p>
        </p:txBody>
      </p:sp>
      <p:pic>
        <p:nvPicPr>
          <p:cNvPr id="3584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0638" y="3943350"/>
            <a:ext cx="3127375" cy="234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3261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Hans </a:t>
            </a:r>
            <a:r>
              <a:rPr lang="en-US" dirty="0" err="1" smtClean="0"/>
              <a:t>Schepker</a:t>
            </a:r>
            <a:endParaRPr lang="en-US" dirty="0"/>
          </a:p>
        </p:txBody>
      </p:sp>
      <p:sp>
        <p:nvSpPr>
          <p:cNvPr id="3" name="Content Placeholder 2"/>
          <p:cNvSpPr>
            <a:spLocks noGrp="1"/>
          </p:cNvSpPr>
          <p:nvPr>
            <p:ph idx="1"/>
          </p:nvPr>
        </p:nvSpPr>
        <p:spPr>
          <a:xfrm>
            <a:off x="647700" y="5576834"/>
            <a:ext cx="7848600" cy="1128765"/>
          </a:xfrm>
        </p:spPr>
        <p:txBody>
          <a:bodyPr/>
          <a:lstStyle/>
          <a:p>
            <a:r>
              <a:rPr lang="en-US" dirty="0" smtClean="0"/>
              <a:t>Stellated </a:t>
            </a:r>
            <a:r>
              <a:rPr lang="en-US" dirty="0" err="1" smtClean="0"/>
              <a:t>dodeca</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7447"/>
            <a:ext cx="9144000" cy="5840553"/>
          </a:xfrm>
          <a:prstGeom prst="rect">
            <a:avLst/>
          </a:prstGeom>
        </p:spPr>
      </p:pic>
    </p:spTree>
    <p:extLst>
      <p:ext uri="{BB962C8B-B14F-4D97-AF65-F5344CB8AC3E}">
        <p14:creationId xmlns:p14="http://schemas.microsoft.com/office/powerpoint/2010/main" val="11215481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380704" y="21352"/>
            <a:ext cx="2763296" cy="1252695"/>
          </a:xfrm>
        </p:spPr>
        <p:txBody>
          <a:bodyPr/>
          <a:lstStyle/>
          <a:p>
            <a:pPr marL="0" indent="0">
              <a:buNone/>
            </a:pPr>
            <a:r>
              <a:rPr lang="en-US" dirty="0" smtClean="0"/>
              <a:t>Hans </a:t>
            </a:r>
            <a:r>
              <a:rPr lang="en-US" dirty="0" err="1" smtClean="0"/>
              <a:t>Schepker</a:t>
            </a:r>
            <a:endParaRPr lang="en-US" dirty="0" smtClean="0"/>
          </a:p>
          <a:p>
            <a:pPr marL="0" indent="0" algn="ctr">
              <a:buNone/>
            </a:pPr>
            <a:r>
              <a:rPr lang="en-US" dirty="0" smtClean="0"/>
              <a:t>“Trefoil Knot”</a:t>
            </a:r>
            <a:endParaRPr lang="en-US" dirty="0"/>
          </a:p>
        </p:txBody>
      </p:sp>
    </p:spTree>
    <p:extLst>
      <p:ext uri="{BB962C8B-B14F-4D97-AF65-F5344CB8AC3E}">
        <p14:creationId xmlns:p14="http://schemas.microsoft.com/office/powerpoint/2010/main" val="42335459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434"/>
            <a:ext cx="9144000" cy="6767565"/>
          </a:xfrm>
          <a:prstGeom prst="rect">
            <a:avLst/>
          </a:prstGeom>
        </p:spPr>
      </p:pic>
      <p:sp>
        <p:nvSpPr>
          <p:cNvPr id="3" name="Content Placeholder 2"/>
          <p:cNvSpPr>
            <a:spLocks noGrp="1"/>
          </p:cNvSpPr>
          <p:nvPr>
            <p:ph idx="1"/>
          </p:nvPr>
        </p:nvSpPr>
        <p:spPr>
          <a:xfrm>
            <a:off x="6029010" y="2322006"/>
            <a:ext cx="3114989" cy="1245158"/>
          </a:xfrm>
        </p:spPr>
        <p:txBody>
          <a:bodyPr/>
          <a:lstStyle/>
          <a:p>
            <a:pPr marL="0" indent="0" algn="ctr">
              <a:buNone/>
            </a:pPr>
            <a:r>
              <a:rPr lang="en-US" b="0" dirty="0" smtClean="0">
                <a:solidFill>
                  <a:srgbClr val="0070C0"/>
                </a:solidFill>
              </a:rPr>
              <a:t>Hans </a:t>
            </a:r>
            <a:r>
              <a:rPr lang="en-US" b="0" dirty="0" err="1" smtClean="0">
                <a:solidFill>
                  <a:srgbClr val="0070C0"/>
                </a:solidFill>
              </a:rPr>
              <a:t>Schepker</a:t>
            </a:r>
            <a:endParaRPr lang="en-US" b="0" dirty="0" smtClean="0">
              <a:solidFill>
                <a:srgbClr val="0070C0"/>
              </a:solidFill>
            </a:endParaRPr>
          </a:p>
          <a:p>
            <a:pPr marL="0" indent="0" algn="ctr">
              <a:buNone/>
            </a:pPr>
            <a:r>
              <a:rPr lang="en-US" b="0" dirty="0" smtClean="0">
                <a:solidFill>
                  <a:srgbClr val="0070C0"/>
                </a:solidFill>
              </a:rPr>
              <a:t>“</a:t>
            </a:r>
            <a:r>
              <a:rPr lang="en-US" b="0" dirty="0" err="1" smtClean="0">
                <a:solidFill>
                  <a:srgbClr val="0070C0"/>
                </a:solidFill>
              </a:rPr>
              <a:t>Ohloid</a:t>
            </a:r>
            <a:r>
              <a:rPr lang="en-US" b="0" dirty="0" smtClean="0">
                <a:solidFill>
                  <a:srgbClr val="0070C0"/>
                </a:solidFill>
              </a:rPr>
              <a:t> Surface”</a:t>
            </a:r>
            <a:endParaRPr lang="en-US" b="0" dirty="0">
              <a:solidFill>
                <a:srgbClr val="0070C0"/>
              </a:solidFill>
            </a:endParaRPr>
          </a:p>
        </p:txBody>
      </p:sp>
      <p:sp>
        <p:nvSpPr>
          <p:cNvPr id="5" name="TextBox 4"/>
          <p:cNvSpPr txBox="1"/>
          <p:nvPr/>
        </p:nvSpPr>
        <p:spPr>
          <a:xfrm>
            <a:off x="1887508" y="6177775"/>
            <a:ext cx="5698996" cy="584775"/>
          </a:xfrm>
          <a:prstGeom prst="rect">
            <a:avLst/>
          </a:prstGeom>
          <a:noFill/>
        </p:spPr>
        <p:txBody>
          <a:bodyPr wrap="none" rtlCol="0">
            <a:spAutoFit/>
          </a:bodyPr>
          <a:lstStyle/>
          <a:p>
            <a:r>
              <a:rPr lang="en-US" sz="3200" dirty="0" smtClean="0">
                <a:sym typeface="Wingdings" panose="05000000000000000000" pitchFamily="2" charset="2"/>
              </a:rPr>
              <a:t>  Smooth free-form surfaces</a:t>
            </a:r>
            <a:endParaRPr lang="en-US" sz="3200" dirty="0"/>
          </a:p>
        </p:txBody>
      </p:sp>
    </p:spTree>
    <p:extLst>
      <p:ext uri="{BB962C8B-B14F-4D97-AF65-F5344CB8AC3E}">
        <p14:creationId xmlns:p14="http://schemas.microsoft.com/office/powerpoint/2010/main" val="28808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98" y="304800"/>
            <a:ext cx="8709102" cy="685800"/>
          </a:xfrm>
        </p:spPr>
        <p:txBody>
          <a:bodyPr/>
          <a:lstStyle/>
          <a:p>
            <a:r>
              <a:rPr lang="en-US" dirty="0" smtClean="0"/>
              <a:t>Charles O. Perry</a:t>
            </a:r>
            <a:endParaRPr lang="en-US" dirty="0"/>
          </a:p>
        </p:txBody>
      </p:sp>
      <p:sp>
        <p:nvSpPr>
          <p:cNvPr id="3" name="Content Placeholder 2"/>
          <p:cNvSpPr>
            <a:spLocks noGrp="1"/>
          </p:cNvSpPr>
          <p:nvPr>
            <p:ph idx="1"/>
          </p:nvPr>
        </p:nvSpPr>
        <p:spPr>
          <a:xfrm>
            <a:off x="4348952" y="6234707"/>
            <a:ext cx="2283308" cy="558022"/>
          </a:xfrm>
        </p:spPr>
        <p:txBody>
          <a:bodyPr/>
          <a:lstStyle/>
          <a:p>
            <a:pPr marL="0" indent="0">
              <a:buNone/>
            </a:pPr>
            <a:r>
              <a:rPr lang="en-US" b="0" dirty="0" smtClean="0"/>
              <a:t>“Open Mace”</a:t>
            </a:r>
            <a:endParaRPr lang="en-US" b="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949" r="22482"/>
          <a:stretch/>
        </p:blipFill>
        <p:spPr>
          <a:xfrm>
            <a:off x="4783993" y="990600"/>
            <a:ext cx="4092378" cy="427528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241" t="3870" r="8856" b="11360"/>
          <a:stretch/>
        </p:blipFill>
        <p:spPr>
          <a:xfrm>
            <a:off x="1467663" y="3717377"/>
            <a:ext cx="2881289" cy="28658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189106"/>
            <a:ext cx="2361503" cy="3412577"/>
          </a:xfrm>
          <a:prstGeom prst="rect">
            <a:avLst/>
          </a:prstGeom>
        </p:spPr>
      </p:pic>
      <p:sp>
        <p:nvSpPr>
          <p:cNvPr id="7" name="Content Placeholder 2"/>
          <p:cNvSpPr txBox="1">
            <a:spLocks/>
          </p:cNvSpPr>
          <p:nvPr/>
        </p:nvSpPr>
        <p:spPr bwMode="auto">
          <a:xfrm>
            <a:off x="5848783" y="5317672"/>
            <a:ext cx="2313886" cy="5580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A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50000"/>
              </a:spcBef>
              <a:spcAft>
                <a:spcPct val="0"/>
              </a:spcAft>
              <a:buClr>
                <a:schemeClr val="hlink"/>
              </a:buClr>
              <a:buSzPct val="75000"/>
              <a:buFont typeface="Monotype Sorts" pitchFamily="2" charset="2"/>
              <a:buChar char="u"/>
              <a:defRPr sz="2800" b="1" kern="1200">
                <a:solidFill>
                  <a:schemeClr val="tx1"/>
                </a:solidFill>
                <a:latin typeface="+mn-lt"/>
                <a:ea typeface="+mn-ea"/>
                <a:cs typeface="+mn-cs"/>
              </a:defRPr>
            </a:lvl1pPr>
            <a:lvl2pPr marL="742950" indent="-285750" algn="l" rtl="0" eaLnBrk="0" fontAlgn="base" hangingPunct="0">
              <a:spcBef>
                <a:spcPct val="50000"/>
              </a:spcBef>
              <a:spcAft>
                <a:spcPct val="0"/>
              </a:spcAft>
              <a:buClr>
                <a:schemeClr val="hlink"/>
              </a:buClr>
              <a:buSzPct val="75000"/>
              <a:buFont typeface="Monotype Sorts" pitchFamily="2" charset="2"/>
              <a:buChar char="l"/>
              <a:defRPr sz="2400" b="1" kern="1200">
                <a:solidFill>
                  <a:schemeClr val="tx1"/>
                </a:solidFill>
                <a:latin typeface="+mn-lt"/>
                <a:ea typeface="+mn-ea"/>
                <a:cs typeface="+mn-cs"/>
              </a:defRPr>
            </a:lvl2pPr>
            <a:lvl3pPr marL="1085850" indent="-228600" algn="l" rtl="0" eaLnBrk="0" fontAlgn="base" hangingPunct="0">
              <a:spcBef>
                <a:spcPct val="50000"/>
              </a:spcBef>
              <a:spcAft>
                <a:spcPct val="0"/>
              </a:spcAft>
              <a:buClr>
                <a:schemeClr val="hlink"/>
              </a:buClr>
              <a:buSzPct val="65000"/>
              <a:buFont typeface="Monotype Sorts" pitchFamily="2" charset="2"/>
              <a:buChar char="n"/>
              <a:defRPr sz="2400" kern="1200">
                <a:solidFill>
                  <a:schemeClr val="tx1"/>
                </a:solidFill>
                <a:latin typeface="+mn-lt"/>
                <a:ea typeface="+mn-ea"/>
                <a:cs typeface="+mn-cs"/>
              </a:defRPr>
            </a:lvl3pPr>
            <a:lvl4pPr marL="1428750" indent="-228600" algn="l" rtl="0" eaLnBrk="0" fontAlgn="base" hangingPunct="0">
              <a:spcBef>
                <a:spcPct val="50000"/>
              </a:spcBef>
              <a:spcAft>
                <a:spcPct val="0"/>
              </a:spcAft>
              <a:buClr>
                <a:schemeClr val="hlink"/>
              </a:buClr>
              <a:buSzPct val="65000"/>
              <a:buFont typeface="Monotype Sorts" pitchFamily="2" charset="2"/>
              <a:buChar char="§"/>
              <a:defRPr sz="2000" b="1" kern="1200">
                <a:solidFill>
                  <a:schemeClr val="tx1"/>
                </a:solidFill>
                <a:latin typeface="+mn-lt"/>
                <a:ea typeface="+mn-ea"/>
                <a:cs typeface="+mn-cs"/>
              </a:defRPr>
            </a:lvl4pPr>
            <a:lvl5pPr marL="1771650" indent="-228600" algn="l" rtl="0" eaLnBrk="0" fontAlgn="base" hangingPunct="0">
              <a:spcBef>
                <a:spcPct val="50000"/>
              </a:spcBef>
              <a:spcAft>
                <a:spcPct val="0"/>
              </a:spcAft>
              <a:buClr>
                <a:schemeClr val="hlink"/>
              </a:buClr>
              <a:buSzPct val="65000"/>
              <a:buFont typeface="Monotype Sort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itchFamily="2" charset="2"/>
              <a:buNone/>
            </a:pPr>
            <a:r>
              <a:rPr lang="en-US" b="0" dirty="0" smtClean="0"/>
              <a:t>“</a:t>
            </a:r>
            <a:r>
              <a:rPr lang="en-US" b="0" dirty="0" err="1" smtClean="0"/>
              <a:t>Femisphere</a:t>
            </a:r>
            <a:r>
              <a:rPr lang="en-US" b="0" dirty="0" smtClean="0"/>
              <a:t>”</a:t>
            </a:r>
            <a:endParaRPr lang="en-US" b="0" dirty="0"/>
          </a:p>
        </p:txBody>
      </p:sp>
    </p:spTree>
    <p:extLst>
      <p:ext uri="{BB962C8B-B14F-4D97-AF65-F5344CB8AC3E}">
        <p14:creationId xmlns:p14="http://schemas.microsoft.com/office/powerpoint/2010/main" val="10048352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t>2-Manifold (Surface) Sculptures</a:t>
            </a:r>
          </a:p>
        </p:txBody>
      </p:sp>
      <p:sp>
        <p:nvSpPr>
          <p:cNvPr id="3" name="Content Placeholder 2"/>
          <p:cNvSpPr>
            <a:spLocks noGrp="1"/>
          </p:cNvSpPr>
          <p:nvPr>
            <p:ph idx="1"/>
          </p:nvPr>
        </p:nvSpPr>
        <p:spPr>
          <a:xfrm>
            <a:off x="76200" y="3886200"/>
            <a:ext cx="9067800" cy="2819400"/>
          </a:xfrm>
        </p:spPr>
        <p:txBody>
          <a:bodyPr/>
          <a:lstStyle/>
          <a:p>
            <a:pPr marL="0" indent="0">
              <a:buFont typeface="Monotype Sorts" charset="2"/>
              <a:buNone/>
              <a:defRPr/>
            </a:pPr>
            <a:r>
              <a:rPr lang="en-US" sz="2400" b="0" i="1" dirty="0" smtClean="0">
                <a:solidFill>
                  <a:schemeClr val="tx1">
                    <a:lumMod val="85000"/>
                  </a:schemeClr>
                </a:solidFill>
                <a:cs typeface="ＭＳ Ｐゴシック" charset="0"/>
              </a:rPr>
              <a:t>Endless Ribbon</a:t>
            </a:r>
            <a:r>
              <a:rPr lang="en-US" sz="2400" b="0" dirty="0">
                <a:solidFill>
                  <a:schemeClr val="tx1">
                    <a:lumMod val="85000"/>
                  </a:schemeClr>
                </a:solidFill>
                <a:cs typeface="ＭＳ Ｐゴシック" charset="0"/>
              </a:rPr>
              <a:t> </a:t>
            </a:r>
            <a:r>
              <a:rPr lang="en-US" sz="2400" b="0" dirty="0" smtClean="0">
                <a:solidFill>
                  <a:schemeClr val="tx1">
                    <a:lumMod val="85000"/>
                  </a:schemeClr>
                </a:solidFill>
                <a:cs typeface="ＭＳ Ｐゴシック" charset="0"/>
              </a:rPr>
              <a:t>  </a:t>
            </a:r>
            <a:r>
              <a:rPr lang="en-US" sz="2400" b="0" i="1" dirty="0" smtClean="0">
                <a:solidFill>
                  <a:srgbClr val="CC9900"/>
                </a:solidFill>
                <a:cs typeface="ＭＳ Ｐゴシック" charset="0"/>
              </a:rPr>
              <a:t>Dual Universe</a:t>
            </a:r>
            <a:r>
              <a:rPr lang="en-US" sz="2400" b="0" i="1" dirty="0">
                <a:solidFill>
                  <a:srgbClr val="CC9900"/>
                </a:solidFill>
                <a:cs typeface="ＭＳ Ｐゴシック" charset="0"/>
              </a:rPr>
              <a:t> </a:t>
            </a:r>
            <a:r>
              <a:rPr lang="en-US" sz="2400" b="0" i="1" dirty="0" smtClean="0">
                <a:solidFill>
                  <a:srgbClr val="CC9900"/>
                </a:solidFill>
                <a:cs typeface="ＭＳ Ｐゴシック" charset="0"/>
              </a:rPr>
              <a:t>      </a:t>
            </a:r>
            <a:r>
              <a:rPr lang="en-US" sz="2400" b="0" i="1" dirty="0" smtClean="0">
                <a:solidFill>
                  <a:schemeClr val="tx1">
                    <a:lumMod val="85000"/>
                  </a:schemeClr>
                </a:solidFill>
                <a:cs typeface="ＭＳ Ｐゴシック" charset="0"/>
              </a:rPr>
              <a:t>Loop_785         </a:t>
            </a:r>
            <a:r>
              <a:rPr lang="en-US" sz="2400" b="0" i="1" dirty="0" err="1" smtClean="0">
                <a:solidFill>
                  <a:srgbClr val="CC9900"/>
                </a:solidFill>
                <a:cs typeface="ＭＳ Ｐゴシック" charset="0"/>
              </a:rPr>
              <a:t>Heptoroid</a:t>
            </a:r>
            <a:endParaRPr lang="en-US" sz="2400" b="0" dirty="0" smtClean="0">
              <a:solidFill>
                <a:srgbClr val="CC9900"/>
              </a:solidFill>
              <a:cs typeface="ＭＳ Ｐゴシック" charset="0"/>
            </a:endParaRPr>
          </a:p>
          <a:p>
            <a:pPr marL="0" indent="0">
              <a:buFont typeface="Monotype Sorts" charset="2"/>
              <a:buNone/>
              <a:defRPr/>
            </a:pPr>
            <a:r>
              <a:rPr lang="en-US" sz="2400" b="0" dirty="0" smtClean="0">
                <a:solidFill>
                  <a:schemeClr val="tx1">
                    <a:lumMod val="85000"/>
                  </a:schemeClr>
                </a:solidFill>
                <a:cs typeface="ＭＳ Ｐゴシック" charset="0"/>
              </a:rPr>
              <a:t>      Max </a:t>
            </a:r>
            <a:r>
              <a:rPr lang="en-US" sz="2400" b="0" dirty="0">
                <a:solidFill>
                  <a:schemeClr val="tx1">
                    <a:lumMod val="85000"/>
                  </a:schemeClr>
                </a:solidFill>
                <a:cs typeface="ＭＳ Ｐゴシック" charset="0"/>
              </a:rPr>
              <a:t>Bill </a:t>
            </a:r>
            <a:r>
              <a:rPr lang="en-US" sz="2400" b="0" dirty="0" smtClean="0">
                <a:solidFill>
                  <a:schemeClr val="tx1">
                    <a:lumMod val="85000"/>
                  </a:schemeClr>
                </a:solidFill>
                <a:cs typeface="ＭＳ Ｐゴシック" charset="0"/>
              </a:rPr>
              <a:t>         </a:t>
            </a:r>
            <a:r>
              <a:rPr lang="en-US" sz="2400" b="0" dirty="0" smtClean="0">
                <a:solidFill>
                  <a:srgbClr val="CC9900"/>
                </a:solidFill>
                <a:cs typeface="ＭＳ Ｐゴシック" charset="0"/>
              </a:rPr>
              <a:t>Charles </a:t>
            </a:r>
            <a:r>
              <a:rPr lang="en-US" sz="2400" b="0" dirty="0">
                <a:solidFill>
                  <a:srgbClr val="CC9900"/>
                </a:solidFill>
                <a:cs typeface="ＭＳ Ｐゴシック" charset="0"/>
              </a:rPr>
              <a:t>Perry </a:t>
            </a:r>
            <a:r>
              <a:rPr lang="en-US" sz="2400" b="0" dirty="0" smtClean="0">
                <a:solidFill>
                  <a:srgbClr val="CC9900"/>
                </a:solidFill>
                <a:cs typeface="ＭＳ Ｐゴシック" charset="0"/>
              </a:rPr>
              <a:t>       </a:t>
            </a:r>
            <a:r>
              <a:rPr lang="en-US" sz="2400" b="0" dirty="0" smtClean="0">
                <a:solidFill>
                  <a:schemeClr val="tx1">
                    <a:lumMod val="85000"/>
                  </a:schemeClr>
                </a:solidFill>
                <a:cs typeface="ＭＳ Ｐゴシック" charset="0"/>
              </a:rPr>
              <a:t>Eva </a:t>
            </a:r>
            <a:r>
              <a:rPr lang="en-US" sz="2400" b="0" dirty="0" err="1">
                <a:solidFill>
                  <a:schemeClr val="tx1">
                    <a:lumMod val="85000"/>
                  </a:schemeClr>
                </a:solidFill>
                <a:cs typeface="ＭＳ Ｐゴシック" charset="0"/>
              </a:rPr>
              <a:t>Hild</a:t>
            </a:r>
            <a:r>
              <a:rPr lang="en-US" sz="2400" b="0" dirty="0">
                <a:solidFill>
                  <a:schemeClr val="tx1">
                    <a:lumMod val="85000"/>
                  </a:schemeClr>
                </a:solidFill>
                <a:cs typeface="ＭＳ Ｐゴシック" charset="0"/>
              </a:rPr>
              <a:t> </a:t>
            </a:r>
            <a:r>
              <a:rPr lang="en-US" sz="2400" b="0" dirty="0" smtClean="0">
                <a:solidFill>
                  <a:schemeClr val="tx1">
                    <a:lumMod val="85000"/>
                  </a:schemeClr>
                </a:solidFill>
                <a:cs typeface="ＭＳ Ｐゴシック" charset="0"/>
              </a:rPr>
              <a:t>        </a:t>
            </a:r>
            <a:r>
              <a:rPr lang="en-US" sz="2400" b="0" dirty="0" smtClean="0">
                <a:solidFill>
                  <a:srgbClr val="CC9900"/>
                </a:solidFill>
                <a:cs typeface="ＭＳ Ｐゴシック" charset="0"/>
              </a:rPr>
              <a:t>Brent </a:t>
            </a:r>
            <a:r>
              <a:rPr lang="en-US" sz="2400" b="0" dirty="0">
                <a:solidFill>
                  <a:srgbClr val="CC9900"/>
                </a:solidFill>
                <a:cs typeface="ＭＳ Ｐゴシック" charset="0"/>
              </a:rPr>
              <a:t>Collins </a:t>
            </a:r>
            <a:endParaRPr lang="en-US" sz="2400" b="0" dirty="0" smtClean="0">
              <a:solidFill>
                <a:srgbClr val="CC9900"/>
              </a:solidFill>
              <a:cs typeface="ＭＳ Ｐゴシック" charset="0"/>
            </a:endParaRPr>
          </a:p>
          <a:p>
            <a:pPr marL="0" indent="0">
              <a:buFont typeface="Monotype Sorts" charset="2"/>
              <a:buNone/>
              <a:defRPr/>
            </a:pPr>
            <a:r>
              <a:rPr lang="en-US" sz="2400" b="0" dirty="0" smtClean="0">
                <a:solidFill>
                  <a:schemeClr val="tx1">
                    <a:lumMod val="85000"/>
                  </a:schemeClr>
                </a:solidFill>
                <a:cs typeface="ＭＳ Ｐゴシック" charset="0"/>
              </a:rPr>
              <a:t>        stone                  </a:t>
            </a:r>
            <a:r>
              <a:rPr lang="en-US" sz="2400" b="0" dirty="0" smtClean="0">
                <a:solidFill>
                  <a:srgbClr val="CC9900"/>
                </a:solidFill>
                <a:cs typeface="ＭＳ Ｐゴシック" charset="0"/>
              </a:rPr>
              <a:t>metal</a:t>
            </a:r>
            <a:r>
              <a:rPr lang="en-US" sz="2400" b="0" dirty="0" smtClean="0">
                <a:solidFill>
                  <a:schemeClr val="tx1">
                    <a:lumMod val="85000"/>
                  </a:schemeClr>
                </a:solidFill>
                <a:cs typeface="ＭＳ Ｐゴシック" charset="0"/>
              </a:rPr>
              <a:t>                ceramic              </a:t>
            </a:r>
            <a:r>
              <a:rPr lang="en-US" sz="2400" b="0" dirty="0" smtClean="0">
                <a:solidFill>
                  <a:srgbClr val="CC9900"/>
                </a:solidFill>
                <a:cs typeface="ＭＳ Ｐゴシック" charset="0"/>
              </a:rPr>
              <a:t>wood</a:t>
            </a:r>
            <a:endParaRPr lang="en-US" sz="2400" b="0" dirty="0">
              <a:solidFill>
                <a:srgbClr val="CC9900"/>
              </a:solidFill>
              <a:cs typeface="ＭＳ Ｐゴシック" charset="0"/>
            </a:endParaRPr>
          </a:p>
          <a:p>
            <a:pPr marL="0" indent="0">
              <a:buFont typeface="Monotype Sorts" charset="2"/>
              <a:buNone/>
              <a:defRPr/>
            </a:pPr>
            <a:endParaRPr lang="en-US" sz="2400" b="0" dirty="0">
              <a:solidFill>
                <a:schemeClr val="tx1">
                  <a:lumMod val="85000"/>
                </a:schemeClr>
              </a:solidFill>
              <a:cs typeface="ＭＳ Ｐゴシック" charset="0"/>
            </a:endParaRPr>
          </a:p>
        </p:txBody>
      </p:sp>
      <p:pic>
        <p:nvPicPr>
          <p:cNvPr id="6148" name="Picture 3" descr="Perry_DualUniverse_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00" y="1412875"/>
            <a:ext cx="2006600" cy="231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12875"/>
            <a:ext cx="2174875"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0" name="Picture 4" descr="Heptor3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1411288"/>
            <a:ext cx="2243137" cy="231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14863" y="1411288"/>
            <a:ext cx="2049462" cy="2325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01486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5275"/>
            <a:ext cx="7772400" cy="685800"/>
          </a:xfrm>
        </p:spPr>
        <p:txBody>
          <a:bodyPr/>
          <a:lstStyle/>
          <a:p>
            <a:r>
              <a:rPr lang="en-US" dirty="0" smtClean="0"/>
              <a:t>2-Manifolds</a:t>
            </a:r>
            <a:endParaRPr lang="en-US" dirty="0"/>
          </a:p>
        </p:txBody>
      </p:sp>
      <p:sp>
        <p:nvSpPr>
          <p:cNvPr id="3" name="Content Placeholder 2"/>
          <p:cNvSpPr>
            <a:spLocks noGrp="1"/>
          </p:cNvSpPr>
          <p:nvPr>
            <p:ph idx="1"/>
          </p:nvPr>
        </p:nvSpPr>
        <p:spPr>
          <a:xfrm>
            <a:off x="925032" y="990600"/>
            <a:ext cx="8218967" cy="2971800"/>
          </a:xfrm>
        </p:spPr>
        <p:txBody>
          <a:bodyPr/>
          <a:lstStyle/>
          <a:p>
            <a:r>
              <a:rPr lang="en-US" sz="2400" b="0" dirty="0" smtClean="0"/>
              <a:t>Structures made out of thin sheets of material, </a:t>
            </a:r>
            <a:br>
              <a:rPr lang="en-US" sz="2400" b="0" dirty="0" smtClean="0"/>
            </a:br>
            <a:r>
              <a:rPr lang="en-US" sz="2400" b="0" dirty="0" smtClean="0"/>
              <a:t>e.g., paper, sheet metal, plastic …</a:t>
            </a:r>
          </a:p>
          <a:p>
            <a:r>
              <a:rPr lang="en-US" sz="2400" b="0" dirty="0"/>
              <a:t>Mathematicians abstract this to where </a:t>
            </a:r>
            <a:r>
              <a:rPr lang="en-US" sz="2400" b="0" dirty="0" smtClean="0"/>
              <a:t>we have</a:t>
            </a:r>
            <a:r>
              <a:rPr lang="en-US" sz="2400" b="0" dirty="0"/>
              <a:t/>
            </a:r>
            <a:br>
              <a:rPr lang="en-US" sz="2400" b="0" dirty="0"/>
            </a:br>
            <a:r>
              <a:rPr lang="en-US" sz="2400" b="0" dirty="0">
                <a:solidFill>
                  <a:schemeClr val="tx2">
                    <a:lumMod val="40000"/>
                    <a:lumOff val="60000"/>
                  </a:schemeClr>
                </a:solidFill>
              </a:rPr>
              <a:t>an infinitely thin sheet of math substance</a:t>
            </a:r>
            <a:r>
              <a:rPr lang="en-US" sz="2400" b="0" dirty="0" smtClean="0"/>
              <a:t>.</a:t>
            </a:r>
            <a:endParaRPr lang="en-US" sz="2400" b="0" dirty="0"/>
          </a:p>
          <a:p>
            <a:r>
              <a:rPr lang="en-US" sz="2400" b="0" dirty="0" smtClean="0"/>
              <a:t>Every  </a:t>
            </a:r>
            <a:r>
              <a:rPr lang="en-US" sz="2400" b="0" dirty="0" smtClean="0">
                <a:solidFill>
                  <a:srgbClr val="FBD859"/>
                </a:solidFill>
              </a:rPr>
              <a:t>interior point  </a:t>
            </a:r>
            <a:r>
              <a:rPr lang="en-US" sz="2400" b="0" dirty="0" smtClean="0"/>
              <a:t>has a  </a:t>
            </a:r>
            <a:r>
              <a:rPr lang="en-US" sz="2400" b="0" dirty="0" smtClean="0">
                <a:solidFill>
                  <a:srgbClr val="FBD859"/>
                </a:solidFill>
              </a:rPr>
              <a:t>disk-like</a:t>
            </a:r>
            <a:r>
              <a:rPr lang="en-US" sz="2400" b="0" dirty="0" smtClean="0"/>
              <a:t>  neighborhood.</a:t>
            </a:r>
          </a:p>
          <a:p>
            <a:r>
              <a:rPr lang="en-US" sz="2400" b="0" dirty="0" smtClean="0"/>
              <a:t>Every </a:t>
            </a:r>
            <a:r>
              <a:rPr lang="en-US" sz="2400" b="0" dirty="0" smtClean="0">
                <a:solidFill>
                  <a:srgbClr val="FF0000"/>
                </a:solidFill>
              </a:rPr>
              <a:t> rim-point  </a:t>
            </a:r>
            <a:r>
              <a:rPr lang="en-US" sz="2400" b="0" dirty="0" smtClean="0"/>
              <a:t>has a  </a:t>
            </a:r>
            <a:r>
              <a:rPr lang="en-US" sz="2400" b="0" dirty="0" smtClean="0">
                <a:solidFill>
                  <a:srgbClr val="FF0000"/>
                </a:solidFill>
              </a:rPr>
              <a:t>half-disk</a:t>
            </a:r>
            <a:r>
              <a:rPr lang="en-US" sz="2400" b="0" dirty="0" smtClean="0"/>
              <a:t>  neighborhood.</a:t>
            </a:r>
            <a:endParaRPr lang="en-US" sz="2400" b="0" dirty="0"/>
          </a:p>
          <a:p>
            <a:endParaRPr lang="en-US" sz="2400" b="0" dirty="0" smtClean="0"/>
          </a:p>
        </p:txBody>
      </p:sp>
      <p:pic>
        <p:nvPicPr>
          <p:cNvPr id="4" name="Picture 3"/>
          <p:cNvPicPr>
            <a:picLocks noChangeAspect="1"/>
          </p:cNvPicPr>
          <p:nvPr/>
        </p:nvPicPr>
        <p:blipFill>
          <a:blip r:embed="rId3"/>
          <a:stretch>
            <a:fillRect/>
          </a:stretch>
        </p:blipFill>
        <p:spPr>
          <a:xfrm>
            <a:off x="2057399" y="3962400"/>
            <a:ext cx="5106373" cy="2362200"/>
          </a:xfrm>
          <a:prstGeom prst="rect">
            <a:avLst/>
          </a:prstGeom>
        </p:spPr>
      </p:pic>
    </p:spTree>
    <p:extLst>
      <p:ext uri="{BB962C8B-B14F-4D97-AF65-F5344CB8AC3E}">
        <p14:creationId xmlns:p14="http://schemas.microsoft.com/office/powerpoint/2010/main" val="12138436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Topological Analysis</a:t>
            </a:r>
            <a:endParaRPr lang="en-US" dirty="0"/>
          </a:p>
        </p:txBody>
      </p:sp>
      <p:sp>
        <p:nvSpPr>
          <p:cNvPr id="3" name="Content Placeholder 2"/>
          <p:cNvSpPr>
            <a:spLocks noGrp="1"/>
          </p:cNvSpPr>
          <p:nvPr>
            <p:ph idx="1"/>
          </p:nvPr>
        </p:nvSpPr>
        <p:spPr>
          <a:xfrm>
            <a:off x="647700" y="1447800"/>
            <a:ext cx="3619500" cy="609600"/>
          </a:xfrm>
        </p:spPr>
        <p:txBody>
          <a:bodyPr/>
          <a:lstStyle/>
          <a:p>
            <a:pPr marL="0" indent="0">
              <a:buNone/>
            </a:pPr>
            <a:r>
              <a:rPr lang="en-US" dirty="0"/>
              <a:t>What is </a:t>
            </a:r>
            <a:r>
              <a:rPr lang="en-US" dirty="0" smtClean="0"/>
              <a:t>Topology?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447800"/>
            <a:ext cx="4600575" cy="34212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2438400"/>
            <a:ext cx="2286000" cy="2286000"/>
          </a:xfrm>
          <a:prstGeom prst="rect">
            <a:avLst/>
          </a:prstGeom>
        </p:spPr>
      </p:pic>
      <p:sp>
        <p:nvSpPr>
          <p:cNvPr id="6" name="TextBox 5"/>
          <p:cNvSpPr txBox="1"/>
          <p:nvPr/>
        </p:nvSpPr>
        <p:spPr>
          <a:xfrm>
            <a:off x="1608221" y="4836063"/>
            <a:ext cx="5943600" cy="1384995"/>
          </a:xfrm>
          <a:prstGeom prst="rect">
            <a:avLst/>
          </a:prstGeom>
          <a:noFill/>
        </p:spPr>
        <p:txBody>
          <a:bodyPr wrap="square" rtlCol="0">
            <a:spAutoFit/>
          </a:bodyPr>
          <a:lstStyle/>
          <a:p>
            <a:pPr algn="ctr"/>
            <a:r>
              <a:rPr lang="en-US" dirty="0" smtClean="0"/>
              <a:t>A coffee </a:t>
            </a:r>
            <a:r>
              <a:rPr lang="en-US" dirty="0"/>
              <a:t>mug and a </a:t>
            </a:r>
            <a:r>
              <a:rPr lang="en-US" dirty="0" smtClean="0"/>
              <a:t>donut are both</a:t>
            </a:r>
            <a:endParaRPr lang="en-US" dirty="0"/>
          </a:p>
          <a:p>
            <a:pPr algn="ctr"/>
            <a:r>
              <a:rPr lang="en-US" dirty="0" smtClean="0"/>
              <a:t>“handle-bodies </a:t>
            </a:r>
            <a:r>
              <a:rPr lang="en-US" dirty="0"/>
              <a:t>of genus 1”</a:t>
            </a:r>
          </a:p>
          <a:p>
            <a:pPr algn="ctr"/>
            <a:endParaRPr lang="en-US" dirty="0"/>
          </a:p>
        </p:txBody>
      </p:sp>
      <p:sp>
        <p:nvSpPr>
          <p:cNvPr id="7" name="TextBox 6"/>
          <p:cNvSpPr txBox="1"/>
          <p:nvPr/>
        </p:nvSpPr>
        <p:spPr>
          <a:xfrm>
            <a:off x="8021" y="6043375"/>
            <a:ext cx="9144000" cy="523220"/>
          </a:xfrm>
          <a:prstGeom prst="rect">
            <a:avLst/>
          </a:prstGeom>
          <a:noFill/>
        </p:spPr>
        <p:txBody>
          <a:bodyPr wrap="square" rtlCol="0">
            <a:spAutoFit/>
          </a:bodyPr>
          <a:lstStyle/>
          <a:p>
            <a:pPr algn="ctr"/>
            <a:r>
              <a:rPr lang="en-US" dirty="0" smtClean="0">
                <a:solidFill>
                  <a:schemeClr val="accent1">
                    <a:lumMod val="40000"/>
                    <a:lumOff val="60000"/>
                  </a:schemeClr>
                </a:solidFill>
              </a:rPr>
              <a:t>Geometry is NOT important  –  only connectivity!</a:t>
            </a:r>
            <a:endParaRPr lang="en-US" dirty="0">
              <a:solidFill>
                <a:schemeClr val="accent1">
                  <a:lumMod val="40000"/>
                  <a:lumOff val="60000"/>
                </a:schemeClr>
              </a:solidFill>
            </a:endParaRPr>
          </a:p>
        </p:txBody>
      </p:sp>
    </p:spTree>
    <p:extLst>
      <p:ext uri="{BB962C8B-B14F-4D97-AF65-F5344CB8AC3E}">
        <p14:creationId xmlns:p14="http://schemas.microsoft.com/office/powerpoint/2010/main" val="18853478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Topological Analysis of 2-Manifolds</a:t>
            </a:r>
            <a:endParaRPr lang="en-US" dirty="0"/>
          </a:p>
        </p:txBody>
      </p:sp>
      <p:sp>
        <p:nvSpPr>
          <p:cNvPr id="16387" name="Content Placeholder 2"/>
          <p:cNvSpPr>
            <a:spLocks noGrp="1"/>
          </p:cNvSpPr>
          <p:nvPr>
            <p:ph idx="1"/>
          </p:nvPr>
        </p:nvSpPr>
        <p:spPr>
          <a:xfrm>
            <a:off x="1103586" y="1295400"/>
            <a:ext cx="7999139" cy="5257800"/>
          </a:xfrm>
        </p:spPr>
        <p:txBody>
          <a:bodyPr/>
          <a:lstStyle/>
          <a:p>
            <a:pPr marL="0" indent="0">
              <a:buFont typeface="Monotype Sorts" charset="2"/>
              <a:buNone/>
              <a:defRPr/>
            </a:pPr>
            <a:r>
              <a:rPr lang="en-US" altLang="en-US" dirty="0" smtClean="0">
                <a:solidFill>
                  <a:srgbClr val="FFFF00"/>
                </a:solidFill>
              </a:rPr>
              <a:t>Surface Classification Theorem:</a:t>
            </a:r>
          </a:p>
          <a:p>
            <a:pPr>
              <a:defRPr/>
            </a:pPr>
            <a:r>
              <a:rPr lang="en-US" altLang="en-US" sz="2400" b="0" dirty="0" smtClean="0"/>
              <a:t>All </a:t>
            </a:r>
            <a:r>
              <a:rPr lang="en-US" altLang="en-US" sz="2400" b="0" smtClean="0"/>
              <a:t>2-manifolds </a:t>
            </a:r>
            <a:r>
              <a:rPr lang="en-US" altLang="en-US" sz="2400" b="0" smtClean="0"/>
              <a:t>immersed </a:t>
            </a:r>
            <a:r>
              <a:rPr lang="en-US" altLang="en-US" sz="2400" b="0" dirty="0" smtClean="0"/>
              <a:t>in 3D Euclidean space</a:t>
            </a:r>
            <a:br>
              <a:rPr lang="en-US" altLang="en-US" sz="2400" b="0" dirty="0" smtClean="0"/>
            </a:br>
            <a:r>
              <a:rPr lang="en-US" altLang="en-US" sz="2400" b="0" dirty="0" smtClean="0"/>
              <a:t>can be characterized by 3 parameters:</a:t>
            </a:r>
            <a:br>
              <a:rPr lang="en-US" altLang="en-US" sz="2400" b="0" dirty="0" smtClean="0"/>
            </a:br>
            <a:endParaRPr lang="en-US" altLang="en-US" sz="2400" b="0" dirty="0" smtClean="0"/>
          </a:p>
          <a:p>
            <a:pPr lvl="1">
              <a:defRPr/>
            </a:pPr>
            <a:r>
              <a:rPr lang="en-US" altLang="en-US" b="0" dirty="0" smtClean="0"/>
              <a:t>Number of borders, </a:t>
            </a:r>
            <a:r>
              <a:rPr lang="en-US" altLang="en-US" b="0" i="1" dirty="0" smtClean="0">
                <a:solidFill>
                  <a:srgbClr val="FFFF00"/>
                </a:solidFill>
              </a:rPr>
              <a:t>b</a:t>
            </a:r>
            <a:r>
              <a:rPr lang="en-US" altLang="en-US" b="0" dirty="0" smtClean="0"/>
              <a:t>:  # of 1D rim-lines;</a:t>
            </a:r>
          </a:p>
          <a:p>
            <a:pPr lvl="1">
              <a:defRPr/>
            </a:pPr>
            <a:r>
              <a:rPr lang="en-US" altLang="en-US" b="0" dirty="0" err="1" smtClean="0"/>
              <a:t>Orientability</a:t>
            </a:r>
            <a:r>
              <a:rPr lang="en-US" altLang="en-US" b="0" dirty="0" smtClean="0"/>
              <a:t>, </a:t>
            </a:r>
            <a:r>
              <a:rPr lang="el-GR" altLang="en-US" b="0" i="1" dirty="0" smtClean="0">
                <a:solidFill>
                  <a:srgbClr val="FFFF00"/>
                </a:solidFill>
              </a:rPr>
              <a:t>σ</a:t>
            </a:r>
            <a:r>
              <a:rPr lang="en-US" altLang="en-US" b="0" dirty="0" smtClean="0"/>
              <a:t>:  single- / double- sided;</a:t>
            </a:r>
          </a:p>
          <a:p>
            <a:pPr lvl="1">
              <a:defRPr/>
            </a:pPr>
            <a:r>
              <a:rPr lang="en-US" altLang="en-US" b="0" dirty="0" smtClean="0"/>
              <a:t>Genus, </a:t>
            </a:r>
            <a:r>
              <a:rPr lang="en-US" altLang="en-US" b="0" i="1" dirty="0" smtClean="0">
                <a:solidFill>
                  <a:srgbClr val="FFFF00"/>
                </a:solidFill>
              </a:rPr>
              <a:t>g</a:t>
            </a:r>
            <a:r>
              <a:rPr lang="en-US" altLang="en-US" b="0" dirty="0" smtClean="0"/>
              <a:t>,  or:  Euler Characteristic, </a:t>
            </a:r>
            <a:r>
              <a:rPr lang="el-GR" altLang="en-US" b="0" i="1" dirty="0" smtClean="0">
                <a:solidFill>
                  <a:srgbClr val="FFFF00"/>
                </a:solidFill>
              </a:rPr>
              <a:t>χ</a:t>
            </a:r>
            <a:r>
              <a:rPr lang="en-US" altLang="en-US" b="0" dirty="0" smtClean="0"/>
              <a:t>,</a:t>
            </a:r>
            <a:br>
              <a:rPr lang="en-US" altLang="en-US" b="0" dirty="0" smtClean="0"/>
            </a:br>
            <a:r>
              <a:rPr lang="en-US" altLang="en-US" b="0" dirty="0" smtClean="0"/>
              <a:t>specifying “connectivity” . . .</a:t>
            </a:r>
          </a:p>
        </p:txBody>
      </p:sp>
    </p:spTree>
    <p:extLst>
      <p:ext uri="{BB962C8B-B14F-4D97-AF65-F5344CB8AC3E}">
        <p14:creationId xmlns:p14="http://schemas.microsoft.com/office/powerpoint/2010/main" val="39104432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pPr>
              <a:defRPr/>
            </a:pPr>
            <a:r>
              <a:rPr lang="en-US" dirty="0" smtClean="0"/>
              <a:t>Determining the Number of Borders</a:t>
            </a:r>
            <a:endParaRPr lang="en-US" dirty="0"/>
          </a:p>
        </p:txBody>
      </p:sp>
      <p:sp>
        <p:nvSpPr>
          <p:cNvPr id="32771" name="Content Placeholder 2"/>
          <p:cNvSpPr>
            <a:spLocks noGrp="1"/>
          </p:cNvSpPr>
          <p:nvPr>
            <p:ph idx="1"/>
          </p:nvPr>
        </p:nvSpPr>
        <p:spPr>
          <a:xfrm>
            <a:off x="4572000" y="1144588"/>
            <a:ext cx="4191000" cy="3276600"/>
          </a:xfrm>
        </p:spPr>
        <p:txBody>
          <a:bodyPr/>
          <a:lstStyle/>
          <a:p>
            <a:r>
              <a:rPr lang="en-US" altLang="en-US" sz="2400" b="0" dirty="0" smtClean="0"/>
              <a:t>Run along a rim-line </a:t>
            </a:r>
            <a:br>
              <a:rPr lang="en-US" altLang="en-US" sz="2400" b="0" dirty="0" smtClean="0"/>
            </a:br>
            <a:r>
              <a:rPr lang="en-US" altLang="en-US" sz="2400" b="0" dirty="0" smtClean="0"/>
              <a:t>until you come back </a:t>
            </a:r>
            <a:br>
              <a:rPr lang="en-US" altLang="en-US" sz="2400" b="0" dirty="0" smtClean="0"/>
            </a:br>
            <a:r>
              <a:rPr lang="en-US" altLang="en-US" sz="2400" b="0" dirty="0" smtClean="0"/>
              <a:t>to the starting point; </a:t>
            </a:r>
          </a:p>
          <a:p>
            <a:r>
              <a:rPr lang="en-US" altLang="en-US" sz="2400" b="0" dirty="0" smtClean="0"/>
              <a:t>count the number of </a:t>
            </a:r>
            <a:br>
              <a:rPr lang="en-US" altLang="en-US" sz="2400" b="0" dirty="0" smtClean="0"/>
            </a:br>
            <a:r>
              <a:rPr lang="en-US" altLang="en-US" sz="2400" b="0" dirty="0" smtClean="0"/>
              <a:t>separate loops.</a:t>
            </a:r>
          </a:p>
          <a:p>
            <a:endParaRPr lang="en-US" altLang="en-US" sz="2400" b="0" dirty="0" smtClean="0"/>
          </a:p>
          <a:p>
            <a:r>
              <a:rPr lang="en-US" altLang="en-US" sz="2400" b="0" dirty="0" smtClean="0"/>
              <a:t>Here, there are 4 borders:</a:t>
            </a:r>
          </a:p>
        </p:txBody>
      </p:sp>
      <p:pic>
        <p:nvPicPr>
          <p:cNvPr id="3277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4588"/>
            <a:ext cx="3886200" cy="528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4953000" y="4573588"/>
            <a:ext cx="533400" cy="533400"/>
          </a:xfrm>
          <a:prstGeom prst="ellipse">
            <a:avLst/>
          </a:prstGeom>
          <a:solidFill>
            <a:schemeClr val="bg1"/>
          </a:solidFill>
          <a:ln w="38100" algn="ctr">
            <a:solidFill>
              <a:schemeClr val="accent1">
                <a:lumMod val="75000"/>
              </a:schemeClr>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defRPr/>
            </a:pPr>
            <a:endParaRPr lang="en-US" altLang="en-US" b="0" smtClean="0"/>
          </a:p>
        </p:txBody>
      </p:sp>
      <p:sp>
        <p:nvSpPr>
          <p:cNvPr id="32774" name="Oval 5"/>
          <p:cNvSpPr>
            <a:spLocks noChangeArrowheads="1"/>
          </p:cNvSpPr>
          <p:nvPr/>
        </p:nvSpPr>
        <p:spPr bwMode="auto">
          <a:xfrm>
            <a:off x="7358063" y="4568826"/>
            <a:ext cx="533400" cy="533400"/>
          </a:xfrm>
          <a:prstGeom prst="ellipse">
            <a:avLst/>
          </a:prstGeom>
          <a:solidFill>
            <a:schemeClr val="bg1"/>
          </a:solidFill>
          <a:ln w="38100" algn="ctr">
            <a:solidFill>
              <a:srgbClr val="FFFF00"/>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en-US" b="0"/>
          </a:p>
        </p:txBody>
      </p:sp>
      <p:sp>
        <p:nvSpPr>
          <p:cNvPr id="7" name="Oval 6"/>
          <p:cNvSpPr>
            <a:spLocks noChangeArrowheads="1"/>
          </p:cNvSpPr>
          <p:nvPr/>
        </p:nvSpPr>
        <p:spPr bwMode="auto">
          <a:xfrm>
            <a:off x="6556375" y="4565651"/>
            <a:ext cx="533400" cy="533400"/>
          </a:xfrm>
          <a:prstGeom prst="ellipse">
            <a:avLst/>
          </a:prstGeom>
          <a:solidFill>
            <a:schemeClr val="bg1"/>
          </a:solidFill>
          <a:ln w="38100" algn="ctr">
            <a:solidFill>
              <a:schemeClr val="tx2">
                <a:lumMod val="75000"/>
              </a:schemeClr>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defRPr/>
            </a:pPr>
            <a:endParaRPr lang="en-US" altLang="en-US" b="0" smtClean="0"/>
          </a:p>
        </p:txBody>
      </p:sp>
      <p:sp>
        <p:nvSpPr>
          <p:cNvPr id="32776" name="Oval 7"/>
          <p:cNvSpPr>
            <a:spLocks noChangeArrowheads="1"/>
          </p:cNvSpPr>
          <p:nvPr/>
        </p:nvSpPr>
        <p:spPr bwMode="auto">
          <a:xfrm>
            <a:off x="5754688" y="4565651"/>
            <a:ext cx="533400" cy="533400"/>
          </a:xfrm>
          <a:prstGeom prst="ellipse">
            <a:avLst/>
          </a:prstGeom>
          <a:solidFill>
            <a:schemeClr val="bg1"/>
          </a:solidFill>
          <a:ln w="38100" algn="ctr">
            <a:solidFill>
              <a:srgbClr val="FF0000"/>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en-US" b="0"/>
          </a:p>
        </p:txBody>
      </p:sp>
      <p:sp>
        <p:nvSpPr>
          <p:cNvPr id="3" name="TextBox 2"/>
          <p:cNvSpPr txBox="1"/>
          <p:nvPr/>
        </p:nvSpPr>
        <p:spPr>
          <a:xfrm>
            <a:off x="4466871" y="5996065"/>
            <a:ext cx="3424592" cy="523220"/>
          </a:xfrm>
          <a:prstGeom prst="rect">
            <a:avLst/>
          </a:prstGeom>
          <a:noFill/>
        </p:spPr>
        <p:txBody>
          <a:bodyPr wrap="none" rtlCol="0">
            <a:spAutoFit/>
          </a:bodyPr>
          <a:lstStyle/>
          <a:p>
            <a:r>
              <a:rPr lang="en-US" dirty="0" smtClean="0"/>
              <a:t>Perry: “Tetra” (1999)</a:t>
            </a:r>
            <a:endParaRPr lang="en-US" dirty="0"/>
          </a:p>
        </p:txBody>
      </p:sp>
    </p:spTree>
    <p:extLst>
      <p:ext uri="{BB962C8B-B14F-4D97-AF65-F5344CB8AC3E}">
        <p14:creationId xmlns:p14="http://schemas.microsoft.com/office/powerpoint/2010/main" val="31046941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pPr>
              <a:defRPr/>
            </a:pPr>
            <a:r>
              <a:rPr lang="en-US" dirty="0" smtClean="0"/>
              <a:t>Determining the Surface </a:t>
            </a:r>
            <a:r>
              <a:rPr lang="en-US" dirty="0" err="1" smtClean="0"/>
              <a:t>Orientability</a:t>
            </a:r>
            <a:endParaRPr lang="en-US" dirty="0"/>
          </a:p>
        </p:txBody>
      </p:sp>
      <p:sp>
        <p:nvSpPr>
          <p:cNvPr id="34819" name="Content Placeholder 2"/>
          <p:cNvSpPr>
            <a:spLocks noGrp="1"/>
          </p:cNvSpPr>
          <p:nvPr>
            <p:ph idx="1"/>
          </p:nvPr>
        </p:nvSpPr>
        <p:spPr>
          <a:xfrm>
            <a:off x="4572000" y="1524000"/>
            <a:ext cx="4572000" cy="5257800"/>
          </a:xfrm>
        </p:spPr>
        <p:txBody>
          <a:bodyPr/>
          <a:lstStyle/>
          <a:p>
            <a:pPr>
              <a:defRPr/>
            </a:pPr>
            <a:r>
              <a:rPr lang="en-US" altLang="en-US" sz="2400" b="0" dirty="0" smtClean="0"/>
              <a:t>Flood-fill paint the surface </a:t>
            </a:r>
            <a:br>
              <a:rPr lang="en-US" altLang="en-US" sz="2400" b="0" dirty="0" smtClean="0"/>
            </a:br>
            <a:r>
              <a:rPr lang="en-US" altLang="en-US" sz="2400" b="0" dirty="0" smtClean="0"/>
              <a:t>without stepping across rim.</a:t>
            </a:r>
          </a:p>
          <a:p>
            <a:pPr>
              <a:defRPr/>
            </a:pPr>
            <a:r>
              <a:rPr lang="en-US" altLang="en-US" sz="2400" b="0" dirty="0" smtClean="0"/>
              <a:t>If whole surface is painted, </a:t>
            </a:r>
            <a:br>
              <a:rPr lang="en-US" altLang="en-US" sz="2400" b="0" dirty="0" smtClean="0"/>
            </a:br>
            <a:r>
              <a:rPr lang="en-US" altLang="en-US" sz="2400" b="0" dirty="0" smtClean="0"/>
              <a:t>it is a single-sided surface</a:t>
            </a:r>
            <a:br>
              <a:rPr lang="en-US" altLang="en-US" sz="2400" b="0" dirty="0" smtClean="0"/>
            </a:br>
            <a:r>
              <a:rPr lang="en-US" altLang="en-US" sz="2400" b="0" dirty="0" smtClean="0"/>
              <a:t>(“non-orientable”).</a:t>
            </a:r>
          </a:p>
          <a:p>
            <a:pPr>
              <a:defRPr/>
            </a:pPr>
            <a:r>
              <a:rPr lang="en-US" altLang="en-US" sz="2400" b="0" dirty="0" smtClean="0">
                <a:solidFill>
                  <a:schemeClr val="accent1">
                    <a:lumMod val="60000"/>
                    <a:lumOff val="40000"/>
                  </a:schemeClr>
                </a:solidFill>
              </a:rPr>
              <a:t>If only half is painted,</a:t>
            </a:r>
            <a:r>
              <a:rPr lang="en-US" altLang="en-US" sz="2400" b="0" dirty="0" smtClean="0"/>
              <a:t/>
            </a:r>
            <a:br>
              <a:rPr lang="en-US" altLang="en-US" sz="2400" b="0" dirty="0" smtClean="0"/>
            </a:br>
            <a:r>
              <a:rPr lang="en-US" altLang="en-US" sz="2400" b="0" dirty="0" smtClean="0"/>
              <a:t>it is a two-sided surface</a:t>
            </a:r>
            <a:br>
              <a:rPr lang="en-US" altLang="en-US" sz="2400" b="0" dirty="0" smtClean="0"/>
            </a:br>
            <a:r>
              <a:rPr lang="en-US" altLang="en-US" sz="2400" b="0" dirty="0" smtClean="0"/>
              <a:t>(“orientable”).</a:t>
            </a:r>
            <a:br>
              <a:rPr lang="en-US" altLang="en-US" sz="2400" b="0" dirty="0" smtClean="0"/>
            </a:br>
            <a:r>
              <a:rPr lang="en-US" altLang="en-US" sz="2400" b="0" dirty="0" smtClean="0">
                <a:solidFill>
                  <a:srgbClr val="FF9999"/>
                </a:solidFill>
              </a:rPr>
              <a:t>The other side can then be painted a different color.</a:t>
            </a:r>
          </a:p>
          <a:p>
            <a:pPr>
              <a:defRPr/>
            </a:pPr>
            <a:endParaRPr lang="en-US" altLang="en-US" sz="2400" b="0" dirty="0" smtClean="0"/>
          </a:p>
        </p:txBody>
      </p:sp>
      <p:pic>
        <p:nvPicPr>
          <p:cNvPr id="348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398145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TextBox 3"/>
          <p:cNvSpPr txBox="1">
            <a:spLocks noChangeArrowheads="1"/>
          </p:cNvSpPr>
          <p:nvPr/>
        </p:nvSpPr>
        <p:spPr bwMode="auto">
          <a:xfrm>
            <a:off x="914400" y="5888038"/>
            <a:ext cx="33194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2400" b="0"/>
              <a:t>A double-sided surface</a:t>
            </a:r>
          </a:p>
        </p:txBody>
      </p:sp>
    </p:spTree>
    <p:extLst>
      <p:ext uri="{BB962C8B-B14F-4D97-AF65-F5344CB8AC3E}">
        <p14:creationId xmlns:p14="http://schemas.microsoft.com/office/powerpoint/2010/main" val="4067349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More Recent Designs and Models</a:t>
            </a:r>
          </a:p>
        </p:txBody>
      </p:sp>
      <p:pic>
        <p:nvPicPr>
          <p:cNvPr id="3789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6175" y="1016000"/>
            <a:ext cx="3050373" cy="2219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1"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789488" y="3744914"/>
            <a:ext cx="3335963" cy="2498232"/>
          </a:xfrm>
        </p:spPr>
      </p:pic>
      <p:pic>
        <p:nvPicPr>
          <p:cNvPr id="37892" name="Picture 2" descr="H512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1" y="1016000"/>
            <a:ext cx="2738944" cy="2219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4" descr="Geller_scul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638" y="3741738"/>
            <a:ext cx="3050372" cy="2529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1431660" y="6243146"/>
            <a:ext cx="1930337" cy="461665"/>
          </a:xfrm>
          <a:prstGeom prst="rect">
            <a:avLst/>
          </a:prstGeom>
        </p:spPr>
        <p:txBody>
          <a:bodyPr wrap="none">
            <a:spAutoFit/>
          </a:bodyPr>
          <a:lstStyle/>
          <a:p>
            <a:r>
              <a:rPr lang="en-US" altLang="en-US" sz="2400" dirty="0"/>
              <a:t>“</a:t>
            </a:r>
            <a:r>
              <a:rPr lang="en-US" altLang="en-US" sz="2400" dirty="0" err="1"/>
              <a:t>Pax</a:t>
            </a:r>
            <a:r>
              <a:rPr lang="en-US" altLang="en-US" sz="2400" dirty="0"/>
              <a:t> Mundi” </a:t>
            </a:r>
            <a:endParaRPr lang="en-US" sz="2400" dirty="0"/>
          </a:p>
        </p:txBody>
      </p:sp>
      <p:sp>
        <p:nvSpPr>
          <p:cNvPr id="8" name="Rectangle 7"/>
          <p:cNvSpPr/>
          <p:nvPr/>
        </p:nvSpPr>
        <p:spPr>
          <a:xfrm>
            <a:off x="1321301" y="3234134"/>
            <a:ext cx="2188420" cy="461665"/>
          </a:xfrm>
          <a:prstGeom prst="rect">
            <a:avLst/>
          </a:prstGeom>
        </p:spPr>
        <p:txBody>
          <a:bodyPr wrap="none">
            <a:spAutoFit/>
          </a:bodyPr>
          <a:lstStyle/>
          <a:p>
            <a:r>
              <a:rPr lang="en-US" altLang="en-US" sz="2400" dirty="0" smtClean="0"/>
              <a:t>“Hilbert Cube” </a:t>
            </a:r>
            <a:endParaRPr lang="en-US" sz="2400" dirty="0"/>
          </a:p>
        </p:txBody>
      </p:sp>
      <p:sp>
        <p:nvSpPr>
          <p:cNvPr id="9" name="Rectangle 8"/>
          <p:cNvSpPr/>
          <p:nvPr/>
        </p:nvSpPr>
        <p:spPr>
          <a:xfrm>
            <a:off x="5516192" y="3234134"/>
            <a:ext cx="2032929" cy="461665"/>
          </a:xfrm>
          <a:prstGeom prst="rect">
            <a:avLst/>
          </a:prstGeom>
        </p:spPr>
        <p:txBody>
          <a:bodyPr wrap="none">
            <a:spAutoFit/>
          </a:bodyPr>
          <a:lstStyle/>
          <a:p>
            <a:r>
              <a:rPr lang="en-US" altLang="en-US" sz="2400" dirty="0" smtClean="0"/>
              <a:t>“Klein Bottle” </a:t>
            </a:r>
            <a:endParaRPr lang="en-US" sz="2400" dirty="0"/>
          </a:p>
        </p:txBody>
      </p:sp>
      <p:sp>
        <p:nvSpPr>
          <p:cNvPr id="10" name="Rectangle 9"/>
          <p:cNvSpPr/>
          <p:nvPr/>
        </p:nvSpPr>
        <p:spPr>
          <a:xfrm>
            <a:off x="5250574" y="6243145"/>
            <a:ext cx="2564163" cy="461665"/>
          </a:xfrm>
          <a:prstGeom prst="rect">
            <a:avLst/>
          </a:prstGeom>
        </p:spPr>
        <p:txBody>
          <a:bodyPr wrap="none">
            <a:spAutoFit/>
          </a:bodyPr>
          <a:lstStyle/>
          <a:p>
            <a:r>
              <a:rPr lang="en-US" altLang="en-US" sz="2400" dirty="0" smtClean="0"/>
              <a:t>“Evolving Trefoil” </a:t>
            </a:r>
            <a:endParaRPr lang="en-US" sz="2400" dirty="0"/>
          </a:p>
        </p:txBody>
      </p:sp>
    </p:spTree>
    <p:extLst>
      <p:ext uri="{BB962C8B-B14F-4D97-AF65-F5344CB8AC3E}">
        <p14:creationId xmlns:p14="http://schemas.microsoft.com/office/powerpoint/2010/main" val="11284375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0825" cy="685800"/>
          </a:xfrm>
        </p:spPr>
        <p:txBody>
          <a:bodyPr/>
          <a:lstStyle/>
          <a:p>
            <a:pPr>
              <a:defRPr/>
            </a:pPr>
            <a:r>
              <a:rPr lang="en-US" dirty="0" smtClean="0"/>
              <a:t>Determining Surface </a:t>
            </a:r>
            <a:r>
              <a:rPr lang="en-US" dirty="0" err="1" smtClean="0"/>
              <a:t>Orientability</a:t>
            </a:r>
            <a:r>
              <a:rPr lang="en-US" dirty="0" smtClean="0"/>
              <a:t> (2)</a:t>
            </a:r>
            <a:endParaRPr lang="en-US" dirty="0"/>
          </a:p>
        </p:txBody>
      </p:sp>
      <p:sp>
        <p:nvSpPr>
          <p:cNvPr id="3" name="Content Placeholder 2"/>
          <p:cNvSpPr>
            <a:spLocks noGrp="1"/>
          </p:cNvSpPr>
          <p:nvPr>
            <p:ph idx="1"/>
          </p:nvPr>
        </p:nvSpPr>
        <p:spPr>
          <a:xfrm>
            <a:off x="4267200" y="1600200"/>
            <a:ext cx="4873625" cy="4114800"/>
          </a:xfrm>
        </p:spPr>
        <p:txBody>
          <a:bodyPr/>
          <a:lstStyle/>
          <a:p>
            <a:pPr marL="0" indent="0">
              <a:lnSpc>
                <a:spcPct val="150000"/>
              </a:lnSpc>
              <a:buFont typeface="Monotype Sorts" charset="2"/>
              <a:buNone/>
              <a:defRPr/>
            </a:pPr>
            <a:r>
              <a:rPr lang="en-US" b="0" dirty="0" smtClean="0">
                <a:solidFill>
                  <a:srgbClr val="FFFF00"/>
                </a:solidFill>
              </a:rPr>
              <a:t>A shortcut:</a:t>
            </a:r>
            <a:br>
              <a:rPr lang="en-US" b="0" dirty="0" smtClean="0">
                <a:solidFill>
                  <a:srgbClr val="FFFF00"/>
                </a:solidFill>
              </a:rPr>
            </a:br>
            <a:r>
              <a:rPr lang="en-US" b="0" dirty="0" smtClean="0">
                <a:solidFill>
                  <a:srgbClr val="FFFF00"/>
                </a:solidFill>
              </a:rPr>
              <a:t/>
            </a:r>
            <a:br>
              <a:rPr lang="en-US" b="0" dirty="0" smtClean="0">
                <a:solidFill>
                  <a:srgbClr val="FFFF00"/>
                </a:solidFill>
              </a:rPr>
            </a:br>
            <a:r>
              <a:rPr lang="en-US" sz="2400" b="0" dirty="0" smtClean="0"/>
              <a:t>If you can find  </a:t>
            </a:r>
            <a:r>
              <a:rPr lang="en-US" sz="2400" b="0" dirty="0" smtClean="0">
                <a:solidFill>
                  <a:schemeClr val="accent5">
                    <a:lumMod val="75000"/>
                  </a:schemeClr>
                </a:solidFill>
              </a:rPr>
              <a:t>a path  </a:t>
            </a:r>
            <a:r>
              <a:rPr lang="en-US" sz="2400" b="0" dirty="0" smtClean="0"/>
              <a:t>to get </a:t>
            </a:r>
            <a:br>
              <a:rPr lang="en-US" sz="2400" b="0" dirty="0" smtClean="0"/>
            </a:br>
            <a:r>
              <a:rPr lang="en-US" sz="2400" b="0" dirty="0" smtClean="0"/>
              <a:t>from “one side” to “the other” without stepping across a rim, </a:t>
            </a:r>
            <a:br>
              <a:rPr lang="en-US" sz="2400" b="0" dirty="0" smtClean="0"/>
            </a:br>
            <a:r>
              <a:rPr lang="en-US" sz="2400" b="0" dirty="0" smtClean="0"/>
              <a:t>the surface is </a:t>
            </a:r>
            <a:r>
              <a:rPr lang="en-US" sz="2400" b="0" u="sng" dirty="0" smtClean="0"/>
              <a:t>single-sided.</a:t>
            </a:r>
            <a:endParaRPr lang="en-US" sz="2400" b="0" dirty="0"/>
          </a:p>
        </p:txBody>
      </p:sp>
      <p:pic>
        <p:nvPicPr>
          <p:cNvPr id="368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35655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eform 4"/>
          <p:cNvSpPr/>
          <p:nvPr/>
        </p:nvSpPr>
        <p:spPr bwMode="auto">
          <a:xfrm>
            <a:off x="1592263" y="3938588"/>
            <a:ext cx="1354137" cy="1557337"/>
          </a:xfrm>
          <a:custGeom>
            <a:avLst/>
            <a:gdLst>
              <a:gd name="connsiteX0" fmla="*/ 964423 w 1369305"/>
              <a:gd name="connsiteY0" fmla="*/ 1578233 h 1587858"/>
              <a:gd name="connsiteX1" fmla="*/ 1359058 w 1369305"/>
              <a:gd name="connsiteY1" fmla="*/ 1212473 h 1587858"/>
              <a:gd name="connsiteX2" fmla="*/ 1156928 w 1369305"/>
              <a:gd name="connsiteY2" fmla="*/ 413576 h 1587858"/>
              <a:gd name="connsiteX3" fmla="*/ 175151 w 1369305"/>
              <a:gd name="connsiteY3" fmla="*/ 18940 h 1587858"/>
              <a:gd name="connsiteX4" fmla="*/ 59648 w 1369305"/>
              <a:gd name="connsiteY4" fmla="*/ 991092 h 1587858"/>
              <a:gd name="connsiteX5" fmla="*/ 829669 w 1369305"/>
              <a:gd name="connsiteY5" fmla="*/ 1587858 h 1587858"/>
              <a:gd name="connsiteX0" fmla="*/ 957181 w 1351826"/>
              <a:gd name="connsiteY0" fmla="*/ 1605487 h 1615112"/>
              <a:gd name="connsiteX1" fmla="*/ 1351816 w 1351826"/>
              <a:gd name="connsiteY1" fmla="*/ 1239727 h 1615112"/>
              <a:gd name="connsiteX2" fmla="*/ 966806 w 1351826"/>
              <a:gd name="connsiteY2" fmla="*/ 267575 h 1615112"/>
              <a:gd name="connsiteX3" fmla="*/ 167909 w 1351826"/>
              <a:gd name="connsiteY3" fmla="*/ 46194 h 1615112"/>
              <a:gd name="connsiteX4" fmla="*/ 52406 w 1351826"/>
              <a:gd name="connsiteY4" fmla="*/ 1018346 h 1615112"/>
              <a:gd name="connsiteX5" fmla="*/ 822427 w 1351826"/>
              <a:gd name="connsiteY5" fmla="*/ 1615112 h 1615112"/>
              <a:gd name="connsiteX0" fmla="*/ 957181 w 1351951"/>
              <a:gd name="connsiteY0" fmla="*/ 1642625 h 1652250"/>
              <a:gd name="connsiteX1" fmla="*/ 1351816 w 1351951"/>
              <a:gd name="connsiteY1" fmla="*/ 1276865 h 1652250"/>
              <a:gd name="connsiteX2" fmla="*/ 966806 w 1351951"/>
              <a:gd name="connsiteY2" fmla="*/ 304713 h 1652250"/>
              <a:gd name="connsiteX3" fmla="*/ 167909 w 1351951"/>
              <a:gd name="connsiteY3" fmla="*/ 83332 h 1652250"/>
              <a:gd name="connsiteX4" fmla="*/ 52406 w 1351951"/>
              <a:gd name="connsiteY4" fmla="*/ 1055484 h 1652250"/>
              <a:gd name="connsiteX5" fmla="*/ 822427 w 1351951"/>
              <a:gd name="connsiteY5" fmla="*/ 1652250 h 1652250"/>
              <a:gd name="connsiteX0" fmla="*/ 994092 w 1388737"/>
              <a:gd name="connsiteY0" fmla="*/ 1512653 h 1522278"/>
              <a:gd name="connsiteX1" fmla="*/ 1388727 w 1388737"/>
              <a:gd name="connsiteY1" fmla="*/ 1146893 h 1522278"/>
              <a:gd name="connsiteX2" fmla="*/ 1003717 w 1388737"/>
              <a:gd name="connsiteY2" fmla="*/ 174741 h 1522278"/>
              <a:gd name="connsiteX3" fmla="*/ 118193 w 1388737"/>
              <a:gd name="connsiteY3" fmla="*/ 68863 h 1522278"/>
              <a:gd name="connsiteX4" fmla="*/ 89317 w 1388737"/>
              <a:gd name="connsiteY4" fmla="*/ 925512 h 1522278"/>
              <a:gd name="connsiteX5" fmla="*/ 859338 w 1388737"/>
              <a:gd name="connsiteY5" fmla="*/ 1522278 h 1522278"/>
              <a:gd name="connsiteX0" fmla="*/ 1034927 w 1429572"/>
              <a:gd name="connsiteY0" fmla="*/ 1606328 h 1615953"/>
              <a:gd name="connsiteX1" fmla="*/ 1429562 w 1429572"/>
              <a:gd name="connsiteY1" fmla="*/ 1240568 h 1615953"/>
              <a:gd name="connsiteX2" fmla="*/ 1044552 w 1429572"/>
              <a:gd name="connsiteY2" fmla="*/ 268416 h 1615953"/>
              <a:gd name="connsiteX3" fmla="*/ 159028 w 1429572"/>
              <a:gd name="connsiteY3" fmla="*/ 162538 h 1615953"/>
              <a:gd name="connsiteX4" fmla="*/ 130152 w 1429572"/>
              <a:gd name="connsiteY4" fmla="*/ 1019187 h 1615953"/>
              <a:gd name="connsiteX5" fmla="*/ 900173 w 1429572"/>
              <a:gd name="connsiteY5" fmla="*/ 1615953 h 1615953"/>
              <a:gd name="connsiteX0" fmla="*/ 967954 w 1362599"/>
              <a:gd name="connsiteY0" fmla="*/ 1521129 h 1530754"/>
              <a:gd name="connsiteX1" fmla="*/ 1362589 w 1362599"/>
              <a:gd name="connsiteY1" fmla="*/ 1155369 h 1530754"/>
              <a:gd name="connsiteX2" fmla="*/ 977579 w 1362599"/>
              <a:gd name="connsiteY2" fmla="*/ 183217 h 1530754"/>
              <a:gd name="connsiteX3" fmla="*/ 92055 w 1362599"/>
              <a:gd name="connsiteY3" fmla="*/ 77339 h 1530754"/>
              <a:gd name="connsiteX4" fmla="*/ 111305 w 1362599"/>
              <a:gd name="connsiteY4" fmla="*/ 1049491 h 1530754"/>
              <a:gd name="connsiteX5" fmla="*/ 833200 w 1362599"/>
              <a:gd name="connsiteY5" fmla="*/ 1530754 h 1530754"/>
              <a:gd name="connsiteX0" fmla="*/ 1018564 w 1413209"/>
              <a:gd name="connsiteY0" fmla="*/ 1521129 h 1530754"/>
              <a:gd name="connsiteX1" fmla="*/ 1413199 w 1413209"/>
              <a:gd name="connsiteY1" fmla="*/ 1155369 h 1530754"/>
              <a:gd name="connsiteX2" fmla="*/ 1028189 w 1413209"/>
              <a:gd name="connsiteY2" fmla="*/ 183217 h 1530754"/>
              <a:gd name="connsiteX3" fmla="*/ 142665 w 1413209"/>
              <a:gd name="connsiteY3" fmla="*/ 77339 h 1530754"/>
              <a:gd name="connsiteX4" fmla="*/ 161915 w 1413209"/>
              <a:gd name="connsiteY4" fmla="*/ 1049491 h 1530754"/>
              <a:gd name="connsiteX5" fmla="*/ 883810 w 1413209"/>
              <a:gd name="connsiteY5" fmla="*/ 1530754 h 1530754"/>
              <a:gd name="connsiteX0" fmla="*/ 1018564 w 1413209"/>
              <a:gd name="connsiteY0" fmla="*/ 1521129 h 1530754"/>
              <a:gd name="connsiteX1" fmla="*/ 1413199 w 1413209"/>
              <a:gd name="connsiteY1" fmla="*/ 1155369 h 1530754"/>
              <a:gd name="connsiteX2" fmla="*/ 1028189 w 1413209"/>
              <a:gd name="connsiteY2" fmla="*/ 183217 h 1530754"/>
              <a:gd name="connsiteX3" fmla="*/ 142665 w 1413209"/>
              <a:gd name="connsiteY3" fmla="*/ 77339 h 1530754"/>
              <a:gd name="connsiteX4" fmla="*/ 161915 w 1413209"/>
              <a:gd name="connsiteY4" fmla="*/ 1049491 h 1530754"/>
              <a:gd name="connsiteX5" fmla="*/ 883810 w 1413209"/>
              <a:gd name="connsiteY5" fmla="*/ 1530754 h 1530754"/>
              <a:gd name="connsiteX0" fmla="*/ 1018564 w 1345838"/>
              <a:gd name="connsiteY0" fmla="*/ 1513693 h 1523318"/>
              <a:gd name="connsiteX1" fmla="*/ 1345822 w 1345838"/>
              <a:gd name="connsiteY1" fmla="*/ 965053 h 1523318"/>
              <a:gd name="connsiteX2" fmla="*/ 1028189 w 1345838"/>
              <a:gd name="connsiteY2" fmla="*/ 175781 h 1523318"/>
              <a:gd name="connsiteX3" fmla="*/ 142665 w 1345838"/>
              <a:gd name="connsiteY3" fmla="*/ 69903 h 1523318"/>
              <a:gd name="connsiteX4" fmla="*/ 161915 w 1345838"/>
              <a:gd name="connsiteY4" fmla="*/ 1042055 h 1523318"/>
              <a:gd name="connsiteX5" fmla="*/ 883810 w 1345838"/>
              <a:gd name="connsiteY5" fmla="*/ 1523318 h 1523318"/>
              <a:gd name="connsiteX0" fmla="*/ 1018564 w 1346504"/>
              <a:gd name="connsiteY0" fmla="*/ 1513693 h 1523318"/>
              <a:gd name="connsiteX1" fmla="*/ 1345822 w 1346504"/>
              <a:gd name="connsiteY1" fmla="*/ 965053 h 1523318"/>
              <a:gd name="connsiteX2" fmla="*/ 1028189 w 1346504"/>
              <a:gd name="connsiteY2" fmla="*/ 175781 h 1523318"/>
              <a:gd name="connsiteX3" fmla="*/ 142665 w 1346504"/>
              <a:gd name="connsiteY3" fmla="*/ 69903 h 1523318"/>
              <a:gd name="connsiteX4" fmla="*/ 161915 w 1346504"/>
              <a:gd name="connsiteY4" fmla="*/ 1042055 h 1523318"/>
              <a:gd name="connsiteX5" fmla="*/ 883810 w 1346504"/>
              <a:gd name="connsiteY5" fmla="*/ 1523318 h 1523318"/>
              <a:gd name="connsiteX0" fmla="*/ 1014272 w 1342096"/>
              <a:gd name="connsiteY0" fmla="*/ 1540949 h 1550574"/>
              <a:gd name="connsiteX1" fmla="*/ 1341530 w 1342096"/>
              <a:gd name="connsiteY1" fmla="*/ 992309 h 1550574"/>
              <a:gd name="connsiteX2" fmla="*/ 946895 w 1342096"/>
              <a:gd name="connsiteY2" fmla="*/ 135660 h 1550574"/>
              <a:gd name="connsiteX3" fmla="*/ 138373 w 1342096"/>
              <a:gd name="connsiteY3" fmla="*/ 97159 h 1550574"/>
              <a:gd name="connsiteX4" fmla="*/ 157623 w 1342096"/>
              <a:gd name="connsiteY4" fmla="*/ 1069311 h 1550574"/>
              <a:gd name="connsiteX5" fmla="*/ 879518 w 1342096"/>
              <a:gd name="connsiteY5" fmla="*/ 1550574 h 1550574"/>
              <a:gd name="connsiteX0" fmla="*/ 1014272 w 1342096"/>
              <a:gd name="connsiteY0" fmla="*/ 1550503 h 1560128"/>
              <a:gd name="connsiteX1" fmla="*/ 1341530 w 1342096"/>
              <a:gd name="connsiteY1" fmla="*/ 1001863 h 1560128"/>
              <a:gd name="connsiteX2" fmla="*/ 946895 w 1342096"/>
              <a:gd name="connsiteY2" fmla="*/ 145214 h 1560128"/>
              <a:gd name="connsiteX3" fmla="*/ 138373 w 1342096"/>
              <a:gd name="connsiteY3" fmla="*/ 106713 h 1560128"/>
              <a:gd name="connsiteX4" fmla="*/ 157623 w 1342096"/>
              <a:gd name="connsiteY4" fmla="*/ 1078865 h 1560128"/>
              <a:gd name="connsiteX5" fmla="*/ 879518 w 1342096"/>
              <a:gd name="connsiteY5" fmla="*/ 1560128 h 1560128"/>
              <a:gd name="connsiteX0" fmla="*/ 940487 w 1268311"/>
              <a:gd name="connsiteY0" fmla="*/ 1547320 h 1556945"/>
              <a:gd name="connsiteX1" fmla="*/ 1267745 w 1268311"/>
              <a:gd name="connsiteY1" fmla="*/ 998680 h 1556945"/>
              <a:gd name="connsiteX2" fmla="*/ 873110 w 1268311"/>
              <a:gd name="connsiteY2" fmla="*/ 142031 h 1556945"/>
              <a:gd name="connsiteX3" fmla="*/ 103089 w 1268311"/>
              <a:gd name="connsiteY3" fmla="*/ 93904 h 1556945"/>
              <a:gd name="connsiteX4" fmla="*/ 83838 w 1268311"/>
              <a:gd name="connsiteY4" fmla="*/ 1075682 h 1556945"/>
              <a:gd name="connsiteX5" fmla="*/ 805733 w 1268311"/>
              <a:gd name="connsiteY5" fmla="*/ 1556945 h 1556945"/>
              <a:gd name="connsiteX0" fmla="*/ 1013958 w 1341782"/>
              <a:gd name="connsiteY0" fmla="*/ 1605596 h 1615221"/>
              <a:gd name="connsiteX1" fmla="*/ 1341216 w 1341782"/>
              <a:gd name="connsiteY1" fmla="*/ 1056956 h 1615221"/>
              <a:gd name="connsiteX2" fmla="*/ 946581 w 1341782"/>
              <a:gd name="connsiteY2" fmla="*/ 200307 h 1615221"/>
              <a:gd name="connsiteX3" fmla="*/ 176560 w 1341782"/>
              <a:gd name="connsiteY3" fmla="*/ 152180 h 1615221"/>
              <a:gd name="connsiteX4" fmla="*/ 157309 w 1341782"/>
              <a:gd name="connsiteY4" fmla="*/ 1133958 h 1615221"/>
              <a:gd name="connsiteX5" fmla="*/ 879204 w 1341782"/>
              <a:gd name="connsiteY5" fmla="*/ 1615221 h 1615221"/>
              <a:gd name="connsiteX0" fmla="*/ 978728 w 1306552"/>
              <a:gd name="connsiteY0" fmla="*/ 1547320 h 1556945"/>
              <a:gd name="connsiteX1" fmla="*/ 1305986 w 1306552"/>
              <a:gd name="connsiteY1" fmla="*/ 998680 h 1556945"/>
              <a:gd name="connsiteX2" fmla="*/ 911351 w 1306552"/>
              <a:gd name="connsiteY2" fmla="*/ 142031 h 1556945"/>
              <a:gd name="connsiteX3" fmla="*/ 141330 w 1306552"/>
              <a:gd name="connsiteY3" fmla="*/ 93904 h 1556945"/>
              <a:gd name="connsiteX4" fmla="*/ 64328 w 1306552"/>
              <a:gd name="connsiteY4" fmla="*/ 1075682 h 1556945"/>
              <a:gd name="connsiteX5" fmla="*/ 843974 w 1306552"/>
              <a:gd name="connsiteY5" fmla="*/ 1556945 h 1556945"/>
              <a:gd name="connsiteX0" fmla="*/ 1025415 w 1353239"/>
              <a:gd name="connsiteY0" fmla="*/ 1547320 h 1556945"/>
              <a:gd name="connsiteX1" fmla="*/ 1352673 w 1353239"/>
              <a:gd name="connsiteY1" fmla="*/ 998680 h 1556945"/>
              <a:gd name="connsiteX2" fmla="*/ 958038 w 1353239"/>
              <a:gd name="connsiteY2" fmla="*/ 142031 h 1556945"/>
              <a:gd name="connsiteX3" fmla="*/ 188017 w 1353239"/>
              <a:gd name="connsiteY3" fmla="*/ 93904 h 1556945"/>
              <a:gd name="connsiteX4" fmla="*/ 111015 w 1353239"/>
              <a:gd name="connsiteY4" fmla="*/ 1075682 h 1556945"/>
              <a:gd name="connsiteX5" fmla="*/ 890661 w 1353239"/>
              <a:gd name="connsiteY5" fmla="*/ 1556945 h 155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3239" h="1556945">
                <a:moveTo>
                  <a:pt x="1025415" y="1547320"/>
                </a:moveTo>
                <a:cubicBezTo>
                  <a:pt x="1206690" y="1461494"/>
                  <a:pt x="1363902" y="1232895"/>
                  <a:pt x="1352673" y="998680"/>
                </a:cubicBezTo>
                <a:cubicBezTo>
                  <a:pt x="1341444" y="764465"/>
                  <a:pt x="1152147" y="292827"/>
                  <a:pt x="958038" y="142031"/>
                </a:cubicBezTo>
                <a:cubicBezTo>
                  <a:pt x="763929" y="-8765"/>
                  <a:pt x="329187" y="-61704"/>
                  <a:pt x="188017" y="93904"/>
                </a:cubicBezTo>
                <a:cubicBezTo>
                  <a:pt x="46847" y="249512"/>
                  <a:pt x="-111970" y="658588"/>
                  <a:pt x="111015" y="1075682"/>
                </a:cubicBezTo>
                <a:cubicBezTo>
                  <a:pt x="334000" y="1492776"/>
                  <a:pt x="444690" y="1475932"/>
                  <a:pt x="890661" y="1556945"/>
                </a:cubicBezTo>
              </a:path>
            </a:pathLst>
          </a:custGeom>
          <a:noFill/>
          <a:ln w="38100" cap="flat" cmpd="sng" algn="ctr">
            <a:solidFill>
              <a:schemeClr val="accent5">
                <a:lumMod val="75000"/>
              </a:schemeClr>
            </a:solidFill>
            <a:prstDash val="solid"/>
            <a:round/>
            <a:headEnd type="none" w="sm" len="sm"/>
            <a:tailEnd type="none" w="sm" len="sm"/>
          </a:ln>
          <a:effectLst/>
        </p:spPr>
        <p:txBody>
          <a:bodyPr/>
          <a:lstStyle/>
          <a:p>
            <a:pPr algn="ctr">
              <a:defRPr/>
            </a:pPr>
            <a:endParaRPr lang="en-US">
              <a:latin typeface="Arial" charset="0"/>
            </a:endParaRPr>
          </a:p>
        </p:txBody>
      </p:sp>
    </p:spTree>
    <p:extLst>
      <p:ext uri="{BB962C8B-B14F-4D97-AF65-F5344CB8AC3E}">
        <p14:creationId xmlns:p14="http://schemas.microsoft.com/office/powerpoint/2010/main" val="12339721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8138"/>
            <a:ext cx="9123363" cy="685800"/>
          </a:xfrm>
        </p:spPr>
        <p:txBody>
          <a:bodyPr/>
          <a:lstStyle/>
          <a:p>
            <a:pPr>
              <a:defRPr/>
            </a:pPr>
            <a:r>
              <a:rPr lang="en-US" altLang="en-US" dirty="0" smtClean="0"/>
              <a:t>Determining the Genus of a 2-Manifold</a:t>
            </a:r>
          </a:p>
        </p:txBody>
      </p:sp>
      <p:sp>
        <p:nvSpPr>
          <p:cNvPr id="38915" name="Content Placeholder 2"/>
          <p:cNvSpPr>
            <a:spLocks noGrp="1"/>
          </p:cNvSpPr>
          <p:nvPr>
            <p:ph idx="1"/>
          </p:nvPr>
        </p:nvSpPr>
        <p:spPr>
          <a:xfrm>
            <a:off x="1295400" y="1098550"/>
            <a:ext cx="6856413" cy="1371600"/>
          </a:xfrm>
        </p:spPr>
        <p:txBody>
          <a:bodyPr/>
          <a:lstStyle/>
          <a:p>
            <a:r>
              <a:rPr lang="en-US" altLang="en-US" sz="2400" b="0" dirty="0" smtClean="0">
                <a:solidFill>
                  <a:srgbClr val="FFFF00"/>
                </a:solidFill>
              </a:rPr>
              <a:t>The number of independent closed-loop cuts </a:t>
            </a:r>
            <a:br>
              <a:rPr lang="en-US" altLang="en-US" sz="2400" b="0" dirty="0" smtClean="0">
                <a:solidFill>
                  <a:srgbClr val="FFFF00"/>
                </a:solidFill>
              </a:rPr>
            </a:br>
            <a:r>
              <a:rPr lang="en-US" altLang="en-US" sz="2400" b="0" dirty="0" smtClean="0">
                <a:solidFill>
                  <a:srgbClr val="FFFF00"/>
                </a:solidFill>
              </a:rPr>
              <a:t>that can be made on a surface, while leaving </a:t>
            </a:r>
            <a:br>
              <a:rPr lang="en-US" altLang="en-US" sz="2400" b="0" dirty="0" smtClean="0">
                <a:solidFill>
                  <a:srgbClr val="FFFF00"/>
                </a:solidFill>
              </a:rPr>
            </a:br>
            <a:r>
              <a:rPr lang="en-US" altLang="en-US" sz="2400" b="0" dirty="0" smtClean="0">
                <a:solidFill>
                  <a:srgbClr val="FFFF00"/>
                </a:solidFill>
              </a:rPr>
              <a:t>all its pieces connected to one another.</a:t>
            </a:r>
          </a:p>
        </p:txBody>
      </p:sp>
      <p:sp>
        <p:nvSpPr>
          <p:cNvPr id="38916" name="TextBox 3"/>
          <p:cNvSpPr txBox="1">
            <a:spLocks noChangeArrowheads="1"/>
          </p:cNvSpPr>
          <p:nvPr/>
        </p:nvSpPr>
        <p:spPr bwMode="auto">
          <a:xfrm>
            <a:off x="992188" y="2409825"/>
            <a:ext cx="2763837"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b="0" u="sng"/>
              <a:t>Closed surfaces</a:t>
            </a:r>
          </a:p>
          <a:p>
            <a:pPr algn="ctr">
              <a:spcBef>
                <a:spcPct val="0"/>
              </a:spcBef>
              <a:buClrTx/>
              <a:buSzTx/>
              <a:buFontTx/>
              <a:buNone/>
            </a:pPr>
            <a:r>
              <a:rPr lang="en-US" altLang="en-US" sz="2400" b="0">
                <a:solidFill>
                  <a:srgbClr val="92D050"/>
                </a:solidFill>
              </a:rPr>
              <a:t>(handle-bodies)</a:t>
            </a:r>
          </a:p>
        </p:txBody>
      </p:sp>
      <p:sp>
        <p:nvSpPr>
          <p:cNvPr id="38917" name="TextBox 4"/>
          <p:cNvSpPr txBox="1">
            <a:spLocks noChangeArrowheads="1"/>
          </p:cNvSpPr>
          <p:nvPr/>
        </p:nvSpPr>
        <p:spPr bwMode="auto">
          <a:xfrm>
            <a:off x="4773613" y="2409825"/>
            <a:ext cx="3663950"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b="0" u="sng"/>
              <a:t>Surfaces with borders</a:t>
            </a:r>
          </a:p>
          <a:p>
            <a:pPr algn="ctr">
              <a:spcBef>
                <a:spcPct val="0"/>
              </a:spcBef>
              <a:buClrTx/>
              <a:buSzTx/>
              <a:buFontTx/>
              <a:buNone/>
            </a:pPr>
            <a:r>
              <a:rPr lang="en-US" altLang="en-US" sz="2400" b="0">
                <a:solidFill>
                  <a:srgbClr val="92D050"/>
                </a:solidFill>
              </a:rPr>
              <a:t>(disks with punctures)</a:t>
            </a:r>
          </a:p>
        </p:txBody>
      </p:sp>
      <p:pic>
        <p:nvPicPr>
          <p:cNvPr id="3891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2550" y="3482975"/>
            <a:ext cx="1336675" cy="131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438" y="5356225"/>
            <a:ext cx="4124325"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920" name="Group 19"/>
          <p:cNvGrpSpPr>
            <a:grpSpLocks/>
          </p:cNvGrpSpPr>
          <p:nvPr/>
        </p:nvGrpSpPr>
        <p:grpSpPr bwMode="auto">
          <a:xfrm>
            <a:off x="4700588" y="3640138"/>
            <a:ext cx="3962400" cy="2360612"/>
            <a:chOff x="4700788" y="3640867"/>
            <a:chExt cx="3962400" cy="2359739"/>
          </a:xfrm>
        </p:grpSpPr>
        <p:sp>
          <p:nvSpPr>
            <p:cNvPr id="8" name="Oval 7"/>
            <p:cNvSpPr/>
            <p:nvPr/>
          </p:nvSpPr>
          <p:spPr bwMode="auto">
            <a:xfrm>
              <a:off x="4700788" y="3640867"/>
              <a:ext cx="1905000" cy="1142577"/>
            </a:xfrm>
            <a:prstGeom prst="ellipse">
              <a:avLst/>
            </a:prstGeom>
            <a:solidFill>
              <a:schemeClr val="accent1">
                <a:lumMod val="50000"/>
              </a:schemeClr>
            </a:solidFill>
            <a:ln w="12700" cap="flat" cmpd="sng" algn="ctr">
              <a:solidFill>
                <a:schemeClr val="tx1"/>
              </a:solidFill>
              <a:prstDash val="solid"/>
              <a:round/>
              <a:headEnd type="none" w="sm" len="sm"/>
              <a:tailEnd type="none" w="sm" len="sm"/>
            </a:ln>
            <a:effectLst/>
          </p:spPr>
          <p:txBody>
            <a:bodyPr/>
            <a:lstStyle/>
            <a:p>
              <a:pPr algn="ctr">
                <a:defRPr/>
              </a:pPr>
              <a:endParaRPr lang="en-US">
                <a:latin typeface="Arial" charset="0"/>
              </a:endParaRPr>
            </a:p>
          </p:txBody>
        </p:sp>
        <p:sp>
          <p:nvSpPr>
            <p:cNvPr id="9" name="Oval 8"/>
            <p:cNvSpPr/>
            <p:nvPr/>
          </p:nvSpPr>
          <p:spPr bwMode="auto">
            <a:xfrm>
              <a:off x="6758188" y="3640867"/>
              <a:ext cx="1905000" cy="1142577"/>
            </a:xfrm>
            <a:prstGeom prst="ellipse">
              <a:avLst/>
            </a:prstGeom>
            <a:solidFill>
              <a:schemeClr val="accent1">
                <a:lumMod val="50000"/>
              </a:schemeClr>
            </a:solidFill>
            <a:ln w="12700" cap="flat" cmpd="sng" algn="ctr">
              <a:solidFill>
                <a:schemeClr val="tx1"/>
              </a:solidFill>
              <a:prstDash val="solid"/>
              <a:round/>
              <a:headEnd type="none" w="sm" len="sm"/>
              <a:tailEnd type="none" w="sm" len="sm"/>
            </a:ln>
            <a:effectLst/>
          </p:spPr>
          <p:txBody>
            <a:bodyPr/>
            <a:lstStyle/>
            <a:p>
              <a:pPr algn="ctr">
                <a:defRPr/>
              </a:pPr>
              <a:endParaRPr lang="en-US">
                <a:latin typeface="Arial" charset="0"/>
              </a:endParaRPr>
            </a:p>
          </p:txBody>
        </p:sp>
        <p:sp>
          <p:nvSpPr>
            <p:cNvPr id="10" name="Oval 9"/>
            <p:cNvSpPr/>
            <p:nvPr/>
          </p:nvSpPr>
          <p:spPr bwMode="auto">
            <a:xfrm>
              <a:off x="5781875" y="4858029"/>
              <a:ext cx="1905000" cy="1142577"/>
            </a:xfrm>
            <a:prstGeom prst="ellipse">
              <a:avLst/>
            </a:prstGeom>
            <a:solidFill>
              <a:schemeClr val="accent1">
                <a:lumMod val="50000"/>
              </a:schemeClr>
            </a:solidFill>
            <a:ln w="12700" cap="flat" cmpd="sng" algn="ctr">
              <a:solidFill>
                <a:schemeClr val="tx1"/>
              </a:solidFill>
              <a:prstDash val="solid"/>
              <a:round/>
              <a:headEnd type="none" w="sm" len="sm"/>
              <a:tailEnd type="none" w="sm" len="sm"/>
            </a:ln>
            <a:effectLst/>
          </p:spPr>
          <p:txBody>
            <a:bodyPr/>
            <a:lstStyle/>
            <a:p>
              <a:pPr algn="ctr">
                <a:defRPr/>
              </a:pPr>
              <a:endParaRPr lang="en-US">
                <a:latin typeface="Arial" charset="0"/>
              </a:endParaRPr>
            </a:p>
          </p:txBody>
        </p:sp>
        <p:sp>
          <p:nvSpPr>
            <p:cNvPr id="11" name="Freeform 10"/>
            <p:cNvSpPr/>
            <p:nvPr/>
          </p:nvSpPr>
          <p:spPr bwMode="auto">
            <a:xfrm>
              <a:off x="4972250" y="3883664"/>
              <a:ext cx="1200150" cy="652222"/>
            </a:xfrm>
            <a:custGeom>
              <a:avLst/>
              <a:gdLst>
                <a:gd name="connsiteX0" fmla="*/ 653805 w 1200376"/>
                <a:gd name="connsiteY0" fmla="*/ 616767 h 653112"/>
                <a:gd name="connsiteX1" fmla="*/ 921819 w 1200376"/>
                <a:gd name="connsiteY1" fmla="*/ 608884 h 653112"/>
                <a:gd name="connsiteX2" fmla="*/ 1197716 w 1200376"/>
                <a:gd name="connsiteY2" fmla="*/ 104387 h 653112"/>
                <a:gd name="connsiteX3" fmla="*/ 748398 w 1200376"/>
                <a:gd name="connsiteY3" fmla="*/ 9794 h 653112"/>
                <a:gd name="connsiteX4" fmla="*/ 519798 w 1200376"/>
                <a:gd name="connsiteY4" fmla="*/ 254160 h 653112"/>
                <a:gd name="connsiteX5" fmla="*/ 54716 w 1200376"/>
                <a:gd name="connsiteY5" fmla="*/ 269925 h 653112"/>
                <a:gd name="connsiteX6" fmla="*/ 46833 w 1200376"/>
                <a:gd name="connsiteY6" fmla="*/ 561587 h 653112"/>
                <a:gd name="connsiteX7" fmla="*/ 393674 w 1200376"/>
                <a:gd name="connsiteY7" fmla="*/ 498525 h 653112"/>
                <a:gd name="connsiteX8" fmla="*/ 693219 w 1200376"/>
                <a:gd name="connsiteY8" fmla="*/ 514291 h 653112"/>
                <a:gd name="connsiteX9" fmla="*/ 653805 w 1200376"/>
                <a:gd name="connsiteY9" fmla="*/ 616767 h 6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376" h="653112">
                  <a:moveTo>
                    <a:pt x="653805" y="616767"/>
                  </a:moveTo>
                  <a:cubicBezTo>
                    <a:pt x="691905" y="632532"/>
                    <a:pt x="831167" y="694281"/>
                    <a:pt x="921819" y="608884"/>
                  </a:cubicBezTo>
                  <a:cubicBezTo>
                    <a:pt x="1012471" y="523487"/>
                    <a:pt x="1226619" y="204235"/>
                    <a:pt x="1197716" y="104387"/>
                  </a:cubicBezTo>
                  <a:cubicBezTo>
                    <a:pt x="1168813" y="4539"/>
                    <a:pt x="861384" y="-15168"/>
                    <a:pt x="748398" y="9794"/>
                  </a:cubicBezTo>
                  <a:cubicBezTo>
                    <a:pt x="635412" y="34756"/>
                    <a:pt x="635412" y="210805"/>
                    <a:pt x="519798" y="254160"/>
                  </a:cubicBezTo>
                  <a:cubicBezTo>
                    <a:pt x="404184" y="297515"/>
                    <a:pt x="133543" y="218687"/>
                    <a:pt x="54716" y="269925"/>
                  </a:cubicBezTo>
                  <a:cubicBezTo>
                    <a:pt x="-24111" y="321163"/>
                    <a:pt x="-9660" y="523487"/>
                    <a:pt x="46833" y="561587"/>
                  </a:cubicBezTo>
                  <a:cubicBezTo>
                    <a:pt x="103326" y="599687"/>
                    <a:pt x="285943" y="506408"/>
                    <a:pt x="393674" y="498525"/>
                  </a:cubicBezTo>
                  <a:cubicBezTo>
                    <a:pt x="501405" y="490642"/>
                    <a:pt x="644609" y="494584"/>
                    <a:pt x="693219" y="514291"/>
                  </a:cubicBezTo>
                  <a:cubicBezTo>
                    <a:pt x="741829" y="533998"/>
                    <a:pt x="615705" y="601002"/>
                    <a:pt x="653805" y="616767"/>
                  </a:cubicBezTo>
                  <a:close/>
                </a:path>
              </a:pathLst>
            </a:custGeom>
            <a:solidFill>
              <a:schemeClr val="accent1">
                <a:lumMod val="75000"/>
              </a:schemeClr>
            </a:solidFill>
            <a:ln w="28575" cap="flat" cmpd="sng" algn="ctr">
              <a:solidFill>
                <a:srgbClr val="FF0000"/>
              </a:solidFill>
              <a:prstDash val="solid"/>
              <a:round/>
              <a:headEnd type="none" w="sm" len="sm"/>
              <a:tailEnd type="none" w="sm" len="sm"/>
            </a:ln>
            <a:effectLst/>
          </p:spPr>
          <p:txBody>
            <a:bodyPr/>
            <a:lstStyle/>
            <a:p>
              <a:pPr algn="ctr">
                <a:defRPr/>
              </a:pPr>
              <a:endParaRPr lang="en-US">
                <a:latin typeface="Arial" charset="0"/>
              </a:endParaRPr>
            </a:p>
          </p:txBody>
        </p:sp>
        <p:sp>
          <p:nvSpPr>
            <p:cNvPr id="12" name="Freeform 11"/>
            <p:cNvSpPr/>
            <p:nvPr/>
          </p:nvSpPr>
          <p:spPr bwMode="auto">
            <a:xfrm>
              <a:off x="7078863" y="3883664"/>
              <a:ext cx="1200150" cy="652222"/>
            </a:xfrm>
            <a:custGeom>
              <a:avLst/>
              <a:gdLst>
                <a:gd name="connsiteX0" fmla="*/ 653805 w 1200376"/>
                <a:gd name="connsiteY0" fmla="*/ 616767 h 653112"/>
                <a:gd name="connsiteX1" fmla="*/ 921819 w 1200376"/>
                <a:gd name="connsiteY1" fmla="*/ 608884 h 653112"/>
                <a:gd name="connsiteX2" fmla="*/ 1197716 w 1200376"/>
                <a:gd name="connsiteY2" fmla="*/ 104387 h 653112"/>
                <a:gd name="connsiteX3" fmla="*/ 748398 w 1200376"/>
                <a:gd name="connsiteY3" fmla="*/ 9794 h 653112"/>
                <a:gd name="connsiteX4" fmla="*/ 519798 w 1200376"/>
                <a:gd name="connsiteY4" fmla="*/ 254160 h 653112"/>
                <a:gd name="connsiteX5" fmla="*/ 54716 w 1200376"/>
                <a:gd name="connsiteY5" fmla="*/ 269925 h 653112"/>
                <a:gd name="connsiteX6" fmla="*/ 46833 w 1200376"/>
                <a:gd name="connsiteY6" fmla="*/ 561587 h 653112"/>
                <a:gd name="connsiteX7" fmla="*/ 393674 w 1200376"/>
                <a:gd name="connsiteY7" fmla="*/ 498525 h 653112"/>
                <a:gd name="connsiteX8" fmla="*/ 693219 w 1200376"/>
                <a:gd name="connsiteY8" fmla="*/ 514291 h 653112"/>
                <a:gd name="connsiteX9" fmla="*/ 653805 w 1200376"/>
                <a:gd name="connsiteY9" fmla="*/ 616767 h 6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376" h="653112">
                  <a:moveTo>
                    <a:pt x="653805" y="616767"/>
                  </a:moveTo>
                  <a:cubicBezTo>
                    <a:pt x="691905" y="632532"/>
                    <a:pt x="831167" y="694281"/>
                    <a:pt x="921819" y="608884"/>
                  </a:cubicBezTo>
                  <a:cubicBezTo>
                    <a:pt x="1012471" y="523487"/>
                    <a:pt x="1226619" y="204235"/>
                    <a:pt x="1197716" y="104387"/>
                  </a:cubicBezTo>
                  <a:cubicBezTo>
                    <a:pt x="1168813" y="4539"/>
                    <a:pt x="861384" y="-15168"/>
                    <a:pt x="748398" y="9794"/>
                  </a:cubicBezTo>
                  <a:cubicBezTo>
                    <a:pt x="635412" y="34756"/>
                    <a:pt x="635412" y="210805"/>
                    <a:pt x="519798" y="254160"/>
                  </a:cubicBezTo>
                  <a:cubicBezTo>
                    <a:pt x="404184" y="297515"/>
                    <a:pt x="133543" y="218687"/>
                    <a:pt x="54716" y="269925"/>
                  </a:cubicBezTo>
                  <a:cubicBezTo>
                    <a:pt x="-24111" y="321163"/>
                    <a:pt x="-9660" y="523487"/>
                    <a:pt x="46833" y="561587"/>
                  </a:cubicBezTo>
                  <a:cubicBezTo>
                    <a:pt x="103326" y="599687"/>
                    <a:pt x="285943" y="506408"/>
                    <a:pt x="393674" y="498525"/>
                  </a:cubicBezTo>
                  <a:cubicBezTo>
                    <a:pt x="501405" y="490642"/>
                    <a:pt x="644609" y="494584"/>
                    <a:pt x="693219" y="514291"/>
                  </a:cubicBezTo>
                  <a:cubicBezTo>
                    <a:pt x="741829" y="533998"/>
                    <a:pt x="615705" y="601002"/>
                    <a:pt x="653805" y="616767"/>
                  </a:cubicBezTo>
                  <a:close/>
                </a:path>
              </a:pathLst>
            </a:custGeom>
            <a:solidFill>
              <a:schemeClr val="accent1">
                <a:lumMod val="75000"/>
              </a:schemeClr>
            </a:solidFill>
            <a:ln w="28575" cap="flat" cmpd="sng" algn="ctr">
              <a:solidFill>
                <a:srgbClr val="FF0000"/>
              </a:solidFill>
              <a:prstDash val="solid"/>
              <a:round/>
              <a:headEnd type="none" w="sm" len="sm"/>
              <a:tailEnd type="none" w="sm" len="sm"/>
            </a:ln>
            <a:effectLst/>
          </p:spPr>
          <p:txBody>
            <a:bodyPr/>
            <a:lstStyle/>
            <a:p>
              <a:pPr algn="ctr">
                <a:defRPr/>
              </a:pPr>
              <a:endParaRPr lang="en-US">
                <a:latin typeface="Arial" charset="0"/>
              </a:endParaRPr>
            </a:p>
          </p:txBody>
        </p:sp>
        <p:sp>
          <p:nvSpPr>
            <p:cNvPr id="38933" name="Oval 12"/>
            <p:cNvSpPr>
              <a:spLocks noChangeArrowheads="1"/>
            </p:cNvSpPr>
            <p:nvPr/>
          </p:nvSpPr>
          <p:spPr bwMode="auto">
            <a:xfrm>
              <a:off x="7079384" y="3809582"/>
              <a:ext cx="409106" cy="242454"/>
            </a:xfrm>
            <a:prstGeom prst="ellipse">
              <a:avLst/>
            </a:prstGeom>
            <a:solidFill>
              <a:schemeClr val="bg1"/>
            </a:solidFill>
            <a:ln w="12700">
              <a:solidFill>
                <a:schemeClr val="tx1"/>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en-US" b="0"/>
            </a:p>
          </p:txBody>
        </p:sp>
        <p:sp>
          <p:nvSpPr>
            <p:cNvPr id="38934" name="Oval 13"/>
            <p:cNvSpPr>
              <a:spLocks noChangeArrowheads="1"/>
            </p:cNvSpPr>
            <p:nvPr/>
          </p:nvSpPr>
          <p:spPr bwMode="auto">
            <a:xfrm>
              <a:off x="7690298" y="4088650"/>
              <a:ext cx="409106" cy="242454"/>
            </a:xfrm>
            <a:prstGeom prst="ellipse">
              <a:avLst/>
            </a:prstGeom>
            <a:solidFill>
              <a:schemeClr val="bg1"/>
            </a:solidFill>
            <a:ln w="12700">
              <a:solidFill>
                <a:schemeClr val="tx1"/>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en-US" b="0"/>
            </a:p>
          </p:txBody>
        </p:sp>
        <p:sp>
          <p:nvSpPr>
            <p:cNvPr id="38935" name="Oval 14"/>
            <p:cNvSpPr>
              <a:spLocks noChangeArrowheads="1"/>
            </p:cNvSpPr>
            <p:nvPr/>
          </p:nvSpPr>
          <p:spPr bwMode="auto">
            <a:xfrm>
              <a:off x="6529987" y="4945464"/>
              <a:ext cx="409106" cy="242454"/>
            </a:xfrm>
            <a:prstGeom prst="ellipse">
              <a:avLst/>
            </a:prstGeom>
            <a:solidFill>
              <a:schemeClr val="bg1"/>
            </a:solidFill>
            <a:ln w="12700">
              <a:solidFill>
                <a:schemeClr val="tx1"/>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en-US" b="0"/>
            </a:p>
          </p:txBody>
        </p:sp>
        <p:sp>
          <p:nvSpPr>
            <p:cNvPr id="38936" name="Oval 15"/>
            <p:cNvSpPr>
              <a:spLocks noChangeArrowheads="1"/>
            </p:cNvSpPr>
            <p:nvPr/>
          </p:nvSpPr>
          <p:spPr bwMode="auto">
            <a:xfrm>
              <a:off x="6041491" y="5187918"/>
              <a:ext cx="409106" cy="242454"/>
            </a:xfrm>
            <a:prstGeom prst="ellipse">
              <a:avLst/>
            </a:prstGeom>
            <a:solidFill>
              <a:schemeClr val="bg1"/>
            </a:solidFill>
            <a:ln w="12700">
              <a:solidFill>
                <a:schemeClr val="tx1"/>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en-US" b="0"/>
            </a:p>
          </p:txBody>
        </p:sp>
        <p:sp>
          <p:nvSpPr>
            <p:cNvPr id="38937" name="Oval 16"/>
            <p:cNvSpPr>
              <a:spLocks noChangeArrowheads="1"/>
            </p:cNvSpPr>
            <p:nvPr/>
          </p:nvSpPr>
          <p:spPr bwMode="auto">
            <a:xfrm>
              <a:off x="6248387" y="5590439"/>
              <a:ext cx="409106" cy="242454"/>
            </a:xfrm>
            <a:prstGeom prst="ellipse">
              <a:avLst/>
            </a:prstGeom>
            <a:solidFill>
              <a:schemeClr val="bg1"/>
            </a:solidFill>
            <a:ln w="12700">
              <a:solidFill>
                <a:schemeClr val="tx1"/>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en-US" b="0"/>
            </a:p>
          </p:txBody>
        </p:sp>
        <p:sp>
          <p:nvSpPr>
            <p:cNvPr id="38938" name="Oval 17"/>
            <p:cNvSpPr>
              <a:spLocks noChangeArrowheads="1"/>
            </p:cNvSpPr>
            <p:nvPr/>
          </p:nvSpPr>
          <p:spPr bwMode="auto">
            <a:xfrm>
              <a:off x="6919287" y="5538728"/>
              <a:ext cx="409106" cy="242454"/>
            </a:xfrm>
            <a:prstGeom prst="ellipse">
              <a:avLst/>
            </a:prstGeom>
            <a:solidFill>
              <a:schemeClr val="bg1"/>
            </a:solidFill>
            <a:ln w="12700">
              <a:solidFill>
                <a:schemeClr val="tx1"/>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en-US" b="0"/>
            </a:p>
          </p:txBody>
        </p:sp>
        <p:sp>
          <p:nvSpPr>
            <p:cNvPr id="38939" name="Oval 18"/>
            <p:cNvSpPr>
              <a:spLocks noChangeArrowheads="1"/>
            </p:cNvSpPr>
            <p:nvPr/>
          </p:nvSpPr>
          <p:spPr bwMode="auto">
            <a:xfrm>
              <a:off x="7079384" y="5138178"/>
              <a:ext cx="409106" cy="242454"/>
            </a:xfrm>
            <a:prstGeom prst="ellipse">
              <a:avLst/>
            </a:prstGeom>
            <a:solidFill>
              <a:schemeClr val="bg1"/>
            </a:solidFill>
            <a:ln w="12700">
              <a:solidFill>
                <a:schemeClr val="tx1"/>
              </a:solidFill>
              <a:round/>
              <a:headEnd type="none" w="sm" len="sm"/>
              <a:tailEnd type="none" w="sm" len="sm"/>
            </a:ln>
          </p:spPr>
          <p:txBody>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en-US" b="0"/>
            </a:p>
          </p:txBody>
        </p:sp>
      </p:grpSp>
      <p:pic>
        <p:nvPicPr>
          <p:cNvPr id="3892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988" y="3482975"/>
            <a:ext cx="1314450" cy="131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2" name="TextBox 21"/>
          <p:cNvSpPr txBox="1">
            <a:spLocks noChangeArrowheads="1"/>
          </p:cNvSpPr>
          <p:nvPr/>
        </p:nvSpPr>
        <p:spPr bwMode="auto">
          <a:xfrm>
            <a:off x="5943600" y="6043613"/>
            <a:ext cx="196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2400" b="0">
                <a:solidFill>
                  <a:srgbClr val="92D050"/>
                </a:solidFill>
              </a:rPr>
              <a:t>All: genus 0</a:t>
            </a:r>
          </a:p>
        </p:txBody>
      </p:sp>
      <p:sp>
        <p:nvSpPr>
          <p:cNvPr id="38923" name="TextBox 22"/>
          <p:cNvSpPr txBox="1">
            <a:spLocks noChangeArrowheads="1"/>
          </p:cNvSpPr>
          <p:nvPr/>
        </p:nvSpPr>
        <p:spPr bwMode="auto">
          <a:xfrm>
            <a:off x="2644775" y="4781550"/>
            <a:ext cx="1281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2400" b="0">
                <a:solidFill>
                  <a:srgbClr val="92D050"/>
                </a:solidFill>
              </a:rPr>
              <a:t>genus 2</a:t>
            </a:r>
          </a:p>
        </p:txBody>
      </p:sp>
      <p:sp>
        <p:nvSpPr>
          <p:cNvPr id="38924" name="TextBox 23"/>
          <p:cNvSpPr txBox="1">
            <a:spLocks noChangeArrowheads="1"/>
          </p:cNvSpPr>
          <p:nvPr/>
        </p:nvSpPr>
        <p:spPr bwMode="auto">
          <a:xfrm>
            <a:off x="1746250" y="6273800"/>
            <a:ext cx="1281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2400" b="0">
                <a:solidFill>
                  <a:srgbClr val="92D050"/>
                </a:solidFill>
              </a:rPr>
              <a:t>genus 4</a:t>
            </a:r>
          </a:p>
        </p:txBody>
      </p:sp>
      <p:sp>
        <p:nvSpPr>
          <p:cNvPr id="38925" name="TextBox 24"/>
          <p:cNvSpPr txBox="1">
            <a:spLocks noChangeArrowheads="1"/>
          </p:cNvSpPr>
          <p:nvPr/>
        </p:nvSpPr>
        <p:spPr bwMode="auto">
          <a:xfrm>
            <a:off x="546100" y="4757738"/>
            <a:ext cx="12811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50000"/>
              </a:spcBef>
              <a:buClr>
                <a:schemeClr val="hlink"/>
              </a:buClr>
              <a:buSzPct val="75000"/>
              <a:buFont typeface="Monotype Sorts" charset="2"/>
              <a:buChar char="u"/>
              <a:defRPr sz="2800" b="1">
                <a:solidFill>
                  <a:schemeClr val="tx1"/>
                </a:solidFill>
                <a:latin typeface="Arial" panose="020B0604020202020204" pitchFamily="34" charset="0"/>
                <a:ea typeface="MS PGothic" panose="020B0600070205080204" pitchFamily="34" charset="-128"/>
              </a:defRPr>
            </a:lvl1pPr>
            <a:lvl2pPr marL="742950" indent="-285750">
              <a:spcBef>
                <a:spcPct val="50000"/>
              </a:spcBef>
              <a:buClr>
                <a:schemeClr val="hlink"/>
              </a:buClr>
              <a:buSzPct val="75000"/>
              <a:buFont typeface="Monotype Sorts" charset="2"/>
              <a:buChar char="l"/>
              <a:defRPr sz="2400" b="1">
                <a:solidFill>
                  <a:schemeClr val="tx1"/>
                </a:solidFill>
                <a:latin typeface="Arial" panose="020B0604020202020204" pitchFamily="34" charset="0"/>
                <a:ea typeface="MS PGothic" panose="020B0600070205080204" pitchFamily="34" charset="-128"/>
              </a:defRPr>
            </a:lvl2pPr>
            <a:lvl3pPr marL="1143000" indent="-228600">
              <a:spcBef>
                <a:spcPct val="50000"/>
              </a:spcBef>
              <a:buClr>
                <a:schemeClr val="hlink"/>
              </a:buClr>
              <a:buSzPct val="65000"/>
              <a:buFont typeface="Monotype Sorts"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50000"/>
              </a:spcBef>
              <a:buClr>
                <a:schemeClr val="hlink"/>
              </a:buClr>
              <a:buSzPct val="65000"/>
              <a:buFont typeface="Monotype Sorts" charset="2"/>
              <a:buChar char="§"/>
              <a:defRPr sz="2000" b="1">
                <a:solidFill>
                  <a:schemeClr val="tx1"/>
                </a:solidFill>
                <a:latin typeface="Arial" panose="020B0604020202020204" pitchFamily="34" charset="0"/>
                <a:ea typeface="MS PGothic" panose="020B0600070205080204" pitchFamily="34" charset="-128"/>
              </a:defRPr>
            </a:lvl4pPr>
            <a:lvl5pPr marL="2057400" indent="-228600">
              <a:spcBef>
                <a:spcPct val="50000"/>
              </a:spcBef>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50000"/>
              </a:spcBef>
              <a:spcAft>
                <a:spcPct val="0"/>
              </a:spcAft>
              <a:buClr>
                <a:schemeClr val="hlink"/>
              </a:buClr>
              <a:buSzPct val="65000"/>
              <a:buFont typeface="Monotype Sorts"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2400" b="0">
                <a:solidFill>
                  <a:srgbClr val="92D050"/>
                </a:solidFill>
              </a:rPr>
              <a:t>genus 0</a:t>
            </a:r>
          </a:p>
        </p:txBody>
      </p:sp>
      <p:sp>
        <p:nvSpPr>
          <p:cNvPr id="26" name="Arc 25"/>
          <p:cNvSpPr/>
          <p:nvPr/>
        </p:nvSpPr>
        <p:spPr bwMode="auto">
          <a:xfrm>
            <a:off x="3668713" y="3746500"/>
            <a:ext cx="257175" cy="273050"/>
          </a:xfrm>
          <a:prstGeom prst="arc">
            <a:avLst>
              <a:gd name="adj1" fmla="val 11828216"/>
              <a:gd name="adj2" fmla="val 13"/>
            </a:avLst>
          </a:prstGeom>
          <a:noFill/>
          <a:ln w="19050" cap="flat" cmpd="sng" algn="ctr">
            <a:solidFill>
              <a:srgbClr val="FF0000"/>
            </a:solidFill>
            <a:prstDash val="solid"/>
            <a:round/>
            <a:headEnd type="none" w="sm" len="sm"/>
            <a:tailEnd type="none" w="sm" len="sm"/>
          </a:ln>
          <a:effectLst/>
        </p:spPr>
        <p:txBody>
          <a:bodyPr/>
          <a:lstStyle/>
          <a:p>
            <a:pPr algn="ctr">
              <a:defRPr/>
            </a:pPr>
            <a:endParaRPr lang="en-US">
              <a:latin typeface="Arial" charset="0"/>
            </a:endParaRPr>
          </a:p>
        </p:txBody>
      </p:sp>
      <p:sp>
        <p:nvSpPr>
          <p:cNvPr id="28" name="Arc 27"/>
          <p:cNvSpPr/>
          <p:nvPr/>
        </p:nvSpPr>
        <p:spPr bwMode="auto">
          <a:xfrm>
            <a:off x="3403600" y="4344988"/>
            <a:ext cx="257175" cy="273050"/>
          </a:xfrm>
          <a:prstGeom prst="arc">
            <a:avLst>
              <a:gd name="adj1" fmla="val 11828216"/>
              <a:gd name="adj2" fmla="val 13"/>
            </a:avLst>
          </a:prstGeom>
          <a:noFill/>
          <a:ln w="19050" cap="flat" cmpd="sng" algn="ctr">
            <a:solidFill>
              <a:srgbClr val="FF0000"/>
            </a:solidFill>
            <a:prstDash val="solid"/>
            <a:round/>
            <a:headEnd type="none" w="sm" len="sm"/>
            <a:tailEnd type="none" w="sm" len="sm"/>
          </a:ln>
          <a:effectLst/>
        </p:spPr>
        <p:txBody>
          <a:bodyPr/>
          <a:lstStyle/>
          <a:p>
            <a:pPr algn="ctr">
              <a:defRPr/>
            </a:pPr>
            <a:endParaRPr lang="en-US">
              <a:latin typeface="Arial" charset="0"/>
            </a:endParaRPr>
          </a:p>
        </p:txBody>
      </p:sp>
    </p:spTree>
    <p:extLst>
      <p:ext uri="{BB962C8B-B14F-4D97-AF65-F5344CB8AC3E}">
        <p14:creationId xmlns:p14="http://schemas.microsoft.com/office/powerpoint/2010/main" val="19656270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pPr>
              <a:defRPr/>
            </a:pPr>
            <a:r>
              <a:rPr lang="en-US" dirty="0" smtClean="0"/>
              <a:t>Determining the Euler Characteristic</a:t>
            </a:r>
            <a:endParaRPr lang="en-US" dirty="0"/>
          </a:p>
        </p:txBody>
      </p:sp>
      <p:sp>
        <p:nvSpPr>
          <p:cNvPr id="23555" name="Content Placeholder 2"/>
          <p:cNvSpPr>
            <a:spLocks noGrp="1"/>
          </p:cNvSpPr>
          <p:nvPr>
            <p:ph idx="1"/>
          </p:nvPr>
        </p:nvSpPr>
        <p:spPr/>
        <p:txBody>
          <a:bodyPr/>
          <a:lstStyle/>
          <a:p>
            <a:pPr marL="0" indent="0">
              <a:buFont typeface="Monotype Sorts" charset="2"/>
              <a:buNone/>
              <a:defRPr/>
            </a:pPr>
            <a:r>
              <a:rPr lang="en-US" altLang="en-US" b="0" dirty="0" smtClean="0">
                <a:solidFill>
                  <a:srgbClr val="FFFF00"/>
                </a:solidFill>
              </a:rPr>
              <a:t>Sometimes a simpler approach:</a:t>
            </a:r>
          </a:p>
          <a:p>
            <a:pPr>
              <a:defRPr/>
            </a:pPr>
            <a:r>
              <a:rPr lang="el-GR" altLang="en-US" sz="2400" b="0" i="1" dirty="0" smtClean="0"/>
              <a:t>χ</a:t>
            </a:r>
            <a:r>
              <a:rPr lang="en-US" altLang="en-US" sz="2400" b="0" dirty="0" smtClean="0"/>
              <a:t> = </a:t>
            </a:r>
            <a:r>
              <a:rPr lang="en-US" altLang="en-US" sz="2400" b="0" i="1" dirty="0" smtClean="0"/>
              <a:t>V</a:t>
            </a:r>
            <a:r>
              <a:rPr lang="en-US" altLang="en-US" sz="2400" b="0" dirty="0" smtClean="0"/>
              <a:t> – </a:t>
            </a:r>
            <a:r>
              <a:rPr lang="en-US" altLang="en-US" sz="2400" b="0" i="1" dirty="0" smtClean="0"/>
              <a:t>E</a:t>
            </a:r>
            <a:r>
              <a:rPr lang="en-US" altLang="en-US" sz="2400" b="0" dirty="0" smtClean="0"/>
              <a:t> + </a:t>
            </a:r>
            <a:r>
              <a:rPr lang="en-US" altLang="en-US" sz="2400" b="0" i="1" dirty="0" smtClean="0"/>
              <a:t>F</a:t>
            </a:r>
            <a:r>
              <a:rPr lang="en-US" altLang="en-US" sz="2400" b="0" dirty="0" smtClean="0"/>
              <a:t>   = Euler Characteristic</a:t>
            </a:r>
          </a:p>
          <a:p>
            <a:pPr>
              <a:defRPr/>
            </a:pPr>
            <a:r>
              <a:rPr lang="en-US" altLang="en-US" sz="2400" b="0" dirty="0" smtClean="0"/>
              <a:t>How many </a:t>
            </a:r>
            <a:r>
              <a:rPr lang="en-US" altLang="en-US" b="0" dirty="0" smtClean="0">
                <a:solidFill>
                  <a:srgbClr val="FFFF00"/>
                </a:solidFill>
              </a:rPr>
              <a:t>cuts</a:t>
            </a:r>
            <a:r>
              <a:rPr lang="en-US" altLang="en-US" sz="2400" b="0" dirty="0" smtClean="0"/>
              <a:t> to obtain a single connected disk?</a:t>
            </a:r>
          </a:p>
          <a:p>
            <a:pPr>
              <a:defRPr/>
            </a:pPr>
            <a:r>
              <a:rPr lang="en-US" altLang="en-US" sz="2400" b="0" dirty="0" smtClean="0"/>
              <a:t>Disk: </a:t>
            </a:r>
            <a:r>
              <a:rPr lang="el-GR" altLang="en-US" sz="2400" b="0" i="1" dirty="0" smtClean="0"/>
              <a:t>χ</a:t>
            </a:r>
            <a:r>
              <a:rPr lang="en-US" altLang="en-US" sz="2400" b="0" dirty="0" smtClean="0"/>
              <a:t> = 1;  every ribbon-join lowers </a:t>
            </a:r>
            <a:r>
              <a:rPr lang="el-GR" altLang="en-US" sz="2400" b="0" i="1" dirty="0" smtClean="0"/>
              <a:t>χ</a:t>
            </a:r>
            <a:r>
              <a:rPr lang="en-US" altLang="en-US" sz="2400" b="0" dirty="0" smtClean="0"/>
              <a:t> by 1;</a:t>
            </a:r>
            <a:br>
              <a:rPr lang="en-US" altLang="en-US" sz="2400" b="0" dirty="0" smtClean="0"/>
            </a:br>
            <a:r>
              <a:rPr lang="en-US" altLang="en-US" sz="2400" b="0" dirty="0" smtClean="0"/>
              <a:t>  </a:t>
            </a:r>
            <a:r>
              <a:rPr lang="en-US" altLang="en-US" sz="2400" b="0" dirty="0" smtClean="0">
                <a:solidFill>
                  <a:schemeClr val="accent1">
                    <a:lumMod val="60000"/>
                    <a:lumOff val="40000"/>
                  </a:schemeClr>
                </a:solidFill>
                <a:sym typeface="Wingdings" panose="05000000000000000000" pitchFamily="2" charset="2"/>
              </a:rPr>
              <a:t>  </a:t>
            </a:r>
            <a:r>
              <a:rPr lang="en-US" altLang="en-US" sz="2400" b="0" dirty="0" smtClean="0">
                <a:solidFill>
                  <a:schemeClr val="accent1">
                    <a:lumMod val="60000"/>
                    <a:lumOff val="40000"/>
                  </a:schemeClr>
                </a:solidFill>
              </a:rPr>
              <a:t>thus “</a:t>
            </a:r>
            <a:r>
              <a:rPr lang="en-US" altLang="en-US" sz="2400" b="0" i="1" dirty="0" smtClean="0">
                <a:solidFill>
                  <a:schemeClr val="accent1">
                    <a:lumMod val="60000"/>
                    <a:lumOff val="40000"/>
                  </a:schemeClr>
                </a:solidFill>
              </a:rPr>
              <a:t>Tetra”</a:t>
            </a:r>
            <a:r>
              <a:rPr lang="en-US" altLang="en-US" sz="2400" b="0" dirty="0" smtClean="0">
                <a:solidFill>
                  <a:schemeClr val="accent1">
                    <a:lumMod val="60000"/>
                    <a:lumOff val="40000"/>
                  </a:schemeClr>
                </a:solidFill>
              </a:rPr>
              <a:t> ribbon frame:  </a:t>
            </a:r>
            <a:r>
              <a:rPr lang="el-GR" altLang="en-US" sz="2400" b="0" i="1" dirty="0" smtClean="0">
                <a:solidFill>
                  <a:schemeClr val="accent1">
                    <a:lumMod val="60000"/>
                    <a:lumOff val="40000"/>
                  </a:schemeClr>
                </a:solidFill>
              </a:rPr>
              <a:t>χ</a:t>
            </a:r>
            <a:r>
              <a:rPr lang="en-US" altLang="en-US" sz="2400" b="0" dirty="0" smtClean="0">
                <a:solidFill>
                  <a:schemeClr val="accent1">
                    <a:lumMod val="60000"/>
                    <a:lumOff val="40000"/>
                  </a:schemeClr>
                </a:solidFill>
              </a:rPr>
              <a:t> = –2</a:t>
            </a:r>
            <a:br>
              <a:rPr lang="en-US" altLang="en-US" sz="2400" b="0" dirty="0" smtClean="0">
                <a:solidFill>
                  <a:schemeClr val="accent1">
                    <a:lumMod val="60000"/>
                    <a:lumOff val="40000"/>
                  </a:schemeClr>
                </a:solidFill>
              </a:rPr>
            </a:br>
            <a:endParaRPr lang="en-US" altLang="en-US" sz="2400" b="0" dirty="0" smtClean="0">
              <a:solidFill>
                <a:schemeClr val="accent1">
                  <a:lumMod val="60000"/>
                  <a:lumOff val="40000"/>
                </a:schemeClr>
              </a:solidFill>
            </a:endParaRPr>
          </a:p>
          <a:p>
            <a:pPr marL="0" indent="0">
              <a:buFont typeface="Monotype Sorts" charset="2"/>
              <a:buNone/>
              <a:defRPr/>
            </a:pPr>
            <a:r>
              <a:rPr lang="en-US" altLang="en-US" b="0" dirty="0" smtClean="0">
                <a:solidFill>
                  <a:srgbClr val="FFFF00"/>
                </a:solidFill>
              </a:rPr>
              <a:t>From this:</a:t>
            </a:r>
          </a:p>
          <a:p>
            <a:pPr>
              <a:defRPr/>
            </a:pPr>
            <a:r>
              <a:rPr lang="en-US" altLang="en-US" sz="2400" b="0" dirty="0" smtClean="0"/>
              <a:t>Genus =  2 – </a:t>
            </a:r>
            <a:r>
              <a:rPr lang="el-GR" altLang="en-US" sz="2400" b="0" i="1" dirty="0" smtClean="0"/>
              <a:t>χ</a:t>
            </a:r>
            <a:r>
              <a:rPr lang="en-US" altLang="en-US" sz="2400" b="0" dirty="0" smtClean="0"/>
              <a:t> – </a:t>
            </a:r>
            <a:r>
              <a:rPr lang="en-US" altLang="en-US" sz="2400" b="0" i="1" dirty="0" smtClean="0"/>
              <a:t>b</a:t>
            </a:r>
            <a:r>
              <a:rPr lang="en-US" altLang="en-US" sz="2400" b="0" dirty="0" smtClean="0"/>
              <a:t>        for non-orientable surfaces;</a:t>
            </a:r>
          </a:p>
          <a:p>
            <a:pPr>
              <a:defRPr/>
            </a:pPr>
            <a:r>
              <a:rPr lang="en-US" altLang="en-US" sz="2400" b="0" dirty="0" smtClean="0"/>
              <a:t>Genus </a:t>
            </a:r>
            <a:r>
              <a:rPr lang="en-US" altLang="en-US" sz="2400" b="0" dirty="0"/>
              <a:t>= (2 – </a:t>
            </a:r>
            <a:r>
              <a:rPr lang="el-GR" altLang="en-US" sz="2400" b="0" i="1" dirty="0"/>
              <a:t>χ</a:t>
            </a:r>
            <a:r>
              <a:rPr lang="en-US" altLang="en-US" sz="2400" b="0" dirty="0"/>
              <a:t> – </a:t>
            </a:r>
            <a:r>
              <a:rPr lang="en-US" altLang="en-US" sz="2400" b="0" i="1" dirty="0"/>
              <a:t>b</a:t>
            </a:r>
            <a:r>
              <a:rPr lang="en-US" altLang="en-US" sz="2400" b="0" dirty="0"/>
              <a:t>)/2 </a:t>
            </a:r>
            <a:r>
              <a:rPr lang="en-US" altLang="en-US" sz="2400" b="0" dirty="0" smtClean="0"/>
              <a:t>   for double-sided surfaces.</a:t>
            </a:r>
          </a:p>
          <a:p>
            <a:pPr>
              <a:defRPr/>
            </a:pPr>
            <a:endParaRPr lang="en-US" altLang="en-US" sz="2400" b="0" dirty="0" smtClean="0"/>
          </a:p>
        </p:txBody>
      </p:sp>
      <p:pic>
        <p:nvPicPr>
          <p:cNvPr id="4096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184525"/>
            <a:ext cx="1736725" cy="178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0965" name="Straight Connector 4"/>
          <p:cNvCxnSpPr>
            <a:cxnSpLocks noChangeShapeType="1"/>
          </p:cNvCxnSpPr>
          <p:nvPr/>
        </p:nvCxnSpPr>
        <p:spPr bwMode="auto">
          <a:xfrm>
            <a:off x="7696200" y="4038600"/>
            <a:ext cx="273050" cy="228600"/>
          </a:xfrm>
          <a:prstGeom prst="line">
            <a:avLst/>
          </a:prstGeom>
          <a:noFill/>
          <a:ln w="57150" algn="ctr">
            <a:solidFill>
              <a:srgbClr val="FFFF00"/>
            </a:solidFill>
            <a:round/>
            <a:headEnd type="none" w="sm" len="sm"/>
            <a:tailEnd type="none" w="sm" len="sm"/>
          </a:ln>
        </p:spPr>
      </p:cxnSp>
      <p:cxnSp>
        <p:nvCxnSpPr>
          <p:cNvPr id="40966" name="Straight Connector 7"/>
          <p:cNvCxnSpPr>
            <a:cxnSpLocks noChangeShapeType="1"/>
          </p:cNvCxnSpPr>
          <p:nvPr/>
        </p:nvCxnSpPr>
        <p:spPr bwMode="auto">
          <a:xfrm flipH="1">
            <a:off x="8604250" y="4038600"/>
            <a:ext cx="190500" cy="76200"/>
          </a:xfrm>
          <a:prstGeom prst="line">
            <a:avLst/>
          </a:prstGeom>
          <a:noFill/>
          <a:ln w="57150" algn="ctr">
            <a:solidFill>
              <a:srgbClr val="FFFF00"/>
            </a:solidFill>
            <a:round/>
            <a:headEnd type="none" w="sm" len="sm"/>
            <a:tailEnd type="none" w="sm" len="sm"/>
          </a:ln>
        </p:spPr>
      </p:cxnSp>
      <p:cxnSp>
        <p:nvCxnSpPr>
          <p:cNvPr id="40967" name="Straight Connector 8"/>
          <p:cNvCxnSpPr>
            <a:cxnSpLocks noChangeShapeType="1"/>
          </p:cNvCxnSpPr>
          <p:nvPr/>
        </p:nvCxnSpPr>
        <p:spPr bwMode="auto">
          <a:xfrm flipH="1">
            <a:off x="8077200" y="3962400"/>
            <a:ext cx="247650" cy="228600"/>
          </a:xfrm>
          <a:prstGeom prst="line">
            <a:avLst/>
          </a:prstGeom>
          <a:noFill/>
          <a:ln w="57150" algn="ctr">
            <a:solidFill>
              <a:srgbClr val="FFFF00"/>
            </a:solidFill>
            <a:round/>
            <a:headEnd type="none" w="sm" len="sm"/>
            <a:tailEnd type="none" w="sm" len="sm"/>
          </a:ln>
        </p:spPr>
      </p:cxnSp>
    </p:spTree>
    <p:extLst>
      <p:ext uri="{BB962C8B-B14F-4D97-AF65-F5344CB8AC3E}">
        <p14:creationId xmlns:p14="http://schemas.microsoft.com/office/powerpoint/2010/main" val="802409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371600"/>
          </a:xfrm>
        </p:spPr>
        <p:txBody>
          <a:bodyPr/>
          <a:lstStyle/>
          <a:p>
            <a:pPr>
              <a:lnSpc>
                <a:spcPct val="150000"/>
              </a:lnSpc>
              <a:defRPr/>
            </a:pPr>
            <a:r>
              <a:rPr lang="en-US" i="1" dirty="0" smtClean="0"/>
              <a:t>“Endless Ribbon”</a:t>
            </a:r>
            <a:br>
              <a:rPr lang="en-US" i="1" dirty="0" smtClean="0"/>
            </a:br>
            <a:r>
              <a:rPr lang="en-US" sz="3200" b="0" dirty="0" smtClean="0"/>
              <a:t>Max Bill, 1953, stone</a:t>
            </a:r>
            <a:endParaRPr lang="en-US" sz="3200" b="0" dirty="0"/>
          </a:p>
        </p:txBody>
      </p:sp>
      <p:sp>
        <p:nvSpPr>
          <p:cNvPr id="47107" name="Content Placeholder 2"/>
          <p:cNvSpPr>
            <a:spLocks noGrp="1"/>
          </p:cNvSpPr>
          <p:nvPr>
            <p:ph idx="1"/>
          </p:nvPr>
        </p:nvSpPr>
        <p:spPr>
          <a:xfrm>
            <a:off x="4343400" y="2070100"/>
            <a:ext cx="4724400" cy="2819400"/>
          </a:xfrm>
        </p:spPr>
        <p:txBody>
          <a:bodyPr/>
          <a:lstStyle/>
          <a:p>
            <a:pPr>
              <a:defRPr/>
            </a:pPr>
            <a:r>
              <a:rPr lang="en-US" altLang="en-US" sz="2400" b="0" dirty="0" smtClean="0"/>
              <a:t>Single-sided (non-orientable)</a:t>
            </a:r>
          </a:p>
          <a:p>
            <a:pPr>
              <a:defRPr/>
            </a:pPr>
            <a:r>
              <a:rPr lang="en-US" altLang="en-US" sz="2400" b="0" dirty="0" smtClean="0"/>
              <a:t>Number of borders  </a:t>
            </a:r>
            <a:r>
              <a:rPr lang="en-US" altLang="en-US" sz="2400" b="0" i="1" dirty="0" smtClean="0"/>
              <a:t>b</a:t>
            </a:r>
            <a:r>
              <a:rPr lang="en-US" altLang="en-US" sz="2400" b="0" dirty="0" smtClean="0"/>
              <a:t> = 1</a:t>
            </a:r>
          </a:p>
          <a:p>
            <a:pPr>
              <a:defRPr/>
            </a:pPr>
            <a:r>
              <a:rPr lang="en-US" altLang="en-US" sz="2400" b="0" dirty="0" smtClean="0">
                <a:solidFill>
                  <a:srgbClr val="FFFF00"/>
                </a:solidFill>
              </a:rPr>
              <a:t>E.C.  </a:t>
            </a:r>
            <a:r>
              <a:rPr lang="el-GR" altLang="en-US" sz="2400" b="0" i="1" dirty="0" smtClean="0">
                <a:solidFill>
                  <a:srgbClr val="FFFF00"/>
                </a:solidFill>
              </a:rPr>
              <a:t>χ</a:t>
            </a:r>
            <a:r>
              <a:rPr lang="en-US" altLang="en-US" sz="2400" b="0" dirty="0" smtClean="0">
                <a:solidFill>
                  <a:srgbClr val="FFFF00"/>
                </a:solidFill>
              </a:rPr>
              <a:t> </a:t>
            </a:r>
            <a:r>
              <a:rPr lang="en-US" altLang="en-US" sz="2400" b="0" dirty="0">
                <a:solidFill>
                  <a:srgbClr val="FFFF00"/>
                </a:solidFill>
              </a:rPr>
              <a:t>= </a:t>
            </a:r>
            <a:r>
              <a:rPr lang="en-US" altLang="en-US" sz="2400" dirty="0" smtClean="0">
                <a:solidFill>
                  <a:schemeClr val="accent6">
                    <a:lumMod val="75000"/>
                  </a:schemeClr>
                </a:solidFill>
              </a:rPr>
              <a:t>2</a:t>
            </a:r>
            <a:r>
              <a:rPr lang="en-US" altLang="en-US" sz="2400" b="0" dirty="0" smtClean="0"/>
              <a:t> </a:t>
            </a:r>
            <a:r>
              <a:rPr lang="en-US" altLang="en-US" sz="2400" b="0" dirty="0">
                <a:solidFill>
                  <a:srgbClr val="FFFF00"/>
                </a:solidFill>
              </a:rPr>
              <a:t>–</a:t>
            </a:r>
            <a:r>
              <a:rPr lang="en-US" altLang="en-US" sz="2400" b="0" dirty="0" smtClean="0"/>
              <a:t> </a:t>
            </a:r>
            <a:r>
              <a:rPr lang="en-US" altLang="en-US" sz="2400" b="0" dirty="0" smtClean="0">
                <a:solidFill>
                  <a:schemeClr val="accent1"/>
                </a:solidFill>
              </a:rPr>
              <a:t>3</a:t>
            </a:r>
            <a:r>
              <a:rPr lang="en-US" altLang="en-US" sz="2400" b="0" dirty="0" smtClean="0"/>
              <a:t> </a:t>
            </a:r>
            <a:r>
              <a:rPr lang="en-US" altLang="en-US" sz="2400" b="0" dirty="0" smtClean="0">
                <a:solidFill>
                  <a:srgbClr val="FFFF00"/>
                </a:solidFill>
              </a:rPr>
              <a:t>+</a:t>
            </a:r>
            <a:r>
              <a:rPr lang="en-US" altLang="en-US" sz="2400" b="0" dirty="0" smtClean="0"/>
              <a:t> </a:t>
            </a:r>
            <a:r>
              <a:rPr lang="en-US" altLang="en-US" b="0" dirty="0" smtClean="0">
                <a:solidFill>
                  <a:schemeClr val="tx1">
                    <a:lumMod val="85000"/>
                  </a:schemeClr>
                </a:solidFill>
              </a:rPr>
              <a:t>1</a:t>
            </a:r>
            <a:r>
              <a:rPr lang="en-US" altLang="en-US" sz="2400" b="0" dirty="0" smtClean="0"/>
              <a:t> </a:t>
            </a:r>
            <a:r>
              <a:rPr lang="en-US" altLang="en-US" sz="2400" b="0" dirty="0" smtClean="0">
                <a:solidFill>
                  <a:srgbClr val="FFFF00"/>
                </a:solidFill>
              </a:rPr>
              <a:t>= 0</a:t>
            </a:r>
          </a:p>
          <a:p>
            <a:pPr>
              <a:defRPr/>
            </a:pPr>
            <a:r>
              <a:rPr lang="en-US" altLang="en-US" sz="2400" b="0" dirty="0" smtClean="0"/>
              <a:t>Genus  </a:t>
            </a:r>
            <a:r>
              <a:rPr lang="en-US" altLang="en-US" sz="2400" b="0" i="1" dirty="0" smtClean="0"/>
              <a:t>g</a:t>
            </a:r>
            <a:r>
              <a:rPr lang="en-US" altLang="en-US" sz="2400" b="0" dirty="0" smtClean="0"/>
              <a:t> </a:t>
            </a:r>
            <a:r>
              <a:rPr lang="en-US" altLang="en-US" sz="2400" b="0" dirty="0"/>
              <a:t>= </a:t>
            </a:r>
            <a:r>
              <a:rPr lang="en-US" altLang="en-US" sz="2400" b="0" dirty="0" smtClean="0"/>
              <a:t>2 </a:t>
            </a:r>
            <a:r>
              <a:rPr lang="en-US" altLang="en-US" sz="2400" b="0" dirty="0"/>
              <a:t>– </a:t>
            </a:r>
            <a:r>
              <a:rPr lang="el-GR" altLang="en-US" sz="2400" b="0" i="1" dirty="0"/>
              <a:t>χ</a:t>
            </a:r>
            <a:r>
              <a:rPr lang="en-US" altLang="en-US" sz="2400" b="0" dirty="0"/>
              <a:t> – </a:t>
            </a:r>
            <a:r>
              <a:rPr lang="en-US" altLang="en-US" sz="2400" b="0" i="1" dirty="0"/>
              <a:t>b</a:t>
            </a:r>
            <a:r>
              <a:rPr lang="en-US" altLang="en-US" sz="2400" b="0" dirty="0"/>
              <a:t> </a:t>
            </a:r>
            <a:r>
              <a:rPr lang="en-US" altLang="en-US" sz="2400" b="0" dirty="0" smtClean="0"/>
              <a:t>= 1</a:t>
            </a:r>
          </a:p>
          <a:p>
            <a:pPr>
              <a:defRPr/>
            </a:pPr>
            <a:r>
              <a:rPr lang="en-US" altLang="en-US" sz="2400" b="0" dirty="0" smtClean="0">
                <a:solidFill>
                  <a:srgbClr val="FF5050"/>
                </a:solidFill>
              </a:rPr>
              <a:t>Independent cutting lines: 1</a:t>
            </a:r>
          </a:p>
        </p:txBody>
      </p:sp>
      <p:pic>
        <p:nvPicPr>
          <p:cNvPr id="4710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4038600" cy="429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1838" y="5127625"/>
            <a:ext cx="4170362"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7110" name="Straight Connector 3"/>
          <p:cNvCxnSpPr>
            <a:cxnSpLocks noChangeShapeType="1"/>
          </p:cNvCxnSpPr>
          <p:nvPr/>
        </p:nvCxnSpPr>
        <p:spPr bwMode="auto">
          <a:xfrm>
            <a:off x="2514600" y="2819400"/>
            <a:ext cx="762000" cy="1828800"/>
          </a:xfrm>
          <a:prstGeom prst="line">
            <a:avLst/>
          </a:prstGeom>
          <a:noFill/>
          <a:ln w="28575" algn="ctr">
            <a:solidFill>
              <a:schemeClr val="accent1"/>
            </a:solidFill>
            <a:round/>
            <a:headEnd type="none" w="sm" len="sm"/>
            <a:tailEnd type="none" w="sm" len="sm"/>
          </a:ln>
        </p:spPr>
      </p:cxnSp>
      <p:sp>
        <p:nvSpPr>
          <p:cNvPr id="47111" name="Freeform 6"/>
          <p:cNvSpPr>
            <a:spLocks/>
          </p:cNvSpPr>
          <p:nvPr/>
        </p:nvSpPr>
        <p:spPr bwMode="auto">
          <a:xfrm>
            <a:off x="1385888" y="2819400"/>
            <a:ext cx="2592387" cy="2733675"/>
          </a:xfrm>
          <a:custGeom>
            <a:avLst/>
            <a:gdLst>
              <a:gd name="T0" fmla="*/ 1424993 w 2591491"/>
              <a:gd name="T1" fmla="*/ 117604 h 2733807"/>
              <a:gd name="T2" fmla="*/ 395964 w 2591491"/>
              <a:gd name="T3" fmla="*/ 137957 h 2733807"/>
              <a:gd name="T4" fmla="*/ 27065 w 2591491"/>
              <a:gd name="T5" fmla="*/ 1168403 h 2733807"/>
              <a:gd name="T6" fmla="*/ 924858 w 2591491"/>
              <a:gd name="T7" fmla="*/ 2442084 h 2733807"/>
              <a:gd name="T8" fmla="*/ 2254941 w 2591491"/>
              <a:gd name="T9" fmla="*/ 2653924 h 2733807"/>
              <a:gd name="T10" fmla="*/ 2562373 w 2591491"/>
              <a:gd name="T11" fmla="*/ 1997440 h 2733807"/>
              <a:gd name="T12" fmla="*/ 1825789 w 2591491"/>
              <a:gd name="T13" fmla="*/ 1799370 h 2733807"/>
              <a:gd name="T14" fmla="*/ 974274 w 2591491"/>
              <a:gd name="T15" fmla="*/ 1859318 h 2733807"/>
              <a:gd name="T16" fmla="*/ 330751 w 2591491"/>
              <a:gd name="T17" fmla="*/ 1728892 h 27338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1491" h="2733807">
                <a:moveTo>
                  <a:pt x="1424993" y="117604"/>
                </a:moveTo>
                <a:cubicBezTo>
                  <a:pt x="1069788" y="-12037"/>
                  <a:pt x="724747" y="-72010"/>
                  <a:pt x="395964" y="137957"/>
                </a:cubicBezTo>
                <a:cubicBezTo>
                  <a:pt x="67181" y="347924"/>
                  <a:pt x="-61084" y="784382"/>
                  <a:pt x="27065" y="1168403"/>
                </a:cubicBezTo>
                <a:cubicBezTo>
                  <a:pt x="115214" y="1552424"/>
                  <a:pt x="553545" y="2194497"/>
                  <a:pt x="924858" y="2442084"/>
                </a:cubicBezTo>
                <a:cubicBezTo>
                  <a:pt x="1296171" y="2689671"/>
                  <a:pt x="1921062" y="2832533"/>
                  <a:pt x="2254941" y="2653924"/>
                </a:cubicBezTo>
                <a:cubicBezTo>
                  <a:pt x="2588820" y="2475315"/>
                  <a:pt x="2633898" y="2139866"/>
                  <a:pt x="2562373" y="1997440"/>
                </a:cubicBezTo>
                <a:cubicBezTo>
                  <a:pt x="2490848" y="1855014"/>
                  <a:pt x="2212392" y="1752722"/>
                  <a:pt x="1825789" y="1799370"/>
                </a:cubicBezTo>
                <a:cubicBezTo>
                  <a:pt x="1439186" y="1846018"/>
                  <a:pt x="1223447" y="1871064"/>
                  <a:pt x="974274" y="1859318"/>
                </a:cubicBezTo>
                <a:cubicBezTo>
                  <a:pt x="725101" y="1847572"/>
                  <a:pt x="614286" y="1812180"/>
                  <a:pt x="330751" y="1728892"/>
                </a:cubicBezTo>
              </a:path>
            </a:pathLst>
          </a:custGeom>
          <a:noFill/>
          <a:ln w="28575" cap="flat" cmpd="sng" algn="ctr">
            <a:solidFill>
              <a:schemeClr val="accent1"/>
            </a:solidFill>
            <a:prstDash val="solid"/>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 name="Oval 5"/>
          <p:cNvSpPr/>
          <p:nvPr/>
        </p:nvSpPr>
        <p:spPr bwMode="auto">
          <a:xfrm>
            <a:off x="2462213" y="2767013"/>
            <a:ext cx="152400" cy="152400"/>
          </a:xfrm>
          <a:prstGeom prst="ellipse">
            <a:avLst/>
          </a:prstGeom>
          <a:solidFill>
            <a:srgbClr val="7030A0"/>
          </a:solidFill>
          <a:ln w="12700" cap="flat" cmpd="sng" algn="ctr">
            <a:solidFill>
              <a:schemeClr val="bg1">
                <a:lumMod val="20000"/>
                <a:lumOff val="80000"/>
              </a:schemeClr>
            </a:solidFill>
            <a:prstDash val="solid"/>
            <a:round/>
            <a:headEnd type="none" w="sm" len="sm"/>
            <a:tailEnd type="none" w="sm" len="sm"/>
          </a:ln>
          <a:effectLst/>
        </p:spPr>
        <p:txBody>
          <a:bodyPr/>
          <a:lstStyle/>
          <a:p>
            <a:pPr algn="ctr">
              <a:defRPr/>
            </a:pPr>
            <a:endParaRPr lang="en-US">
              <a:latin typeface="Arial" charset="0"/>
            </a:endParaRPr>
          </a:p>
        </p:txBody>
      </p:sp>
      <p:sp>
        <p:nvSpPr>
          <p:cNvPr id="10" name="Oval 9"/>
          <p:cNvSpPr/>
          <p:nvPr/>
        </p:nvSpPr>
        <p:spPr bwMode="auto">
          <a:xfrm>
            <a:off x="3187700" y="4556125"/>
            <a:ext cx="152400" cy="152400"/>
          </a:xfrm>
          <a:prstGeom prst="ellipse">
            <a:avLst/>
          </a:prstGeom>
          <a:solidFill>
            <a:srgbClr val="7030A0"/>
          </a:solidFill>
          <a:ln w="12700" cap="flat" cmpd="sng" algn="ctr">
            <a:solidFill>
              <a:schemeClr val="bg1">
                <a:lumMod val="20000"/>
                <a:lumOff val="80000"/>
              </a:schemeClr>
            </a:solidFill>
            <a:prstDash val="solid"/>
            <a:round/>
            <a:headEnd type="none" w="sm" len="sm"/>
            <a:tailEnd type="none" w="sm" len="sm"/>
          </a:ln>
          <a:effectLst/>
        </p:spPr>
        <p:txBody>
          <a:bodyPr/>
          <a:lstStyle/>
          <a:p>
            <a:pPr algn="ctr">
              <a:defRPr/>
            </a:pPr>
            <a:endParaRPr lang="en-US">
              <a:latin typeface="Arial" charset="0"/>
            </a:endParaRPr>
          </a:p>
        </p:txBody>
      </p:sp>
      <p:sp>
        <p:nvSpPr>
          <p:cNvPr id="47114" name="Freeform 7"/>
          <p:cNvSpPr>
            <a:spLocks/>
          </p:cNvSpPr>
          <p:nvPr/>
        </p:nvSpPr>
        <p:spPr bwMode="auto">
          <a:xfrm>
            <a:off x="2176463" y="4719638"/>
            <a:ext cx="506412" cy="374650"/>
          </a:xfrm>
          <a:custGeom>
            <a:avLst/>
            <a:gdLst>
              <a:gd name="T0" fmla="*/ 0 w 505097"/>
              <a:gd name="T1" fmla="*/ 374468 h 374468"/>
              <a:gd name="T2" fmla="*/ 269965 w 505097"/>
              <a:gd name="T3" fmla="*/ 209005 h 374468"/>
              <a:gd name="T4" fmla="*/ 505097 w 505097"/>
              <a:gd name="T5" fmla="*/ 0 h 374468"/>
              <a:gd name="T6" fmla="*/ 0 60000 65536"/>
              <a:gd name="T7" fmla="*/ 0 60000 65536"/>
              <a:gd name="T8" fmla="*/ 0 60000 65536"/>
            </a:gdLst>
            <a:ahLst/>
            <a:cxnLst>
              <a:cxn ang="T6">
                <a:pos x="T0" y="T1"/>
              </a:cxn>
              <a:cxn ang="T7">
                <a:pos x="T2" y="T3"/>
              </a:cxn>
              <a:cxn ang="T8">
                <a:pos x="T4" y="T5"/>
              </a:cxn>
            </a:cxnLst>
            <a:rect l="0" t="0" r="r" b="b"/>
            <a:pathLst>
              <a:path w="505097" h="374468">
                <a:moveTo>
                  <a:pt x="0" y="374468"/>
                </a:moveTo>
                <a:cubicBezTo>
                  <a:pt x="27577" y="366485"/>
                  <a:pt x="185782" y="271416"/>
                  <a:pt x="269965" y="209005"/>
                </a:cubicBezTo>
                <a:cubicBezTo>
                  <a:pt x="354148" y="146594"/>
                  <a:pt x="364308" y="116840"/>
                  <a:pt x="505097" y="0"/>
                </a:cubicBezTo>
              </a:path>
            </a:pathLst>
          </a:custGeom>
          <a:noFill/>
          <a:ln w="28575" cap="flat" cmpd="sng" algn="ctr">
            <a:solidFill>
              <a:schemeClr val="accent1"/>
            </a:solidFill>
            <a:prstDash val="solid"/>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4049337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447800"/>
          </a:xfrm>
        </p:spPr>
        <p:txBody>
          <a:bodyPr/>
          <a:lstStyle/>
          <a:p>
            <a:pPr>
              <a:lnSpc>
                <a:spcPct val="150000"/>
              </a:lnSpc>
              <a:defRPr/>
            </a:pPr>
            <a:r>
              <a:rPr lang="en-US" i="1" dirty="0" smtClean="0"/>
              <a:t>Volution_1</a:t>
            </a:r>
            <a:br>
              <a:rPr lang="en-US" i="1" dirty="0" smtClean="0"/>
            </a:br>
            <a:r>
              <a:rPr lang="en-US" sz="3200" b="0" dirty="0" smtClean="0"/>
              <a:t>Carlo </a:t>
            </a:r>
            <a:r>
              <a:rPr lang="en-US" sz="3200" b="0" dirty="0" err="1" smtClean="0"/>
              <a:t>Séquin</a:t>
            </a:r>
            <a:r>
              <a:rPr lang="en-US" sz="3200" b="0" dirty="0" smtClean="0"/>
              <a:t>, 2003, Bronze</a:t>
            </a:r>
            <a:endParaRPr lang="en-US" sz="3200" b="0" dirty="0"/>
          </a:p>
        </p:txBody>
      </p:sp>
      <p:sp>
        <p:nvSpPr>
          <p:cNvPr id="43011" name="Content Placeholder 2"/>
          <p:cNvSpPr>
            <a:spLocks noGrp="1"/>
          </p:cNvSpPr>
          <p:nvPr>
            <p:ph idx="1"/>
          </p:nvPr>
        </p:nvSpPr>
        <p:spPr>
          <a:xfrm>
            <a:off x="4343400" y="2286000"/>
            <a:ext cx="4724400" cy="2743200"/>
          </a:xfrm>
        </p:spPr>
        <p:txBody>
          <a:bodyPr/>
          <a:lstStyle/>
          <a:p>
            <a:r>
              <a:rPr lang="en-US" altLang="en-US" sz="2400" b="0" dirty="0" smtClean="0"/>
              <a:t>Double-sided  (orientable)</a:t>
            </a:r>
          </a:p>
          <a:p>
            <a:r>
              <a:rPr lang="en-US" altLang="en-US" sz="2400" b="0" dirty="0" smtClean="0"/>
              <a:t>Number of borders  </a:t>
            </a:r>
            <a:r>
              <a:rPr lang="en-US" altLang="en-US" sz="2400" b="0" i="1" dirty="0" smtClean="0"/>
              <a:t>b</a:t>
            </a:r>
            <a:r>
              <a:rPr lang="en-US" altLang="en-US" sz="2400" b="0" dirty="0" smtClean="0"/>
              <a:t> = 1</a:t>
            </a:r>
          </a:p>
          <a:p>
            <a:r>
              <a:rPr lang="en-US" altLang="en-US" sz="2400" b="0" dirty="0" smtClean="0"/>
              <a:t>Euler characteristic  </a:t>
            </a:r>
            <a:r>
              <a:rPr lang="el-GR" altLang="en-US" sz="2400" b="0" i="1" dirty="0" smtClean="0"/>
              <a:t>χ</a:t>
            </a:r>
            <a:r>
              <a:rPr lang="en-US" altLang="en-US" sz="2400" b="0" dirty="0" smtClean="0"/>
              <a:t> = –1</a:t>
            </a:r>
            <a:br>
              <a:rPr lang="en-US" altLang="en-US" sz="2400" b="0" dirty="0" smtClean="0"/>
            </a:br>
            <a:r>
              <a:rPr lang="en-US" altLang="en-US" sz="2400" b="0" dirty="0" smtClean="0">
                <a:solidFill>
                  <a:schemeClr val="accent1">
                    <a:lumMod val="60000"/>
                    <a:lumOff val="40000"/>
                  </a:schemeClr>
                </a:solidFill>
              </a:rPr>
              <a:t>(2 cuts to produce a disk)</a:t>
            </a:r>
          </a:p>
          <a:p>
            <a:r>
              <a:rPr lang="en-US" altLang="en-US" sz="2400" b="0" dirty="0" smtClean="0"/>
              <a:t>Genus  </a:t>
            </a:r>
            <a:r>
              <a:rPr lang="en-US" altLang="en-US" sz="2400" b="0" i="1" dirty="0" smtClean="0"/>
              <a:t>g</a:t>
            </a:r>
            <a:r>
              <a:rPr lang="en-US" altLang="en-US" sz="2400" b="0" dirty="0" smtClean="0"/>
              <a:t> = (2 – </a:t>
            </a:r>
            <a:r>
              <a:rPr lang="el-GR" altLang="en-US" sz="2400" b="0" i="1" dirty="0" smtClean="0"/>
              <a:t>χ</a:t>
            </a:r>
            <a:r>
              <a:rPr lang="en-US" altLang="en-US" sz="2400" b="0" dirty="0" smtClean="0"/>
              <a:t> – </a:t>
            </a:r>
            <a:r>
              <a:rPr lang="en-US" altLang="en-US" sz="2400" b="0" i="1" dirty="0" smtClean="0"/>
              <a:t>b</a:t>
            </a:r>
            <a:r>
              <a:rPr lang="en-US" altLang="en-US" sz="2400" b="0" dirty="0" smtClean="0"/>
              <a:t>)/2 = 1</a:t>
            </a:r>
          </a:p>
          <a:p>
            <a:r>
              <a:rPr lang="en-US" altLang="en-US" sz="2400" b="0" dirty="0" smtClean="0">
                <a:solidFill>
                  <a:srgbClr val="FF5050"/>
                </a:solidFill>
              </a:rPr>
              <a:t>Independent cutting lines: 1</a:t>
            </a:r>
          </a:p>
        </p:txBody>
      </p:sp>
      <p:pic>
        <p:nvPicPr>
          <p:cNvPr id="430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0"/>
            <a:ext cx="406876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3" name="Freeform 6"/>
          <p:cNvSpPr>
            <a:spLocks/>
          </p:cNvSpPr>
          <p:nvPr/>
        </p:nvSpPr>
        <p:spPr bwMode="auto">
          <a:xfrm>
            <a:off x="2149475" y="3702050"/>
            <a:ext cx="957263" cy="954088"/>
          </a:xfrm>
          <a:custGeom>
            <a:avLst/>
            <a:gdLst>
              <a:gd name="T0" fmla="*/ 603561 w 957196"/>
              <a:gd name="T1" fmla="*/ 808645 h 953921"/>
              <a:gd name="T2" fmla="*/ 840588 w 957196"/>
              <a:gd name="T3" fmla="*/ 634258 h 953921"/>
              <a:gd name="T4" fmla="*/ 959085 w 957196"/>
              <a:gd name="T5" fmla="*/ 348882 h 953921"/>
              <a:gd name="T6" fmla="*/ 864268 w 957196"/>
              <a:gd name="T7" fmla="*/ 111058 h 953921"/>
              <a:gd name="T8" fmla="*/ 619358 w 957196"/>
              <a:gd name="T9" fmla="*/ 91 h 953921"/>
              <a:gd name="T10" fmla="*/ 255951 w 957196"/>
              <a:gd name="T11" fmla="*/ 126917 h 953921"/>
              <a:gd name="T12" fmla="*/ 18924 w 957196"/>
              <a:gd name="T13" fmla="*/ 444005 h 953921"/>
              <a:gd name="T14" fmla="*/ 50551 w 957196"/>
              <a:gd name="T15" fmla="*/ 800724 h 953921"/>
              <a:gd name="T16" fmla="*/ 263834 w 957196"/>
              <a:gd name="T17" fmla="*/ 959262 h 953921"/>
              <a:gd name="T18" fmla="*/ 603561 w 957196"/>
              <a:gd name="T19" fmla="*/ 808645 h 9539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57196" h="953921">
                <a:moveTo>
                  <a:pt x="602217" y="804131"/>
                </a:moveTo>
                <a:cubicBezTo>
                  <a:pt x="713889" y="726617"/>
                  <a:pt x="779579" y="706911"/>
                  <a:pt x="838700" y="630711"/>
                </a:cubicBezTo>
                <a:cubicBezTo>
                  <a:pt x="897821" y="554511"/>
                  <a:pt x="953000" y="433640"/>
                  <a:pt x="956941" y="346930"/>
                </a:cubicBezTo>
                <a:cubicBezTo>
                  <a:pt x="960882" y="260220"/>
                  <a:pt x="918841" y="168256"/>
                  <a:pt x="862348" y="110450"/>
                </a:cubicBezTo>
                <a:cubicBezTo>
                  <a:pt x="805855" y="52644"/>
                  <a:pt x="719144" y="-2536"/>
                  <a:pt x="617982" y="91"/>
                </a:cubicBezTo>
                <a:cubicBezTo>
                  <a:pt x="516820" y="2718"/>
                  <a:pt x="355223" y="52641"/>
                  <a:pt x="255375" y="126213"/>
                </a:cubicBezTo>
                <a:cubicBezTo>
                  <a:pt x="155527" y="199785"/>
                  <a:pt x="53051" y="329852"/>
                  <a:pt x="18892" y="441525"/>
                </a:cubicBezTo>
                <a:cubicBezTo>
                  <a:pt x="-15267" y="553198"/>
                  <a:pt x="-2129" y="706911"/>
                  <a:pt x="50423" y="796249"/>
                </a:cubicBezTo>
                <a:cubicBezTo>
                  <a:pt x="102975" y="885587"/>
                  <a:pt x="171292" y="952590"/>
                  <a:pt x="263258" y="953904"/>
                </a:cubicBezTo>
                <a:cubicBezTo>
                  <a:pt x="355224" y="955218"/>
                  <a:pt x="490545" y="881645"/>
                  <a:pt x="602217" y="804131"/>
                </a:cubicBezTo>
                <a:close/>
              </a:path>
            </a:pathLst>
          </a:custGeom>
          <a:noFill/>
          <a:ln w="28575" cap="flat" cmpd="sng" algn="ctr">
            <a:solidFill>
              <a:srgbClr val="FF5050"/>
            </a:solidFill>
            <a:prstDash val="solid"/>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4" name="Straight Connector 3"/>
          <p:cNvCxnSpPr/>
          <p:nvPr/>
        </p:nvCxnSpPr>
        <p:spPr bwMode="auto">
          <a:xfrm flipV="1">
            <a:off x="2743200" y="2590800"/>
            <a:ext cx="363538" cy="1447800"/>
          </a:xfrm>
          <a:prstGeom prst="line">
            <a:avLst/>
          </a:prstGeom>
          <a:solidFill>
            <a:schemeClr val="bg1"/>
          </a:solidFill>
          <a:ln w="28575" cap="flat" cmpd="sng" algn="ctr">
            <a:solidFill>
              <a:schemeClr val="accent1"/>
            </a:solidFill>
            <a:prstDash val="solid"/>
            <a:round/>
            <a:headEnd type="none" w="sm" len="sm"/>
            <a:tailEnd type="none" w="sm" len="sm"/>
          </a:ln>
          <a:effectLst/>
        </p:spPr>
      </p:cxnSp>
      <p:sp>
        <p:nvSpPr>
          <p:cNvPr id="6" name="Freeform 5"/>
          <p:cNvSpPr/>
          <p:nvPr/>
        </p:nvSpPr>
        <p:spPr bwMode="auto">
          <a:xfrm>
            <a:off x="1433945" y="3688771"/>
            <a:ext cx="446855" cy="2265219"/>
          </a:xfrm>
          <a:custGeom>
            <a:avLst/>
            <a:gdLst>
              <a:gd name="connsiteX0" fmla="*/ 0 w 519659"/>
              <a:gd name="connsiteY0" fmla="*/ 20023 h 2264460"/>
              <a:gd name="connsiteX1" fmla="*/ 145473 w 519659"/>
              <a:gd name="connsiteY1" fmla="*/ 186278 h 2264460"/>
              <a:gd name="connsiteX2" fmla="*/ 519546 w 519659"/>
              <a:gd name="connsiteY2" fmla="*/ 1370842 h 2264460"/>
              <a:gd name="connsiteX3" fmla="*/ 176646 w 519659"/>
              <a:gd name="connsiteY3" fmla="*/ 2264460 h 2264460"/>
              <a:gd name="connsiteX0" fmla="*/ 0 w 519659"/>
              <a:gd name="connsiteY0" fmla="*/ 0 h 2244437"/>
              <a:gd name="connsiteX1" fmla="*/ 519546 w 519659"/>
              <a:gd name="connsiteY1" fmla="*/ 1350819 h 2244437"/>
              <a:gd name="connsiteX2" fmla="*/ 176646 w 519659"/>
              <a:gd name="connsiteY2" fmla="*/ 2244437 h 2244437"/>
              <a:gd name="connsiteX0" fmla="*/ 0 w 405677"/>
              <a:gd name="connsiteY0" fmla="*/ 0 h 2286001"/>
              <a:gd name="connsiteX1" fmla="*/ 405246 w 405677"/>
              <a:gd name="connsiteY1" fmla="*/ 1392383 h 2286001"/>
              <a:gd name="connsiteX2" fmla="*/ 62346 w 405677"/>
              <a:gd name="connsiteY2" fmla="*/ 2286001 h 2286001"/>
              <a:gd name="connsiteX0" fmla="*/ 0 w 405677"/>
              <a:gd name="connsiteY0" fmla="*/ 0 h 2286001"/>
              <a:gd name="connsiteX1" fmla="*/ 405246 w 405677"/>
              <a:gd name="connsiteY1" fmla="*/ 1392383 h 2286001"/>
              <a:gd name="connsiteX2" fmla="*/ 62346 w 405677"/>
              <a:gd name="connsiteY2" fmla="*/ 2286001 h 2286001"/>
              <a:gd name="connsiteX0" fmla="*/ 0 w 426415"/>
              <a:gd name="connsiteY0" fmla="*/ 0 h 2286001"/>
              <a:gd name="connsiteX1" fmla="*/ 426027 w 426415"/>
              <a:gd name="connsiteY1" fmla="*/ 987137 h 2286001"/>
              <a:gd name="connsiteX2" fmla="*/ 62346 w 426415"/>
              <a:gd name="connsiteY2" fmla="*/ 2286001 h 2286001"/>
              <a:gd name="connsiteX0" fmla="*/ 0 w 435860"/>
              <a:gd name="connsiteY0" fmla="*/ 0 h 2286001"/>
              <a:gd name="connsiteX1" fmla="*/ 426027 w 435860"/>
              <a:gd name="connsiteY1" fmla="*/ 987137 h 2286001"/>
              <a:gd name="connsiteX2" fmla="*/ 62346 w 435860"/>
              <a:gd name="connsiteY2" fmla="*/ 2286001 h 2286001"/>
              <a:gd name="connsiteX0" fmla="*/ 103909 w 530982"/>
              <a:gd name="connsiteY0" fmla="*/ 0 h 2275610"/>
              <a:gd name="connsiteX1" fmla="*/ 529936 w 530982"/>
              <a:gd name="connsiteY1" fmla="*/ 987137 h 2275610"/>
              <a:gd name="connsiteX2" fmla="*/ 0 w 530982"/>
              <a:gd name="connsiteY2" fmla="*/ 2275610 h 2275610"/>
              <a:gd name="connsiteX0" fmla="*/ 103909 w 530982"/>
              <a:gd name="connsiteY0" fmla="*/ 0 h 2275610"/>
              <a:gd name="connsiteX1" fmla="*/ 529936 w 530982"/>
              <a:gd name="connsiteY1" fmla="*/ 987137 h 2275610"/>
              <a:gd name="connsiteX2" fmla="*/ 0 w 530982"/>
              <a:gd name="connsiteY2" fmla="*/ 2275610 h 2275610"/>
              <a:gd name="connsiteX0" fmla="*/ 20781 w 446855"/>
              <a:gd name="connsiteY0" fmla="*/ 0 h 2265219"/>
              <a:gd name="connsiteX1" fmla="*/ 446808 w 446855"/>
              <a:gd name="connsiteY1" fmla="*/ 987137 h 2265219"/>
              <a:gd name="connsiteX2" fmla="*/ 0 w 446855"/>
              <a:gd name="connsiteY2" fmla="*/ 2265219 h 2265219"/>
              <a:gd name="connsiteX0" fmla="*/ 20781 w 446855"/>
              <a:gd name="connsiteY0" fmla="*/ 0 h 2265219"/>
              <a:gd name="connsiteX1" fmla="*/ 446808 w 446855"/>
              <a:gd name="connsiteY1" fmla="*/ 987137 h 2265219"/>
              <a:gd name="connsiteX2" fmla="*/ 0 w 446855"/>
              <a:gd name="connsiteY2" fmla="*/ 2265219 h 2265219"/>
            </a:gdLst>
            <a:ahLst/>
            <a:cxnLst>
              <a:cxn ang="0">
                <a:pos x="connsiteX0" y="connsiteY0"/>
              </a:cxn>
              <a:cxn ang="0">
                <a:pos x="connsiteX1" y="connsiteY1"/>
              </a:cxn>
              <a:cxn ang="0">
                <a:pos x="connsiteX2" y="connsiteY2"/>
              </a:cxn>
            </a:cxnLst>
            <a:rect l="l" t="t" r="r" b="b"/>
            <a:pathLst>
              <a:path w="446855" h="2265219">
                <a:moveTo>
                  <a:pt x="20781" y="0"/>
                </a:moveTo>
                <a:cubicBezTo>
                  <a:pt x="264102" y="312594"/>
                  <a:pt x="450271" y="609601"/>
                  <a:pt x="446808" y="987137"/>
                </a:cubicBezTo>
                <a:cubicBezTo>
                  <a:pt x="443345" y="1364673"/>
                  <a:pt x="80530" y="1794165"/>
                  <a:pt x="0" y="2265219"/>
                </a:cubicBezTo>
              </a:path>
            </a:pathLst>
          </a:custGeom>
          <a:noFill/>
          <a:ln w="28575"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4387609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4038600" cy="335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304800"/>
            <a:ext cx="7772400" cy="1752600"/>
          </a:xfrm>
        </p:spPr>
        <p:txBody>
          <a:bodyPr/>
          <a:lstStyle/>
          <a:p>
            <a:pPr>
              <a:lnSpc>
                <a:spcPct val="150000"/>
              </a:lnSpc>
              <a:defRPr/>
            </a:pPr>
            <a:r>
              <a:rPr lang="en-US" i="1" dirty="0" err="1" smtClean="0"/>
              <a:t>Costa_in_Cube</a:t>
            </a:r>
            <a:r>
              <a:rPr lang="en-US" i="1" dirty="0" smtClean="0"/>
              <a:t/>
            </a:r>
            <a:br>
              <a:rPr lang="en-US" i="1" dirty="0" smtClean="0"/>
            </a:br>
            <a:r>
              <a:rPr lang="en-US" sz="3200" b="0" dirty="0" smtClean="0"/>
              <a:t>Carlo </a:t>
            </a:r>
            <a:r>
              <a:rPr lang="en-US" sz="3200" b="0" dirty="0" err="1" smtClean="0"/>
              <a:t>Séquin</a:t>
            </a:r>
            <a:r>
              <a:rPr lang="en-US" sz="3200" b="0" dirty="0" smtClean="0"/>
              <a:t>, 2004, bronze</a:t>
            </a:r>
            <a:endParaRPr lang="en-US" sz="3200" b="0" dirty="0"/>
          </a:p>
        </p:txBody>
      </p:sp>
      <p:sp>
        <p:nvSpPr>
          <p:cNvPr id="45060" name="Content Placeholder 2"/>
          <p:cNvSpPr>
            <a:spLocks noGrp="1"/>
          </p:cNvSpPr>
          <p:nvPr>
            <p:ph idx="1"/>
          </p:nvPr>
        </p:nvSpPr>
        <p:spPr>
          <a:xfrm>
            <a:off x="4343400" y="2482850"/>
            <a:ext cx="4724400" cy="2819400"/>
          </a:xfrm>
        </p:spPr>
        <p:txBody>
          <a:bodyPr/>
          <a:lstStyle/>
          <a:p>
            <a:r>
              <a:rPr lang="en-US" altLang="en-US" sz="2400" b="0" dirty="0" smtClean="0"/>
              <a:t>Double-sided  (orientable)</a:t>
            </a:r>
          </a:p>
          <a:p>
            <a:r>
              <a:rPr lang="en-US" altLang="en-US" sz="2400" b="0" dirty="0" smtClean="0"/>
              <a:t>Number of borders  </a:t>
            </a:r>
            <a:r>
              <a:rPr lang="en-US" altLang="en-US" sz="2400" b="0" i="1" dirty="0" smtClean="0"/>
              <a:t>b</a:t>
            </a:r>
            <a:r>
              <a:rPr lang="en-US" altLang="en-US" sz="2400" b="0" dirty="0" smtClean="0"/>
              <a:t> = 3</a:t>
            </a:r>
          </a:p>
          <a:p>
            <a:r>
              <a:rPr lang="en-US" altLang="en-US" sz="2400" b="0" dirty="0" smtClean="0"/>
              <a:t>Euler characteristic  </a:t>
            </a:r>
            <a:r>
              <a:rPr lang="el-GR" altLang="en-US" sz="2400" b="0" i="1" dirty="0" smtClean="0"/>
              <a:t>χ</a:t>
            </a:r>
            <a:r>
              <a:rPr lang="en-US" altLang="en-US" sz="2400" b="0" dirty="0" smtClean="0"/>
              <a:t> = –5</a:t>
            </a:r>
          </a:p>
          <a:p>
            <a:r>
              <a:rPr lang="en-US" altLang="en-US" sz="2400" b="0" dirty="0" smtClean="0"/>
              <a:t>Genus  </a:t>
            </a:r>
            <a:r>
              <a:rPr lang="en-US" altLang="en-US" sz="2400" b="0" i="1" dirty="0" smtClean="0"/>
              <a:t>g</a:t>
            </a:r>
            <a:r>
              <a:rPr lang="en-US" altLang="en-US" sz="2400" b="0" dirty="0" smtClean="0"/>
              <a:t> = (2 – </a:t>
            </a:r>
            <a:r>
              <a:rPr lang="el-GR" altLang="en-US" sz="2400" b="0" i="1" dirty="0" smtClean="0"/>
              <a:t>χ</a:t>
            </a:r>
            <a:r>
              <a:rPr lang="en-US" altLang="en-US" sz="2400" b="0" dirty="0" smtClean="0"/>
              <a:t> – </a:t>
            </a:r>
            <a:r>
              <a:rPr lang="en-US" altLang="en-US" sz="2400" b="0" i="1" dirty="0" smtClean="0"/>
              <a:t>b</a:t>
            </a:r>
            <a:r>
              <a:rPr lang="en-US" altLang="en-US" sz="2400" b="0" dirty="0" smtClean="0"/>
              <a:t>)/2 = 2</a:t>
            </a:r>
          </a:p>
          <a:p>
            <a:r>
              <a:rPr lang="en-US" altLang="en-US" sz="2400" b="0" dirty="0" smtClean="0">
                <a:solidFill>
                  <a:srgbClr val="FF5050"/>
                </a:solidFill>
              </a:rPr>
              <a:t>Independent cutting lines: 2</a:t>
            </a:r>
          </a:p>
        </p:txBody>
      </p:sp>
      <p:sp>
        <p:nvSpPr>
          <p:cNvPr id="45061" name="Freeform 6"/>
          <p:cNvSpPr>
            <a:spLocks/>
          </p:cNvSpPr>
          <p:nvPr/>
        </p:nvSpPr>
        <p:spPr bwMode="auto">
          <a:xfrm>
            <a:off x="2241550" y="4181475"/>
            <a:ext cx="849313" cy="863600"/>
          </a:xfrm>
          <a:custGeom>
            <a:avLst/>
            <a:gdLst>
              <a:gd name="T0" fmla="*/ 508074 w 849437"/>
              <a:gd name="T1" fmla="*/ 781404 h 864638"/>
              <a:gd name="T2" fmla="*/ 743438 w 849437"/>
              <a:gd name="T3" fmla="*/ 606938 h 864638"/>
              <a:gd name="T4" fmla="*/ 845438 w 849437"/>
              <a:gd name="T5" fmla="*/ 326271 h 864638"/>
              <a:gd name="T6" fmla="*/ 751289 w 849437"/>
              <a:gd name="T7" fmla="*/ 98708 h 864638"/>
              <a:gd name="T8" fmla="*/ 484522 w 849437"/>
              <a:gd name="T9" fmla="*/ 102 h 864638"/>
              <a:gd name="T10" fmla="*/ 194237 w 849437"/>
              <a:gd name="T11" fmla="*/ 113877 h 864638"/>
              <a:gd name="T12" fmla="*/ 21615 w 849437"/>
              <a:gd name="T13" fmla="*/ 371788 h 864638"/>
              <a:gd name="T14" fmla="*/ 37317 w 849437"/>
              <a:gd name="T15" fmla="*/ 682781 h 864638"/>
              <a:gd name="T16" fmla="*/ 264830 w 849437"/>
              <a:gd name="T17" fmla="*/ 826916 h 864638"/>
              <a:gd name="T18" fmla="*/ 508074 w 849437"/>
              <a:gd name="T19" fmla="*/ 781404 h 864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9437" h="864638">
                <a:moveTo>
                  <a:pt x="510444" y="812025"/>
                </a:moveTo>
                <a:cubicBezTo>
                  <a:pt x="590585" y="773925"/>
                  <a:pt x="690433" y="709550"/>
                  <a:pt x="746926" y="630722"/>
                </a:cubicBezTo>
                <a:cubicBezTo>
                  <a:pt x="803419" y="551894"/>
                  <a:pt x="848088" y="427082"/>
                  <a:pt x="849402" y="339058"/>
                </a:cubicBezTo>
                <a:cubicBezTo>
                  <a:pt x="850716" y="251034"/>
                  <a:pt x="815244" y="159071"/>
                  <a:pt x="754809" y="102578"/>
                </a:cubicBezTo>
                <a:cubicBezTo>
                  <a:pt x="694374" y="46085"/>
                  <a:pt x="580073" y="-2525"/>
                  <a:pt x="486794" y="102"/>
                </a:cubicBezTo>
                <a:cubicBezTo>
                  <a:pt x="393515" y="2729"/>
                  <a:pt x="272647" y="53965"/>
                  <a:pt x="195133" y="118341"/>
                </a:cubicBezTo>
                <a:cubicBezTo>
                  <a:pt x="117619" y="182717"/>
                  <a:pt x="47987" y="287822"/>
                  <a:pt x="21711" y="386357"/>
                </a:cubicBezTo>
                <a:cubicBezTo>
                  <a:pt x="-4565" y="484892"/>
                  <a:pt x="-15075" y="620211"/>
                  <a:pt x="37477" y="709549"/>
                </a:cubicBezTo>
                <a:cubicBezTo>
                  <a:pt x="90029" y="798887"/>
                  <a:pt x="187250" y="842242"/>
                  <a:pt x="266078" y="859321"/>
                </a:cubicBezTo>
                <a:cubicBezTo>
                  <a:pt x="344906" y="876400"/>
                  <a:pt x="430303" y="850125"/>
                  <a:pt x="510444" y="812025"/>
                </a:cubicBezTo>
                <a:close/>
              </a:path>
            </a:pathLst>
          </a:custGeom>
          <a:noFill/>
          <a:ln w="28575" cap="flat" cmpd="sng" algn="ctr">
            <a:solidFill>
              <a:srgbClr val="FF5050"/>
            </a:solidFill>
            <a:prstDash val="solid"/>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5062" name="Freeform 8"/>
          <p:cNvSpPr>
            <a:spLocks/>
          </p:cNvSpPr>
          <p:nvPr/>
        </p:nvSpPr>
        <p:spPr bwMode="auto">
          <a:xfrm>
            <a:off x="2133600" y="3319463"/>
            <a:ext cx="849313" cy="500062"/>
          </a:xfrm>
          <a:custGeom>
            <a:avLst/>
            <a:gdLst>
              <a:gd name="T0" fmla="*/ 508074 w 849437"/>
              <a:gd name="T1" fmla="*/ 1 h 864638"/>
              <a:gd name="T2" fmla="*/ 743438 w 849437"/>
              <a:gd name="T3" fmla="*/ 1 h 864638"/>
              <a:gd name="T4" fmla="*/ 845438 w 849437"/>
              <a:gd name="T5" fmla="*/ 1 h 864638"/>
              <a:gd name="T6" fmla="*/ 751289 w 849437"/>
              <a:gd name="T7" fmla="*/ 1 h 864638"/>
              <a:gd name="T8" fmla="*/ 484522 w 849437"/>
              <a:gd name="T9" fmla="*/ 1 h 864638"/>
              <a:gd name="T10" fmla="*/ 194237 w 849437"/>
              <a:gd name="T11" fmla="*/ 1 h 864638"/>
              <a:gd name="T12" fmla="*/ 21615 w 849437"/>
              <a:gd name="T13" fmla="*/ 1 h 864638"/>
              <a:gd name="T14" fmla="*/ 37317 w 849437"/>
              <a:gd name="T15" fmla="*/ 1 h 864638"/>
              <a:gd name="T16" fmla="*/ 264830 w 849437"/>
              <a:gd name="T17" fmla="*/ 1 h 864638"/>
              <a:gd name="T18" fmla="*/ 508074 w 849437"/>
              <a:gd name="T19" fmla="*/ 1 h 864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9437" h="864638">
                <a:moveTo>
                  <a:pt x="510444" y="812025"/>
                </a:moveTo>
                <a:cubicBezTo>
                  <a:pt x="590585" y="773925"/>
                  <a:pt x="690433" y="709550"/>
                  <a:pt x="746926" y="630722"/>
                </a:cubicBezTo>
                <a:cubicBezTo>
                  <a:pt x="803419" y="551894"/>
                  <a:pt x="848088" y="427082"/>
                  <a:pt x="849402" y="339058"/>
                </a:cubicBezTo>
                <a:cubicBezTo>
                  <a:pt x="850716" y="251034"/>
                  <a:pt x="815244" y="159071"/>
                  <a:pt x="754809" y="102578"/>
                </a:cubicBezTo>
                <a:cubicBezTo>
                  <a:pt x="694374" y="46085"/>
                  <a:pt x="580073" y="-2525"/>
                  <a:pt x="486794" y="102"/>
                </a:cubicBezTo>
                <a:cubicBezTo>
                  <a:pt x="393515" y="2729"/>
                  <a:pt x="272647" y="53965"/>
                  <a:pt x="195133" y="118341"/>
                </a:cubicBezTo>
                <a:cubicBezTo>
                  <a:pt x="117619" y="182717"/>
                  <a:pt x="47987" y="287822"/>
                  <a:pt x="21711" y="386357"/>
                </a:cubicBezTo>
                <a:cubicBezTo>
                  <a:pt x="-4565" y="484892"/>
                  <a:pt x="-15075" y="620211"/>
                  <a:pt x="37477" y="709549"/>
                </a:cubicBezTo>
                <a:cubicBezTo>
                  <a:pt x="90029" y="798887"/>
                  <a:pt x="187250" y="842242"/>
                  <a:pt x="266078" y="859321"/>
                </a:cubicBezTo>
                <a:cubicBezTo>
                  <a:pt x="344906" y="876400"/>
                  <a:pt x="430303" y="850125"/>
                  <a:pt x="510444" y="812025"/>
                </a:cubicBezTo>
                <a:close/>
              </a:path>
            </a:pathLst>
          </a:custGeom>
          <a:noFill/>
          <a:ln w="28575" cap="flat" cmpd="sng" algn="ctr">
            <a:solidFill>
              <a:srgbClr val="FF5050"/>
            </a:solidFill>
            <a:prstDash val="solid"/>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4189775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187" t="17886" r="14202" b="21139"/>
          <a:stretch/>
        </p:blipFill>
        <p:spPr>
          <a:xfrm>
            <a:off x="392500" y="4217047"/>
            <a:ext cx="2977356" cy="2389482"/>
          </a:xfrm>
          <a:prstGeom prst="rect">
            <a:avLst/>
          </a:prstGeom>
        </p:spPr>
      </p:pic>
      <p:sp>
        <p:nvSpPr>
          <p:cNvPr id="2" name="Title 1"/>
          <p:cNvSpPr>
            <a:spLocks noGrp="1"/>
          </p:cNvSpPr>
          <p:nvPr>
            <p:ph type="title"/>
          </p:nvPr>
        </p:nvSpPr>
        <p:spPr>
          <a:xfrm>
            <a:off x="0" y="230188"/>
            <a:ext cx="8839200" cy="1447800"/>
          </a:xfrm>
        </p:spPr>
        <p:txBody>
          <a:bodyPr/>
          <a:lstStyle/>
          <a:p>
            <a:pPr algn="r">
              <a:lnSpc>
                <a:spcPct val="150000"/>
              </a:lnSpc>
              <a:defRPr/>
            </a:pPr>
            <a:r>
              <a:rPr lang="en-US" i="1" dirty="0" smtClean="0"/>
              <a:t>“Duality”, </a:t>
            </a:r>
            <a:r>
              <a:rPr lang="en-US" sz="3200" b="0" dirty="0" smtClean="0"/>
              <a:t>Pugh Residence, Greenwich, CT</a:t>
            </a:r>
            <a:r>
              <a:rPr lang="en-US" i="1" dirty="0" smtClean="0"/>
              <a:t/>
            </a:r>
            <a:br>
              <a:rPr lang="en-US" i="1" dirty="0" smtClean="0"/>
            </a:br>
            <a:r>
              <a:rPr lang="en-US" sz="3200" b="0" dirty="0" smtClean="0"/>
              <a:t>Charles Perry, 1986, bronze</a:t>
            </a:r>
            <a:endParaRPr lang="en-US" sz="3200" b="0" dirty="0"/>
          </a:p>
        </p:txBody>
      </p:sp>
      <p:sp>
        <p:nvSpPr>
          <p:cNvPr id="39939" name="Content Placeholder 2"/>
          <p:cNvSpPr>
            <a:spLocks noGrp="1"/>
          </p:cNvSpPr>
          <p:nvPr>
            <p:ph idx="1"/>
          </p:nvPr>
        </p:nvSpPr>
        <p:spPr>
          <a:xfrm>
            <a:off x="4114800" y="2209800"/>
            <a:ext cx="4876800" cy="4114800"/>
          </a:xfrm>
        </p:spPr>
        <p:txBody>
          <a:bodyPr/>
          <a:lstStyle/>
          <a:p>
            <a:pPr>
              <a:defRPr/>
            </a:pPr>
            <a:r>
              <a:rPr lang="en-US" altLang="en-US" sz="2400" b="0" dirty="0" smtClean="0"/>
              <a:t>Double-sided  (orientable)</a:t>
            </a:r>
          </a:p>
          <a:p>
            <a:pPr>
              <a:defRPr/>
            </a:pPr>
            <a:r>
              <a:rPr lang="en-US" altLang="en-US" sz="2400" b="0" dirty="0" smtClean="0"/>
              <a:t>Number of borders  </a:t>
            </a:r>
            <a:r>
              <a:rPr lang="en-US" altLang="en-US" sz="2400" b="0" i="1" dirty="0" smtClean="0"/>
              <a:t>b</a:t>
            </a:r>
            <a:r>
              <a:rPr lang="en-US" altLang="en-US" sz="2400" b="0" dirty="0" smtClean="0"/>
              <a:t> = 2</a:t>
            </a:r>
          </a:p>
          <a:p>
            <a:pPr>
              <a:defRPr/>
            </a:pPr>
            <a:r>
              <a:rPr lang="en-US" altLang="en-US" sz="2400" b="0" dirty="0" smtClean="0"/>
              <a:t>Euler characteristic  </a:t>
            </a:r>
            <a:r>
              <a:rPr lang="el-GR" altLang="en-US" sz="2400" b="0" i="1" dirty="0" smtClean="0"/>
              <a:t>χ</a:t>
            </a:r>
            <a:r>
              <a:rPr lang="en-US" altLang="en-US" sz="2400" b="0" dirty="0" smtClean="0"/>
              <a:t> = –</a:t>
            </a:r>
            <a:r>
              <a:rPr lang="en-US" altLang="en-US" sz="2400" b="0" dirty="0" smtClean="0">
                <a:sym typeface="Symbol" panose="05050102010706020507" pitchFamily="18" charset="2"/>
              </a:rPr>
              <a:t>2</a:t>
            </a:r>
          </a:p>
          <a:p>
            <a:pPr>
              <a:defRPr/>
            </a:pPr>
            <a:r>
              <a:rPr lang="en-US" altLang="en-US" sz="2400" b="0" dirty="0" smtClean="0"/>
              <a:t>Genus  </a:t>
            </a:r>
            <a:r>
              <a:rPr lang="en-US" altLang="en-US" sz="2400" b="0" i="1" dirty="0" smtClean="0"/>
              <a:t>g</a:t>
            </a:r>
            <a:r>
              <a:rPr lang="en-US" altLang="en-US" sz="2400" b="0" dirty="0" smtClean="0"/>
              <a:t> = (2 – </a:t>
            </a:r>
            <a:r>
              <a:rPr lang="el-GR" altLang="en-US" sz="2400" b="0" i="1" dirty="0" smtClean="0"/>
              <a:t>χ</a:t>
            </a:r>
            <a:r>
              <a:rPr lang="en-US" altLang="en-US" sz="2400" b="0" dirty="0" smtClean="0"/>
              <a:t> – </a:t>
            </a:r>
            <a:r>
              <a:rPr lang="en-US" altLang="en-US" sz="2400" b="0" i="1" dirty="0" smtClean="0"/>
              <a:t>b</a:t>
            </a:r>
            <a:r>
              <a:rPr lang="en-US" altLang="en-US" sz="2400" b="0" dirty="0" smtClean="0"/>
              <a:t>)/2 = 1</a:t>
            </a:r>
          </a:p>
          <a:p>
            <a:pPr>
              <a:defRPr/>
            </a:pPr>
            <a:r>
              <a:rPr lang="en-US" altLang="en-US" sz="2400" b="0" dirty="0" smtClean="0">
                <a:solidFill>
                  <a:srgbClr val="FFFF00"/>
                </a:solidFill>
              </a:rPr>
              <a:t>It is a torus with 2 punctures.                           </a:t>
            </a:r>
          </a:p>
          <a:p>
            <a:pPr>
              <a:defRPr/>
            </a:pPr>
            <a:r>
              <a:rPr lang="en-US" altLang="en-US" sz="2400" b="0" dirty="0" smtClean="0">
                <a:solidFill>
                  <a:schemeClr val="accent2">
                    <a:lumMod val="90000"/>
                  </a:schemeClr>
                </a:solidFill>
              </a:rPr>
              <a:t>There is one closed-loop cut</a:t>
            </a:r>
            <a:br>
              <a:rPr lang="en-US" altLang="en-US" sz="2400" b="0" dirty="0" smtClean="0">
                <a:solidFill>
                  <a:schemeClr val="accent2">
                    <a:lumMod val="90000"/>
                  </a:schemeClr>
                </a:solidFill>
              </a:rPr>
            </a:br>
            <a:r>
              <a:rPr lang="en-US" altLang="en-US" sz="2400" b="0" dirty="0" smtClean="0">
                <a:solidFill>
                  <a:schemeClr val="accent2">
                    <a:lumMod val="90000"/>
                  </a:schemeClr>
                </a:solidFill>
              </a:rPr>
              <a:t>that leaves this sculpture connected !  </a:t>
            </a:r>
          </a:p>
        </p:txBody>
      </p:sp>
      <p:pic>
        <p:nvPicPr>
          <p:cNvPr id="7373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1219200"/>
            <a:ext cx="3198812" cy="284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306388" y="4125913"/>
            <a:ext cx="3198812" cy="2571750"/>
            <a:chOff x="1601778" y="4267200"/>
            <a:chExt cx="3198812" cy="2571750"/>
          </a:xfrm>
        </p:grpSpPr>
        <p:pic>
          <p:nvPicPr>
            <p:cNvPr id="7373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1778" y="4267200"/>
              <a:ext cx="3198812"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eform 4"/>
            <p:cNvSpPr/>
            <p:nvPr/>
          </p:nvSpPr>
          <p:spPr bwMode="auto">
            <a:xfrm>
              <a:off x="3046403" y="5032375"/>
              <a:ext cx="1239837" cy="557213"/>
            </a:xfrm>
            <a:custGeom>
              <a:avLst/>
              <a:gdLst>
                <a:gd name="connsiteX0" fmla="*/ 0 w 1239770"/>
                <a:gd name="connsiteY0" fmla="*/ 0 h 556413"/>
                <a:gd name="connsiteX1" fmla="*/ 134636 w 1239770"/>
                <a:gd name="connsiteY1" fmla="*/ 84147 h 556413"/>
                <a:gd name="connsiteX2" fmla="*/ 712447 w 1239770"/>
                <a:gd name="connsiteY2" fmla="*/ 482444 h 556413"/>
                <a:gd name="connsiteX3" fmla="*/ 1239770 w 1239770"/>
                <a:gd name="connsiteY3" fmla="*/ 555372 h 556413"/>
              </a:gdLst>
              <a:ahLst/>
              <a:cxnLst>
                <a:cxn ang="0">
                  <a:pos x="connsiteX0" y="connsiteY0"/>
                </a:cxn>
                <a:cxn ang="0">
                  <a:pos x="connsiteX1" y="connsiteY1"/>
                </a:cxn>
                <a:cxn ang="0">
                  <a:pos x="connsiteX2" y="connsiteY2"/>
                </a:cxn>
                <a:cxn ang="0">
                  <a:pos x="connsiteX3" y="connsiteY3"/>
                </a:cxn>
              </a:cxnLst>
              <a:rect l="l" t="t" r="r" b="b"/>
              <a:pathLst>
                <a:path w="1239770" h="556413">
                  <a:moveTo>
                    <a:pt x="0" y="0"/>
                  </a:moveTo>
                  <a:cubicBezTo>
                    <a:pt x="7947" y="1870"/>
                    <a:pt x="15895" y="3740"/>
                    <a:pt x="134636" y="84147"/>
                  </a:cubicBezTo>
                  <a:cubicBezTo>
                    <a:pt x="253377" y="164554"/>
                    <a:pt x="528258" y="403907"/>
                    <a:pt x="712447" y="482444"/>
                  </a:cubicBezTo>
                  <a:cubicBezTo>
                    <a:pt x="896636" y="560981"/>
                    <a:pt x="1068203" y="558176"/>
                    <a:pt x="1239770" y="555372"/>
                  </a:cubicBezTo>
                </a:path>
              </a:pathLst>
            </a:custGeom>
            <a:noFill/>
            <a:ln w="28575" cap="flat" cmpd="sng" algn="ctr">
              <a:solidFill>
                <a:schemeClr val="accent2">
                  <a:lumMod val="75000"/>
                </a:schemeClr>
              </a:solidFill>
              <a:prstDash val="solid"/>
              <a:round/>
              <a:headEnd type="none" w="sm" len="sm"/>
              <a:tailEnd type="none" w="sm" len="sm"/>
            </a:ln>
            <a:effectLst/>
          </p:spPr>
          <p:txBody>
            <a:bodyPr/>
            <a:lstStyle/>
            <a:p>
              <a:pPr algn="ctr">
                <a:defRPr/>
              </a:pPr>
              <a:endParaRPr lang="en-US">
                <a:latin typeface="Arial" charset="0"/>
              </a:endParaRPr>
            </a:p>
          </p:txBody>
        </p:sp>
        <p:sp>
          <p:nvSpPr>
            <p:cNvPr id="6" name="Freeform 5"/>
            <p:cNvSpPr/>
            <p:nvPr/>
          </p:nvSpPr>
          <p:spPr bwMode="auto">
            <a:xfrm>
              <a:off x="2228840" y="5111750"/>
              <a:ext cx="757238" cy="300038"/>
            </a:xfrm>
            <a:custGeom>
              <a:avLst/>
              <a:gdLst>
                <a:gd name="connsiteX0" fmla="*/ 757325 w 757325"/>
                <a:gd name="connsiteY0" fmla="*/ 0 h 317130"/>
                <a:gd name="connsiteX1" fmla="*/ 673178 w 757325"/>
                <a:gd name="connsiteY1" fmla="*/ 123416 h 317130"/>
                <a:gd name="connsiteX2" fmla="*/ 398297 w 757325"/>
                <a:gd name="connsiteY2" fmla="*/ 308540 h 317130"/>
                <a:gd name="connsiteX3" fmla="*/ 0 w 757325"/>
                <a:gd name="connsiteY3" fmla="*/ 269271 h 317130"/>
                <a:gd name="connsiteX0" fmla="*/ 757325 w 757325"/>
                <a:gd name="connsiteY0" fmla="*/ 0 h 290400"/>
                <a:gd name="connsiteX1" fmla="*/ 673178 w 757325"/>
                <a:gd name="connsiteY1" fmla="*/ 123416 h 290400"/>
                <a:gd name="connsiteX2" fmla="*/ 443176 w 757325"/>
                <a:gd name="connsiteY2" fmla="*/ 269271 h 290400"/>
                <a:gd name="connsiteX3" fmla="*/ 0 w 757325"/>
                <a:gd name="connsiteY3" fmla="*/ 269271 h 290400"/>
                <a:gd name="connsiteX0" fmla="*/ 757325 w 757325"/>
                <a:gd name="connsiteY0" fmla="*/ 0 h 301284"/>
                <a:gd name="connsiteX1" fmla="*/ 673178 w 757325"/>
                <a:gd name="connsiteY1" fmla="*/ 123416 h 301284"/>
                <a:gd name="connsiteX2" fmla="*/ 443176 w 757325"/>
                <a:gd name="connsiteY2" fmla="*/ 269271 h 301284"/>
                <a:gd name="connsiteX3" fmla="*/ 0 w 757325"/>
                <a:gd name="connsiteY3" fmla="*/ 269271 h 301284"/>
                <a:gd name="connsiteX0" fmla="*/ 757325 w 757325"/>
                <a:gd name="connsiteY0" fmla="*/ 0 h 301284"/>
                <a:gd name="connsiteX1" fmla="*/ 443176 w 757325"/>
                <a:gd name="connsiteY1" fmla="*/ 269271 h 301284"/>
                <a:gd name="connsiteX2" fmla="*/ 0 w 757325"/>
                <a:gd name="connsiteY2" fmla="*/ 269271 h 301284"/>
                <a:gd name="connsiteX0" fmla="*/ 757325 w 757325"/>
                <a:gd name="connsiteY0" fmla="*/ 0 h 301284"/>
                <a:gd name="connsiteX1" fmla="*/ 443176 w 757325"/>
                <a:gd name="connsiteY1" fmla="*/ 269271 h 301284"/>
                <a:gd name="connsiteX2" fmla="*/ 0 w 757325"/>
                <a:gd name="connsiteY2" fmla="*/ 269271 h 301284"/>
              </a:gdLst>
              <a:ahLst/>
              <a:cxnLst>
                <a:cxn ang="0">
                  <a:pos x="connsiteX0" y="connsiteY0"/>
                </a:cxn>
                <a:cxn ang="0">
                  <a:pos x="connsiteX1" y="connsiteY1"/>
                </a:cxn>
                <a:cxn ang="0">
                  <a:pos x="connsiteX2" y="connsiteY2"/>
                </a:cxn>
              </a:cxnLst>
              <a:rect l="l" t="t" r="r" b="b"/>
              <a:pathLst>
                <a:path w="757325" h="301284">
                  <a:moveTo>
                    <a:pt x="757325" y="0"/>
                  </a:moveTo>
                  <a:cubicBezTo>
                    <a:pt x="686267" y="162685"/>
                    <a:pt x="569397" y="224393"/>
                    <a:pt x="443176" y="269271"/>
                  </a:cubicBezTo>
                  <a:cubicBezTo>
                    <a:pt x="280491" y="321629"/>
                    <a:pt x="143050" y="301060"/>
                    <a:pt x="0" y="269271"/>
                  </a:cubicBezTo>
                </a:path>
              </a:pathLst>
            </a:custGeom>
            <a:noFill/>
            <a:ln w="28575" cap="flat" cmpd="sng" algn="ctr">
              <a:solidFill>
                <a:schemeClr val="accent2">
                  <a:lumMod val="75000"/>
                </a:schemeClr>
              </a:solidFill>
              <a:prstDash val="solid"/>
              <a:round/>
              <a:headEnd type="none" w="sm" len="sm"/>
              <a:tailEnd type="none" w="sm" len="sm"/>
            </a:ln>
            <a:effectLst/>
          </p:spPr>
          <p:txBody>
            <a:bodyPr/>
            <a:lstStyle/>
            <a:p>
              <a:pPr algn="ctr">
                <a:defRPr/>
              </a:pPr>
              <a:endParaRPr lang="en-US">
                <a:latin typeface="Arial" charset="0"/>
              </a:endParaRPr>
            </a:p>
          </p:txBody>
        </p:sp>
        <p:sp>
          <p:nvSpPr>
            <p:cNvPr id="7" name="Freeform 6"/>
            <p:cNvSpPr/>
            <p:nvPr/>
          </p:nvSpPr>
          <p:spPr bwMode="auto">
            <a:xfrm>
              <a:off x="2151053" y="5459413"/>
              <a:ext cx="257175" cy="369887"/>
            </a:xfrm>
            <a:custGeom>
              <a:avLst/>
              <a:gdLst>
                <a:gd name="connsiteX0" fmla="*/ 5300 w 257742"/>
                <a:gd name="connsiteY0" fmla="*/ 0 h 370248"/>
                <a:gd name="connsiteX1" fmla="*/ 33350 w 257742"/>
                <a:gd name="connsiteY1" fmla="*/ 106586 h 370248"/>
                <a:gd name="connsiteX2" fmla="*/ 257742 w 257742"/>
                <a:gd name="connsiteY2" fmla="*/ 370248 h 370248"/>
                <a:gd name="connsiteX0" fmla="*/ 7379 w 259821"/>
                <a:gd name="connsiteY0" fmla="*/ 0 h 370248"/>
                <a:gd name="connsiteX1" fmla="*/ 29819 w 259821"/>
                <a:gd name="connsiteY1" fmla="*/ 134635 h 370248"/>
                <a:gd name="connsiteX2" fmla="*/ 259821 w 259821"/>
                <a:gd name="connsiteY2" fmla="*/ 370248 h 370248"/>
                <a:gd name="connsiteX0" fmla="*/ 4161 w 256603"/>
                <a:gd name="connsiteY0" fmla="*/ 0 h 370248"/>
                <a:gd name="connsiteX1" fmla="*/ 26601 w 256603"/>
                <a:gd name="connsiteY1" fmla="*/ 134635 h 370248"/>
                <a:gd name="connsiteX2" fmla="*/ 256603 w 256603"/>
                <a:gd name="connsiteY2" fmla="*/ 370248 h 370248"/>
                <a:gd name="connsiteX0" fmla="*/ 4161 w 256603"/>
                <a:gd name="connsiteY0" fmla="*/ 0 h 370248"/>
                <a:gd name="connsiteX1" fmla="*/ 26601 w 256603"/>
                <a:gd name="connsiteY1" fmla="*/ 134635 h 370248"/>
                <a:gd name="connsiteX2" fmla="*/ 256603 w 256603"/>
                <a:gd name="connsiteY2" fmla="*/ 370248 h 370248"/>
              </a:gdLst>
              <a:ahLst/>
              <a:cxnLst>
                <a:cxn ang="0">
                  <a:pos x="connsiteX0" y="connsiteY0"/>
                </a:cxn>
                <a:cxn ang="0">
                  <a:pos x="connsiteX1" y="connsiteY1"/>
                </a:cxn>
                <a:cxn ang="0">
                  <a:pos x="connsiteX2" y="connsiteY2"/>
                </a:cxn>
              </a:cxnLst>
              <a:rect l="l" t="t" r="r" b="b"/>
              <a:pathLst>
                <a:path w="256603" h="370248">
                  <a:moveTo>
                    <a:pt x="4161" y="0"/>
                  </a:moveTo>
                  <a:cubicBezTo>
                    <a:pt x="-2851" y="22439"/>
                    <a:pt x="-4253" y="72927"/>
                    <a:pt x="26601" y="134635"/>
                  </a:cubicBezTo>
                  <a:cubicBezTo>
                    <a:pt x="57455" y="196343"/>
                    <a:pt x="114956" y="280491"/>
                    <a:pt x="256603" y="370248"/>
                  </a:cubicBezTo>
                </a:path>
              </a:pathLst>
            </a:custGeom>
            <a:noFill/>
            <a:ln w="28575" cap="flat" cmpd="sng" algn="ctr">
              <a:solidFill>
                <a:schemeClr val="accent2">
                  <a:lumMod val="75000"/>
                </a:schemeClr>
              </a:solidFill>
              <a:prstDash val="solid"/>
              <a:round/>
              <a:headEnd type="none" w="sm" len="sm"/>
              <a:tailEnd type="none" w="sm" len="sm"/>
            </a:ln>
            <a:effectLst/>
          </p:spPr>
          <p:txBody>
            <a:bodyPr/>
            <a:lstStyle/>
            <a:p>
              <a:pPr algn="ctr">
                <a:defRPr/>
              </a:pPr>
              <a:endParaRPr lang="en-US">
                <a:latin typeface="Arial" charset="0"/>
              </a:endParaRPr>
            </a:p>
          </p:txBody>
        </p:sp>
        <p:sp>
          <p:nvSpPr>
            <p:cNvPr id="8" name="Freeform 7"/>
            <p:cNvSpPr/>
            <p:nvPr/>
          </p:nvSpPr>
          <p:spPr bwMode="auto">
            <a:xfrm>
              <a:off x="2603490" y="5880100"/>
              <a:ext cx="971550" cy="88900"/>
            </a:xfrm>
            <a:custGeom>
              <a:avLst/>
              <a:gdLst>
                <a:gd name="connsiteX0" fmla="*/ 0 w 970498"/>
                <a:gd name="connsiteY0" fmla="*/ 11220 h 73006"/>
                <a:gd name="connsiteX1" fmla="*/ 173904 w 970498"/>
                <a:gd name="connsiteY1" fmla="*/ 72928 h 73006"/>
                <a:gd name="connsiteX2" fmla="*/ 970498 w 970498"/>
                <a:gd name="connsiteY2" fmla="*/ 0 h 73006"/>
                <a:gd name="connsiteX0" fmla="*/ 0 w 970498"/>
                <a:gd name="connsiteY0" fmla="*/ 11220 h 89809"/>
                <a:gd name="connsiteX1" fmla="*/ 415126 w 970498"/>
                <a:gd name="connsiteY1" fmla="*/ 89757 h 89809"/>
                <a:gd name="connsiteX2" fmla="*/ 970498 w 970498"/>
                <a:gd name="connsiteY2" fmla="*/ 0 h 89809"/>
                <a:gd name="connsiteX0" fmla="*/ 0 w 970498"/>
                <a:gd name="connsiteY0" fmla="*/ 11220 h 89809"/>
                <a:gd name="connsiteX1" fmla="*/ 415126 w 970498"/>
                <a:gd name="connsiteY1" fmla="*/ 89757 h 89809"/>
                <a:gd name="connsiteX2" fmla="*/ 970498 w 970498"/>
                <a:gd name="connsiteY2" fmla="*/ 0 h 89809"/>
              </a:gdLst>
              <a:ahLst/>
              <a:cxnLst>
                <a:cxn ang="0">
                  <a:pos x="connsiteX0" y="connsiteY0"/>
                </a:cxn>
                <a:cxn ang="0">
                  <a:pos x="connsiteX1" y="connsiteY1"/>
                </a:cxn>
                <a:cxn ang="0">
                  <a:pos x="connsiteX2" y="connsiteY2"/>
                </a:cxn>
              </a:cxnLst>
              <a:rect l="l" t="t" r="r" b="b"/>
              <a:pathLst>
                <a:path w="970498" h="89809">
                  <a:moveTo>
                    <a:pt x="0" y="11220"/>
                  </a:moveTo>
                  <a:cubicBezTo>
                    <a:pt x="6077" y="43009"/>
                    <a:pt x="253376" y="91627"/>
                    <a:pt x="415126" y="89757"/>
                  </a:cubicBezTo>
                  <a:cubicBezTo>
                    <a:pt x="576876" y="87887"/>
                    <a:pt x="669905" y="74798"/>
                    <a:pt x="970498" y="0"/>
                  </a:cubicBezTo>
                </a:path>
              </a:pathLst>
            </a:custGeom>
            <a:noFill/>
            <a:ln w="28575" cap="flat" cmpd="sng" algn="ctr">
              <a:solidFill>
                <a:schemeClr val="accent2">
                  <a:lumMod val="75000"/>
                </a:schemeClr>
              </a:solidFill>
              <a:prstDash val="solid"/>
              <a:round/>
              <a:headEnd type="none" w="sm" len="sm"/>
              <a:tailEnd type="none" w="sm" len="sm"/>
            </a:ln>
            <a:effectLst/>
          </p:spPr>
          <p:txBody>
            <a:bodyPr/>
            <a:lstStyle/>
            <a:p>
              <a:pPr algn="ctr">
                <a:defRPr/>
              </a:pPr>
              <a:endParaRPr lang="en-US">
                <a:latin typeface="Arial" charset="0"/>
              </a:endParaRPr>
            </a:p>
          </p:txBody>
        </p:sp>
      </p:grpSp>
    </p:spTree>
    <p:extLst>
      <p:ext uri="{BB962C8B-B14F-4D97-AF65-F5344CB8AC3E}">
        <p14:creationId xmlns:p14="http://schemas.microsoft.com/office/powerpoint/2010/main" val="373672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1447800"/>
          </a:xfrm>
        </p:spPr>
        <p:txBody>
          <a:bodyPr/>
          <a:lstStyle/>
          <a:p>
            <a:pPr>
              <a:lnSpc>
                <a:spcPct val="150000"/>
              </a:lnSpc>
              <a:defRPr/>
            </a:pPr>
            <a:r>
              <a:rPr lang="en-US" i="1" dirty="0" smtClean="0"/>
              <a:t>D2d, </a:t>
            </a:r>
            <a:r>
              <a:rPr lang="en-US" sz="3200" b="0" dirty="0" smtClean="0"/>
              <a:t>Dartmouth College, Hanover, NH </a:t>
            </a:r>
            <a:r>
              <a:rPr lang="en-US" i="1" dirty="0" smtClean="0"/>
              <a:t/>
            </a:r>
            <a:br>
              <a:rPr lang="en-US" i="1" dirty="0" smtClean="0"/>
            </a:br>
            <a:r>
              <a:rPr lang="en-US" sz="3200" b="0" dirty="0" smtClean="0"/>
              <a:t>Charles Perry, 1975, bronze</a:t>
            </a:r>
            <a:endParaRPr lang="en-US" sz="3200" b="0" dirty="0"/>
          </a:p>
        </p:txBody>
      </p:sp>
      <p:sp>
        <p:nvSpPr>
          <p:cNvPr id="53251" name="Content Placeholder 2"/>
          <p:cNvSpPr>
            <a:spLocks noGrp="1"/>
          </p:cNvSpPr>
          <p:nvPr>
            <p:ph idx="1"/>
          </p:nvPr>
        </p:nvSpPr>
        <p:spPr>
          <a:xfrm>
            <a:off x="4114800" y="2895600"/>
            <a:ext cx="4876800" cy="3092450"/>
          </a:xfrm>
        </p:spPr>
        <p:txBody>
          <a:bodyPr/>
          <a:lstStyle/>
          <a:p>
            <a:r>
              <a:rPr lang="en-US" altLang="en-US" sz="2400" b="0" dirty="0" smtClean="0"/>
              <a:t>Double-sided  (orientable)</a:t>
            </a:r>
          </a:p>
          <a:p>
            <a:r>
              <a:rPr lang="en-US" altLang="en-US" sz="2400" b="0" dirty="0" smtClean="0"/>
              <a:t>Number of borders  </a:t>
            </a:r>
            <a:r>
              <a:rPr lang="en-US" altLang="en-US" sz="2400" b="0" i="1" dirty="0" smtClean="0"/>
              <a:t>b</a:t>
            </a:r>
            <a:r>
              <a:rPr lang="en-US" altLang="en-US" sz="2400" b="0" dirty="0" smtClean="0"/>
              <a:t> = 4</a:t>
            </a:r>
          </a:p>
          <a:p>
            <a:r>
              <a:rPr lang="en-US" altLang="en-US" sz="2400" b="0" dirty="0" smtClean="0"/>
              <a:t>Euler characteristic  </a:t>
            </a:r>
            <a:r>
              <a:rPr lang="el-GR" altLang="en-US" sz="2400" b="0" i="1" dirty="0" smtClean="0"/>
              <a:t>χ</a:t>
            </a:r>
            <a:r>
              <a:rPr lang="en-US" altLang="en-US" sz="2400" b="0" dirty="0" smtClean="0"/>
              <a:t> = –</a:t>
            </a:r>
            <a:r>
              <a:rPr lang="en-US" altLang="en-US" sz="2400" b="0" dirty="0" smtClean="0">
                <a:sym typeface="Symbol" panose="05050102010706020507" pitchFamily="18" charset="2"/>
              </a:rPr>
              <a:t>2</a:t>
            </a:r>
          </a:p>
          <a:p>
            <a:r>
              <a:rPr lang="en-US" altLang="en-US" sz="2400" b="0" dirty="0" smtClean="0"/>
              <a:t>Genus  </a:t>
            </a:r>
            <a:r>
              <a:rPr lang="en-US" altLang="en-US" sz="2400" b="0" i="1" dirty="0" smtClean="0"/>
              <a:t>g</a:t>
            </a:r>
            <a:r>
              <a:rPr lang="en-US" altLang="en-US" sz="2400" b="0" dirty="0" smtClean="0"/>
              <a:t> = (2 – </a:t>
            </a:r>
            <a:r>
              <a:rPr lang="el-GR" altLang="en-US" sz="2400" b="0" i="1" dirty="0" smtClean="0"/>
              <a:t>χ</a:t>
            </a:r>
            <a:r>
              <a:rPr lang="en-US" altLang="en-US" sz="2400" b="0" dirty="0" smtClean="0"/>
              <a:t> – </a:t>
            </a:r>
            <a:r>
              <a:rPr lang="en-US" altLang="en-US" sz="2400" b="0" i="1" dirty="0" smtClean="0"/>
              <a:t>b</a:t>
            </a:r>
            <a:r>
              <a:rPr lang="en-US" altLang="en-US" sz="2400" b="0" dirty="0" smtClean="0"/>
              <a:t>)/2 = 0</a:t>
            </a:r>
          </a:p>
          <a:p>
            <a:r>
              <a:rPr lang="en-US" altLang="en-US" sz="2400" b="0" dirty="0" smtClean="0">
                <a:solidFill>
                  <a:srgbClr val="FFFF00"/>
                </a:solidFill>
              </a:rPr>
              <a:t>It is a sphere with 4 punctures.                           </a:t>
            </a:r>
          </a:p>
        </p:txBody>
      </p:sp>
      <p:pic>
        <p:nvPicPr>
          <p:cNvPr id="532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3505200" cy="467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6393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Skeletal Graph of a Ribbon Sculpture</a:t>
            </a:r>
            <a:endParaRPr lang="en-US" dirty="0"/>
          </a:p>
        </p:txBody>
      </p:sp>
      <p:sp>
        <p:nvSpPr>
          <p:cNvPr id="3" name="Content Placeholder 2"/>
          <p:cNvSpPr>
            <a:spLocks noGrp="1"/>
          </p:cNvSpPr>
          <p:nvPr>
            <p:ph idx="1"/>
          </p:nvPr>
        </p:nvSpPr>
        <p:spPr>
          <a:xfrm>
            <a:off x="924911" y="1105786"/>
            <a:ext cx="7230261" cy="1860698"/>
          </a:xfrm>
        </p:spPr>
        <p:txBody>
          <a:bodyPr/>
          <a:lstStyle/>
          <a:p>
            <a:r>
              <a:rPr lang="en-US" sz="2400" b="0" dirty="0" smtClean="0"/>
              <a:t>Reduce ribbon segments to 1D line elements.</a:t>
            </a:r>
          </a:p>
          <a:p>
            <a:r>
              <a:rPr lang="en-US" sz="2400" b="0" dirty="0" smtClean="0"/>
              <a:t>This results in a graph, </a:t>
            </a:r>
            <a:br>
              <a:rPr lang="en-US" sz="2400" b="0" dirty="0" smtClean="0"/>
            </a:br>
            <a:r>
              <a:rPr lang="en-US" sz="2400" b="0" dirty="0" smtClean="0"/>
              <a:t>where the line segments form the edges </a:t>
            </a:r>
            <a:br>
              <a:rPr lang="en-US" sz="2400" b="0" dirty="0" smtClean="0"/>
            </a:br>
            <a:r>
              <a:rPr lang="en-US" sz="2400" b="0" dirty="0" smtClean="0"/>
              <a:t>and the junctions between them are the nodes.</a:t>
            </a:r>
            <a:endParaRPr lang="en-US" sz="2400" b="0" dirty="0"/>
          </a:p>
        </p:txBody>
      </p:sp>
      <p:pic>
        <p:nvPicPr>
          <p:cNvPr id="6" name="Picture 5"/>
          <p:cNvPicPr/>
          <p:nvPr/>
        </p:nvPicPr>
        <p:blipFill rotWithShape="1">
          <a:blip r:embed="rId3">
            <a:extLst>
              <a:ext uri="{28A0092B-C50C-407E-A947-70E740481C1C}">
                <a14:useLocalDpi xmlns:a14="http://schemas.microsoft.com/office/drawing/2010/main" val="0"/>
              </a:ext>
            </a:extLst>
          </a:blip>
          <a:srcRect l="10296" t="13984" r="10818" b="14738"/>
          <a:stretch/>
        </p:blipFill>
        <p:spPr bwMode="auto">
          <a:xfrm>
            <a:off x="180753" y="3100078"/>
            <a:ext cx="2230246" cy="2823299"/>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7" name="Picture 6"/>
          <p:cNvPicPr/>
          <p:nvPr/>
        </p:nvPicPr>
        <p:blipFill rotWithShape="1">
          <a:blip r:embed="rId4">
            <a:extLst>
              <a:ext uri="{28A0092B-C50C-407E-A947-70E740481C1C}">
                <a14:useLocalDpi xmlns:a14="http://schemas.microsoft.com/office/drawing/2010/main" val="0"/>
              </a:ext>
            </a:extLst>
          </a:blip>
          <a:srcRect b="2522"/>
          <a:stretch/>
        </p:blipFill>
        <p:spPr>
          <a:xfrm>
            <a:off x="2599479" y="3100078"/>
            <a:ext cx="1489253" cy="2811625"/>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4277212" y="3100079"/>
            <a:ext cx="2011270" cy="2837908"/>
          </a:xfrm>
          <a:prstGeom prst="rect">
            <a:avLst/>
          </a:prstGeom>
        </p:spPr>
      </p:pic>
      <p:pic>
        <p:nvPicPr>
          <p:cNvPr id="9" name="Picture 8"/>
          <p:cNvPicPr/>
          <p:nvPr/>
        </p:nvPicPr>
        <p:blipFill rotWithShape="1">
          <a:blip r:embed="rId6">
            <a:extLst>
              <a:ext uri="{28A0092B-C50C-407E-A947-70E740481C1C}">
                <a14:useLocalDpi xmlns:a14="http://schemas.microsoft.com/office/drawing/2010/main" val="0"/>
              </a:ext>
            </a:extLst>
          </a:blip>
          <a:srcRect b="20064"/>
          <a:stretch/>
        </p:blipFill>
        <p:spPr bwMode="auto">
          <a:xfrm>
            <a:off x="6471433" y="3100077"/>
            <a:ext cx="2510689" cy="2837909"/>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10" name="TextBox 9"/>
          <p:cNvSpPr txBox="1"/>
          <p:nvPr/>
        </p:nvSpPr>
        <p:spPr>
          <a:xfrm>
            <a:off x="839973" y="5937986"/>
            <a:ext cx="8304028" cy="461665"/>
          </a:xfrm>
          <a:prstGeom prst="rect">
            <a:avLst/>
          </a:prstGeom>
          <a:noFill/>
        </p:spPr>
        <p:txBody>
          <a:bodyPr wrap="square" rtlCol="0">
            <a:spAutoFit/>
          </a:bodyPr>
          <a:lstStyle/>
          <a:p>
            <a:r>
              <a:rPr lang="en-US" sz="2400" dirty="0" smtClean="0"/>
              <a:t>“D</a:t>
            </a:r>
            <a:r>
              <a:rPr lang="en-US" sz="2400" baseline="-25000" dirty="0" smtClean="0"/>
              <a:t>2</a:t>
            </a:r>
            <a:r>
              <a:rPr lang="en-US" sz="2400" dirty="0" smtClean="0"/>
              <a:t>d”        skeletal graph       </a:t>
            </a:r>
            <a:r>
              <a:rPr lang="en-US" sz="2400" dirty="0"/>
              <a:t>“Tetra</a:t>
            </a:r>
            <a:r>
              <a:rPr lang="en-US" sz="2400" dirty="0" smtClean="0"/>
              <a:t>”            twisted variation</a:t>
            </a:r>
            <a:endParaRPr lang="en-US" sz="2400" dirty="0"/>
          </a:p>
        </p:txBody>
      </p:sp>
    </p:spTree>
    <p:extLst>
      <p:ext uri="{BB962C8B-B14F-4D97-AF65-F5344CB8AC3E}">
        <p14:creationId xmlns:p14="http://schemas.microsoft.com/office/powerpoint/2010/main" val="10465700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862012"/>
          </a:xfrm>
        </p:spPr>
        <p:txBody>
          <a:bodyPr/>
          <a:lstStyle/>
          <a:p>
            <a:pPr>
              <a:lnSpc>
                <a:spcPct val="150000"/>
              </a:lnSpc>
              <a:defRPr/>
            </a:pPr>
            <a:r>
              <a:rPr lang="en-US" dirty="0" smtClean="0"/>
              <a:t>Sculptures with Simple Skeleton Graphs </a:t>
            </a:r>
            <a:endParaRPr lang="en-US" sz="3200" b="0" dirty="0"/>
          </a:p>
        </p:txBody>
      </p:sp>
      <p:sp>
        <p:nvSpPr>
          <p:cNvPr id="39939" name="Content Placeholder 2"/>
          <p:cNvSpPr>
            <a:spLocks noGrp="1"/>
          </p:cNvSpPr>
          <p:nvPr>
            <p:ph idx="1"/>
          </p:nvPr>
        </p:nvSpPr>
        <p:spPr>
          <a:xfrm>
            <a:off x="340242" y="4709670"/>
            <a:ext cx="8803759" cy="1744293"/>
          </a:xfrm>
        </p:spPr>
        <p:txBody>
          <a:bodyPr/>
          <a:lstStyle/>
          <a:p>
            <a:pPr marL="0" indent="0">
              <a:buNone/>
              <a:defRPr/>
            </a:pPr>
            <a:r>
              <a:rPr lang="en-US" altLang="en-US" sz="2400" b="0" dirty="0" smtClean="0"/>
              <a:t>“Duality” (1986)        “Duality_2” (1990)   “Dual Universe” (1994)</a:t>
            </a:r>
          </a:p>
          <a:p>
            <a:pPr marL="0" indent="0">
              <a:buNone/>
              <a:defRPr/>
            </a:pPr>
            <a:endParaRPr lang="en-US" altLang="en-US" sz="2400" b="0" dirty="0" smtClean="0"/>
          </a:p>
          <a:p>
            <a:pPr marL="0" indent="0">
              <a:buNone/>
              <a:defRPr/>
            </a:pPr>
            <a:r>
              <a:rPr lang="en-US" altLang="en-US" b="0" dirty="0" smtClean="0">
                <a:solidFill>
                  <a:schemeClr val="tx2">
                    <a:lumMod val="40000"/>
                    <a:lumOff val="60000"/>
                  </a:schemeClr>
                </a:solidFill>
              </a:rPr>
              <a:t>All have the same skeleton graph:  </a:t>
            </a:r>
          </a:p>
        </p:txBody>
      </p:sp>
      <p:pic>
        <p:nvPicPr>
          <p:cNvPr id="737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26" y="2108821"/>
            <a:ext cx="2794321" cy="2485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2868" y="1207976"/>
            <a:ext cx="2681218" cy="3385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6490" y="1207976"/>
            <a:ext cx="2990535" cy="3385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6057025" y="5174049"/>
            <a:ext cx="2743199" cy="1279914"/>
            <a:chOff x="6057025" y="5174049"/>
            <a:chExt cx="2743199" cy="1279914"/>
          </a:xfrm>
        </p:grpSpPr>
        <p:grpSp>
          <p:nvGrpSpPr>
            <p:cNvPr id="13" name="Group 6"/>
            <p:cNvGrpSpPr>
              <a:grpSpLocks/>
            </p:cNvGrpSpPr>
            <p:nvPr/>
          </p:nvGrpSpPr>
          <p:grpSpPr bwMode="auto">
            <a:xfrm>
              <a:off x="6057025" y="5174049"/>
              <a:ext cx="2743199" cy="1279914"/>
              <a:chOff x="4729022" y="5459222"/>
              <a:chExt cx="2226598" cy="845395"/>
            </a:xfrm>
          </p:grpSpPr>
          <p:grpSp>
            <p:nvGrpSpPr>
              <p:cNvPr id="14" name="Group 3"/>
              <p:cNvGrpSpPr>
                <a:grpSpLocks/>
              </p:cNvGrpSpPr>
              <p:nvPr/>
            </p:nvGrpSpPr>
            <p:grpSpPr bwMode="auto">
              <a:xfrm>
                <a:off x="4988458" y="5459222"/>
                <a:ext cx="767266" cy="490414"/>
                <a:chOff x="4988458" y="5459222"/>
                <a:chExt cx="767266" cy="490414"/>
              </a:xfrm>
            </p:grpSpPr>
            <p:sp>
              <p:nvSpPr>
                <p:cNvPr id="20" name="Freeform 19"/>
                <p:cNvSpPr/>
                <p:nvPr/>
              </p:nvSpPr>
              <p:spPr bwMode="auto">
                <a:xfrm>
                  <a:off x="4987708" y="5459222"/>
                  <a:ext cx="768121" cy="255364"/>
                </a:xfrm>
                <a:custGeom>
                  <a:avLst/>
                  <a:gdLst>
                    <a:gd name="connsiteX0" fmla="*/ 0 w 570369"/>
                    <a:gd name="connsiteY0" fmla="*/ 181087 h 190140"/>
                    <a:gd name="connsiteX1" fmla="*/ 280658 w 570369"/>
                    <a:gd name="connsiteY1" fmla="*/ 18 h 190140"/>
                    <a:gd name="connsiteX2" fmla="*/ 570369 w 570369"/>
                    <a:gd name="connsiteY2" fmla="*/ 190140 h 190140"/>
                  </a:gdLst>
                  <a:ahLst/>
                  <a:cxnLst>
                    <a:cxn ang="0">
                      <a:pos x="connsiteX0" y="connsiteY0"/>
                    </a:cxn>
                    <a:cxn ang="0">
                      <a:pos x="connsiteX1" y="connsiteY1"/>
                    </a:cxn>
                    <a:cxn ang="0">
                      <a:pos x="connsiteX2" y="connsiteY2"/>
                    </a:cxn>
                  </a:cxnLst>
                  <a:rect l="l" t="t" r="r" b="b"/>
                  <a:pathLst>
                    <a:path w="570369" h="190140">
                      <a:moveTo>
                        <a:pt x="0" y="181087"/>
                      </a:moveTo>
                      <a:cubicBezTo>
                        <a:pt x="92798" y="89798"/>
                        <a:pt x="185597" y="-1491"/>
                        <a:pt x="280658" y="18"/>
                      </a:cubicBezTo>
                      <a:cubicBezTo>
                        <a:pt x="375720" y="1527"/>
                        <a:pt x="473044" y="95833"/>
                        <a:pt x="570369" y="190140"/>
                      </a:cubicBezTo>
                    </a:path>
                  </a:pathLst>
                </a:custGeom>
                <a:noFill/>
                <a:ln w="38100" cap="flat" cmpd="sng" algn="ctr">
                  <a:solidFill>
                    <a:schemeClr val="tx2">
                      <a:lumMod val="40000"/>
                      <a:lumOff val="60000"/>
                    </a:schemeClr>
                  </a:solidFill>
                  <a:prstDash val="solid"/>
                  <a:round/>
                  <a:headEnd type="none" w="sm" len="sm"/>
                  <a:tailEnd type="none" w="sm" len="sm"/>
                </a:ln>
                <a:effectLst/>
              </p:spPr>
              <p:txBody>
                <a:bodyPr/>
                <a:lstStyle/>
                <a:p>
                  <a:pPr algn="ctr">
                    <a:defRPr/>
                  </a:pPr>
                  <a:endParaRPr lang="en-US">
                    <a:latin typeface="Arial" charset="0"/>
                  </a:endParaRPr>
                </a:p>
              </p:txBody>
            </p:sp>
            <p:sp>
              <p:nvSpPr>
                <p:cNvPr id="21" name="Freeform 20"/>
                <p:cNvSpPr/>
                <p:nvPr/>
              </p:nvSpPr>
              <p:spPr bwMode="auto">
                <a:xfrm flipV="1">
                  <a:off x="4987708" y="5693966"/>
                  <a:ext cx="768121" cy="255364"/>
                </a:xfrm>
                <a:custGeom>
                  <a:avLst/>
                  <a:gdLst>
                    <a:gd name="connsiteX0" fmla="*/ 0 w 570369"/>
                    <a:gd name="connsiteY0" fmla="*/ 181087 h 190140"/>
                    <a:gd name="connsiteX1" fmla="*/ 280658 w 570369"/>
                    <a:gd name="connsiteY1" fmla="*/ 18 h 190140"/>
                    <a:gd name="connsiteX2" fmla="*/ 570369 w 570369"/>
                    <a:gd name="connsiteY2" fmla="*/ 190140 h 190140"/>
                  </a:gdLst>
                  <a:ahLst/>
                  <a:cxnLst>
                    <a:cxn ang="0">
                      <a:pos x="connsiteX0" y="connsiteY0"/>
                    </a:cxn>
                    <a:cxn ang="0">
                      <a:pos x="connsiteX1" y="connsiteY1"/>
                    </a:cxn>
                    <a:cxn ang="0">
                      <a:pos x="connsiteX2" y="connsiteY2"/>
                    </a:cxn>
                  </a:cxnLst>
                  <a:rect l="l" t="t" r="r" b="b"/>
                  <a:pathLst>
                    <a:path w="570369" h="190140">
                      <a:moveTo>
                        <a:pt x="0" y="181087"/>
                      </a:moveTo>
                      <a:cubicBezTo>
                        <a:pt x="92798" y="89798"/>
                        <a:pt x="185597" y="-1491"/>
                        <a:pt x="280658" y="18"/>
                      </a:cubicBezTo>
                      <a:cubicBezTo>
                        <a:pt x="375720" y="1527"/>
                        <a:pt x="473044" y="95833"/>
                        <a:pt x="570369" y="190140"/>
                      </a:cubicBezTo>
                    </a:path>
                  </a:pathLst>
                </a:custGeom>
                <a:noFill/>
                <a:ln w="38100" cap="flat" cmpd="sng" algn="ctr">
                  <a:solidFill>
                    <a:schemeClr val="tx2">
                      <a:lumMod val="40000"/>
                      <a:lumOff val="60000"/>
                    </a:schemeClr>
                  </a:solidFill>
                  <a:prstDash val="solid"/>
                  <a:round/>
                  <a:headEnd type="none" w="sm" len="sm"/>
                  <a:tailEnd type="none" w="sm" len="sm"/>
                </a:ln>
                <a:effectLst/>
              </p:spPr>
              <p:txBody>
                <a:bodyPr/>
                <a:lstStyle/>
                <a:p>
                  <a:pPr algn="ctr">
                    <a:defRPr/>
                  </a:pPr>
                  <a:endParaRPr lang="en-US">
                    <a:latin typeface="Arial" charset="0"/>
                  </a:endParaRPr>
                </a:p>
              </p:txBody>
            </p:sp>
          </p:grpSp>
          <p:grpSp>
            <p:nvGrpSpPr>
              <p:cNvPr id="15" name="Group 7"/>
              <p:cNvGrpSpPr>
                <a:grpSpLocks/>
              </p:cNvGrpSpPr>
              <p:nvPr/>
            </p:nvGrpSpPr>
            <p:grpSpPr bwMode="auto">
              <a:xfrm>
                <a:off x="5926640" y="5814203"/>
                <a:ext cx="767266" cy="490414"/>
                <a:chOff x="4988458" y="5459222"/>
                <a:chExt cx="767266" cy="490414"/>
              </a:xfrm>
            </p:grpSpPr>
            <p:sp>
              <p:nvSpPr>
                <p:cNvPr id="18" name="Freeform 17"/>
                <p:cNvSpPr/>
                <p:nvPr/>
              </p:nvSpPr>
              <p:spPr bwMode="auto">
                <a:xfrm>
                  <a:off x="4989045" y="5459529"/>
                  <a:ext cx="766533" cy="255364"/>
                </a:xfrm>
                <a:custGeom>
                  <a:avLst/>
                  <a:gdLst>
                    <a:gd name="connsiteX0" fmla="*/ 0 w 570369"/>
                    <a:gd name="connsiteY0" fmla="*/ 181087 h 190140"/>
                    <a:gd name="connsiteX1" fmla="*/ 280658 w 570369"/>
                    <a:gd name="connsiteY1" fmla="*/ 18 h 190140"/>
                    <a:gd name="connsiteX2" fmla="*/ 570369 w 570369"/>
                    <a:gd name="connsiteY2" fmla="*/ 190140 h 190140"/>
                  </a:gdLst>
                  <a:ahLst/>
                  <a:cxnLst>
                    <a:cxn ang="0">
                      <a:pos x="connsiteX0" y="connsiteY0"/>
                    </a:cxn>
                    <a:cxn ang="0">
                      <a:pos x="connsiteX1" y="connsiteY1"/>
                    </a:cxn>
                    <a:cxn ang="0">
                      <a:pos x="connsiteX2" y="connsiteY2"/>
                    </a:cxn>
                  </a:cxnLst>
                  <a:rect l="l" t="t" r="r" b="b"/>
                  <a:pathLst>
                    <a:path w="570369" h="190140">
                      <a:moveTo>
                        <a:pt x="0" y="181087"/>
                      </a:moveTo>
                      <a:cubicBezTo>
                        <a:pt x="92798" y="89798"/>
                        <a:pt x="185597" y="-1491"/>
                        <a:pt x="280658" y="18"/>
                      </a:cubicBezTo>
                      <a:cubicBezTo>
                        <a:pt x="375720" y="1527"/>
                        <a:pt x="473044" y="95833"/>
                        <a:pt x="570369" y="190140"/>
                      </a:cubicBezTo>
                    </a:path>
                  </a:pathLst>
                </a:custGeom>
                <a:noFill/>
                <a:ln w="38100" cap="flat" cmpd="sng" algn="ctr">
                  <a:solidFill>
                    <a:schemeClr val="tx2">
                      <a:lumMod val="40000"/>
                      <a:lumOff val="60000"/>
                    </a:schemeClr>
                  </a:solidFill>
                  <a:prstDash val="solid"/>
                  <a:round/>
                  <a:headEnd type="none" w="sm" len="sm"/>
                  <a:tailEnd type="none" w="sm" len="sm"/>
                </a:ln>
                <a:effectLst/>
              </p:spPr>
              <p:txBody>
                <a:bodyPr/>
                <a:lstStyle/>
                <a:p>
                  <a:pPr algn="ctr">
                    <a:defRPr/>
                  </a:pPr>
                  <a:endParaRPr lang="en-US">
                    <a:latin typeface="Arial" charset="0"/>
                  </a:endParaRPr>
                </a:p>
              </p:txBody>
            </p:sp>
            <p:sp>
              <p:nvSpPr>
                <p:cNvPr id="19" name="Freeform 18"/>
                <p:cNvSpPr/>
                <p:nvPr/>
              </p:nvSpPr>
              <p:spPr bwMode="auto">
                <a:xfrm flipV="1">
                  <a:off x="4989045" y="5694272"/>
                  <a:ext cx="766533" cy="255364"/>
                </a:xfrm>
                <a:custGeom>
                  <a:avLst/>
                  <a:gdLst>
                    <a:gd name="connsiteX0" fmla="*/ 0 w 570369"/>
                    <a:gd name="connsiteY0" fmla="*/ 181087 h 190140"/>
                    <a:gd name="connsiteX1" fmla="*/ 280658 w 570369"/>
                    <a:gd name="connsiteY1" fmla="*/ 18 h 190140"/>
                    <a:gd name="connsiteX2" fmla="*/ 570369 w 570369"/>
                    <a:gd name="connsiteY2" fmla="*/ 190140 h 190140"/>
                  </a:gdLst>
                  <a:ahLst/>
                  <a:cxnLst>
                    <a:cxn ang="0">
                      <a:pos x="connsiteX0" y="connsiteY0"/>
                    </a:cxn>
                    <a:cxn ang="0">
                      <a:pos x="connsiteX1" y="connsiteY1"/>
                    </a:cxn>
                    <a:cxn ang="0">
                      <a:pos x="connsiteX2" y="connsiteY2"/>
                    </a:cxn>
                  </a:cxnLst>
                  <a:rect l="l" t="t" r="r" b="b"/>
                  <a:pathLst>
                    <a:path w="570369" h="190140">
                      <a:moveTo>
                        <a:pt x="0" y="181087"/>
                      </a:moveTo>
                      <a:cubicBezTo>
                        <a:pt x="92798" y="89798"/>
                        <a:pt x="185597" y="-1491"/>
                        <a:pt x="280658" y="18"/>
                      </a:cubicBezTo>
                      <a:cubicBezTo>
                        <a:pt x="375720" y="1527"/>
                        <a:pt x="473044" y="95833"/>
                        <a:pt x="570369" y="190140"/>
                      </a:cubicBezTo>
                    </a:path>
                  </a:pathLst>
                </a:custGeom>
                <a:noFill/>
                <a:ln w="38100" cap="flat" cmpd="sng" algn="ctr">
                  <a:solidFill>
                    <a:schemeClr val="tx2">
                      <a:lumMod val="40000"/>
                      <a:lumOff val="60000"/>
                    </a:schemeClr>
                  </a:solidFill>
                  <a:prstDash val="solid"/>
                  <a:round/>
                  <a:headEnd type="none" w="sm" len="sm"/>
                  <a:tailEnd type="none" w="sm" len="sm"/>
                </a:ln>
                <a:effectLst/>
              </p:spPr>
              <p:txBody>
                <a:bodyPr/>
                <a:lstStyle/>
                <a:p>
                  <a:pPr algn="ctr">
                    <a:defRPr/>
                  </a:pPr>
                  <a:endParaRPr lang="en-US">
                    <a:latin typeface="Arial" charset="0"/>
                  </a:endParaRPr>
                </a:p>
              </p:txBody>
            </p:sp>
          </p:grpSp>
          <p:sp>
            <p:nvSpPr>
              <p:cNvPr id="16" name="Freeform 15"/>
              <p:cNvSpPr/>
              <p:nvPr/>
            </p:nvSpPr>
            <p:spPr bwMode="auto">
              <a:xfrm>
                <a:off x="5757415" y="5549631"/>
                <a:ext cx="1198205" cy="498037"/>
              </a:xfrm>
              <a:custGeom>
                <a:avLst/>
                <a:gdLst>
                  <a:gd name="connsiteX0" fmla="*/ 0 w 1202554"/>
                  <a:gd name="connsiteY0" fmla="*/ 90665 h 434697"/>
                  <a:gd name="connsiteX1" fmla="*/ 371192 w 1202554"/>
                  <a:gd name="connsiteY1" fmla="*/ 131 h 434697"/>
                  <a:gd name="connsiteX2" fmla="*/ 1176950 w 1202554"/>
                  <a:gd name="connsiteY2" fmla="*/ 81612 h 434697"/>
                  <a:gd name="connsiteX3" fmla="*/ 923453 w 1202554"/>
                  <a:gd name="connsiteY3" fmla="*/ 434697 h 434697"/>
                  <a:gd name="connsiteX0" fmla="*/ 0 w 1183118"/>
                  <a:gd name="connsiteY0" fmla="*/ 153934 h 497966"/>
                  <a:gd name="connsiteX1" fmla="*/ 715224 w 1183118"/>
                  <a:gd name="connsiteY1" fmla="*/ 26 h 497966"/>
                  <a:gd name="connsiteX2" fmla="*/ 1176950 w 1183118"/>
                  <a:gd name="connsiteY2" fmla="*/ 144881 h 497966"/>
                  <a:gd name="connsiteX3" fmla="*/ 923453 w 1183118"/>
                  <a:gd name="connsiteY3" fmla="*/ 497966 h 497966"/>
                  <a:gd name="connsiteX0" fmla="*/ 0 w 1200576"/>
                  <a:gd name="connsiteY0" fmla="*/ 154563 h 498595"/>
                  <a:gd name="connsiteX1" fmla="*/ 715224 w 1200576"/>
                  <a:gd name="connsiteY1" fmla="*/ 655 h 498595"/>
                  <a:gd name="connsiteX2" fmla="*/ 1195057 w 1200576"/>
                  <a:gd name="connsiteY2" fmla="*/ 217937 h 498595"/>
                  <a:gd name="connsiteX3" fmla="*/ 923453 w 1200576"/>
                  <a:gd name="connsiteY3" fmla="*/ 498595 h 498595"/>
                  <a:gd name="connsiteX0" fmla="*/ 0 w 1196641"/>
                  <a:gd name="connsiteY0" fmla="*/ 154563 h 498595"/>
                  <a:gd name="connsiteX1" fmla="*/ 715224 w 1196641"/>
                  <a:gd name="connsiteY1" fmla="*/ 655 h 498595"/>
                  <a:gd name="connsiteX2" fmla="*/ 1195057 w 1196641"/>
                  <a:gd name="connsiteY2" fmla="*/ 217937 h 498595"/>
                  <a:gd name="connsiteX3" fmla="*/ 923453 w 1196641"/>
                  <a:gd name="connsiteY3" fmla="*/ 498595 h 498595"/>
                  <a:gd name="connsiteX0" fmla="*/ 0 w 1196641"/>
                  <a:gd name="connsiteY0" fmla="*/ 154484 h 498516"/>
                  <a:gd name="connsiteX1" fmla="*/ 715224 w 1196641"/>
                  <a:gd name="connsiteY1" fmla="*/ 576 h 498516"/>
                  <a:gd name="connsiteX2" fmla="*/ 1195057 w 1196641"/>
                  <a:gd name="connsiteY2" fmla="*/ 217858 h 498516"/>
                  <a:gd name="connsiteX3" fmla="*/ 923453 w 1196641"/>
                  <a:gd name="connsiteY3" fmla="*/ 498516 h 498516"/>
                  <a:gd name="connsiteX0" fmla="*/ 0 w 1197617"/>
                  <a:gd name="connsiteY0" fmla="*/ 154484 h 498516"/>
                  <a:gd name="connsiteX1" fmla="*/ 715224 w 1197617"/>
                  <a:gd name="connsiteY1" fmla="*/ 576 h 498516"/>
                  <a:gd name="connsiteX2" fmla="*/ 1195057 w 1197617"/>
                  <a:gd name="connsiteY2" fmla="*/ 217858 h 498516"/>
                  <a:gd name="connsiteX3" fmla="*/ 923453 w 1197617"/>
                  <a:gd name="connsiteY3" fmla="*/ 498516 h 498516"/>
                </a:gdLst>
                <a:ahLst/>
                <a:cxnLst>
                  <a:cxn ang="0">
                    <a:pos x="connsiteX0" y="connsiteY0"/>
                  </a:cxn>
                  <a:cxn ang="0">
                    <a:pos x="connsiteX1" y="connsiteY1"/>
                  </a:cxn>
                  <a:cxn ang="0">
                    <a:pos x="connsiteX2" y="connsiteY2"/>
                  </a:cxn>
                  <a:cxn ang="0">
                    <a:pos x="connsiteX3" y="connsiteY3"/>
                  </a:cxn>
                </a:cxnLst>
                <a:rect l="l" t="t" r="r" b="b"/>
                <a:pathLst>
                  <a:path w="1197617" h="498516">
                    <a:moveTo>
                      <a:pt x="0" y="154484"/>
                    </a:moveTo>
                    <a:cubicBezTo>
                      <a:pt x="322907" y="128078"/>
                      <a:pt x="516048" y="-9986"/>
                      <a:pt x="715224" y="576"/>
                    </a:cubicBezTo>
                    <a:cubicBezTo>
                      <a:pt x="914400" y="11138"/>
                      <a:pt x="1178459" y="-9988"/>
                      <a:pt x="1195057" y="217858"/>
                    </a:cubicBezTo>
                    <a:cubicBezTo>
                      <a:pt x="1211655" y="445704"/>
                      <a:pt x="1150544" y="484936"/>
                      <a:pt x="923453" y="498516"/>
                    </a:cubicBezTo>
                  </a:path>
                </a:pathLst>
              </a:custGeom>
              <a:noFill/>
              <a:ln w="38100" cap="flat" cmpd="sng" algn="ctr">
                <a:solidFill>
                  <a:schemeClr val="tx2">
                    <a:lumMod val="40000"/>
                    <a:lumOff val="60000"/>
                  </a:schemeClr>
                </a:solidFill>
                <a:prstDash val="solid"/>
                <a:round/>
                <a:headEnd type="none" w="sm" len="sm"/>
                <a:tailEnd type="none" w="sm" len="sm"/>
              </a:ln>
              <a:effectLst/>
            </p:spPr>
            <p:txBody>
              <a:bodyPr/>
              <a:lstStyle/>
              <a:p>
                <a:pPr algn="ctr">
                  <a:defRPr/>
                </a:pPr>
                <a:endParaRPr lang="en-US">
                  <a:latin typeface="Arial" charset="0"/>
                </a:endParaRPr>
              </a:p>
            </p:txBody>
          </p:sp>
          <p:sp>
            <p:nvSpPr>
              <p:cNvPr id="17" name="Freeform 16"/>
              <p:cNvSpPr/>
              <p:nvPr/>
            </p:nvSpPr>
            <p:spPr bwMode="auto">
              <a:xfrm flipH="1" flipV="1">
                <a:off x="4729022" y="5700310"/>
                <a:ext cx="1198205" cy="499624"/>
              </a:xfrm>
              <a:custGeom>
                <a:avLst/>
                <a:gdLst>
                  <a:gd name="connsiteX0" fmla="*/ 0 w 1202554"/>
                  <a:gd name="connsiteY0" fmla="*/ 90665 h 434697"/>
                  <a:gd name="connsiteX1" fmla="*/ 371192 w 1202554"/>
                  <a:gd name="connsiteY1" fmla="*/ 131 h 434697"/>
                  <a:gd name="connsiteX2" fmla="*/ 1176950 w 1202554"/>
                  <a:gd name="connsiteY2" fmla="*/ 81612 h 434697"/>
                  <a:gd name="connsiteX3" fmla="*/ 923453 w 1202554"/>
                  <a:gd name="connsiteY3" fmla="*/ 434697 h 434697"/>
                  <a:gd name="connsiteX0" fmla="*/ 0 w 1183118"/>
                  <a:gd name="connsiteY0" fmla="*/ 153934 h 497966"/>
                  <a:gd name="connsiteX1" fmla="*/ 715224 w 1183118"/>
                  <a:gd name="connsiteY1" fmla="*/ 26 h 497966"/>
                  <a:gd name="connsiteX2" fmla="*/ 1176950 w 1183118"/>
                  <a:gd name="connsiteY2" fmla="*/ 144881 h 497966"/>
                  <a:gd name="connsiteX3" fmla="*/ 923453 w 1183118"/>
                  <a:gd name="connsiteY3" fmla="*/ 497966 h 497966"/>
                  <a:gd name="connsiteX0" fmla="*/ 0 w 1200576"/>
                  <a:gd name="connsiteY0" fmla="*/ 154563 h 498595"/>
                  <a:gd name="connsiteX1" fmla="*/ 715224 w 1200576"/>
                  <a:gd name="connsiteY1" fmla="*/ 655 h 498595"/>
                  <a:gd name="connsiteX2" fmla="*/ 1195057 w 1200576"/>
                  <a:gd name="connsiteY2" fmla="*/ 217937 h 498595"/>
                  <a:gd name="connsiteX3" fmla="*/ 923453 w 1200576"/>
                  <a:gd name="connsiteY3" fmla="*/ 498595 h 498595"/>
                  <a:gd name="connsiteX0" fmla="*/ 0 w 1196641"/>
                  <a:gd name="connsiteY0" fmla="*/ 154563 h 498595"/>
                  <a:gd name="connsiteX1" fmla="*/ 715224 w 1196641"/>
                  <a:gd name="connsiteY1" fmla="*/ 655 h 498595"/>
                  <a:gd name="connsiteX2" fmla="*/ 1195057 w 1196641"/>
                  <a:gd name="connsiteY2" fmla="*/ 217937 h 498595"/>
                  <a:gd name="connsiteX3" fmla="*/ 923453 w 1196641"/>
                  <a:gd name="connsiteY3" fmla="*/ 498595 h 498595"/>
                  <a:gd name="connsiteX0" fmla="*/ 0 w 1196641"/>
                  <a:gd name="connsiteY0" fmla="*/ 154484 h 498516"/>
                  <a:gd name="connsiteX1" fmla="*/ 715224 w 1196641"/>
                  <a:gd name="connsiteY1" fmla="*/ 576 h 498516"/>
                  <a:gd name="connsiteX2" fmla="*/ 1195057 w 1196641"/>
                  <a:gd name="connsiteY2" fmla="*/ 217858 h 498516"/>
                  <a:gd name="connsiteX3" fmla="*/ 923453 w 1196641"/>
                  <a:gd name="connsiteY3" fmla="*/ 498516 h 498516"/>
                  <a:gd name="connsiteX0" fmla="*/ 0 w 1197617"/>
                  <a:gd name="connsiteY0" fmla="*/ 154484 h 498516"/>
                  <a:gd name="connsiteX1" fmla="*/ 715224 w 1197617"/>
                  <a:gd name="connsiteY1" fmla="*/ 576 h 498516"/>
                  <a:gd name="connsiteX2" fmla="*/ 1195057 w 1197617"/>
                  <a:gd name="connsiteY2" fmla="*/ 217858 h 498516"/>
                  <a:gd name="connsiteX3" fmla="*/ 923453 w 1197617"/>
                  <a:gd name="connsiteY3" fmla="*/ 498516 h 498516"/>
                </a:gdLst>
                <a:ahLst/>
                <a:cxnLst>
                  <a:cxn ang="0">
                    <a:pos x="connsiteX0" y="connsiteY0"/>
                  </a:cxn>
                  <a:cxn ang="0">
                    <a:pos x="connsiteX1" y="connsiteY1"/>
                  </a:cxn>
                  <a:cxn ang="0">
                    <a:pos x="connsiteX2" y="connsiteY2"/>
                  </a:cxn>
                  <a:cxn ang="0">
                    <a:pos x="connsiteX3" y="connsiteY3"/>
                  </a:cxn>
                </a:cxnLst>
                <a:rect l="l" t="t" r="r" b="b"/>
                <a:pathLst>
                  <a:path w="1197617" h="498516">
                    <a:moveTo>
                      <a:pt x="0" y="154484"/>
                    </a:moveTo>
                    <a:cubicBezTo>
                      <a:pt x="322907" y="128078"/>
                      <a:pt x="516048" y="-9986"/>
                      <a:pt x="715224" y="576"/>
                    </a:cubicBezTo>
                    <a:cubicBezTo>
                      <a:pt x="914400" y="11138"/>
                      <a:pt x="1178459" y="-9988"/>
                      <a:pt x="1195057" y="217858"/>
                    </a:cubicBezTo>
                    <a:cubicBezTo>
                      <a:pt x="1211655" y="445704"/>
                      <a:pt x="1150544" y="484936"/>
                      <a:pt x="923453" y="498516"/>
                    </a:cubicBezTo>
                  </a:path>
                </a:pathLst>
              </a:custGeom>
              <a:noFill/>
              <a:ln w="38100" cap="flat" cmpd="sng" algn="ctr">
                <a:solidFill>
                  <a:schemeClr val="tx2">
                    <a:lumMod val="40000"/>
                    <a:lumOff val="60000"/>
                  </a:schemeClr>
                </a:solidFill>
                <a:prstDash val="solid"/>
                <a:round/>
                <a:headEnd type="none" w="sm" len="sm"/>
                <a:tailEnd type="none" w="sm" len="sm"/>
              </a:ln>
              <a:effectLst/>
            </p:spPr>
            <p:txBody>
              <a:bodyPr/>
              <a:lstStyle/>
              <a:p>
                <a:pPr algn="ctr">
                  <a:defRPr/>
                </a:pPr>
                <a:endParaRPr lang="en-US">
                  <a:latin typeface="Arial" charset="0"/>
                </a:endParaRPr>
              </a:p>
            </p:txBody>
          </p:sp>
        </p:grpSp>
        <p:sp>
          <p:nvSpPr>
            <p:cNvPr id="3" name="Oval 2"/>
            <p:cNvSpPr/>
            <p:nvPr/>
          </p:nvSpPr>
          <p:spPr bwMode="auto">
            <a:xfrm>
              <a:off x="6309154" y="5473865"/>
              <a:ext cx="152325" cy="152325"/>
            </a:xfrm>
            <a:prstGeom prst="ellipse">
              <a:avLst/>
            </a:prstGeom>
            <a:solidFill>
              <a:srgbClr val="002FF8"/>
            </a:solidFill>
            <a:ln w="12700" cap="flat" cmpd="sng" algn="ctr">
              <a:solidFill>
                <a:srgbClr val="002FF8"/>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p:txBody>
        </p:sp>
        <p:sp>
          <p:nvSpPr>
            <p:cNvPr id="23" name="Oval 22"/>
            <p:cNvSpPr/>
            <p:nvPr/>
          </p:nvSpPr>
          <p:spPr bwMode="auto">
            <a:xfrm>
              <a:off x="7209350" y="5482782"/>
              <a:ext cx="152325" cy="152325"/>
            </a:xfrm>
            <a:prstGeom prst="ellipse">
              <a:avLst/>
            </a:prstGeom>
            <a:solidFill>
              <a:srgbClr val="002FF8"/>
            </a:solidFill>
            <a:ln w="12700" cap="flat" cmpd="sng" algn="ctr">
              <a:solidFill>
                <a:srgbClr val="002FF8"/>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p:txBody>
        </p:sp>
        <p:sp>
          <p:nvSpPr>
            <p:cNvPr id="24" name="Oval 23"/>
            <p:cNvSpPr/>
            <p:nvPr/>
          </p:nvSpPr>
          <p:spPr bwMode="auto">
            <a:xfrm>
              <a:off x="7460125" y="6012895"/>
              <a:ext cx="152325" cy="152325"/>
            </a:xfrm>
            <a:prstGeom prst="ellipse">
              <a:avLst/>
            </a:prstGeom>
            <a:solidFill>
              <a:srgbClr val="002FF8"/>
            </a:solidFill>
            <a:ln w="12700" cap="flat" cmpd="sng" algn="ctr">
              <a:solidFill>
                <a:srgbClr val="002FF8"/>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p:txBody>
        </p:sp>
        <p:sp>
          <p:nvSpPr>
            <p:cNvPr id="25" name="Oval 24"/>
            <p:cNvSpPr/>
            <p:nvPr/>
          </p:nvSpPr>
          <p:spPr bwMode="auto">
            <a:xfrm>
              <a:off x="8325284" y="6011075"/>
              <a:ext cx="152325" cy="152325"/>
            </a:xfrm>
            <a:prstGeom prst="ellipse">
              <a:avLst/>
            </a:prstGeom>
            <a:solidFill>
              <a:srgbClr val="002FF8"/>
            </a:solidFill>
            <a:ln w="12700" cap="flat" cmpd="sng" algn="ctr">
              <a:solidFill>
                <a:srgbClr val="002FF8"/>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485699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a:t>
            </a:r>
            <a:endParaRPr lang="en-US" dirty="0"/>
          </a:p>
        </p:txBody>
      </p:sp>
      <p:sp>
        <p:nvSpPr>
          <p:cNvPr id="3" name="Content Placeholder 2"/>
          <p:cNvSpPr>
            <a:spLocks noGrp="1"/>
          </p:cNvSpPr>
          <p:nvPr>
            <p:ph idx="1"/>
          </p:nvPr>
        </p:nvSpPr>
        <p:spPr>
          <a:xfrm>
            <a:off x="693682" y="1502979"/>
            <a:ext cx="8145517" cy="3948894"/>
          </a:xfrm>
        </p:spPr>
        <p:txBody>
          <a:bodyPr/>
          <a:lstStyle/>
          <a:p>
            <a:r>
              <a:rPr lang="en-US" b="0" dirty="0" smtClean="0"/>
              <a:t>A “power tool” for seeing </a:t>
            </a:r>
            <a:r>
              <a:rPr lang="en-US" b="0" dirty="0" smtClean="0">
                <a:solidFill>
                  <a:srgbClr val="FFFF00"/>
                </a:solidFill>
              </a:rPr>
              <a:t>patterns</a:t>
            </a:r>
            <a:r>
              <a:rPr lang="en-US" b="0" dirty="0" smtClean="0"/>
              <a:t>.</a:t>
            </a:r>
          </a:p>
          <a:p>
            <a:endParaRPr lang="en-US" b="0" dirty="0"/>
          </a:p>
          <a:p>
            <a:r>
              <a:rPr lang="en-US" b="0" dirty="0">
                <a:solidFill>
                  <a:srgbClr val="FFFF00"/>
                </a:solidFill>
              </a:rPr>
              <a:t>Patterns</a:t>
            </a:r>
            <a:r>
              <a:rPr lang="en-US" b="0" dirty="0"/>
              <a:t> </a:t>
            </a:r>
            <a:r>
              <a:rPr lang="en-US" b="0" dirty="0" smtClean="0"/>
              <a:t>are a basis </a:t>
            </a:r>
            <a:r>
              <a:rPr lang="en-US" b="0" dirty="0"/>
              <a:t>for understanding</a:t>
            </a:r>
            <a:r>
              <a:rPr lang="en-US" b="0" dirty="0" smtClean="0"/>
              <a:t>.</a:t>
            </a:r>
          </a:p>
          <a:p>
            <a:endParaRPr lang="en-US" b="0" dirty="0"/>
          </a:p>
          <a:p>
            <a:r>
              <a:rPr lang="en-US" b="0" dirty="0" smtClean="0"/>
              <a:t>For my sculptures, </a:t>
            </a:r>
            <a:r>
              <a:rPr lang="en-US" b="0" dirty="0"/>
              <a:t>I find </a:t>
            </a:r>
            <a:r>
              <a:rPr lang="en-US" b="0" dirty="0">
                <a:solidFill>
                  <a:srgbClr val="FFFF00"/>
                </a:solidFill>
              </a:rPr>
              <a:t>patterns</a:t>
            </a:r>
            <a:r>
              <a:rPr lang="en-US" b="0" dirty="0">
                <a:solidFill>
                  <a:srgbClr val="FF0000"/>
                </a:solidFill>
              </a:rPr>
              <a:t> </a:t>
            </a:r>
            <a:r>
              <a:rPr lang="en-US" b="0" dirty="0"/>
              <a:t>in </a:t>
            </a:r>
            <a:r>
              <a:rPr lang="en-US" b="0" dirty="0" smtClean="0"/>
              <a:t/>
            </a:r>
            <a:br>
              <a:rPr lang="en-US" b="0" dirty="0" smtClean="0"/>
            </a:br>
            <a:r>
              <a:rPr lang="en-US" b="0" dirty="0" smtClean="0"/>
              <a:t>inspirational </a:t>
            </a:r>
            <a:r>
              <a:rPr lang="en-US" b="0" dirty="0"/>
              <a:t>art </a:t>
            </a:r>
            <a:r>
              <a:rPr lang="en-US" b="0" dirty="0" smtClean="0"/>
              <a:t>work and </a:t>
            </a:r>
            <a:r>
              <a:rPr lang="en-US" b="0" dirty="0">
                <a:solidFill>
                  <a:srgbClr val="FFFF00"/>
                </a:solidFill>
              </a:rPr>
              <a:t>capture them</a:t>
            </a:r>
            <a:r>
              <a:rPr lang="en-US" b="0" dirty="0">
                <a:solidFill>
                  <a:srgbClr val="FF0000"/>
                </a:solidFill>
              </a:rPr>
              <a:t> </a:t>
            </a:r>
            <a:r>
              <a:rPr lang="en-US" b="0" dirty="0" smtClean="0">
                <a:solidFill>
                  <a:srgbClr val="FF0000"/>
                </a:solidFill>
              </a:rPr>
              <a:t/>
            </a:r>
            <a:br>
              <a:rPr lang="en-US" b="0" dirty="0" smtClean="0">
                <a:solidFill>
                  <a:srgbClr val="FF0000"/>
                </a:solidFill>
              </a:rPr>
            </a:br>
            <a:r>
              <a:rPr lang="en-US" b="0" dirty="0" smtClean="0"/>
              <a:t>in the </a:t>
            </a:r>
            <a:r>
              <a:rPr lang="en-US" b="0" dirty="0"/>
              <a:t>form </a:t>
            </a:r>
            <a:r>
              <a:rPr lang="en-US" b="0" dirty="0" smtClean="0"/>
              <a:t>of </a:t>
            </a:r>
            <a:r>
              <a:rPr lang="en-US" b="0" dirty="0"/>
              <a:t>a computer </a:t>
            </a:r>
            <a:r>
              <a:rPr lang="en-US" b="0" dirty="0" smtClean="0"/>
              <a:t>program.</a:t>
            </a:r>
            <a:endParaRPr lang="en-US" b="0" dirty="0"/>
          </a:p>
        </p:txBody>
      </p:sp>
    </p:spTree>
    <p:extLst>
      <p:ext uri="{BB962C8B-B14F-4D97-AF65-F5344CB8AC3E}">
        <p14:creationId xmlns:p14="http://schemas.microsoft.com/office/powerpoint/2010/main" val="12907083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7788"/>
            <a:ext cx="9067800" cy="1447800"/>
          </a:xfrm>
        </p:spPr>
        <p:txBody>
          <a:bodyPr/>
          <a:lstStyle/>
          <a:p>
            <a:pPr>
              <a:lnSpc>
                <a:spcPct val="150000"/>
              </a:lnSpc>
              <a:defRPr/>
            </a:pPr>
            <a:r>
              <a:rPr lang="en-US" i="1" dirty="0" smtClean="0"/>
              <a:t>“Continuum”, </a:t>
            </a:r>
            <a:r>
              <a:rPr lang="en-US" sz="2800" b="0" dirty="0" smtClean="0"/>
              <a:t>Space Museum, Washington D.C.</a:t>
            </a:r>
            <a:br>
              <a:rPr lang="en-US" sz="2800" b="0" dirty="0" smtClean="0"/>
            </a:br>
            <a:r>
              <a:rPr lang="en-US" sz="3200" b="0" dirty="0" smtClean="0"/>
              <a:t>Charles Perry, 1976, bronze</a:t>
            </a:r>
            <a:endParaRPr lang="en-US" sz="3200" b="0" dirty="0"/>
          </a:p>
        </p:txBody>
      </p:sp>
      <p:sp>
        <p:nvSpPr>
          <p:cNvPr id="72707" name="Content Placeholder 2"/>
          <p:cNvSpPr>
            <a:spLocks noGrp="1"/>
          </p:cNvSpPr>
          <p:nvPr>
            <p:ph idx="1"/>
          </p:nvPr>
        </p:nvSpPr>
        <p:spPr>
          <a:xfrm>
            <a:off x="4114800" y="1776413"/>
            <a:ext cx="4648200" cy="2719387"/>
          </a:xfrm>
        </p:spPr>
        <p:txBody>
          <a:bodyPr/>
          <a:lstStyle/>
          <a:p>
            <a:pPr>
              <a:defRPr/>
            </a:pPr>
            <a:r>
              <a:rPr lang="en-US" altLang="en-US" sz="2400" b="0" dirty="0" smtClean="0">
                <a:solidFill>
                  <a:srgbClr val="FFFF00"/>
                </a:solidFill>
              </a:rPr>
              <a:t>Single-sided  (non-orientable)</a:t>
            </a:r>
          </a:p>
          <a:p>
            <a:pPr>
              <a:defRPr/>
            </a:pPr>
            <a:r>
              <a:rPr lang="en-US" altLang="en-US" sz="2400" b="0" dirty="0" smtClean="0"/>
              <a:t>Number of borders  </a:t>
            </a:r>
            <a:r>
              <a:rPr lang="en-US" altLang="en-US" sz="2400" b="0" i="1" dirty="0" smtClean="0"/>
              <a:t>b</a:t>
            </a:r>
            <a:r>
              <a:rPr lang="en-US" altLang="en-US" sz="2400" b="0" dirty="0" smtClean="0"/>
              <a:t> = 1</a:t>
            </a:r>
          </a:p>
          <a:p>
            <a:pPr>
              <a:defRPr/>
            </a:pPr>
            <a:r>
              <a:rPr lang="en-US" altLang="en-US" sz="2400" b="0" dirty="0" smtClean="0"/>
              <a:t>Euler characteristic  </a:t>
            </a:r>
            <a:r>
              <a:rPr lang="el-GR" altLang="en-US" sz="2400" b="0" i="1" dirty="0" smtClean="0"/>
              <a:t>χ</a:t>
            </a:r>
            <a:r>
              <a:rPr lang="en-US" altLang="en-US" sz="2400" b="0" dirty="0" smtClean="0"/>
              <a:t> = –</a:t>
            </a:r>
            <a:r>
              <a:rPr lang="en-US" altLang="en-US" sz="2400" b="0" dirty="0" smtClean="0">
                <a:sym typeface="Symbol" panose="05050102010706020507" pitchFamily="18" charset="2"/>
              </a:rPr>
              <a:t>5</a:t>
            </a:r>
          </a:p>
          <a:p>
            <a:pPr>
              <a:defRPr/>
            </a:pPr>
            <a:r>
              <a:rPr lang="en-US" altLang="en-US" sz="2400" b="0" dirty="0"/>
              <a:t>Genus  </a:t>
            </a:r>
            <a:r>
              <a:rPr lang="en-US" altLang="en-US" sz="2400" b="0" i="1" dirty="0"/>
              <a:t>g</a:t>
            </a:r>
            <a:r>
              <a:rPr lang="en-US" altLang="en-US" sz="2400" b="0" dirty="0"/>
              <a:t> = 2 – </a:t>
            </a:r>
            <a:r>
              <a:rPr lang="el-GR" altLang="en-US" sz="2400" b="0" i="1" dirty="0"/>
              <a:t>χ</a:t>
            </a:r>
            <a:r>
              <a:rPr lang="en-US" altLang="en-US" sz="2400" b="0" dirty="0"/>
              <a:t> – </a:t>
            </a:r>
            <a:r>
              <a:rPr lang="en-US" altLang="en-US" sz="2400" b="0" i="1" dirty="0" smtClean="0"/>
              <a:t>b</a:t>
            </a:r>
            <a:r>
              <a:rPr lang="en-US" altLang="en-US" sz="2400" b="0" dirty="0" smtClean="0"/>
              <a:t> = 6</a:t>
            </a:r>
          </a:p>
          <a:p>
            <a:pPr>
              <a:defRPr/>
            </a:pPr>
            <a:r>
              <a:rPr lang="en-US" altLang="en-US" sz="2400" b="0" dirty="0" smtClean="0">
                <a:solidFill>
                  <a:schemeClr val="accent1">
                    <a:lumMod val="75000"/>
                  </a:schemeClr>
                </a:solidFill>
              </a:rPr>
              <a:t>Independent cutting lines: 6</a:t>
            </a:r>
            <a:br>
              <a:rPr lang="en-US" altLang="en-US" sz="2400" b="0" dirty="0" smtClean="0">
                <a:solidFill>
                  <a:schemeClr val="accent1">
                    <a:lumMod val="75000"/>
                  </a:schemeClr>
                </a:solidFill>
              </a:rPr>
            </a:br>
            <a:endParaRPr lang="en-US" altLang="en-US" sz="2400" b="0" dirty="0" smtClean="0">
              <a:solidFill>
                <a:schemeClr val="accent1">
                  <a:lumMod val="75000"/>
                </a:schemeClr>
              </a:solidFill>
            </a:endParaRPr>
          </a:p>
        </p:txBody>
      </p:sp>
      <p:pic>
        <p:nvPicPr>
          <p:cNvPr id="778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37131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9" name="Picture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4495800"/>
            <a:ext cx="2663825" cy="224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Freeform 31"/>
          <p:cNvSpPr/>
          <p:nvPr/>
        </p:nvSpPr>
        <p:spPr bwMode="auto">
          <a:xfrm>
            <a:off x="5537200" y="4746625"/>
            <a:ext cx="674687" cy="738188"/>
          </a:xfrm>
          <a:custGeom>
            <a:avLst/>
            <a:gdLst>
              <a:gd name="connsiteX0" fmla="*/ 60385 w 774024"/>
              <a:gd name="connsiteY0" fmla="*/ 852784 h 853070"/>
              <a:gd name="connsiteX1" fmla="*/ 31631 w 774024"/>
              <a:gd name="connsiteY1" fmla="*/ 427214 h 853070"/>
              <a:gd name="connsiteX2" fmla="*/ 37382 w 774024"/>
              <a:gd name="connsiteY2" fmla="*/ 18897 h 853070"/>
              <a:gd name="connsiteX3" fmla="*/ 204159 w 774024"/>
              <a:gd name="connsiteY3" fmla="*/ 82157 h 853070"/>
              <a:gd name="connsiteX4" fmla="*/ 416944 w 774024"/>
              <a:gd name="connsiteY4" fmla="*/ 208678 h 853070"/>
              <a:gd name="connsiteX5" fmla="*/ 629729 w 774024"/>
              <a:gd name="connsiteY5" fmla="*/ 335199 h 853070"/>
              <a:gd name="connsiteX6" fmla="*/ 744748 w 774024"/>
              <a:gd name="connsiteY6" fmla="*/ 490474 h 853070"/>
              <a:gd name="connsiteX7" fmla="*/ 60385 w 774024"/>
              <a:gd name="connsiteY7" fmla="*/ 852784 h 853070"/>
              <a:gd name="connsiteX0" fmla="*/ 66096 w 779735"/>
              <a:gd name="connsiteY0" fmla="*/ 883071 h 883357"/>
              <a:gd name="connsiteX1" fmla="*/ 43093 w 779735"/>
              <a:gd name="connsiteY1" fmla="*/ 49184 h 883357"/>
              <a:gd name="connsiteX2" fmla="*/ 209870 w 779735"/>
              <a:gd name="connsiteY2" fmla="*/ 112444 h 883357"/>
              <a:gd name="connsiteX3" fmla="*/ 422655 w 779735"/>
              <a:gd name="connsiteY3" fmla="*/ 238965 h 883357"/>
              <a:gd name="connsiteX4" fmla="*/ 635440 w 779735"/>
              <a:gd name="connsiteY4" fmla="*/ 365486 h 883357"/>
              <a:gd name="connsiteX5" fmla="*/ 750459 w 779735"/>
              <a:gd name="connsiteY5" fmla="*/ 520761 h 883357"/>
              <a:gd name="connsiteX6" fmla="*/ 66096 w 779735"/>
              <a:gd name="connsiteY6" fmla="*/ 883071 h 883357"/>
              <a:gd name="connsiteX0" fmla="*/ 47813 w 761452"/>
              <a:gd name="connsiteY0" fmla="*/ 883071 h 886471"/>
              <a:gd name="connsiteX1" fmla="*/ 24810 w 761452"/>
              <a:gd name="connsiteY1" fmla="*/ 49184 h 886471"/>
              <a:gd name="connsiteX2" fmla="*/ 191587 w 761452"/>
              <a:gd name="connsiteY2" fmla="*/ 112444 h 886471"/>
              <a:gd name="connsiteX3" fmla="*/ 404372 w 761452"/>
              <a:gd name="connsiteY3" fmla="*/ 238965 h 886471"/>
              <a:gd name="connsiteX4" fmla="*/ 617157 w 761452"/>
              <a:gd name="connsiteY4" fmla="*/ 365486 h 886471"/>
              <a:gd name="connsiteX5" fmla="*/ 732176 w 761452"/>
              <a:gd name="connsiteY5" fmla="*/ 520761 h 886471"/>
              <a:gd name="connsiteX6" fmla="*/ 47813 w 761452"/>
              <a:gd name="connsiteY6" fmla="*/ 883071 h 886471"/>
              <a:gd name="connsiteX0" fmla="*/ 71616 w 785255"/>
              <a:gd name="connsiteY0" fmla="*/ 832693 h 841604"/>
              <a:gd name="connsiteX1" fmla="*/ 37111 w 785255"/>
              <a:gd name="connsiteY1" fmla="*/ 62066 h 841604"/>
              <a:gd name="connsiteX2" fmla="*/ 215390 w 785255"/>
              <a:gd name="connsiteY2" fmla="*/ 62066 h 841604"/>
              <a:gd name="connsiteX3" fmla="*/ 428175 w 785255"/>
              <a:gd name="connsiteY3" fmla="*/ 188587 h 841604"/>
              <a:gd name="connsiteX4" fmla="*/ 640960 w 785255"/>
              <a:gd name="connsiteY4" fmla="*/ 315108 h 841604"/>
              <a:gd name="connsiteX5" fmla="*/ 755979 w 785255"/>
              <a:gd name="connsiteY5" fmla="*/ 470383 h 841604"/>
              <a:gd name="connsiteX6" fmla="*/ 71616 w 785255"/>
              <a:gd name="connsiteY6" fmla="*/ 832693 h 841604"/>
              <a:gd name="connsiteX0" fmla="*/ 81952 w 795591"/>
              <a:gd name="connsiteY0" fmla="*/ 794977 h 803888"/>
              <a:gd name="connsiteX1" fmla="*/ 47447 w 795591"/>
              <a:gd name="connsiteY1" fmla="*/ 24350 h 803888"/>
              <a:gd name="connsiteX2" fmla="*/ 225726 w 795591"/>
              <a:gd name="connsiteY2" fmla="*/ 24350 h 803888"/>
              <a:gd name="connsiteX3" fmla="*/ 438511 w 795591"/>
              <a:gd name="connsiteY3" fmla="*/ 150871 h 803888"/>
              <a:gd name="connsiteX4" fmla="*/ 651296 w 795591"/>
              <a:gd name="connsiteY4" fmla="*/ 277392 h 803888"/>
              <a:gd name="connsiteX5" fmla="*/ 766315 w 795591"/>
              <a:gd name="connsiteY5" fmla="*/ 432667 h 803888"/>
              <a:gd name="connsiteX6" fmla="*/ 81952 w 795591"/>
              <a:gd name="connsiteY6" fmla="*/ 794977 h 803888"/>
              <a:gd name="connsiteX0" fmla="*/ 80532 w 774419"/>
              <a:gd name="connsiteY0" fmla="*/ 794977 h 803549"/>
              <a:gd name="connsiteX1" fmla="*/ 46027 w 774419"/>
              <a:gd name="connsiteY1" fmla="*/ 24350 h 803549"/>
              <a:gd name="connsiteX2" fmla="*/ 224306 w 774419"/>
              <a:gd name="connsiteY2" fmla="*/ 24350 h 803549"/>
              <a:gd name="connsiteX3" fmla="*/ 437091 w 774419"/>
              <a:gd name="connsiteY3" fmla="*/ 150871 h 803549"/>
              <a:gd name="connsiteX4" fmla="*/ 649876 w 774419"/>
              <a:gd name="connsiteY4" fmla="*/ 277392 h 803549"/>
              <a:gd name="connsiteX5" fmla="*/ 741891 w 774419"/>
              <a:gd name="connsiteY5" fmla="*/ 426916 h 803549"/>
              <a:gd name="connsiteX6" fmla="*/ 80532 w 774419"/>
              <a:gd name="connsiteY6" fmla="*/ 794977 h 803549"/>
              <a:gd name="connsiteX0" fmla="*/ 80532 w 743822"/>
              <a:gd name="connsiteY0" fmla="*/ 794977 h 803315"/>
              <a:gd name="connsiteX1" fmla="*/ 46027 w 743822"/>
              <a:gd name="connsiteY1" fmla="*/ 24350 h 803315"/>
              <a:gd name="connsiteX2" fmla="*/ 224306 w 743822"/>
              <a:gd name="connsiteY2" fmla="*/ 24350 h 803315"/>
              <a:gd name="connsiteX3" fmla="*/ 437091 w 743822"/>
              <a:gd name="connsiteY3" fmla="*/ 150871 h 803315"/>
              <a:gd name="connsiteX4" fmla="*/ 649876 w 743822"/>
              <a:gd name="connsiteY4" fmla="*/ 277392 h 803315"/>
              <a:gd name="connsiteX5" fmla="*/ 741891 w 743822"/>
              <a:gd name="connsiteY5" fmla="*/ 426916 h 803315"/>
              <a:gd name="connsiteX6" fmla="*/ 80532 w 743822"/>
              <a:gd name="connsiteY6" fmla="*/ 794977 h 803315"/>
              <a:gd name="connsiteX0" fmla="*/ 67923 w 768776"/>
              <a:gd name="connsiteY0" fmla="*/ 807994 h 816938"/>
              <a:gd name="connsiteX1" fmla="*/ 39169 w 768776"/>
              <a:gd name="connsiteY1" fmla="*/ 60370 h 816938"/>
              <a:gd name="connsiteX2" fmla="*/ 217448 w 768776"/>
              <a:gd name="connsiteY2" fmla="*/ 60370 h 816938"/>
              <a:gd name="connsiteX3" fmla="*/ 430233 w 768776"/>
              <a:gd name="connsiteY3" fmla="*/ 186891 h 816938"/>
              <a:gd name="connsiteX4" fmla="*/ 643018 w 768776"/>
              <a:gd name="connsiteY4" fmla="*/ 313412 h 816938"/>
              <a:gd name="connsiteX5" fmla="*/ 735033 w 768776"/>
              <a:gd name="connsiteY5" fmla="*/ 462936 h 816938"/>
              <a:gd name="connsiteX6" fmla="*/ 67923 w 768776"/>
              <a:gd name="connsiteY6" fmla="*/ 807994 h 816938"/>
              <a:gd name="connsiteX0" fmla="*/ 48162 w 749015"/>
              <a:gd name="connsiteY0" fmla="*/ 807994 h 812304"/>
              <a:gd name="connsiteX1" fmla="*/ 19408 w 749015"/>
              <a:gd name="connsiteY1" fmla="*/ 60370 h 812304"/>
              <a:gd name="connsiteX2" fmla="*/ 197687 w 749015"/>
              <a:gd name="connsiteY2" fmla="*/ 60370 h 812304"/>
              <a:gd name="connsiteX3" fmla="*/ 410472 w 749015"/>
              <a:gd name="connsiteY3" fmla="*/ 186891 h 812304"/>
              <a:gd name="connsiteX4" fmla="*/ 623257 w 749015"/>
              <a:gd name="connsiteY4" fmla="*/ 313412 h 812304"/>
              <a:gd name="connsiteX5" fmla="*/ 715272 w 749015"/>
              <a:gd name="connsiteY5" fmla="*/ 462936 h 812304"/>
              <a:gd name="connsiteX6" fmla="*/ 48162 w 749015"/>
              <a:gd name="connsiteY6" fmla="*/ 807994 h 812304"/>
              <a:gd name="connsiteX0" fmla="*/ 66742 w 753297"/>
              <a:gd name="connsiteY0" fmla="*/ 807994 h 816938"/>
              <a:gd name="connsiteX1" fmla="*/ 37988 w 753297"/>
              <a:gd name="connsiteY1" fmla="*/ 60370 h 816938"/>
              <a:gd name="connsiteX2" fmla="*/ 216267 w 753297"/>
              <a:gd name="connsiteY2" fmla="*/ 60370 h 816938"/>
              <a:gd name="connsiteX3" fmla="*/ 429052 w 753297"/>
              <a:gd name="connsiteY3" fmla="*/ 186891 h 816938"/>
              <a:gd name="connsiteX4" fmla="*/ 641837 w 753297"/>
              <a:gd name="connsiteY4" fmla="*/ 313412 h 816938"/>
              <a:gd name="connsiteX5" fmla="*/ 716599 w 753297"/>
              <a:gd name="connsiteY5" fmla="*/ 462936 h 816938"/>
              <a:gd name="connsiteX6" fmla="*/ 66742 w 753297"/>
              <a:gd name="connsiteY6" fmla="*/ 807994 h 816938"/>
              <a:gd name="connsiteX0" fmla="*/ 66742 w 726618"/>
              <a:gd name="connsiteY0" fmla="*/ 807994 h 816809"/>
              <a:gd name="connsiteX1" fmla="*/ 37988 w 726618"/>
              <a:gd name="connsiteY1" fmla="*/ 60370 h 816809"/>
              <a:gd name="connsiteX2" fmla="*/ 216267 w 726618"/>
              <a:gd name="connsiteY2" fmla="*/ 60370 h 816809"/>
              <a:gd name="connsiteX3" fmla="*/ 429052 w 726618"/>
              <a:gd name="connsiteY3" fmla="*/ 186891 h 816809"/>
              <a:gd name="connsiteX4" fmla="*/ 641837 w 726618"/>
              <a:gd name="connsiteY4" fmla="*/ 313412 h 816809"/>
              <a:gd name="connsiteX5" fmla="*/ 716599 w 726618"/>
              <a:gd name="connsiteY5" fmla="*/ 462936 h 816809"/>
              <a:gd name="connsiteX6" fmla="*/ 66742 w 726618"/>
              <a:gd name="connsiteY6" fmla="*/ 807994 h 816809"/>
              <a:gd name="connsiteX0" fmla="*/ 76920 w 736796"/>
              <a:gd name="connsiteY0" fmla="*/ 787730 h 796545"/>
              <a:gd name="connsiteX1" fmla="*/ 48166 w 736796"/>
              <a:gd name="connsiteY1" fmla="*/ 40106 h 796545"/>
              <a:gd name="connsiteX2" fmla="*/ 226445 w 736796"/>
              <a:gd name="connsiteY2" fmla="*/ 40106 h 796545"/>
              <a:gd name="connsiteX3" fmla="*/ 439230 w 736796"/>
              <a:gd name="connsiteY3" fmla="*/ 166627 h 796545"/>
              <a:gd name="connsiteX4" fmla="*/ 652015 w 736796"/>
              <a:gd name="connsiteY4" fmla="*/ 293148 h 796545"/>
              <a:gd name="connsiteX5" fmla="*/ 726777 w 736796"/>
              <a:gd name="connsiteY5" fmla="*/ 442672 h 796545"/>
              <a:gd name="connsiteX6" fmla="*/ 76920 w 736796"/>
              <a:gd name="connsiteY6" fmla="*/ 787730 h 796545"/>
              <a:gd name="connsiteX0" fmla="*/ 75904 w 738691"/>
              <a:gd name="connsiteY0" fmla="*/ 784194 h 793597"/>
              <a:gd name="connsiteX1" fmla="*/ 24983 w 738691"/>
              <a:gd name="connsiteY1" fmla="*/ 58737 h 793597"/>
              <a:gd name="connsiteX2" fmla="*/ 203262 w 738691"/>
              <a:gd name="connsiteY2" fmla="*/ 58737 h 793597"/>
              <a:gd name="connsiteX3" fmla="*/ 416047 w 738691"/>
              <a:gd name="connsiteY3" fmla="*/ 185258 h 793597"/>
              <a:gd name="connsiteX4" fmla="*/ 628832 w 738691"/>
              <a:gd name="connsiteY4" fmla="*/ 311779 h 793597"/>
              <a:gd name="connsiteX5" fmla="*/ 703594 w 738691"/>
              <a:gd name="connsiteY5" fmla="*/ 461303 h 793597"/>
              <a:gd name="connsiteX6" fmla="*/ 75904 w 738691"/>
              <a:gd name="connsiteY6" fmla="*/ 784194 h 793597"/>
              <a:gd name="connsiteX0" fmla="*/ 59279 w 722066"/>
              <a:gd name="connsiteY0" fmla="*/ 784194 h 787036"/>
              <a:gd name="connsiteX1" fmla="*/ 8358 w 722066"/>
              <a:gd name="connsiteY1" fmla="*/ 58737 h 787036"/>
              <a:gd name="connsiteX2" fmla="*/ 186637 w 722066"/>
              <a:gd name="connsiteY2" fmla="*/ 58737 h 787036"/>
              <a:gd name="connsiteX3" fmla="*/ 399422 w 722066"/>
              <a:gd name="connsiteY3" fmla="*/ 185258 h 787036"/>
              <a:gd name="connsiteX4" fmla="*/ 612207 w 722066"/>
              <a:gd name="connsiteY4" fmla="*/ 311779 h 787036"/>
              <a:gd name="connsiteX5" fmla="*/ 686969 w 722066"/>
              <a:gd name="connsiteY5" fmla="*/ 461303 h 787036"/>
              <a:gd name="connsiteX6" fmla="*/ 59279 w 722066"/>
              <a:gd name="connsiteY6" fmla="*/ 784194 h 787036"/>
              <a:gd name="connsiteX0" fmla="*/ 74259 w 715190"/>
              <a:gd name="connsiteY0" fmla="*/ 784194 h 793597"/>
              <a:gd name="connsiteX1" fmla="*/ 23338 w 715190"/>
              <a:gd name="connsiteY1" fmla="*/ 58737 h 793597"/>
              <a:gd name="connsiteX2" fmla="*/ 201617 w 715190"/>
              <a:gd name="connsiteY2" fmla="*/ 58737 h 793597"/>
              <a:gd name="connsiteX3" fmla="*/ 414402 w 715190"/>
              <a:gd name="connsiteY3" fmla="*/ 185258 h 793597"/>
              <a:gd name="connsiteX4" fmla="*/ 627187 w 715190"/>
              <a:gd name="connsiteY4" fmla="*/ 311779 h 793597"/>
              <a:gd name="connsiteX5" fmla="*/ 674240 w 715190"/>
              <a:gd name="connsiteY5" fmla="*/ 461303 h 793597"/>
              <a:gd name="connsiteX6" fmla="*/ 74259 w 715190"/>
              <a:gd name="connsiteY6" fmla="*/ 784194 h 793597"/>
              <a:gd name="connsiteX0" fmla="*/ 74259 w 700434"/>
              <a:gd name="connsiteY0" fmla="*/ 784194 h 792828"/>
              <a:gd name="connsiteX1" fmla="*/ 23338 w 700434"/>
              <a:gd name="connsiteY1" fmla="*/ 58737 h 792828"/>
              <a:gd name="connsiteX2" fmla="*/ 201617 w 700434"/>
              <a:gd name="connsiteY2" fmla="*/ 58737 h 792828"/>
              <a:gd name="connsiteX3" fmla="*/ 414402 w 700434"/>
              <a:gd name="connsiteY3" fmla="*/ 185258 h 792828"/>
              <a:gd name="connsiteX4" fmla="*/ 627187 w 700434"/>
              <a:gd name="connsiteY4" fmla="*/ 311779 h 792828"/>
              <a:gd name="connsiteX5" fmla="*/ 674240 w 700434"/>
              <a:gd name="connsiteY5" fmla="*/ 461303 h 792828"/>
              <a:gd name="connsiteX6" fmla="*/ 74259 w 700434"/>
              <a:gd name="connsiteY6" fmla="*/ 784194 h 792828"/>
              <a:gd name="connsiteX0" fmla="*/ 77675 w 703850"/>
              <a:gd name="connsiteY0" fmla="*/ 744520 h 751023"/>
              <a:gd name="connsiteX1" fmla="*/ 21212 w 703850"/>
              <a:gd name="connsiteY1" fmla="*/ 80023 h 751023"/>
              <a:gd name="connsiteX2" fmla="*/ 205033 w 703850"/>
              <a:gd name="connsiteY2" fmla="*/ 19063 h 751023"/>
              <a:gd name="connsiteX3" fmla="*/ 417818 w 703850"/>
              <a:gd name="connsiteY3" fmla="*/ 145584 h 751023"/>
              <a:gd name="connsiteX4" fmla="*/ 630603 w 703850"/>
              <a:gd name="connsiteY4" fmla="*/ 272105 h 751023"/>
              <a:gd name="connsiteX5" fmla="*/ 677656 w 703850"/>
              <a:gd name="connsiteY5" fmla="*/ 421629 h 751023"/>
              <a:gd name="connsiteX6" fmla="*/ 77675 w 703850"/>
              <a:gd name="connsiteY6" fmla="*/ 744520 h 751023"/>
              <a:gd name="connsiteX0" fmla="*/ 73214 w 699389"/>
              <a:gd name="connsiteY0" fmla="*/ 734094 h 740597"/>
              <a:gd name="connsiteX1" fmla="*/ 16751 w 699389"/>
              <a:gd name="connsiteY1" fmla="*/ 69597 h 740597"/>
              <a:gd name="connsiteX2" fmla="*/ 200572 w 699389"/>
              <a:gd name="connsiteY2" fmla="*/ 8637 h 740597"/>
              <a:gd name="connsiteX3" fmla="*/ 413357 w 699389"/>
              <a:gd name="connsiteY3" fmla="*/ 135158 h 740597"/>
              <a:gd name="connsiteX4" fmla="*/ 626142 w 699389"/>
              <a:gd name="connsiteY4" fmla="*/ 261679 h 740597"/>
              <a:gd name="connsiteX5" fmla="*/ 673195 w 699389"/>
              <a:gd name="connsiteY5" fmla="*/ 411203 h 740597"/>
              <a:gd name="connsiteX6" fmla="*/ 73214 w 699389"/>
              <a:gd name="connsiteY6" fmla="*/ 734094 h 740597"/>
              <a:gd name="connsiteX0" fmla="*/ 59179 w 685354"/>
              <a:gd name="connsiteY0" fmla="*/ 734094 h 736789"/>
              <a:gd name="connsiteX1" fmla="*/ 2716 w 685354"/>
              <a:gd name="connsiteY1" fmla="*/ 69597 h 736789"/>
              <a:gd name="connsiteX2" fmla="*/ 186537 w 685354"/>
              <a:gd name="connsiteY2" fmla="*/ 8637 h 736789"/>
              <a:gd name="connsiteX3" fmla="*/ 399322 w 685354"/>
              <a:gd name="connsiteY3" fmla="*/ 135158 h 736789"/>
              <a:gd name="connsiteX4" fmla="*/ 612107 w 685354"/>
              <a:gd name="connsiteY4" fmla="*/ 261679 h 736789"/>
              <a:gd name="connsiteX5" fmla="*/ 659160 w 685354"/>
              <a:gd name="connsiteY5" fmla="*/ 411203 h 736789"/>
              <a:gd name="connsiteX6" fmla="*/ 59179 w 685354"/>
              <a:gd name="connsiteY6" fmla="*/ 734094 h 736789"/>
              <a:gd name="connsiteX0" fmla="*/ 66862 w 693037"/>
              <a:gd name="connsiteY0" fmla="*/ 734094 h 740597"/>
              <a:gd name="connsiteX1" fmla="*/ 21483 w 693037"/>
              <a:gd name="connsiteY1" fmla="*/ 69597 h 740597"/>
              <a:gd name="connsiteX2" fmla="*/ 194220 w 693037"/>
              <a:gd name="connsiteY2" fmla="*/ 8637 h 740597"/>
              <a:gd name="connsiteX3" fmla="*/ 407005 w 693037"/>
              <a:gd name="connsiteY3" fmla="*/ 135158 h 740597"/>
              <a:gd name="connsiteX4" fmla="*/ 619790 w 693037"/>
              <a:gd name="connsiteY4" fmla="*/ 261679 h 740597"/>
              <a:gd name="connsiteX5" fmla="*/ 666843 w 693037"/>
              <a:gd name="connsiteY5" fmla="*/ 411203 h 740597"/>
              <a:gd name="connsiteX6" fmla="*/ 66862 w 693037"/>
              <a:gd name="connsiteY6" fmla="*/ 734094 h 740597"/>
              <a:gd name="connsiteX0" fmla="*/ 64871 w 691046"/>
              <a:gd name="connsiteY0" fmla="*/ 734094 h 740597"/>
              <a:gd name="connsiteX1" fmla="*/ 19492 w 691046"/>
              <a:gd name="connsiteY1" fmla="*/ 69597 h 740597"/>
              <a:gd name="connsiteX2" fmla="*/ 192229 w 691046"/>
              <a:gd name="connsiteY2" fmla="*/ 8637 h 740597"/>
              <a:gd name="connsiteX3" fmla="*/ 405014 w 691046"/>
              <a:gd name="connsiteY3" fmla="*/ 135158 h 740597"/>
              <a:gd name="connsiteX4" fmla="*/ 617799 w 691046"/>
              <a:gd name="connsiteY4" fmla="*/ 261679 h 740597"/>
              <a:gd name="connsiteX5" fmla="*/ 664852 w 691046"/>
              <a:gd name="connsiteY5" fmla="*/ 411203 h 740597"/>
              <a:gd name="connsiteX6" fmla="*/ 64871 w 691046"/>
              <a:gd name="connsiteY6" fmla="*/ 734094 h 740597"/>
              <a:gd name="connsiteX0" fmla="*/ 48513 w 674688"/>
              <a:gd name="connsiteY0" fmla="*/ 734094 h 736789"/>
              <a:gd name="connsiteX1" fmla="*/ 3134 w 674688"/>
              <a:gd name="connsiteY1" fmla="*/ 69597 h 736789"/>
              <a:gd name="connsiteX2" fmla="*/ 175871 w 674688"/>
              <a:gd name="connsiteY2" fmla="*/ 8637 h 736789"/>
              <a:gd name="connsiteX3" fmla="*/ 388656 w 674688"/>
              <a:gd name="connsiteY3" fmla="*/ 135158 h 736789"/>
              <a:gd name="connsiteX4" fmla="*/ 601441 w 674688"/>
              <a:gd name="connsiteY4" fmla="*/ 261679 h 736789"/>
              <a:gd name="connsiteX5" fmla="*/ 648494 w 674688"/>
              <a:gd name="connsiteY5" fmla="*/ 411203 h 736789"/>
              <a:gd name="connsiteX6" fmla="*/ 48513 w 674688"/>
              <a:gd name="connsiteY6" fmla="*/ 734094 h 73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688" h="736789">
                <a:moveTo>
                  <a:pt x="48513" y="734094"/>
                </a:moveTo>
                <a:cubicBezTo>
                  <a:pt x="-9171" y="699327"/>
                  <a:pt x="-1467" y="157255"/>
                  <a:pt x="3134" y="69597"/>
                </a:cubicBezTo>
                <a:cubicBezTo>
                  <a:pt x="7735" y="-18061"/>
                  <a:pt x="111617" y="-2290"/>
                  <a:pt x="175871" y="8637"/>
                </a:cubicBezTo>
                <a:cubicBezTo>
                  <a:pt x="240125" y="19564"/>
                  <a:pt x="388656" y="135158"/>
                  <a:pt x="388656" y="135158"/>
                </a:cubicBezTo>
                <a:cubicBezTo>
                  <a:pt x="459584" y="177332"/>
                  <a:pt x="546807" y="214713"/>
                  <a:pt x="601441" y="261679"/>
                </a:cubicBezTo>
                <a:cubicBezTo>
                  <a:pt x="656075" y="308645"/>
                  <a:pt x="707398" y="365718"/>
                  <a:pt x="648494" y="411203"/>
                </a:cubicBezTo>
                <a:cubicBezTo>
                  <a:pt x="589590" y="456688"/>
                  <a:pt x="106197" y="768861"/>
                  <a:pt x="48513" y="734094"/>
                </a:cubicBezTo>
                <a:close/>
              </a:path>
            </a:pathLst>
          </a:custGeom>
          <a:noFill/>
          <a:ln w="19050" cap="flat" cmpd="sng" algn="ctr">
            <a:solidFill>
              <a:schemeClr val="accent1">
                <a:lumMod val="75000"/>
              </a:schemeClr>
            </a:solidFill>
            <a:prstDash val="solid"/>
            <a:round/>
            <a:headEnd type="none" w="sm" len="sm"/>
            <a:tailEnd type="none" w="sm" len="sm"/>
          </a:ln>
          <a:effectLst/>
        </p:spPr>
        <p:txBody>
          <a:bodyPr/>
          <a:lstStyle/>
          <a:p>
            <a:pPr algn="ctr">
              <a:defRPr/>
            </a:pPr>
            <a:endParaRPr lang="en-US">
              <a:latin typeface="Arial" charset="0"/>
            </a:endParaRPr>
          </a:p>
        </p:txBody>
      </p:sp>
      <p:pic>
        <p:nvPicPr>
          <p:cNvPr id="7" name="Picture 6"/>
          <p:cNvPicPr/>
          <p:nvPr/>
        </p:nvPicPr>
        <p:blipFill rotWithShape="1">
          <a:blip r:embed="rId5">
            <a:extLst>
              <a:ext uri="{28A0092B-C50C-407E-A947-70E740481C1C}">
                <a14:useLocalDpi xmlns:a14="http://schemas.microsoft.com/office/drawing/2010/main" val="0"/>
              </a:ext>
            </a:extLst>
          </a:blip>
          <a:srcRect t="50271"/>
          <a:stretch/>
        </p:blipFill>
        <p:spPr>
          <a:xfrm>
            <a:off x="6869275" y="4606845"/>
            <a:ext cx="2039192" cy="2019459"/>
          </a:xfrm>
          <a:prstGeom prst="rect">
            <a:avLst/>
          </a:prstGeom>
        </p:spPr>
      </p:pic>
    </p:spTree>
    <p:extLst>
      <p:ext uri="{BB962C8B-B14F-4D97-AF65-F5344CB8AC3E}">
        <p14:creationId xmlns:p14="http://schemas.microsoft.com/office/powerpoint/2010/main" val="29447763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8" name="Picture 6" descr="CrossRoadsBkG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52994" name="Rectangle 2"/>
          <p:cNvSpPr>
            <a:spLocks noGrp="1" noChangeArrowheads="1"/>
          </p:cNvSpPr>
          <p:nvPr>
            <p:ph type="title"/>
          </p:nvPr>
        </p:nvSpPr>
        <p:spPr>
          <a:xfrm>
            <a:off x="0" y="158750"/>
            <a:ext cx="6800850" cy="685800"/>
          </a:xfrm>
        </p:spPr>
        <p:txBody>
          <a:bodyPr/>
          <a:lstStyle/>
          <a:p>
            <a:r>
              <a:rPr lang="en-US" altLang="en-US"/>
              <a:t>Graph-Embedding Problems</a:t>
            </a:r>
          </a:p>
        </p:txBody>
      </p:sp>
      <p:grpSp>
        <p:nvGrpSpPr>
          <p:cNvPr id="853022" name="Group 30"/>
          <p:cNvGrpSpPr>
            <a:grpSpLocks/>
          </p:cNvGrpSpPr>
          <p:nvPr/>
        </p:nvGrpSpPr>
        <p:grpSpPr bwMode="auto">
          <a:xfrm>
            <a:off x="923925" y="873125"/>
            <a:ext cx="7351713" cy="2066925"/>
            <a:chOff x="582" y="550"/>
            <a:chExt cx="4631" cy="1302"/>
          </a:xfrm>
        </p:grpSpPr>
        <p:pic>
          <p:nvPicPr>
            <p:cNvPr id="853001" name="Picture 9" descr="BlockBu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7" y="916"/>
              <a:ext cx="1366" cy="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53005" name="Picture 13" descr="Safe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 y="916"/>
              <a:ext cx="1632" cy="936"/>
            </a:xfrm>
            <a:prstGeom prst="rect">
              <a:avLst/>
            </a:prstGeom>
            <a:noFill/>
            <a:extLst>
              <a:ext uri="{909E8E84-426E-40dd-AFC4-6F175D3DCCD1}">
                <a14:hiddenFill xmlns:a14="http://schemas.microsoft.com/office/drawing/2010/main" xmlns="">
                  <a:solidFill>
                    <a:srgbClr val="FFFFFF"/>
                  </a:solidFill>
                </a14:hiddenFill>
              </a:ext>
            </a:extLst>
          </p:spPr>
        </p:pic>
        <p:pic>
          <p:nvPicPr>
            <p:cNvPr id="853006" name="Picture 14" descr="Texac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9" y="550"/>
              <a:ext cx="974" cy="128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53023" name="Group 31"/>
          <p:cNvGrpSpPr>
            <a:grpSpLocks/>
          </p:cNvGrpSpPr>
          <p:nvPr/>
        </p:nvGrpSpPr>
        <p:grpSpPr bwMode="auto">
          <a:xfrm>
            <a:off x="2801938" y="2887663"/>
            <a:ext cx="4702175" cy="1930400"/>
            <a:chOff x="1765" y="1819"/>
            <a:chExt cx="2962" cy="1216"/>
          </a:xfrm>
        </p:grpSpPr>
        <p:sp>
          <p:nvSpPr>
            <p:cNvPr id="853009" name="Freeform 17"/>
            <p:cNvSpPr>
              <a:spLocks/>
            </p:cNvSpPr>
            <p:nvPr/>
          </p:nvSpPr>
          <p:spPr bwMode="auto">
            <a:xfrm>
              <a:off x="2871" y="1819"/>
              <a:ext cx="439" cy="1216"/>
            </a:xfrm>
            <a:custGeom>
              <a:avLst/>
              <a:gdLst>
                <a:gd name="T0" fmla="*/ 0 w 439"/>
                <a:gd name="T1" fmla="*/ 1216 h 1216"/>
                <a:gd name="T2" fmla="*/ 100 w 439"/>
                <a:gd name="T3" fmla="*/ 650 h 1216"/>
                <a:gd name="T4" fmla="*/ 356 w 439"/>
                <a:gd name="T5" fmla="*/ 366 h 1216"/>
                <a:gd name="T6" fmla="*/ 439 w 439"/>
                <a:gd name="T7" fmla="*/ 0 h 1216"/>
              </a:gdLst>
              <a:ahLst/>
              <a:cxnLst>
                <a:cxn ang="0">
                  <a:pos x="T0" y="T1"/>
                </a:cxn>
                <a:cxn ang="0">
                  <a:pos x="T2" y="T3"/>
                </a:cxn>
                <a:cxn ang="0">
                  <a:pos x="T4" y="T5"/>
                </a:cxn>
                <a:cxn ang="0">
                  <a:pos x="T6" y="T7"/>
                </a:cxn>
              </a:cxnLst>
              <a:rect l="0" t="0" r="r" b="b"/>
              <a:pathLst>
                <a:path w="439" h="1216">
                  <a:moveTo>
                    <a:pt x="0" y="1216"/>
                  </a:moveTo>
                  <a:cubicBezTo>
                    <a:pt x="17" y="1122"/>
                    <a:pt x="41" y="792"/>
                    <a:pt x="100" y="650"/>
                  </a:cubicBezTo>
                  <a:cubicBezTo>
                    <a:pt x="159" y="508"/>
                    <a:pt x="299" y="474"/>
                    <a:pt x="356" y="366"/>
                  </a:cubicBezTo>
                  <a:cubicBezTo>
                    <a:pt x="413" y="258"/>
                    <a:pt x="422" y="76"/>
                    <a:pt x="439" y="0"/>
                  </a:cubicBezTo>
                </a:path>
              </a:pathLst>
            </a:custGeom>
            <a:noFill/>
            <a:ln w="76200" cap="flat" cmpd="sng">
              <a:solidFill>
                <a:schemeClr val="hlink"/>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53010" name="Freeform 18"/>
            <p:cNvSpPr>
              <a:spLocks/>
            </p:cNvSpPr>
            <p:nvPr/>
          </p:nvSpPr>
          <p:spPr bwMode="auto">
            <a:xfrm>
              <a:off x="1765" y="1838"/>
              <a:ext cx="1115" cy="1188"/>
            </a:xfrm>
            <a:custGeom>
              <a:avLst/>
              <a:gdLst>
                <a:gd name="T0" fmla="*/ 1115 w 1115"/>
                <a:gd name="T1" fmla="*/ 1188 h 1188"/>
                <a:gd name="T2" fmla="*/ 886 w 1115"/>
                <a:gd name="T3" fmla="*/ 813 h 1188"/>
                <a:gd name="T4" fmla="*/ 374 w 1115"/>
                <a:gd name="T5" fmla="*/ 530 h 1188"/>
                <a:gd name="T6" fmla="*/ 0 w 1115"/>
                <a:gd name="T7" fmla="*/ 0 h 1188"/>
              </a:gdLst>
              <a:ahLst/>
              <a:cxnLst>
                <a:cxn ang="0">
                  <a:pos x="T0" y="T1"/>
                </a:cxn>
                <a:cxn ang="0">
                  <a:pos x="T2" y="T3"/>
                </a:cxn>
                <a:cxn ang="0">
                  <a:pos x="T4" y="T5"/>
                </a:cxn>
                <a:cxn ang="0">
                  <a:pos x="T6" y="T7"/>
                </a:cxn>
              </a:cxnLst>
              <a:rect l="0" t="0" r="r" b="b"/>
              <a:pathLst>
                <a:path w="1115" h="1188">
                  <a:moveTo>
                    <a:pt x="1115" y="1188"/>
                  </a:moveTo>
                  <a:cubicBezTo>
                    <a:pt x="1077" y="1126"/>
                    <a:pt x="1010" y="923"/>
                    <a:pt x="886" y="813"/>
                  </a:cubicBezTo>
                  <a:cubicBezTo>
                    <a:pt x="762" y="703"/>
                    <a:pt x="522" y="665"/>
                    <a:pt x="374" y="530"/>
                  </a:cubicBezTo>
                  <a:cubicBezTo>
                    <a:pt x="226" y="395"/>
                    <a:pt x="78" y="110"/>
                    <a:pt x="0" y="0"/>
                  </a:cubicBezTo>
                </a:path>
              </a:pathLst>
            </a:custGeom>
            <a:noFill/>
            <a:ln w="76200" cap="flat" cmpd="sng">
              <a:solidFill>
                <a:schemeClr val="hlink"/>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53011" name="Freeform 19"/>
            <p:cNvSpPr>
              <a:spLocks/>
            </p:cNvSpPr>
            <p:nvPr/>
          </p:nvSpPr>
          <p:spPr bwMode="auto">
            <a:xfrm>
              <a:off x="2898" y="1847"/>
              <a:ext cx="1829" cy="1152"/>
            </a:xfrm>
            <a:custGeom>
              <a:avLst/>
              <a:gdLst>
                <a:gd name="T0" fmla="*/ 0 w 1829"/>
                <a:gd name="T1" fmla="*/ 1152 h 1152"/>
                <a:gd name="T2" fmla="*/ 457 w 1829"/>
                <a:gd name="T3" fmla="*/ 558 h 1152"/>
                <a:gd name="T4" fmla="*/ 1189 w 1829"/>
                <a:gd name="T5" fmla="*/ 384 h 1152"/>
                <a:gd name="T6" fmla="*/ 1829 w 1829"/>
                <a:gd name="T7" fmla="*/ 0 h 1152"/>
              </a:gdLst>
              <a:ahLst/>
              <a:cxnLst>
                <a:cxn ang="0">
                  <a:pos x="T0" y="T1"/>
                </a:cxn>
                <a:cxn ang="0">
                  <a:pos x="T2" y="T3"/>
                </a:cxn>
                <a:cxn ang="0">
                  <a:pos x="T4" y="T5"/>
                </a:cxn>
                <a:cxn ang="0">
                  <a:pos x="T6" y="T7"/>
                </a:cxn>
              </a:cxnLst>
              <a:rect l="0" t="0" r="r" b="b"/>
              <a:pathLst>
                <a:path w="1829" h="1152">
                  <a:moveTo>
                    <a:pt x="0" y="1152"/>
                  </a:moveTo>
                  <a:cubicBezTo>
                    <a:pt x="76" y="1053"/>
                    <a:pt x="259" y="686"/>
                    <a:pt x="457" y="558"/>
                  </a:cubicBezTo>
                  <a:cubicBezTo>
                    <a:pt x="655" y="430"/>
                    <a:pt x="960" y="477"/>
                    <a:pt x="1189" y="384"/>
                  </a:cubicBezTo>
                  <a:cubicBezTo>
                    <a:pt x="1418" y="291"/>
                    <a:pt x="1696" y="80"/>
                    <a:pt x="1829" y="0"/>
                  </a:cubicBezTo>
                </a:path>
              </a:pathLst>
            </a:custGeom>
            <a:noFill/>
            <a:ln w="76200" cap="flat" cmpd="sng">
              <a:solidFill>
                <a:schemeClr val="hlink"/>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853025" name="Group 33"/>
          <p:cNvGrpSpPr>
            <a:grpSpLocks/>
          </p:cNvGrpSpPr>
          <p:nvPr/>
        </p:nvGrpSpPr>
        <p:grpSpPr bwMode="auto">
          <a:xfrm>
            <a:off x="2554288" y="2859088"/>
            <a:ext cx="5459412" cy="4156075"/>
            <a:chOff x="1609" y="1801"/>
            <a:chExt cx="3439" cy="2618"/>
          </a:xfrm>
        </p:grpSpPr>
        <p:sp>
          <p:nvSpPr>
            <p:cNvPr id="853012" name="Freeform 20"/>
            <p:cNvSpPr>
              <a:spLocks/>
            </p:cNvSpPr>
            <p:nvPr/>
          </p:nvSpPr>
          <p:spPr bwMode="auto">
            <a:xfrm>
              <a:off x="4744" y="1847"/>
              <a:ext cx="304" cy="1161"/>
            </a:xfrm>
            <a:custGeom>
              <a:avLst/>
              <a:gdLst>
                <a:gd name="T0" fmla="*/ 257 w 304"/>
                <a:gd name="T1" fmla="*/ 1161 h 1161"/>
                <a:gd name="T2" fmla="*/ 266 w 304"/>
                <a:gd name="T3" fmla="*/ 686 h 1161"/>
                <a:gd name="T4" fmla="*/ 29 w 304"/>
                <a:gd name="T5" fmla="*/ 402 h 1161"/>
                <a:gd name="T6" fmla="*/ 93 w 304"/>
                <a:gd name="T7" fmla="*/ 0 h 1161"/>
              </a:gdLst>
              <a:ahLst/>
              <a:cxnLst>
                <a:cxn ang="0">
                  <a:pos x="T0" y="T1"/>
                </a:cxn>
                <a:cxn ang="0">
                  <a:pos x="T2" y="T3"/>
                </a:cxn>
                <a:cxn ang="0">
                  <a:pos x="T4" y="T5"/>
                </a:cxn>
                <a:cxn ang="0">
                  <a:pos x="T6" y="T7"/>
                </a:cxn>
              </a:cxnLst>
              <a:rect l="0" t="0" r="r" b="b"/>
              <a:pathLst>
                <a:path w="304" h="1161">
                  <a:moveTo>
                    <a:pt x="257" y="1161"/>
                  </a:moveTo>
                  <a:cubicBezTo>
                    <a:pt x="258" y="1082"/>
                    <a:pt x="304" y="813"/>
                    <a:pt x="266" y="686"/>
                  </a:cubicBezTo>
                  <a:cubicBezTo>
                    <a:pt x="228" y="559"/>
                    <a:pt x="58" y="516"/>
                    <a:pt x="29" y="402"/>
                  </a:cubicBezTo>
                  <a:cubicBezTo>
                    <a:pt x="0" y="288"/>
                    <a:pt x="80" y="84"/>
                    <a:pt x="93" y="0"/>
                  </a:cubicBezTo>
                </a:path>
              </a:pathLst>
            </a:custGeom>
            <a:noFill/>
            <a:ln w="76200" cap="flat" cmpd="sng">
              <a:solidFill>
                <a:schemeClr val="accent2"/>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53013" name="Freeform 21"/>
            <p:cNvSpPr>
              <a:spLocks/>
            </p:cNvSpPr>
            <p:nvPr/>
          </p:nvSpPr>
          <p:spPr bwMode="auto">
            <a:xfrm>
              <a:off x="1609" y="1838"/>
              <a:ext cx="2944" cy="2581"/>
            </a:xfrm>
            <a:custGeom>
              <a:avLst/>
              <a:gdLst>
                <a:gd name="T0" fmla="*/ 2944 w 2944"/>
                <a:gd name="T1" fmla="*/ 2212 h 2581"/>
                <a:gd name="T2" fmla="*/ 567 w 2944"/>
                <a:gd name="T3" fmla="*/ 2377 h 2581"/>
                <a:gd name="T4" fmla="*/ 393 w 2944"/>
                <a:gd name="T5" fmla="*/ 987 h 2581"/>
                <a:gd name="T6" fmla="*/ 0 w 2944"/>
                <a:gd name="T7" fmla="*/ 0 h 2581"/>
              </a:gdLst>
              <a:ahLst/>
              <a:cxnLst>
                <a:cxn ang="0">
                  <a:pos x="T0" y="T1"/>
                </a:cxn>
                <a:cxn ang="0">
                  <a:pos x="T2" y="T3"/>
                </a:cxn>
                <a:cxn ang="0">
                  <a:pos x="T4" y="T5"/>
                </a:cxn>
                <a:cxn ang="0">
                  <a:pos x="T6" y="T7"/>
                </a:cxn>
              </a:cxnLst>
              <a:rect l="0" t="0" r="r" b="b"/>
              <a:pathLst>
                <a:path w="2944" h="2581">
                  <a:moveTo>
                    <a:pt x="2944" y="2212"/>
                  </a:moveTo>
                  <a:cubicBezTo>
                    <a:pt x="2548" y="2239"/>
                    <a:pt x="992" y="2581"/>
                    <a:pt x="567" y="2377"/>
                  </a:cubicBezTo>
                  <a:cubicBezTo>
                    <a:pt x="142" y="2173"/>
                    <a:pt x="487" y="1383"/>
                    <a:pt x="393" y="987"/>
                  </a:cubicBezTo>
                  <a:cubicBezTo>
                    <a:pt x="299" y="591"/>
                    <a:pt x="82" y="206"/>
                    <a:pt x="0" y="0"/>
                  </a:cubicBezTo>
                </a:path>
              </a:pathLst>
            </a:custGeom>
            <a:noFill/>
            <a:ln w="76200" cap="flat" cmpd="sng">
              <a:solidFill>
                <a:schemeClr val="accent2"/>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53014" name="Freeform 22"/>
            <p:cNvSpPr>
              <a:spLocks/>
            </p:cNvSpPr>
            <p:nvPr/>
          </p:nvSpPr>
          <p:spPr bwMode="auto">
            <a:xfrm>
              <a:off x="3592" y="1801"/>
              <a:ext cx="1405" cy="1203"/>
            </a:xfrm>
            <a:custGeom>
              <a:avLst/>
              <a:gdLst>
                <a:gd name="T0" fmla="*/ 1405 w 1405"/>
                <a:gd name="T1" fmla="*/ 1203 h 1203"/>
                <a:gd name="T2" fmla="*/ 1153 w 1405"/>
                <a:gd name="T3" fmla="*/ 768 h 1203"/>
                <a:gd name="T4" fmla="*/ 175 w 1405"/>
                <a:gd name="T5" fmla="*/ 786 h 1203"/>
                <a:gd name="T6" fmla="*/ 102 w 1405"/>
                <a:gd name="T7" fmla="*/ 0 h 1203"/>
              </a:gdLst>
              <a:ahLst/>
              <a:cxnLst>
                <a:cxn ang="0">
                  <a:pos x="T0" y="T1"/>
                </a:cxn>
                <a:cxn ang="0">
                  <a:pos x="T2" y="T3"/>
                </a:cxn>
                <a:cxn ang="0">
                  <a:pos x="T4" y="T5"/>
                </a:cxn>
                <a:cxn ang="0">
                  <a:pos x="T6" y="T7"/>
                </a:cxn>
              </a:cxnLst>
              <a:rect l="0" t="0" r="r" b="b"/>
              <a:pathLst>
                <a:path w="1405" h="1203">
                  <a:moveTo>
                    <a:pt x="1405" y="1203"/>
                  </a:moveTo>
                  <a:cubicBezTo>
                    <a:pt x="1363" y="1131"/>
                    <a:pt x="1358" y="838"/>
                    <a:pt x="1153" y="768"/>
                  </a:cubicBezTo>
                  <a:cubicBezTo>
                    <a:pt x="948" y="698"/>
                    <a:pt x="350" y="914"/>
                    <a:pt x="175" y="786"/>
                  </a:cubicBezTo>
                  <a:cubicBezTo>
                    <a:pt x="0" y="658"/>
                    <a:pt x="117" y="164"/>
                    <a:pt x="102" y="0"/>
                  </a:cubicBezTo>
                </a:path>
              </a:pathLst>
            </a:custGeom>
            <a:noFill/>
            <a:ln w="76200" cap="flat" cmpd="sng">
              <a:solidFill>
                <a:schemeClr val="accent2"/>
              </a:solidFill>
              <a:prstDash val="sysDot"/>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853024" name="Group 32"/>
          <p:cNvGrpSpPr>
            <a:grpSpLocks/>
          </p:cNvGrpSpPr>
          <p:nvPr/>
        </p:nvGrpSpPr>
        <p:grpSpPr bwMode="auto">
          <a:xfrm>
            <a:off x="-188913" y="558800"/>
            <a:ext cx="6908801" cy="4259263"/>
            <a:chOff x="-119" y="352"/>
            <a:chExt cx="4352" cy="2683"/>
          </a:xfrm>
        </p:grpSpPr>
        <p:sp>
          <p:nvSpPr>
            <p:cNvPr id="853015" name="Freeform 23"/>
            <p:cNvSpPr>
              <a:spLocks/>
            </p:cNvSpPr>
            <p:nvPr/>
          </p:nvSpPr>
          <p:spPr bwMode="auto">
            <a:xfrm>
              <a:off x="987" y="1819"/>
              <a:ext cx="503" cy="1216"/>
            </a:xfrm>
            <a:custGeom>
              <a:avLst/>
              <a:gdLst>
                <a:gd name="T0" fmla="*/ 0 w 503"/>
                <a:gd name="T1" fmla="*/ 1216 h 1216"/>
                <a:gd name="T2" fmla="*/ 165 w 503"/>
                <a:gd name="T3" fmla="*/ 759 h 1216"/>
                <a:gd name="T4" fmla="*/ 439 w 503"/>
                <a:gd name="T5" fmla="*/ 430 h 1216"/>
                <a:gd name="T6" fmla="*/ 503 w 503"/>
                <a:gd name="T7" fmla="*/ 0 h 1216"/>
              </a:gdLst>
              <a:ahLst/>
              <a:cxnLst>
                <a:cxn ang="0">
                  <a:pos x="T0" y="T1"/>
                </a:cxn>
                <a:cxn ang="0">
                  <a:pos x="T2" y="T3"/>
                </a:cxn>
                <a:cxn ang="0">
                  <a:pos x="T4" y="T5"/>
                </a:cxn>
                <a:cxn ang="0">
                  <a:pos x="T6" y="T7"/>
                </a:cxn>
              </a:cxnLst>
              <a:rect l="0" t="0" r="r" b="b"/>
              <a:pathLst>
                <a:path w="503" h="1216">
                  <a:moveTo>
                    <a:pt x="0" y="1216"/>
                  </a:moveTo>
                  <a:cubicBezTo>
                    <a:pt x="28" y="1140"/>
                    <a:pt x="92" y="890"/>
                    <a:pt x="165" y="759"/>
                  </a:cubicBezTo>
                  <a:cubicBezTo>
                    <a:pt x="238" y="628"/>
                    <a:pt x="383" y="556"/>
                    <a:pt x="439" y="430"/>
                  </a:cubicBezTo>
                  <a:cubicBezTo>
                    <a:pt x="495" y="304"/>
                    <a:pt x="490" y="90"/>
                    <a:pt x="503" y="0"/>
                  </a:cubicBezTo>
                </a:path>
              </a:pathLst>
            </a:custGeom>
            <a:noFill/>
            <a:ln w="76200" cap="flat" cmpd="sng">
              <a:solidFill>
                <a:schemeClr val="accent1"/>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53016" name="Freeform 24"/>
            <p:cNvSpPr>
              <a:spLocks/>
            </p:cNvSpPr>
            <p:nvPr/>
          </p:nvSpPr>
          <p:spPr bwMode="auto">
            <a:xfrm>
              <a:off x="-119" y="352"/>
              <a:ext cx="4352" cy="2674"/>
            </a:xfrm>
            <a:custGeom>
              <a:avLst/>
              <a:gdLst>
                <a:gd name="T0" fmla="*/ 1097 w 4352"/>
                <a:gd name="T1" fmla="*/ 2674 h 2674"/>
                <a:gd name="T2" fmla="*/ 512 w 4352"/>
                <a:gd name="T3" fmla="*/ 1778 h 2674"/>
                <a:gd name="T4" fmla="*/ 640 w 4352"/>
                <a:gd name="T5" fmla="*/ 251 h 2674"/>
                <a:gd name="T6" fmla="*/ 4352 w 4352"/>
                <a:gd name="T7" fmla="*/ 270 h 2674"/>
              </a:gdLst>
              <a:ahLst/>
              <a:cxnLst>
                <a:cxn ang="0">
                  <a:pos x="T0" y="T1"/>
                </a:cxn>
                <a:cxn ang="0">
                  <a:pos x="T2" y="T3"/>
                </a:cxn>
                <a:cxn ang="0">
                  <a:pos x="T4" y="T5"/>
                </a:cxn>
                <a:cxn ang="0">
                  <a:pos x="T6" y="T7"/>
                </a:cxn>
              </a:cxnLst>
              <a:rect l="0" t="0" r="r" b="b"/>
              <a:pathLst>
                <a:path w="4352" h="2674">
                  <a:moveTo>
                    <a:pt x="1097" y="2674"/>
                  </a:moveTo>
                  <a:cubicBezTo>
                    <a:pt x="1000" y="2525"/>
                    <a:pt x="588" y="2182"/>
                    <a:pt x="512" y="1778"/>
                  </a:cubicBezTo>
                  <a:cubicBezTo>
                    <a:pt x="436" y="1374"/>
                    <a:pt x="0" y="502"/>
                    <a:pt x="640" y="251"/>
                  </a:cubicBezTo>
                  <a:cubicBezTo>
                    <a:pt x="1280" y="0"/>
                    <a:pt x="3579" y="266"/>
                    <a:pt x="4352" y="270"/>
                  </a:cubicBezTo>
                </a:path>
              </a:pathLst>
            </a:custGeom>
            <a:noFill/>
            <a:ln w="76200" cap="flat" cmpd="sng">
              <a:solidFill>
                <a:schemeClr val="accent1"/>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53017" name="Freeform 25"/>
            <p:cNvSpPr>
              <a:spLocks/>
            </p:cNvSpPr>
            <p:nvPr/>
          </p:nvSpPr>
          <p:spPr bwMode="auto">
            <a:xfrm>
              <a:off x="237" y="573"/>
              <a:ext cx="2542" cy="2462"/>
            </a:xfrm>
            <a:custGeom>
              <a:avLst/>
              <a:gdLst>
                <a:gd name="T0" fmla="*/ 741 w 2542"/>
                <a:gd name="T1" fmla="*/ 2462 h 2462"/>
                <a:gd name="T2" fmla="*/ 284 w 2542"/>
                <a:gd name="T3" fmla="*/ 1457 h 2462"/>
                <a:gd name="T4" fmla="*/ 376 w 2542"/>
                <a:gd name="T5" fmla="*/ 186 h 2462"/>
                <a:gd name="T6" fmla="*/ 2542 w 2542"/>
                <a:gd name="T7" fmla="*/ 341 h 2462"/>
              </a:gdLst>
              <a:ahLst/>
              <a:cxnLst>
                <a:cxn ang="0">
                  <a:pos x="T0" y="T1"/>
                </a:cxn>
                <a:cxn ang="0">
                  <a:pos x="T2" y="T3"/>
                </a:cxn>
                <a:cxn ang="0">
                  <a:pos x="T4" y="T5"/>
                </a:cxn>
                <a:cxn ang="0">
                  <a:pos x="T6" y="T7"/>
                </a:cxn>
              </a:cxnLst>
              <a:rect l="0" t="0" r="r" b="b"/>
              <a:pathLst>
                <a:path w="2542" h="2462">
                  <a:moveTo>
                    <a:pt x="741" y="2462"/>
                  </a:moveTo>
                  <a:cubicBezTo>
                    <a:pt x="663" y="2295"/>
                    <a:pt x="345" y="1836"/>
                    <a:pt x="284" y="1457"/>
                  </a:cubicBezTo>
                  <a:cubicBezTo>
                    <a:pt x="223" y="1078"/>
                    <a:pt x="0" y="372"/>
                    <a:pt x="376" y="186"/>
                  </a:cubicBezTo>
                  <a:cubicBezTo>
                    <a:pt x="752" y="0"/>
                    <a:pt x="2091" y="309"/>
                    <a:pt x="2542" y="341"/>
                  </a:cubicBezTo>
                </a:path>
              </a:pathLst>
            </a:custGeom>
            <a:noFill/>
            <a:ln w="76200" cap="flat" cmpd="sng">
              <a:solidFill>
                <a:schemeClr val="accent1"/>
              </a:solidFill>
              <a:prstDash val="solid"/>
              <a:round/>
              <a:headEnd type="none" w="sm" len="sm"/>
              <a:tailEnd type="none" w="sm" len="sm"/>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853020" name="Group 28"/>
          <p:cNvGrpSpPr>
            <a:grpSpLocks/>
          </p:cNvGrpSpPr>
          <p:nvPr/>
        </p:nvGrpSpPr>
        <p:grpSpPr bwMode="auto">
          <a:xfrm>
            <a:off x="3227388" y="4811713"/>
            <a:ext cx="3041650" cy="2046287"/>
            <a:chOff x="2033" y="3031"/>
            <a:chExt cx="1916" cy="1289"/>
          </a:xfrm>
        </p:grpSpPr>
        <p:pic>
          <p:nvPicPr>
            <p:cNvPr id="853004" name="Picture 12" descr="PriusHybri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3" y="3031"/>
              <a:ext cx="1916" cy="1024"/>
            </a:xfrm>
            <a:prstGeom prst="rect">
              <a:avLst/>
            </a:prstGeom>
            <a:noFill/>
            <a:extLst>
              <a:ext uri="{909E8E84-426E-40dd-AFC4-6F175D3DCCD1}">
                <a14:hiddenFill xmlns:a14="http://schemas.microsoft.com/office/drawing/2010/main" xmlns="">
                  <a:solidFill>
                    <a:srgbClr val="FFFFFF"/>
                  </a:solidFill>
                </a14:hiddenFill>
              </a:ext>
            </a:extLst>
          </p:spPr>
        </p:pic>
        <p:sp>
          <p:nvSpPr>
            <p:cNvPr id="853018" name="Rectangle 26"/>
            <p:cNvSpPr>
              <a:spLocks noChangeArrowheads="1"/>
            </p:cNvSpPr>
            <p:nvPr/>
          </p:nvSpPr>
          <p:spPr bwMode="auto">
            <a:xfrm>
              <a:off x="2453" y="4044"/>
              <a:ext cx="610" cy="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A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lstStyle>
              <a:lvl1pPr marL="342900" indent="-342900">
                <a:spcBef>
                  <a:spcPct val="50000"/>
                </a:spcBef>
                <a:buClr>
                  <a:schemeClr val="hlink"/>
                </a:buClr>
                <a:buSzPct val="75000"/>
                <a:buFont typeface="Monotype Sorts" pitchFamily="2" charset="2"/>
                <a:buChar char="u"/>
                <a:defRPr sz="2400" b="1">
                  <a:solidFill>
                    <a:schemeClr val="tx1"/>
                  </a:solidFill>
                  <a:latin typeface="Arial" panose="020B0604020202020204" pitchFamily="34" charset="0"/>
                </a:defRPr>
              </a:lvl1pPr>
              <a:lvl2pPr marL="742950" indent="-285750">
                <a:spcBef>
                  <a:spcPct val="50000"/>
                </a:spcBef>
                <a:buClr>
                  <a:schemeClr val="hlink"/>
                </a:buClr>
                <a:buSzPct val="75000"/>
                <a:buFont typeface="Monotype Sorts" pitchFamily="2" charset="2"/>
                <a:buChar char="l"/>
                <a:defRPr sz="2000" b="1">
                  <a:solidFill>
                    <a:schemeClr val="tx1"/>
                  </a:solidFill>
                  <a:latin typeface="Arial" panose="020B0604020202020204" pitchFamily="34" charset="0"/>
                </a:defRPr>
              </a:lvl2pPr>
              <a:lvl3pPr marL="1085850" indent="-228600">
                <a:spcBef>
                  <a:spcPct val="50000"/>
                </a:spcBef>
                <a:buClr>
                  <a:schemeClr val="hlink"/>
                </a:buClr>
                <a:buSzPct val="65000"/>
                <a:buFont typeface="Monotype Sorts" pitchFamily="2" charset="2"/>
                <a:buChar char="n"/>
                <a:defRPr sz="2000">
                  <a:solidFill>
                    <a:schemeClr val="tx1"/>
                  </a:solidFill>
                  <a:latin typeface="Arial" panose="020B0604020202020204" pitchFamily="34" charset="0"/>
                </a:defRPr>
              </a:lvl3pPr>
              <a:lvl4pPr marL="1428750" indent="-228600">
                <a:spcBef>
                  <a:spcPct val="50000"/>
                </a:spcBef>
                <a:buClr>
                  <a:schemeClr val="hlink"/>
                </a:buClr>
                <a:buSzPct val="65000"/>
                <a:buFont typeface="Monotype Sorts" pitchFamily="2" charset="2"/>
                <a:buChar char="§"/>
                <a:defRPr b="1">
                  <a:solidFill>
                    <a:schemeClr val="tx1"/>
                  </a:solidFill>
                  <a:latin typeface="Arial" panose="020B0604020202020204" pitchFamily="34" charset="0"/>
                </a:defRPr>
              </a:lvl4pPr>
              <a:lvl5pPr marL="1771650" indent="-228600">
                <a:spcBef>
                  <a:spcPct val="50000"/>
                </a:spcBef>
                <a:buClr>
                  <a:schemeClr val="hlink"/>
                </a:buClr>
                <a:buSzPct val="65000"/>
                <a:buFont typeface="Monotype Sorts" pitchFamily="2" charset="2"/>
                <a:buChar char="§"/>
                <a:defRPr>
                  <a:solidFill>
                    <a:schemeClr val="tx1"/>
                  </a:solidFill>
                  <a:latin typeface="Arial" panose="020B0604020202020204" pitchFamily="34" charset="0"/>
                </a:defRPr>
              </a:lvl5pPr>
              <a:lvl6pPr marL="2228850" indent="-228600" eaLnBrk="0" fontAlgn="base" hangingPunct="0">
                <a:spcBef>
                  <a:spcPct val="50000"/>
                </a:spcBef>
                <a:spcAft>
                  <a:spcPct val="0"/>
                </a:spcAft>
                <a:buClr>
                  <a:schemeClr val="hlink"/>
                </a:buClr>
                <a:buSzPct val="65000"/>
                <a:buFont typeface="Monotype Sorts" pitchFamily="2" charset="2"/>
                <a:buChar char="§"/>
                <a:defRPr>
                  <a:solidFill>
                    <a:schemeClr val="tx1"/>
                  </a:solidFill>
                  <a:latin typeface="Arial" panose="020B0604020202020204" pitchFamily="34" charset="0"/>
                </a:defRPr>
              </a:lvl6pPr>
              <a:lvl7pPr marL="2686050" indent="-228600" eaLnBrk="0" fontAlgn="base" hangingPunct="0">
                <a:spcBef>
                  <a:spcPct val="50000"/>
                </a:spcBef>
                <a:spcAft>
                  <a:spcPct val="0"/>
                </a:spcAft>
                <a:buClr>
                  <a:schemeClr val="hlink"/>
                </a:buClr>
                <a:buSzPct val="65000"/>
                <a:buFont typeface="Monotype Sorts" pitchFamily="2" charset="2"/>
                <a:buChar char="§"/>
                <a:defRPr>
                  <a:solidFill>
                    <a:schemeClr val="tx1"/>
                  </a:solidFill>
                  <a:latin typeface="Arial" panose="020B0604020202020204" pitchFamily="34" charset="0"/>
                </a:defRPr>
              </a:lvl7pPr>
              <a:lvl8pPr marL="3143250" indent="-228600" eaLnBrk="0" fontAlgn="base" hangingPunct="0">
                <a:spcBef>
                  <a:spcPct val="50000"/>
                </a:spcBef>
                <a:spcAft>
                  <a:spcPct val="0"/>
                </a:spcAft>
                <a:buClr>
                  <a:schemeClr val="hlink"/>
                </a:buClr>
                <a:buSzPct val="65000"/>
                <a:buFont typeface="Monotype Sorts" pitchFamily="2" charset="2"/>
                <a:buChar char="§"/>
                <a:defRPr>
                  <a:solidFill>
                    <a:schemeClr val="tx1"/>
                  </a:solidFill>
                  <a:latin typeface="Arial" panose="020B0604020202020204" pitchFamily="34" charset="0"/>
                </a:defRPr>
              </a:lvl8pPr>
              <a:lvl9pPr marL="3600450" indent="-228600" eaLnBrk="0" fontAlgn="base" hangingPunct="0">
                <a:spcBef>
                  <a:spcPct val="50000"/>
                </a:spcBef>
                <a:spcAft>
                  <a:spcPct val="0"/>
                </a:spcAft>
                <a:buClr>
                  <a:schemeClr val="hlink"/>
                </a:buClr>
                <a:buSzPct val="65000"/>
                <a:buFont typeface="Monotype Sorts" pitchFamily="2" charset="2"/>
                <a:buChar char="§"/>
                <a:defRPr>
                  <a:solidFill>
                    <a:schemeClr val="tx1"/>
                  </a:solidFill>
                  <a:latin typeface="Arial" panose="020B0604020202020204" pitchFamily="34" charset="0"/>
                </a:defRPr>
              </a:lvl9pPr>
            </a:lstStyle>
            <a:p>
              <a:pPr>
                <a:lnSpc>
                  <a:spcPct val="90000"/>
                </a:lnSpc>
                <a:buFont typeface="Monotype Sorts" pitchFamily="2" charset="2"/>
                <a:buNone/>
              </a:pPr>
              <a:r>
                <a:rPr lang="en-US" altLang="en-US" u="none"/>
                <a:t>Bob </a:t>
              </a:r>
            </a:p>
          </p:txBody>
        </p:sp>
      </p:grpSp>
      <p:grpSp>
        <p:nvGrpSpPr>
          <p:cNvPr id="853021" name="Group 29"/>
          <p:cNvGrpSpPr>
            <a:grpSpLocks/>
          </p:cNvGrpSpPr>
          <p:nvPr/>
        </p:nvGrpSpPr>
        <p:grpSpPr bwMode="auto">
          <a:xfrm>
            <a:off x="6332538" y="4814888"/>
            <a:ext cx="2811462" cy="2043112"/>
            <a:chOff x="3989" y="3033"/>
            <a:chExt cx="1771" cy="1287"/>
          </a:xfrm>
        </p:grpSpPr>
        <p:pic>
          <p:nvPicPr>
            <p:cNvPr id="853003" name="Picture 11" descr="PinkCadilla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9" y="3033"/>
              <a:ext cx="1771" cy="1022"/>
            </a:xfrm>
            <a:prstGeom prst="rect">
              <a:avLst/>
            </a:prstGeom>
            <a:noFill/>
            <a:extLst>
              <a:ext uri="{909E8E84-426E-40dd-AFC4-6F175D3DCCD1}">
                <a14:hiddenFill xmlns:a14="http://schemas.microsoft.com/office/drawing/2010/main" xmlns="">
                  <a:solidFill>
                    <a:srgbClr val="FFFFFF"/>
                  </a:solidFill>
                </a14:hiddenFill>
              </a:ext>
            </a:extLst>
          </p:spPr>
        </p:pic>
        <p:sp>
          <p:nvSpPr>
            <p:cNvPr id="853019" name="Rectangle 27"/>
            <p:cNvSpPr>
              <a:spLocks noChangeArrowheads="1"/>
            </p:cNvSpPr>
            <p:nvPr/>
          </p:nvSpPr>
          <p:spPr bwMode="auto">
            <a:xfrm>
              <a:off x="4511" y="4044"/>
              <a:ext cx="610" cy="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A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lstStyle>
              <a:lvl1pPr marL="342900" indent="-342900">
                <a:spcBef>
                  <a:spcPct val="50000"/>
                </a:spcBef>
                <a:buClr>
                  <a:schemeClr val="hlink"/>
                </a:buClr>
                <a:buSzPct val="75000"/>
                <a:buFont typeface="Monotype Sorts" pitchFamily="2" charset="2"/>
                <a:buChar char="u"/>
                <a:defRPr sz="2400" b="1">
                  <a:solidFill>
                    <a:schemeClr val="tx1"/>
                  </a:solidFill>
                  <a:latin typeface="Arial" panose="020B0604020202020204" pitchFamily="34" charset="0"/>
                </a:defRPr>
              </a:lvl1pPr>
              <a:lvl2pPr marL="742950" indent="-285750">
                <a:spcBef>
                  <a:spcPct val="50000"/>
                </a:spcBef>
                <a:buClr>
                  <a:schemeClr val="hlink"/>
                </a:buClr>
                <a:buSzPct val="75000"/>
                <a:buFont typeface="Monotype Sorts" pitchFamily="2" charset="2"/>
                <a:buChar char="l"/>
                <a:defRPr sz="2000" b="1">
                  <a:solidFill>
                    <a:schemeClr val="tx1"/>
                  </a:solidFill>
                  <a:latin typeface="Arial" panose="020B0604020202020204" pitchFamily="34" charset="0"/>
                </a:defRPr>
              </a:lvl2pPr>
              <a:lvl3pPr marL="1085850" indent="-228600">
                <a:spcBef>
                  <a:spcPct val="50000"/>
                </a:spcBef>
                <a:buClr>
                  <a:schemeClr val="hlink"/>
                </a:buClr>
                <a:buSzPct val="65000"/>
                <a:buFont typeface="Monotype Sorts" pitchFamily="2" charset="2"/>
                <a:buChar char="n"/>
                <a:defRPr sz="2000">
                  <a:solidFill>
                    <a:schemeClr val="tx1"/>
                  </a:solidFill>
                  <a:latin typeface="Arial" panose="020B0604020202020204" pitchFamily="34" charset="0"/>
                </a:defRPr>
              </a:lvl3pPr>
              <a:lvl4pPr marL="1428750" indent="-228600">
                <a:spcBef>
                  <a:spcPct val="50000"/>
                </a:spcBef>
                <a:buClr>
                  <a:schemeClr val="hlink"/>
                </a:buClr>
                <a:buSzPct val="65000"/>
                <a:buFont typeface="Monotype Sorts" pitchFamily="2" charset="2"/>
                <a:buChar char="§"/>
                <a:defRPr b="1">
                  <a:solidFill>
                    <a:schemeClr val="tx1"/>
                  </a:solidFill>
                  <a:latin typeface="Arial" panose="020B0604020202020204" pitchFamily="34" charset="0"/>
                </a:defRPr>
              </a:lvl4pPr>
              <a:lvl5pPr marL="1771650" indent="-228600">
                <a:spcBef>
                  <a:spcPct val="50000"/>
                </a:spcBef>
                <a:buClr>
                  <a:schemeClr val="hlink"/>
                </a:buClr>
                <a:buSzPct val="65000"/>
                <a:buFont typeface="Monotype Sorts" pitchFamily="2" charset="2"/>
                <a:buChar char="§"/>
                <a:defRPr>
                  <a:solidFill>
                    <a:schemeClr val="tx1"/>
                  </a:solidFill>
                  <a:latin typeface="Arial" panose="020B0604020202020204" pitchFamily="34" charset="0"/>
                </a:defRPr>
              </a:lvl5pPr>
              <a:lvl6pPr marL="2228850" indent="-228600" eaLnBrk="0" fontAlgn="base" hangingPunct="0">
                <a:spcBef>
                  <a:spcPct val="50000"/>
                </a:spcBef>
                <a:spcAft>
                  <a:spcPct val="0"/>
                </a:spcAft>
                <a:buClr>
                  <a:schemeClr val="hlink"/>
                </a:buClr>
                <a:buSzPct val="65000"/>
                <a:buFont typeface="Monotype Sorts" pitchFamily="2" charset="2"/>
                <a:buChar char="§"/>
                <a:defRPr>
                  <a:solidFill>
                    <a:schemeClr val="tx1"/>
                  </a:solidFill>
                  <a:latin typeface="Arial" panose="020B0604020202020204" pitchFamily="34" charset="0"/>
                </a:defRPr>
              </a:lvl6pPr>
              <a:lvl7pPr marL="2686050" indent="-228600" eaLnBrk="0" fontAlgn="base" hangingPunct="0">
                <a:spcBef>
                  <a:spcPct val="50000"/>
                </a:spcBef>
                <a:spcAft>
                  <a:spcPct val="0"/>
                </a:spcAft>
                <a:buClr>
                  <a:schemeClr val="hlink"/>
                </a:buClr>
                <a:buSzPct val="65000"/>
                <a:buFont typeface="Monotype Sorts" pitchFamily="2" charset="2"/>
                <a:buChar char="§"/>
                <a:defRPr>
                  <a:solidFill>
                    <a:schemeClr val="tx1"/>
                  </a:solidFill>
                  <a:latin typeface="Arial" panose="020B0604020202020204" pitchFamily="34" charset="0"/>
                </a:defRPr>
              </a:lvl7pPr>
              <a:lvl8pPr marL="3143250" indent="-228600" eaLnBrk="0" fontAlgn="base" hangingPunct="0">
                <a:spcBef>
                  <a:spcPct val="50000"/>
                </a:spcBef>
                <a:spcAft>
                  <a:spcPct val="0"/>
                </a:spcAft>
                <a:buClr>
                  <a:schemeClr val="hlink"/>
                </a:buClr>
                <a:buSzPct val="65000"/>
                <a:buFont typeface="Monotype Sorts" pitchFamily="2" charset="2"/>
                <a:buChar char="§"/>
                <a:defRPr>
                  <a:solidFill>
                    <a:schemeClr val="tx1"/>
                  </a:solidFill>
                  <a:latin typeface="Arial" panose="020B0604020202020204" pitchFamily="34" charset="0"/>
                </a:defRPr>
              </a:lvl8pPr>
              <a:lvl9pPr marL="3600450" indent="-228600" eaLnBrk="0" fontAlgn="base" hangingPunct="0">
                <a:spcBef>
                  <a:spcPct val="50000"/>
                </a:spcBef>
                <a:spcAft>
                  <a:spcPct val="0"/>
                </a:spcAft>
                <a:buClr>
                  <a:schemeClr val="hlink"/>
                </a:buClr>
                <a:buSzPct val="65000"/>
                <a:buFont typeface="Monotype Sorts" pitchFamily="2" charset="2"/>
                <a:buChar char="§"/>
                <a:defRPr>
                  <a:solidFill>
                    <a:schemeClr val="tx1"/>
                  </a:solidFill>
                  <a:latin typeface="Arial" panose="020B0604020202020204" pitchFamily="34" charset="0"/>
                </a:defRPr>
              </a:lvl9pPr>
            </a:lstStyle>
            <a:p>
              <a:pPr>
                <a:lnSpc>
                  <a:spcPct val="90000"/>
                </a:lnSpc>
                <a:buFont typeface="Monotype Sorts" pitchFamily="2" charset="2"/>
                <a:buNone/>
              </a:pPr>
              <a:r>
                <a:rPr lang="en-US" altLang="en-US" u="none"/>
                <a:t>Alice </a:t>
              </a:r>
            </a:p>
          </p:txBody>
        </p:sp>
      </p:grpSp>
      <p:sp>
        <p:nvSpPr>
          <p:cNvPr id="852995" name="Rectangle 3"/>
          <p:cNvSpPr>
            <a:spLocks noGrp="1" noChangeArrowheads="1"/>
          </p:cNvSpPr>
          <p:nvPr>
            <p:ph type="body" sz="half" idx="1"/>
          </p:nvPr>
        </p:nvSpPr>
        <p:spPr>
          <a:xfrm>
            <a:off x="990600" y="6419850"/>
            <a:ext cx="968375" cy="438150"/>
          </a:xfrm>
        </p:spPr>
        <p:txBody>
          <a:bodyPr/>
          <a:lstStyle/>
          <a:p>
            <a:pPr>
              <a:lnSpc>
                <a:spcPct val="90000"/>
              </a:lnSpc>
              <a:buFont typeface="Monotype Sorts" pitchFamily="2" charset="2"/>
              <a:buNone/>
            </a:pPr>
            <a:r>
              <a:rPr lang="en-US" altLang="en-US" sz="2400"/>
              <a:t>Pat </a:t>
            </a:r>
          </a:p>
        </p:txBody>
      </p:sp>
      <p:pic>
        <p:nvPicPr>
          <p:cNvPr id="853007" name="Picture 15" descr="Humm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837113"/>
            <a:ext cx="3106738" cy="1628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75777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530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530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530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530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530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53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Non-Planar  “Utility Graph”</a:t>
            </a:r>
            <a:endParaRPr lang="en-US" dirty="0"/>
          </a:p>
        </p:txBody>
      </p:sp>
      <p:sp>
        <p:nvSpPr>
          <p:cNvPr id="3" name="Content Placeholder 2"/>
          <p:cNvSpPr>
            <a:spLocks noGrp="1"/>
          </p:cNvSpPr>
          <p:nvPr>
            <p:ph idx="1"/>
          </p:nvPr>
        </p:nvSpPr>
        <p:spPr>
          <a:xfrm>
            <a:off x="3629491" y="1350263"/>
            <a:ext cx="5188689" cy="1793842"/>
          </a:xfrm>
        </p:spPr>
        <p:txBody>
          <a:bodyPr/>
          <a:lstStyle/>
          <a:p>
            <a:r>
              <a:rPr lang="en-US" sz="2400" b="0" dirty="0" smtClean="0"/>
              <a:t>3 residences (red) </a:t>
            </a:r>
            <a:br>
              <a:rPr lang="en-US" sz="2400" b="0" dirty="0" smtClean="0"/>
            </a:br>
            <a:r>
              <a:rPr lang="en-US" sz="2400" b="0" dirty="0" smtClean="0"/>
              <a:t>need to be connected with </a:t>
            </a:r>
            <a:br>
              <a:rPr lang="en-US" sz="2400" b="0" dirty="0" smtClean="0"/>
            </a:br>
            <a:r>
              <a:rPr lang="en-US" sz="2400" b="0" dirty="0" smtClean="0"/>
              <a:t>3 utilities (power, water, gas).</a:t>
            </a:r>
          </a:p>
          <a:p>
            <a:r>
              <a:rPr lang="en-US" sz="2400" b="0" dirty="0" smtClean="0"/>
              <a:t>The 9 trenches should not cross!</a:t>
            </a:r>
            <a:endParaRPr lang="en-US" sz="2400" b="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498627" y="1140744"/>
            <a:ext cx="1218391" cy="2197879"/>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2178223" y="1140744"/>
            <a:ext cx="1294299" cy="2197879"/>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98627" y="3733879"/>
            <a:ext cx="2113740" cy="1841213"/>
          </a:xfrm>
          <a:prstGeom prst="rect">
            <a:avLst/>
          </a:prstGeom>
        </p:spPr>
      </p:pic>
      <p:pic>
        <p:nvPicPr>
          <p:cNvPr id="7" name="Picture 6"/>
          <p:cNvPicPr/>
          <p:nvPr/>
        </p:nvPicPr>
        <p:blipFill>
          <a:blip r:embed="rId6">
            <a:extLst>
              <a:ext uri="{28A0092B-C50C-407E-A947-70E740481C1C}">
                <a14:useLocalDpi xmlns:a14="http://schemas.microsoft.com/office/drawing/2010/main" val="0"/>
              </a:ext>
            </a:extLst>
          </a:blip>
          <a:stretch>
            <a:fillRect/>
          </a:stretch>
        </p:blipFill>
        <p:spPr>
          <a:xfrm>
            <a:off x="3356454" y="3733879"/>
            <a:ext cx="2175909" cy="1865763"/>
          </a:xfrm>
          <a:prstGeom prst="rect">
            <a:avLst/>
          </a:prstGeom>
        </p:spPr>
      </p:pic>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a:off x="6276450" y="3729629"/>
            <a:ext cx="2286548" cy="1849711"/>
          </a:xfrm>
          <a:prstGeom prst="rect">
            <a:avLst/>
          </a:prstGeom>
        </p:spPr>
      </p:pic>
      <p:sp>
        <p:nvSpPr>
          <p:cNvPr id="9" name="TextBox 8"/>
          <p:cNvSpPr txBox="1"/>
          <p:nvPr/>
        </p:nvSpPr>
        <p:spPr>
          <a:xfrm>
            <a:off x="691116" y="5699051"/>
            <a:ext cx="7916551" cy="830997"/>
          </a:xfrm>
          <a:prstGeom prst="rect">
            <a:avLst/>
          </a:prstGeom>
          <a:noFill/>
        </p:spPr>
        <p:txBody>
          <a:bodyPr wrap="square" rtlCol="0">
            <a:spAutoFit/>
          </a:bodyPr>
          <a:lstStyle/>
          <a:p>
            <a:r>
              <a:rPr lang="en-US" sz="2400" dirty="0" smtClean="0">
                <a:solidFill>
                  <a:schemeClr val="tx2">
                    <a:lumMod val="40000"/>
                    <a:lumOff val="60000"/>
                  </a:schemeClr>
                </a:solidFill>
              </a:rPr>
              <a:t>Artistic, 3-fold symmetric renditions of the utility graph </a:t>
            </a:r>
          </a:p>
          <a:p>
            <a:r>
              <a:rPr lang="en-US" sz="2400" dirty="0" smtClean="0">
                <a:solidFill>
                  <a:schemeClr val="tx2">
                    <a:lumMod val="40000"/>
                    <a:lumOff val="60000"/>
                  </a:schemeClr>
                </a:solidFill>
              </a:rPr>
              <a:t>starting from a trefoil knot (green).</a:t>
            </a:r>
            <a:endParaRPr lang="en-US" sz="2400" dirty="0">
              <a:solidFill>
                <a:schemeClr val="tx2">
                  <a:lumMod val="40000"/>
                  <a:lumOff val="60000"/>
                </a:schemeClr>
              </a:solidFill>
            </a:endParaRPr>
          </a:p>
        </p:txBody>
      </p:sp>
    </p:spTree>
    <p:extLst>
      <p:ext uri="{BB962C8B-B14F-4D97-AF65-F5344CB8AC3E}">
        <p14:creationId xmlns:p14="http://schemas.microsoft.com/office/powerpoint/2010/main" val="41285452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“Utility Trefoil” Ribbon Sculptures</a:t>
            </a:r>
            <a:endParaRPr lang="en-US" dirty="0"/>
          </a:p>
        </p:txBody>
      </p:sp>
      <p:sp>
        <p:nvSpPr>
          <p:cNvPr id="3" name="Content Placeholder 2"/>
          <p:cNvSpPr>
            <a:spLocks noGrp="1"/>
          </p:cNvSpPr>
          <p:nvPr>
            <p:ph idx="1"/>
          </p:nvPr>
        </p:nvSpPr>
        <p:spPr>
          <a:xfrm>
            <a:off x="387876" y="5983198"/>
            <a:ext cx="7575911" cy="722402"/>
          </a:xfrm>
        </p:spPr>
        <p:txBody>
          <a:bodyPr/>
          <a:lstStyle/>
          <a:p>
            <a:r>
              <a:rPr lang="en-US" sz="2400" b="0" dirty="0" smtClean="0"/>
              <a:t>Different amounts of twists in each ribbon segment</a:t>
            </a:r>
            <a:endParaRPr lang="en-US" sz="2400" b="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644" y="1211951"/>
            <a:ext cx="2902607" cy="21769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894" y="1222461"/>
            <a:ext cx="2888593" cy="216644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894" y="3575402"/>
            <a:ext cx="2883484" cy="2162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6392" y="3542681"/>
            <a:ext cx="2927112" cy="2195334"/>
          </a:xfrm>
          <a:prstGeom prst="rect">
            <a:avLst/>
          </a:prstGeom>
        </p:spPr>
      </p:pic>
      <p:sp>
        <p:nvSpPr>
          <p:cNvPr id="13" name="TextBox 12"/>
          <p:cNvSpPr txBox="1"/>
          <p:nvPr/>
        </p:nvSpPr>
        <p:spPr>
          <a:xfrm>
            <a:off x="3482646" y="2437483"/>
            <a:ext cx="894797" cy="954107"/>
          </a:xfrm>
          <a:prstGeom prst="rect">
            <a:avLst/>
          </a:prstGeom>
          <a:noFill/>
        </p:spPr>
        <p:txBody>
          <a:bodyPr wrap="none" rtlCol="0">
            <a:spAutoFit/>
          </a:bodyPr>
          <a:lstStyle/>
          <a:p>
            <a:r>
              <a:rPr lang="en-US" dirty="0" smtClean="0"/>
              <a:t>s =1</a:t>
            </a:r>
            <a:br>
              <a:rPr lang="en-US" dirty="0" smtClean="0"/>
            </a:br>
            <a:r>
              <a:rPr lang="en-US" dirty="0" smtClean="0"/>
              <a:t>b =1</a:t>
            </a:r>
            <a:endParaRPr lang="en-US" dirty="0"/>
          </a:p>
        </p:txBody>
      </p:sp>
      <p:sp>
        <p:nvSpPr>
          <p:cNvPr id="14" name="TextBox 13"/>
          <p:cNvSpPr txBox="1"/>
          <p:nvPr/>
        </p:nvSpPr>
        <p:spPr>
          <a:xfrm>
            <a:off x="7627748" y="2477010"/>
            <a:ext cx="894797" cy="954107"/>
          </a:xfrm>
          <a:prstGeom prst="rect">
            <a:avLst/>
          </a:prstGeom>
          <a:noFill/>
        </p:spPr>
        <p:txBody>
          <a:bodyPr wrap="none" rtlCol="0">
            <a:spAutoFit/>
          </a:bodyPr>
          <a:lstStyle/>
          <a:p>
            <a:r>
              <a:rPr lang="en-US" dirty="0" smtClean="0"/>
              <a:t>s =2</a:t>
            </a:r>
            <a:br>
              <a:rPr lang="en-US" dirty="0" smtClean="0"/>
            </a:br>
            <a:r>
              <a:rPr lang="en-US" dirty="0" smtClean="0"/>
              <a:t>b =3</a:t>
            </a:r>
            <a:endParaRPr lang="en-US" dirty="0"/>
          </a:p>
        </p:txBody>
      </p:sp>
      <p:sp>
        <p:nvSpPr>
          <p:cNvPr id="15" name="TextBox 14"/>
          <p:cNvSpPr txBox="1"/>
          <p:nvPr/>
        </p:nvSpPr>
        <p:spPr>
          <a:xfrm>
            <a:off x="7627748" y="4856857"/>
            <a:ext cx="894797" cy="954107"/>
          </a:xfrm>
          <a:prstGeom prst="rect">
            <a:avLst/>
          </a:prstGeom>
          <a:noFill/>
        </p:spPr>
        <p:txBody>
          <a:bodyPr wrap="none" rtlCol="0">
            <a:spAutoFit/>
          </a:bodyPr>
          <a:lstStyle/>
          <a:p>
            <a:r>
              <a:rPr lang="en-US" dirty="0" smtClean="0"/>
              <a:t>s =1</a:t>
            </a:r>
            <a:br>
              <a:rPr lang="en-US" dirty="0" smtClean="0"/>
            </a:br>
            <a:r>
              <a:rPr lang="en-US" dirty="0" smtClean="0"/>
              <a:t>b =4</a:t>
            </a:r>
            <a:endParaRPr lang="en-US" dirty="0"/>
          </a:p>
        </p:txBody>
      </p:sp>
      <p:sp>
        <p:nvSpPr>
          <p:cNvPr id="16" name="TextBox 15"/>
          <p:cNvSpPr txBox="1"/>
          <p:nvPr/>
        </p:nvSpPr>
        <p:spPr>
          <a:xfrm>
            <a:off x="3482646" y="4776032"/>
            <a:ext cx="894797" cy="954107"/>
          </a:xfrm>
          <a:prstGeom prst="rect">
            <a:avLst/>
          </a:prstGeom>
          <a:noFill/>
        </p:spPr>
        <p:txBody>
          <a:bodyPr wrap="none" rtlCol="0">
            <a:spAutoFit/>
          </a:bodyPr>
          <a:lstStyle/>
          <a:p>
            <a:r>
              <a:rPr lang="en-US" dirty="0" smtClean="0"/>
              <a:t>s =2</a:t>
            </a:r>
            <a:br>
              <a:rPr lang="en-US" dirty="0" smtClean="0"/>
            </a:br>
            <a:r>
              <a:rPr lang="en-US" dirty="0" smtClean="0"/>
              <a:t>b =3</a:t>
            </a:r>
            <a:endParaRPr lang="en-US" dirty="0"/>
          </a:p>
        </p:txBody>
      </p:sp>
    </p:spTree>
    <p:extLst>
      <p:ext uri="{BB962C8B-B14F-4D97-AF65-F5344CB8AC3E}">
        <p14:creationId xmlns:p14="http://schemas.microsoft.com/office/powerpoint/2010/main" val="20775106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Artistic “Utility Trefoils”</a:t>
            </a:r>
            <a:endParaRPr lang="en-US" dirty="0"/>
          </a:p>
        </p:txBody>
      </p:sp>
      <p:sp>
        <p:nvSpPr>
          <p:cNvPr id="3" name="Content Placeholder 2"/>
          <p:cNvSpPr>
            <a:spLocks noGrp="1"/>
          </p:cNvSpPr>
          <p:nvPr>
            <p:ph idx="1"/>
          </p:nvPr>
        </p:nvSpPr>
        <p:spPr>
          <a:xfrm>
            <a:off x="1363134" y="5843753"/>
            <a:ext cx="7848600" cy="746234"/>
          </a:xfrm>
        </p:spPr>
        <p:txBody>
          <a:bodyPr/>
          <a:lstStyle/>
          <a:p>
            <a:r>
              <a:rPr lang="en-US" b="0" dirty="0" smtClean="0"/>
              <a:t>Different geometrical realizations</a:t>
            </a:r>
            <a:endParaRPr lang="en-US" b="0"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357352" y="1121623"/>
            <a:ext cx="2011565" cy="2021766"/>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2474960" y="1133865"/>
            <a:ext cx="2035026" cy="2009524"/>
          </a:xfrm>
          <a:prstGeom prst="rect">
            <a:avLst/>
          </a:prstGeom>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264745" y="3532844"/>
            <a:ext cx="2361446" cy="2038086"/>
          </a:xfrm>
          <a:prstGeom prst="rect">
            <a:avLst/>
          </a:prstGeom>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2732234" y="3531824"/>
            <a:ext cx="2289022" cy="2039106"/>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7816" r="5610"/>
          <a:stretch/>
        </p:blipFill>
        <p:spPr>
          <a:xfrm>
            <a:off x="5127299" y="1123529"/>
            <a:ext cx="3850255" cy="4447402"/>
          </a:xfrm>
          <a:prstGeom prst="rect">
            <a:avLst/>
          </a:prstGeom>
        </p:spPr>
      </p:pic>
    </p:spTree>
    <p:extLst>
      <p:ext uri="{BB962C8B-B14F-4D97-AF65-F5344CB8AC3E}">
        <p14:creationId xmlns:p14="http://schemas.microsoft.com/office/powerpoint/2010/main" val="37212127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i="1" dirty="0" smtClean="0"/>
              <a:t>Utility Trefoil</a:t>
            </a:r>
            <a:r>
              <a:rPr lang="en-US" dirty="0" smtClean="0"/>
              <a:t>”  Perry-Style</a:t>
            </a:r>
            <a:endParaRPr lang="en-US" dirty="0"/>
          </a:p>
        </p:txBody>
      </p:sp>
      <p:sp>
        <p:nvSpPr>
          <p:cNvPr id="3" name="Content Placeholder 2"/>
          <p:cNvSpPr>
            <a:spLocks noGrp="1"/>
          </p:cNvSpPr>
          <p:nvPr>
            <p:ph idx="1"/>
          </p:nvPr>
        </p:nvSpPr>
        <p:spPr>
          <a:xfrm>
            <a:off x="6127531" y="1545021"/>
            <a:ext cx="3016469" cy="4929351"/>
          </a:xfrm>
        </p:spPr>
        <p:txBody>
          <a:bodyPr/>
          <a:lstStyle/>
          <a:p>
            <a:r>
              <a:rPr lang="en-US" sz="2400" b="0" dirty="0" smtClean="0">
                <a:solidFill>
                  <a:schemeClr val="tx2">
                    <a:lumMod val="40000"/>
                    <a:lumOff val="60000"/>
                  </a:schemeClr>
                </a:solidFill>
              </a:rPr>
              <a:t>Non-planar skeleton graph</a:t>
            </a:r>
          </a:p>
          <a:p>
            <a:r>
              <a:rPr lang="en-US" sz="2400" b="0" kern="0" dirty="0">
                <a:solidFill>
                  <a:schemeClr val="tx2">
                    <a:lumMod val="40000"/>
                    <a:lumOff val="60000"/>
                  </a:schemeClr>
                </a:solidFill>
              </a:rPr>
              <a:t>6 val-3  vertices, </a:t>
            </a:r>
            <a:br>
              <a:rPr lang="en-US" sz="2400" b="0" kern="0" dirty="0">
                <a:solidFill>
                  <a:schemeClr val="tx2">
                    <a:lumMod val="40000"/>
                    <a:lumOff val="60000"/>
                  </a:schemeClr>
                </a:solidFill>
              </a:rPr>
            </a:br>
            <a:r>
              <a:rPr lang="en-US" sz="2400" b="0" kern="0" dirty="0">
                <a:solidFill>
                  <a:schemeClr val="tx2">
                    <a:lumMod val="40000"/>
                    <a:lumOff val="60000"/>
                  </a:schemeClr>
                </a:solidFill>
              </a:rPr>
              <a:t>9 </a:t>
            </a:r>
            <a:r>
              <a:rPr lang="en-US" sz="2400" b="0" kern="0" dirty="0" smtClean="0">
                <a:solidFill>
                  <a:schemeClr val="tx2">
                    <a:lumMod val="40000"/>
                    <a:lumOff val="60000"/>
                  </a:schemeClr>
                </a:solidFill>
              </a:rPr>
              <a:t>edges</a:t>
            </a:r>
            <a:endParaRPr lang="en-US" sz="2400" b="0" dirty="0" smtClean="0">
              <a:solidFill>
                <a:schemeClr val="tx2">
                  <a:lumMod val="40000"/>
                  <a:lumOff val="60000"/>
                </a:schemeClr>
              </a:solidFill>
            </a:endParaRPr>
          </a:p>
          <a:p>
            <a:r>
              <a:rPr lang="en-US" sz="2400" b="0" dirty="0" smtClean="0">
                <a:solidFill>
                  <a:srgbClr val="FFC000"/>
                </a:solidFill>
              </a:rPr>
              <a:t>2-sided surface</a:t>
            </a:r>
          </a:p>
          <a:p>
            <a:r>
              <a:rPr lang="en-US" sz="2400" b="0" dirty="0" smtClean="0">
                <a:solidFill>
                  <a:srgbClr val="FFC000"/>
                </a:solidFill>
              </a:rPr>
              <a:t>3 borders</a:t>
            </a:r>
          </a:p>
          <a:p>
            <a:r>
              <a:rPr lang="en-US" sz="2400" b="0" dirty="0" smtClean="0">
                <a:solidFill>
                  <a:srgbClr val="FFC000"/>
                </a:solidFill>
              </a:rPr>
              <a:t>E.C. = </a:t>
            </a:r>
            <a:r>
              <a:rPr lang="en-US" altLang="en-US" sz="2400" b="0" dirty="0" smtClean="0">
                <a:solidFill>
                  <a:srgbClr val="FFC000"/>
                </a:solidFill>
              </a:rPr>
              <a:t>–</a:t>
            </a:r>
            <a:r>
              <a:rPr lang="en-US" sz="2400" b="0" dirty="0" smtClean="0">
                <a:solidFill>
                  <a:srgbClr val="FFC000"/>
                </a:solidFill>
              </a:rPr>
              <a:t>3</a:t>
            </a:r>
          </a:p>
          <a:p>
            <a:r>
              <a:rPr lang="en-US" sz="2400" b="0" dirty="0" smtClean="0">
                <a:solidFill>
                  <a:srgbClr val="FFC000"/>
                </a:solidFill>
              </a:rPr>
              <a:t>Genus = 1</a:t>
            </a:r>
          </a:p>
          <a:p>
            <a:r>
              <a:rPr lang="en-US" sz="2400" b="0" dirty="0" smtClean="0">
                <a:solidFill>
                  <a:srgbClr val="FFC000"/>
                </a:solidFill>
              </a:rPr>
              <a:t>= Torus with </a:t>
            </a:r>
            <a:br>
              <a:rPr lang="en-US" sz="2400" b="0" dirty="0" smtClean="0">
                <a:solidFill>
                  <a:srgbClr val="FFC000"/>
                </a:solidFill>
              </a:rPr>
            </a:br>
            <a:r>
              <a:rPr lang="en-US" sz="2400" b="0" dirty="0" smtClean="0">
                <a:solidFill>
                  <a:srgbClr val="FFC000"/>
                </a:solidFill>
              </a:rPr>
              <a:t>3 punctures</a:t>
            </a:r>
            <a:endParaRPr lang="en-US" sz="2400" b="0" dirty="0">
              <a:solidFill>
                <a:srgbClr val="FFC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1" y="1123528"/>
            <a:ext cx="5244663" cy="5244663"/>
          </a:xfrm>
          <a:prstGeom prst="rect">
            <a:avLst/>
          </a:prstGeom>
        </p:spPr>
      </p:pic>
    </p:spTree>
    <p:extLst>
      <p:ext uri="{BB962C8B-B14F-4D97-AF65-F5344CB8AC3E}">
        <p14:creationId xmlns:p14="http://schemas.microsoft.com/office/powerpoint/2010/main" val="32938967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Edge-Defined  2-Manifolds</a:t>
            </a:r>
            <a:endParaRPr lang="en-US" dirty="0"/>
          </a:p>
        </p:txBody>
      </p:sp>
      <p:sp>
        <p:nvSpPr>
          <p:cNvPr id="3" name="Content Placeholder 2"/>
          <p:cNvSpPr>
            <a:spLocks noGrp="1"/>
          </p:cNvSpPr>
          <p:nvPr>
            <p:ph idx="1"/>
          </p:nvPr>
        </p:nvSpPr>
        <p:spPr>
          <a:xfrm>
            <a:off x="4627179" y="2774731"/>
            <a:ext cx="4148959" cy="3394840"/>
          </a:xfrm>
        </p:spPr>
        <p:txBody>
          <a:bodyPr/>
          <a:lstStyle/>
          <a:p>
            <a:r>
              <a:rPr lang="en-US" sz="2400" b="0" dirty="0" smtClean="0"/>
              <a:t>Perry starts by </a:t>
            </a:r>
            <a:br>
              <a:rPr lang="en-US" sz="2400" b="0" dirty="0" smtClean="0"/>
            </a:br>
            <a:r>
              <a:rPr lang="en-US" sz="2400" b="0" dirty="0" smtClean="0"/>
              <a:t>defining </a:t>
            </a:r>
            <a:r>
              <a:rPr lang="en-US" sz="2400" b="0" dirty="0" smtClean="0">
                <a:solidFill>
                  <a:srgbClr val="FFFF00"/>
                </a:solidFill>
              </a:rPr>
              <a:t>the edges </a:t>
            </a:r>
            <a:r>
              <a:rPr lang="en-US" sz="2400" b="0" dirty="0" smtClean="0"/>
              <a:t/>
            </a:r>
            <a:br>
              <a:rPr lang="en-US" sz="2400" b="0" dirty="0" smtClean="0"/>
            </a:br>
            <a:r>
              <a:rPr lang="en-US" sz="2400" b="0" dirty="0" smtClean="0"/>
              <a:t>of his ribbon sculptures </a:t>
            </a:r>
            <a:br>
              <a:rPr lang="en-US" sz="2400" b="0" dirty="0" smtClean="0"/>
            </a:br>
            <a:r>
              <a:rPr lang="en-US" sz="2400" b="0" dirty="0" smtClean="0"/>
              <a:t>with </a:t>
            </a:r>
            <a:r>
              <a:rPr lang="en-US" sz="2400" b="0" dirty="0" smtClean="0">
                <a:solidFill>
                  <a:srgbClr val="FFFF00"/>
                </a:solidFill>
              </a:rPr>
              <a:t>thick steel cables </a:t>
            </a:r>
            <a:br>
              <a:rPr lang="en-US" sz="2400" b="0" dirty="0" smtClean="0">
                <a:solidFill>
                  <a:srgbClr val="FFFF00"/>
                </a:solidFill>
              </a:rPr>
            </a:br>
            <a:r>
              <a:rPr lang="en-US" sz="2400" b="0" dirty="0" smtClean="0"/>
              <a:t>that guarantee </a:t>
            </a:r>
            <a:br>
              <a:rPr lang="en-US" sz="2400" b="0" dirty="0" smtClean="0"/>
            </a:br>
            <a:r>
              <a:rPr lang="en-US" sz="2400" b="0" dirty="0" smtClean="0">
                <a:solidFill>
                  <a:srgbClr val="FFFF00"/>
                </a:solidFill>
              </a:rPr>
              <a:t>smooth boundary curves</a:t>
            </a:r>
            <a:r>
              <a:rPr lang="en-US" sz="2400" b="0" dirty="0" smtClean="0"/>
              <a:t>.</a:t>
            </a:r>
            <a:br>
              <a:rPr lang="en-US" sz="2400" b="0" dirty="0" smtClean="0"/>
            </a:br>
            <a:endParaRPr lang="en-US" sz="2400" b="0" dirty="0" smtClean="0"/>
          </a:p>
          <a:p>
            <a:r>
              <a:rPr lang="en-US" sz="2400" b="0" dirty="0" smtClean="0"/>
              <a:t>In “Tetra” they are </a:t>
            </a:r>
            <a:r>
              <a:rPr lang="en-US" sz="2400" b="0" dirty="0" smtClean="0">
                <a:solidFill>
                  <a:srgbClr val="FFFF00"/>
                </a:solidFill>
              </a:rPr>
              <a:t>circles</a:t>
            </a:r>
            <a:r>
              <a:rPr lang="en-US" sz="2400" b="0" dirty="0" smtClean="0"/>
              <a:t>.</a:t>
            </a:r>
            <a:endParaRPr lang="en-US" sz="2400" b="0" dirty="0"/>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979" y="1144588"/>
            <a:ext cx="3886200" cy="528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8560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with 4 Trefoil Knots</a:t>
            </a:r>
            <a:endParaRPr lang="en-US" dirty="0"/>
          </a:p>
        </p:txBody>
      </p:sp>
      <p:sp>
        <p:nvSpPr>
          <p:cNvPr id="3" name="Content Placeholder 2"/>
          <p:cNvSpPr>
            <a:spLocks noGrp="1"/>
          </p:cNvSpPr>
          <p:nvPr>
            <p:ph idx="1"/>
          </p:nvPr>
        </p:nvSpPr>
        <p:spPr>
          <a:xfrm>
            <a:off x="5087008" y="2049516"/>
            <a:ext cx="3409292" cy="3860019"/>
          </a:xfrm>
        </p:spPr>
        <p:txBody>
          <a:bodyPr/>
          <a:lstStyle/>
          <a:p>
            <a:r>
              <a:rPr lang="en-US" sz="2400" b="0" dirty="0" smtClean="0"/>
              <a:t>Place 4 trefoil knots onto the faces of a tetrahedron.</a:t>
            </a:r>
          </a:p>
          <a:p>
            <a:r>
              <a:rPr lang="en-US" sz="2400" b="0" dirty="0" smtClean="0"/>
              <a:t>Let pairs of trefoils interlink across the tetrahedral edges.</a:t>
            </a:r>
          </a:p>
          <a:p>
            <a:r>
              <a:rPr lang="en-US" sz="2400" b="0" dirty="0" smtClean="0"/>
              <a:t>Form a “soap-film” between those border curves.</a:t>
            </a:r>
            <a:endParaRPr lang="en-US" sz="24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29" y="1345322"/>
            <a:ext cx="4604844" cy="4564213"/>
          </a:xfrm>
          <a:prstGeom prst="rect">
            <a:avLst/>
          </a:prstGeom>
        </p:spPr>
      </p:pic>
    </p:spTree>
    <p:extLst>
      <p:ext uri="{BB962C8B-B14F-4D97-AF65-F5344CB8AC3E}">
        <p14:creationId xmlns:p14="http://schemas.microsoft.com/office/powerpoint/2010/main" val="27052997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Tetrahedral Trefoil Tangles</a:t>
            </a:r>
            <a:endParaRPr lang="en-US" dirty="0"/>
          </a:p>
        </p:txBody>
      </p:sp>
      <p:sp>
        <p:nvSpPr>
          <p:cNvPr id="3" name="Content Placeholder 2"/>
          <p:cNvSpPr>
            <a:spLocks noGrp="1"/>
          </p:cNvSpPr>
          <p:nvPr>
            <p:ph idx="1"/>
          </p:nvPr>
        </p:nvSpPr>
        <p:spPr>
          <a:xfrm>
            <a:off x="1559471" y="986660"/>
            <a:ext cx="6312776" cy="1434661"/>
          </a:xfrm>
        </p:spPr>
        <p:txBody>
          <a:bodyPr/>
          <a:lstStyle/>
          <a:p>
            <a:pPr>
              <a:spcBef>
                <a:spcPts val="600"/>
              </a:spcBef>
            </a:pPr>
            <a:r>
              <a:rPr lang="en-US" sz="2400" b="0" dirty="0" smtClean="0"/>
              <a:t>Start with 4 trefoil-shaped border curves.</a:t>
            </a:r>
          </a:p>
          <a:p>
            <a:pPr>
              <a:spcBef>
                <a:spcPts val="600"/>
              </a:spcBef>
            </a:pPr>
            <a:r>
              <a:rPr lang="en-US" sz="2400" b="0" dirty="0" smtClean="0"/>
              <a:t>Place them on the faces of a tetrahedron.</a:t>
            </a:r>
          </a:p>
          <a:p>
            <a:pPr>
              <a:spcBef>
                <a:spcPts val="600"/>
              </a:spcBef>
            </a:pPr>
            <a:r>
              <a:rPr lang="en-US" sz="2400" b="0" dirty="0" smtClean="0"/>
              <a:t>Let their lobes interlink across the edges.</a:t>
            </a:r>
          </a:p>
          <a:p>
            <a:pPr marL="0" indent="0">
              <a:spcBef>
                <a:spcPts val="600"/>
              </a:spcBef>
              <a:buNone/>
            </a:pPr>
            <a:endParaRPr lang="en-US" sz="2400" b="0" dirty="0"/>
          </a:p>
        </p:txBody>
      </p:sp>
      <p:sp>
        <p:nvSpPr>
          <p:cNvPr id="4" name="TextBox 3"/>
          <p:cNvSpPr txBox="1"/>
          <p:nvPr/>
        </p:nvSpPr>
        <p:spPr>
          <a:xfrm>
            <a:off x="685800" y="4983328"/>
            <a:ext cx="3581400" cy="1569660"/>
          </a:xfrm>
          <a:prstGeom prst="rect">
            <a:avLst/>
          </a:prstGeom>
          <a:noFill/>
        </p:spPr>
        <p:txBody>
          <a:bodyPr wrap="square" rtlCol="0">
            <a:spAutoFit/>
          </a:bodyPr>
          <a:lstStyle/>
          <a:p>
            <a:r>
              <a:rPr lang="en-US" sz="2400" dirty="0"/>
              <a:t>We can start </a:t>
            </a:r>
            <a:r>
              <a:rPr lang="en-US" sz="2400" dirty="0" smtClean="0"/>
              <a:t>by filling-in </a:t>
            </a:r>
            <a:br>
              <a:rPr lang="en-US" sz="2400" dirty="0" smtClean="0"/>
            </a:br>
            <a:r>
              <a:rPr lang="en-US" sz="2400" dirty="0" smtClean="0"/>
              <a:t>the three lobes of the individual trefoils.</a:t>
            </a:r>
          </a:p>
          <a:p>
            <a:r>
              <a:rPr lang="en-US" sz="2400" dirty="0" smtClean="0"/>
              <a:t>Their centers stay open.</a:t>
            </a:r>
            <a:endParaRPr lang="en-US" sz="2400" dirty="0"/>
          </a:p>
        </p:txBody>
      </p:sp>
      <p:sp>
        <p:nvSpPr>
          <p:cNvPr id="5" name="TextBox 4"/>
          <p:cNvSpPr txBox="1"/>
          <p:nvPr/>
        </p:nvSpPr>
        <p:spPr>
          <a:xfrm>
            <a:off x="5029200" y="4983328"/>
            <a:ext cx="3581400" cy="1569660"/>
          </a:xfrm>
          <a:prstGeom prst="rect">
            <a:avLst/>
          </a:prstGeom>
          <a:noFill/>
        </p:spPr>
        <p:txBody>
          <a:bodyPr wrap="square" rtlCol="0">
            <a:spAutoFit/>
          </a:bodyPr>
          <a:lstStyle/>
          <a:p>
            <a:r>
              <a:rPr lang="en-US" sz="2400" dirty="0" smtClean="0"/>
              <a:t>We </a:t>
            </a:r>
            <a:r>
              <a:rPr lang="en-US" sz="2400" dirty="0"/>
              <a:t>can </a:t>
            </a:r>
            <a:r>
              <a:rPr lang="en-US" sz="2400" dirty="0" smtClean="0"/>
              <a:t>start by filling-in </a:t>
            </a:r>
            <a:r>
              <a:rPr lang="en-US" sz="2400" dirty="0"/>
              <a:t>the twisted </a:t>
            </a:r>
            <a:r>
              <a:rPr lang="en-US" sz="2400" dirty="0" smtClean="0"/>
              <a:t>ribbons formed between two interlinked lobes.</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238" y="2606567"/>
            <a:ext cx="2151398" cy="22572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703" y="2606567"/>
            <a:ext cx="2151397" cy="2257260"/>
          </a:xfrm>
          <a:prstGeom prst="rect">
            <a:avLst/>
          </a:prstGeom>
        </p:spPr>
      </p:pic>
    </p:spTree>
    <p:extLst>
      <p:ext uri="{BB962C8B-B14F-4D97-AF65-F5344CB8AC3E}">
        <p14:creationId xmlns:p14="http://schemas.microsoft.com/office/powerpoint/2010/main" val="12707490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Tetrahedral Trefoil Tangles</a:t>
            </a:r>
          </a:p>
        </p:txBody>
      </p:sp>
      <p:sp>
        <p:nvSpPr>
          <p:cNvPr id="3" name="Content Placeholder 2"/>
          <p:cNvSpPr>
            <a:spLocks noGrp="1"/>
          </p:cNvSpPr>
          <p:nvPr>
            <p:ph idx="1"/>
          </p:nvPr>
        </p:nvSpPr>
        <p:spPr>
          <a:xfrm>
            <a:off x="1471448" y="1447800"/>
            <a:ext cx="7024852" cy="601717"/>
          </a:xfrm>
        </p:spPr>
        <p:txBody>
          <a:bodyPr/>
          <a:lstStyle/>
          <a:p>
            <a:pPr marL="0" indent="0">
              <a:buNone/>
            </a:pPr>
            <a:r>
              <a:rPr lang="en-US" b="0" dirty="0" smtClean="0">
                <a:sym typeface="Wingdings" panose="05000000000000000000" pitchFamily="2" charset="2"/>
              </a:rPr>
              <a:t>  Two possible spanning soap films:</a:t>
            </a:r>
            <a:endParaRPr lang="en-US"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44" y="2209801"/>
            <a:ext cx="4007178" cy="34290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209800"/>
            <a:ext cx="3960891" cy="3429001"/>
          </a:xfrm>
          <a:prstGeom prst="rect">
            <a:avLst/>
          </a:prstGeom>
        </p:spPr>
      </p:pic>
      <p:sp>
        <p:nvSpPr>
          <p:cNvPr id="6" name="TextBox 5"/>
          <p:cNvSpPr txBox="1"/>
          <p:nvPr/>
        </p:nvSpPr>
        <p:spPr>
          <a:xfrm>
            <a:off x="1676400" y="5682345"/>
            <a:ext cx="6072881" cy="523220"/>
          </a:xfrm>
          <a:prstGeom prst="rect">
            <a:avLst/>
          </a:prstGeom>
          <a:noFill/>
        </p:spPr>
        <p:txBody>
          <a:bodyPr wrap="none" rtlCol="0">
            <a:spAutoFit/>
          </a:bodyPr>
          <a:lstStyle/>
          <a:p>
            <a:r>
              <a:rPr lang="en-US" dirty="0" smtClean="0"/>
              <a:t>TTT-1                                        TTT-2</a:t>
            </a:r>
            <a:endParaRPr lang="en-US" dirty="0"/>
          </a:p>
        </p:txBody>
      </p:sp>
    </p:spTree>
    <p:extLst>
      <p:ext uri="{BB962C8B-B14F-4D97-AF65-F5344CB8AC3E}">
        <p14:creationId xmlns:p14="http://schemas.microsoft.com/office/powerpoint/2010/main" val="2038512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Mathematical “Seeing”</a:t>
            </a:r>
            <a:endParaRPr lang="en-US" dirty="0"/>
          </a:p>
        </p:txBody>
      </p:sp>
      <p:sp>
        <p:nvSpPr>
          <p:cNvPr id="3" name="Content Placeholder 2"/>
          <p:cNvSpPr>
            <a:spLocks noGrp="1"/>
          </p:cNvSpPr>
          <p:nvPr>
            <p:ph idx="1"/>
          </p:nvPr>
        </p:nvSpPr>
        <p:spPr>
          <a:xfrm>
            <a:off x="903890" y="1376856"/>
            <a:ext cx="7782910" cy="1594946"/>
          </a:xfrm>
        </p:spPr>
        <p:txBody>
          <a:bodyPr/>
          <a:lstStyle/>
          <a:p>
            <a:r>
              <a:rPr lang="en-US" b="0" dirty="0" smtClean="0"/>
              <a:t>See </a:t>
            </a:r>
            <a:r>
              <a:rPr lang="en-US" b="0" dirty="0"/>
              <a:t>things with your </a:t>
            </a:r>
            <a:r>
              <a:rPr lang="en-US" b="0" dirty="0">
                <a:solidFill>
                  <a:srgbClr val="FFFF00"/>
                </a:solidFill>
              </a:rPr>
              <a:t>mind</a:t>
            </a:r>
            <a:r>
              <a:rPr lang="en-US" b="0" dirty="0">
                <a:solidFill>
                  <a:srgbClr val="FF0000"/>
                </a:solidFill>
              </a:rPr>
              <a:t> </a:t>
            </a:r>
            <a:r>
              <a:rPr lang="en-US" b="0" dirty="0" smtClean="0"/>
              <a:t/>
            </a:r>
            <a:br>
              <a:rPr lang="en-US" b="0" dirty="0" smtClean="0"/>
            </a:br>
            <a:r>
              <a:rPr lang="en-US" b="0" dirty="0" smtClean="0"/>
              <a:t>that </a:t>
            </a:r>
            <a:r>
              <a:rPr lang="en-US" b="0" dirty="0"/>
              <a:t>cannot be seen with your eyes </a:t>
            </a:r>
            <a:r>
              <a:rPr lang="en-US" b="0" dirty="0" smtClean="0"/>
              <a:t>alone.</a:t>
            </a:r>
            <a:endParaRPr lang="en-US" b="0" dirty="0"/>
          </a:p>
        </p:txBody>
      </p:sp>
      <p:sp>
        <p:nvSpPr>
          <p:cNvPr id="4" name="TextBox 3"/>
          <p:cNvSpPr txBox="1"/>
          <p:nvPr/>
        </p:nvSpPr>
        <p:spPr>
          <a:xfrm>
            <a:off x="457200" y="5181601"/>
            <a:ext cx="8305800" cy="461665"/>
          </a:xfrm>
          <a:prstGeom prst="rect">
            <a:avLst/>
          </a:prstGeom>
          <a:noFill/>
        </p:spPr>
        <p:txBody>
          <a:bodyPr wrap="square" rtlCol="0">
            <a:spAutoFit/>
          </a:bodyPr>
          <a:lstStyle/>
          <a:p>
            <a:r>
              <a:rPr lang="en-US" sz="2400" dirty="0"/>
              <a:t>A  </a:t>
            </a:r>
            <a:r>
              <a:rPr lang="en-US" sz="2400" dirty="0">
                <a:solidFill>
                  <a:srgbClr val="FFFF00"/>
                </a:solidFill>
              </a:rPr>
              <a:t>hexagon</a:t>
            </a:r>
            <a:r>
              <a:rPr lang="en-US" sz="2400" dirty="0">
                <a:solidFill>
                  <a:srgbClr val="FF0000"/>
                </a:solidFill>
              </a:rPr>
              <a:t> </a:t>
            </a:r>
            <a:r>
              <a:rPr lang="en-US" sz="2400" dirty="0"/>
              <a:t>plus some lines ?                 or a  </a:t>
            </a:r>
            <a:r>
              <a:rPr lang="en-US" sz="2400" dirty="0">
                <a:solidFill>
                  <a:srgbClr val="FFFF00"/>
                </a:solidFill>
              </a:rPr>
              <a:t>3D cube </a:t>
            </a:r>
            <a:r>
              <a:rPr lang="en-US" sz="2400" dirty="0"/>
              <a:t>?</a:t>
            </a:r>
          </a:p>
        </p:txBody>
      </p:sp>
      <p:sp>
        <p:nvSpPr>
          <p:cNvPr id="5" name="Cube 4"/>
          <p:cNvSpPr/>
          <p:nvPr/>
        </p:nvSpPr>
        <p:spPr>
          <a:xfrm>
            <a:off x="6019800" y="3124200"/>
            <a:ext cx="1839310" cy="1839310"/>
          </a:xfrm>
          <a:prstGeom prst="cube">
            <a:avLst/>
          </a:prstGeom>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Hexagon 5"/>
          <p:cNvSpPr/>
          <p:nvPr/>
        </p:nvSpPr>
        <p:spPr>
          <a:xfrm>
            <a:off x="1371600" y="3124200"/>
            <a:ext cx="2133600" cy="1839310"/>
          </a:xfrm>
          <a:prstGeom prst="hexagon">
            <a:avLst/>
          </a:prstGeom>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a:endCxn id="6" idx="5"/>
          </p:cNvCxnSpPr>
          <p:nvPr/>
        </p:nvCxnSpPr>
        <p:spPr>
          <a:xfrm flipV="1">
            <a:off x="2438401" y="3124201"/>
            <a:ext cx="606973" cy="91965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6" idx="3"/>
          </p:cNvCxnSpPr>
          <p:nvPr/>
        </p:nvCxnSpPr>
        <p:spPr>
          <a:xfrm>
            <a:off x="1371600" y="4043855"/>
            <a:ext cx="10668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endCxn id="6" idx="4"/>
          </p:cNvCxnSpPr>
          <p:nvPr/>
        </p:nvCxnSpPr>
        <p:spPr>
          <a:xfrm flipH="1" flipV="1">
            <a:off x="1831428" y="3124201"/>
            <a:ext cx="606972" cy="91965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6477000" y="4495800"/>
            <a:ext cx="138211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477000" y="3124200"/>
            <a:ext cx="0" cy="13716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019800" y="4495800"/>
            <a:ext cx="457200" cy="46771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438400" y="4043855"/>
            <a:ext cx="10668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831429" y="4035973"/>
            <a:ext cx="606973" cy="91965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2445106" y="4035972"/>
            <a:ext cx="606972" cy="91965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46740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Topological Analysis</a:t>
            </a:r>
            <a:endParaRPr lang="en-US" dirty="0"/>
          </a:p>
        </p:txBody>
      </p:sp>
      <p:sp>
        <p:nvSpPr>
          <p:cNvPr id="3" name="Content Placeholder 2"/>
          <p:cNvSpPr>
            <a:spLocks noGrp="1"/>
          </p:cNvSpPr>
          <p:nvPr>
            <p:ph idx="1"/>
          </p:nvPr>
        </p:nvSpPr>
        <p:spPr>
          <a:xfrm>
            <a:off x="402771" y="2845676"/>
            <a:ext cx="4533900" cy="3657600"/>
          </a:xfrm>
        </p:spPr>
        <p:txBody>
          <a:bodyPr/>
          <a:lstStyle/>
          <a:p>
            <a:r>
              <a:rPr lang="en-US" sz="2200" b="0" dirty="0" smtClean="0">
                <a:solidFill>
                  <a:srgbClr val="FFFF00"/>
                </a:solidFill>
              </a:rPr>
              <a:t>TTT-1</a:t>
            </a:r>
          </a:p>
          <a:p>
            <a:r>
              <a:rPr lang="en-US" sz="2200" b="0" dirty="0" smtClean="0"/>
              <a:t>Single-sided surface</a:t>
            </a:r>
          </a:p>
          <a:p>
            <a:r>
              <a:rPr lang="en-US" sz="2200" b="0" dirty="0" smtClean="0"/>
              <a:t>“Sphere” with 14 holes</a:t>
            </a:r>
            <a:br>
              <a:rPr lang="en-US" sz="2200" b="0" dirty="0" smtClean="0"/>
            </a:br>
            <a:r>
              <a:rPr lang="en-US" sz="2200" b="0" dirty="0" smtClean="0"/>
              <a:t>= </a:t>
            </a:r>
            <a:r>
              <a:rPr lang="en-US" sz="2200" b="0" dirty="0" err="1" smtClean="0"/>
              <a:t>cuboctahedral</a:t>
            </a:r>
            <a:r>
              <a:rPr lang="en-US" sz="2200" b="0" dirty="0" smtClean="0"/>
              <a:t> frame</a:t>
            </a:r>
          </a:p>
          <a:p>
            <a:r>
              <a:rPr lang="en-US" sz="2200" b="0" dirty="0" smtClean="0"/>
              <a:t>12 val-4  vertices, </a:t>
            </a:r>
            <a:br>
              <a:rPr lang="en-US" sz="2200" b="0" dirty="0" smtClean="0"/>
            </a:br>
            <a:r>
              <a:rPr lang="en-US" sz="2200" b="0" dirty="0" smtClean="0"/>
              <a:t>24 edges</a:t>
            </a:r>
          </a:p>
          <a:p>
            <a:r>
              <a:rPr lang="en-US" sz="2200" b="0" dirty="0" smtClean="0"/>
              <a:t>Cut 13 edges </a:t>
            </a:r>
            <a:r>
              <a:rPr lang="en-US" sz="2200" b="0" dirty="0" smtClean="0">
                <a:sym typeface="Wingdings" panose="05000000000000000000" pitchFamily="2" charset="2"/>
              </a:rPr>
              <a:t>  E.C. = </a:t>
            </a:r>
            <a:r>
              <a:rPr lang="en-US" altLang="en-US" sz="2000" b="0" dirty="0" smtClean="0"/>
              <a:t>–</a:t>
            </a:r>
            <a:r>
              <a:rPr lang="en-US" sz="2200" b="0" dirty="0" smtClean="0">
                <a:sym typeface="Wingdings" panose="05000000000000000000" pitchFamily="2" charset="2"/>
              </a:rPr>
              <a:t>12</a:t>
            </a:r>
          </a:p>
          <a:p>
            <a:r>
              <a:rPr lang="en-US" sz="2200" b="0" dirty="0" smtClean="0">
                <a:sym typeface="Wingdings" panose="05000000000000000000" pitchFamily="2" charset="2"/>
              </a:rPr>
              <a:t>Genus =  2 + 12</a:t>
            </a:r>
            <a:r>
              <a:rPr lang="en-US" sz="2200" b="0" dirty="0" smtClean="0">
                <a:sym typeface="Symbol" panose="05050102010706020507" pitchFamily="18" charset="2"/>
              </a:rPr>
              <a:t> </a:t>
            </a:r>
            <a:r>
              <a:rPr lang="en-US" altLang="en-US" sz="2000" b="0" dirty="0"/>
              <a:t>–</a:t>
            </a:r>
            <a:r>
              <a:rPr lang="en-US" sz="2200" b="0" dirty="0" smtClean="0">
                <a:sym typeface="Symbol" panose="05050102010706020507" pitchFamily="18" charset="2"/>
              </a:rPr>
              <a:t> </a:t>
            </a:r>
            <a:r>
              <a:rPr lang="en-US" sz="2200" dirty="0" smtClean="0">
                <a:sym typeface="Wingdings" panose="05000000000000000000" pitchFamily="2" charset="2"/>
              </a:rPr>
              <a:t>4</a:t>
            </a:r>
            <a:r>
              <a:rPr lang="en-US" sz="2200" b="0" dirty="0" smtClean="0">
                <a:sym typeface="Wingdings" panose="05000000000000000000" pitchFamily="2" charset="2"/>
              </a:rPr>
              <a:t> = 10</a:t>
            </a:r>
            <a:endParaRPr lang="en-US" sz="2200" b="0" dirty="0"/>
          </a:p>
        </p:txBody>
      </p:sp>
      <p:sp>
        <p:nvSpPr>
          <p:cNvPr id="4" name="Content Placeholder 2"/>
          <p:cNvSpPr txBox="1">
            <a:spLocks/>
          </p:cNvSpPr>
          <p:nvPr/>
        </p:nvSpPr>
        <p:spPr bwMode="auto">
          <a:xfrm>
            <a:off x="4806042" y="2845676"/>
            <a:ext cx="4359729"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50000"/>
              </a:spcBef>
              <a:spcAft>
                <a:spcPct val="0"/>
              </a:spcAft>
              <a:buClr>
                <a:schemeClr val="hlink"/>
              </a:buClr>
              <a:buSzPct val="75000"/>
              <a:buFont typeface="Monotype Sorts" charset="2"/>
              <a:buChar char="u"/>
              <a:defRPr sz="2800" b="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50000"/>
              </a:spcBef>
              <a:spcAft>
                <a:spcPct val="0"/>
              </a:spcAft>
              <a:buClr>
                <a:schemeClr val="hlink"/>
              </a:buClr>
              <a:buSzPct val="75000"/>
              <a:buFont typeface="Monotype Sorts" charset="2"/>
              <a:buChar char="l"/>
              <a:defRPr sz="2400" b="0">
                <a:solidFill>
                  <a:schemeClr val="tx1"/>
                </a:solidFill>
                <a:latin typeface="+mn-lt"/>
                <a:ea typeface="MS PGothic" panose="020B0600070205080204" pitchFamily="34" charset="-128"/>
                <a:cs typeface="MS PGothic" charset="0"/>
              </a:defRPr>
            </a:lvl2pPr>
            <a:lvl3pPr marL="1085850" indent="-228600" algn="l" rtl="0" eaLnBrk="0" fontAlgn="base" hangingPunct="0">
              <a:spcBef>
                <a:spcPct val="50000"/>
              </a:spcBef>
              <a:spcAft>
                <a:spcPct val="0"/>
              </a:spcAft>
              <a:buClr>
                <a:schemeClr val="hlink"/>
              </a:buClr>
              <a:buSzPct val="65000"/>
              <a:buFont typeface="Monotype Sorts" charset="2"/>
              <a:buChar char="n"/>
              <a:defRPr sz="2400">
                <a:solidFill>
                  <a:schemeClr val="tx1"/>
                </a:solidFill>
                <a:latin typeface="+mn-lt"/>
                <a:ea typeface="MS PGothic" panose="020B0600070205080204" pitchFamily="34" charset="-128"/>
                <a:cs typeface="MS PGothic" charset="0"/>
              </a:defRPr>
            </a:lvl3pPr>
            <a:lvl4pPr marL="1428750" indent="-228600" algn="l" rtl="0" eaLnBrk="0" fontAlgn="base" hangingPunct="0">
              <a:spcBef>
                <a:spcPct val="50000"/>
              </a:spcBef>
              <a:spcAft>
                <a:spcPct val="0"/>
              </a:spcAft>
              <a:buClr>
                <a:schemeClr val="hlink"/>
              </a:buClr>
              <a:buSzPct val="65000"/>
              <a:buFont typeface="Monotype Sorts" charset="2"/>
              <a:buChar char="§"/>
              <a:defRPr sz="2000" b="0">
                <a:solidFill>
                  <a:schemeClr val="tx1"/>
                </a:solidFill>
                <a:latin typeface="+mn-lt"/>
                <a:ea typeface="MS PGothic" panose="020B0600070205080204" pitchFamily="34" charset="-128"/>
                <a:cs typeface="MS PGothic" charset="0"/>
              </a:defRPr>
            </a:lvl4pPr>
            <a:lvl5pPr marL="1771650" indent="-228600" algn="l" rtl="0" eaLnBrk="0" fontAlgn="base" hangingPunct="0">
              <a:spcBef>
                <a:spcPct val="50000"/>
              </a:spcBef>
              <a:spcAft>
                <a:spcPct val="0"/>
              </a:spcAft>
              <a:buClr>
                <a:schemeClr val="hlink"/>
              </a:buClr>
              <a:buSzPct val="65000"/>
              <a:buFont typeface="Monotype Sorts" charset="2"/>
              <a:buChar char="§"/>
              <a:defRPr sz="2000">
                <a:solidFill>
                  <a:schemeClr val="tx1"/>
                </a:solidFill>
                <a:latin typeface="+mn-lt"/>
                <a:ea typeface="MS PGothic" panose="020B0600070205080204" pitchFamily="34" charset="-128"/>
                <a:cs typeface="MS PGothic" charset="0"/>
              </a:defRPr>
            </a:lvl5pPr>
            <a:lvl6pPr marL="22288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6pPr>
            <a:lvl7pPr marL="26860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7pPr>
            <a:lvl8pPr marL="31432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8pPr>
            <a:lvl9pPr marL="3600450" indent="-228600" algn="l" rtl="0" eaLnBrk="0" fontAlgn="base" hangingPunct="0">
              <a:spcBef>
                <a:spcPct val="50000"/>
              </a:spcBef>
              <a:spcAft>
                <a:spcPct val="0"/>
              </a:spcAft>
              <a:buClr>
                <a:schemeClr val="hlink"/>
              </a:buClr>
              <a:buSzPct val="65000"/>
              <a:buFont typeface="Monotype Sorts" pitchFamily="-12" charset="2"/>
              <a:buChar char="§"/>
              <a:defRPr sz="2000">
                <a:solidFill>
                  <a:schemeClr val="tx1"/>
                </a:solidFill>
                <a:latin typeface="+mn-lt"/>
              </a:defRPr>
            </a:lvl9pPr>
          </a:lstStyle>
          <a:p>
            <a:r>
              <a:rPr lang="en-US" sz="2200" kern="0" dirty="0" smtClean="0">
                <a:solidFill>
                  <a:srgbClr val="FFFF00"/>
                </a:solidFill>
              </a:rPr>
              <a:t>TTT-2</a:t>
            </a:r>
          </a:p>
          <a:p>
            <a:r>
              <a:rPr lang="en-US" sz="2200" kern="0" dirty="0" smtClean="0"/>
              <a:t>Double-sided surface</a:t>
            </a:r>
          </a:p>
          <a:p>
            <a:r>
              <a:rPr lang="en-US" sz="2200" kern="0" dirty="0" smtClean="0"/>
              <a:t>“Cube-frame” </a:t>
            </a:r>
            <a:br>
              <a:rPr lang="en-US" sz="2200" kern="0" dirty="0" smtClean="0"/>
            </a:br>
            <a:r>
              <a:rPr lang="en-US" sz="2200" kern="0" dirty="0" smtClean="0"/>
              <a:t>+ 6 face bisectors</a:t>
            </a:r>
          </a:p>
          <a:p>
            <a:r>
              <a:rPr lang="en-US" sz="2200" kern="0" dirty="0" smtClean="0"/>
              <a:t>(8 + 12) val-3  vertices, </a:t>
            </a:r>
            <a:br>
              <a:rPr lang="en-US" sz="2200" kern="0" dirty="0" smtClean="0"/>
            </a:br>
            <a:r>
              <a:rPr lang="en-US" sz="2200" kern="0" dirty="0" smtClean="0"/>
              <a:t>30 edges</a:t>
            </a:r>
          </a:p>
          <a:p>
            <a:r>
              <a:rPr lang="en-US" sz="2200" kern="0" dirty="0" smtClean="0"/>
              <a:t>Cut 11 edges </a:t>
            </a:r>
            <a:r>
              <a:rPr lang="en-US" sz="2200" kern="0" dirty="0" smtClean="0">
                <a:sym typeface="Wingdings" panose="05000000000000000000" pitchFamily="2" charset="2"/>
              </a:rPr>
              <a:t>  E.C. = </a:t>
            </a:r>
            <a:r>
              <a:rPr lang="en-US" altLang="en-US" sz="2000" dirty="0" smtClean="0"/>
              <a:t>–</a:t>
            </a:r>
            <a:r>
              <a:rPr lang="en-US" sz="2200" kern="0" dirty="0" smtClean="0">
                <a:sym typeface="Wingdings" panose="05000000000000000000" pitchFamily="2" charset="2"/>
              </a:rPr>
              <a:t>10</a:t>
            </a:r>
          </a:p>
          <a:p>
            <a:r>
              <a:rPr lang="en-US" sz="2200" kern="0" dirty="0" smtClean="0">
                <a:sym typeface="Wingdings" panose="05000000000000000000" pitchFamily="2" charset="2"/>
              </a:rPr>
              <a:t>Genus =  (2 +10</a:t>
            </a:r>
            <a:r>
              <a:rPr lang="en-US" sz="2200" kern="0" dirty="0" smtClean="0">
                <a:sym typeface="Symbol" panose="05050102010706020507" pitchFamily="18" charset="2"/>
              </a:rPr>
              <a:t> </a:t>
            </a:r>
            <a:r>
              <a:rPr lang="en-US" altLang="en-US" sz="2000" dirty="0"/>
              <a:t>–</a:t>
            </a:r>
            <a:r>
              <a:rPr lang="en-US" sz="2200" kern="0" dirty="0" smtClean="0">
                <a:sym typeface="Symbol" panose="05050102010706020507" pitchFamily="18" charset="2"/>
              </a:rPr>
              <a:t> </a:t>
            </a:r>
            <a:r>
              <a:rPr lang="en-US" sz="2200" b="1" kern="0" dirty="0" smtClean="0">
                <a:sym typeface="Wingdings" panose="05000000000000000000" pitchFamily="2" charset="2"/>
              </a:rPr>
              <a:t>4</a:t>
            </a:r>
            <a:r>
              <a:rPr lang="en-US" sz="2200" kern="0" dirty="0" smtClean="0">
                <a:sym typeface="Wingdings" panose="05000000000000000000" pitchFamily="2" charset="2"/>
              </a:rPr>
              <a:t>) / 2  = 4</a:t>
            </a:r>
            <a:endParaRPr lang="en-US" sz="2200" kern="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169276"/>
            <a:ext cx="2362200" cy="202136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6957" y="1169275"/>
            <a:ext cx="2334914" cy="2021369"/>
          </a:xfrm>
          <a:prstGeom prst="rect">
            <a:avLst/>
          </a:prstGeom>
        </p:spPr>
      </p:pic>
    </p:spTree>
    <p:extLst>
      <p:ext uri="{BB962C8B-B14F-4D97-AF65-F5344CB8AC3E}">
        <p14:creationId xmlns:p14="http://schemas.microsoft.com/office/powerpoint/2010/main" val="8241952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683259"/>
            <a:ext cx="2743200" cy="685800"/>
          </a:xfrm>
        </p:spPr>
        <p:txBody>
          <a:bodyPr/>
          <a:lstStyle/>
          <a:p>
            <a:r>
              <a:rPr lang="en-US" dirty="0" smtClean="0"/>
              <a:t>Eva </a:t>
            </a:r>
            <a:r>
              <a:rPr lang="en-US" dirty="0" err="1" smtClean="0"/>
              <a:t>Hild</a:t>
            </a:r>
            <a:endParaRPr lang="en-US" dirty="0"/>
          </a:p>
        </p:txBody>
      </p:sp>
      <p:sp>
        <p:nvSpPr>
          <p:cNvPr id="3" name="Content Placeholder 2"/>
          <p:cNvSpPr>
            <a:spLocks noGrp="1"/>
          </p:cNvSpPr>
          <p:nvPr>
            <p:ph idx="1"/>
          </p:nvPr>
        </p:nvSpPr>
        <p:spPr>
          <a:xfrm>
            <a:off x="236764" y="5362903"/>
            <a:ext cx="3257550" cy="609600"/>
          </a:xfrm>
        </p:spPr>
        <p:txBody>
          <a:bodyPr/>
          <a:lstStyle/>
          <a:p>
            <a:pPr marL="0" indent="0">
              <a:buNone/>
            </a:pPr>
            <a:r>
              <a:rPr lang="en-US" b="0" dirty="0" smtClean="0"/>
              <a:t>Ceramic surfaces</a:t>
            </a:r>
            <a:endParaRPr lang="en-US" b="0" dirty="0"/>
          </a:p>
        </p:txBody>
      </p:sp>
      <p:pic>
        <p:nvPicPr>
          <p:cNvPr id="4" name="Picture 3"/>
          <p:cNvPicPr>
            <a:picLocks noChangeAspect="1"/>
          </p:cNvPicPr>
          <p:nvPr/>
        </p:nvPicPr>
        <p:blipFill>
          <a:blip r:embed="rId3"/>
          <a:stretch>
            <a:fillRect/>
          </a:stretch>
        </p:blipFill>
        <p:spPr>
          <a:xfrm>
            <a:off x="3494314" y="228600"/>
            <a:ext cx="5497286" cy="641350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5833"/>
          <a:stretch/>
        </p:blipFill>
        <p:spPr>
          <a:xfrm>
            <a:off x="381000" y="1590223"/>
            <a:ext cx="2895600" cy="2601685"/>
          </a:xfrm>
          <a:prstGeom prst="rect">
            <a:avLst/>
          </a:prstGeom>
        </p:spPr>
      </p:pic>
    </p:spTree>
    <p:extLst>
      <p:ext uri="{BB962C8B-B14F-4D97-AF65-F5344CB8AC3E}">
        <p14:creationId xmlns:p14="http://schemas.microsoft.com/office/powerpoint/2010/main" val="32028715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Ceramic </a:t>
            </a:r>
            <a:r>
              <a:rPr lang="en-US" dirty="0" err="1" smtClean="0"/>
              <a:t>Hild</a:t>
            </a:r>
            <a:r>
              <a:rPr lang="en-US" dirty="0" smtClean="0"/>
              <a:t> Surfaces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552" y="3838734"/>
            <a:ext cx="2866866" cy="286686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363" b="7793"/>
          <a:stretch/>
        </p:blipFill>
        <p:spPr>
          <a:xfrm>
            <a:off x="4720261" y="3838734"/>
            <a:ext cx="3012863" cy="286686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632" y="1054652"/>
            <a:ext cx="2878762" cy="2622023"/>
          </a:xfrm>
          <a:prstGeom prst="rect">
            <a:avLst/>
          </a:prstGeom>
        </p:spPr>
      </p:pic>
      <p:pic>
        <p:nvPicPr>
          <p:cNvPr id="8" name="Picture 7"/>
          <p:cNvPicPr>
            <a:picLocks noChangeAspect="1"/>
          </p:cNvPicPr>
          <p:nvPr/>
        </p:nvPicPr>
        <p:blipFill rotWithShape="1">
          <a:blip r:embed="rId6"/>
          <a:srcRect t="10417" b="7647"/>
          <a:stretch/>
        </p:blipFill>
        <p:spPr>
          <a:xfrm>
            <a:off x="5147109" y="1054652"/>
            <a:ext cx="2586015" cy="2622023"/>
          </a:xfrm>
          <a:prstGeom prst="rect">
            <a:avLst/>
          </a:prstGeom>
        </p:spPr>
      </p:pic>
      <p:sp>
        <p:nvSpPr>
          <p:cNvPr id="9" name="Content Placeholder 8"/>
          <p:cNvSpPr>
            <a:spLocks noGrp="1"/>
          </p:cNvSpPr>
          <p:nvPr>
            <p:ph idx="1"/>
          </p:nvPr>
        </p:nvSpPr>
        <p:spPr>
          <a:xfrm>
            <a:off x="76200" y="6524808"/>
            <a:ext cx="4237194" cy="333191"/>
          </a:xfrm>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25253707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Features</a:t>
            </a:r>
            <a:endParaRPr lang="en-US" dirty="0"/>
          </a:p>
        </p:txBody>
      </p:sp>
      <p:sp>
        <p:nvSpPr>
          <p:cNvPr id="3" name="Content Placeholder 2"/>
          <p:cNvSpPr>
            <a:spLocks noGrp="1"/>
          </p:cNvSpPr>
          <p:nvPr>
            <p:ph idx="1"/>
          </p:nvPr>
        </p:nvSpPr>
        <p:spPr>
          <a:xfrm>
            <a:off x="0" y="5631180"/>
            <a:ext cx="9144000" cy="685800"/>
          </a:xfrm>
        </p:spPr>
        <p:txBody>
          <a:bodyPr/>
          <a:lstStyle/>
          <a:p>
            <a:pPr marL="0" indent="0" algn="ctr">
              <a:buNone/>
            </a:pPr>
            <a:r>
              <a:rPr lang="en-US" b="0" dirty="0" smtClean="0"/>
              <a:t>Surface, connecting:  Rims  &amp;  Funnels  &amp;  Tunnels</a:t>
            </a:r>
            <a:endParaRPr lang="en-US" b="0" dirty="0"/>
          </a:p>
        </p:txBody>
      </p:sp>
      <p:pic>
        <p:nvPicPr>
          <p:cNvPr id="4" name="Picture 3"/>
          <p:cNvPicPr>
            <a:picLocks noChangeAspect="1"/>
          </p:cNvPicPr>
          <p:nvPr/>
        </p:nvPicPr>
        <p:blipFill rotWithShape="1">
          <a:blip r:embed="rId3"/>
          <a:srcRect t="11489" b="14585"/>
          <a:stretch/>
        </p:blipFill>
        <p:spPr>
          <a:xfrm>
            <a:off x="1219200" y="1219200"/>
            <a:ext cx="5148142" cy="3733800"/>
          </a:xfrm>
          <a:prstGeom prst="rect">
            <a:avLst/>
          </a:prstGeom>
        </p:spPr>
      </p:pic>
      <p:sp>
        <p:nvSpPr>
          <p:cNvPr id="5" name="TextBox 4"/>
          <p:cNvSpPr txBox="1"/>
          <p:nvPr/>
        </p:nvSpPr>
        <p:spPr>
          <a:xfrm>
            <a:off x="6781800" y="2430780"/>
            <a:ext cx="2071709" cy="2031325"/>
          </a:xfrm>
          <a:prstGeom prst="rect">
            <a:avLst/>
          </a:prstGeom>
          <a:noFill/>
        </p:spPr>
        <p:txBody>
          <a:bodyPr wrap="square" rtlCol="0">
            <a:spAutoFit/>
          </a:bodyPr>
          <a:lstStyle/>
          <a:p>
            <a:pPr>
              <a:lnSpc>
                <a:spcPct val="150000"/>
              </a:lnSpc>
            </a:pPr>
            <a:r>
              <a:rPr lang="en-US" dirty="0" smtClean="0">
                <a:solidFill>
                  <a:srgbClr val="FF0000"/>
                </a:solidFill>
              </a:rPr>
              <a:t>Rims</a:t>
            </a:r>
            <a:r>
              <a:rPr lang="en-US" dirty="0" smtClean="0"/>
              <a:t/>
            </a:r>
            <a:br>
              <a:rPr lang="en-US" dirty="0" smtClean="0"/>
            </a:br>
            <a:r>
              <a:rPr lang="en-US" dirty="0" smtClean="0">
                <a:solidFill>
                  <a:schemeClr val="tx2">
                    <a:lumMod val="60000"/>
                    <a:lumOff val="40000"/>
                  </a:schemeClr>
                </a:solidFill>
              </a:rPr>
              <a:t>Funnels</a:t>
            </a:r>
            <a:r>
              <a:rPr lang="en-US" dirty="0" smtClean="0"/>
              <a:t/>
            </a:r>
            <a:br>
              <a:rPr lang="en-US" dirty="0" smtClean="0"/>
            </a:br>
            <a:r>
              <a:rPr lang="en-US" dirty="0" smtClean="0">
                <a:solidFill>
                  <a:schemeClr val="accent1">
                    <a:lumMod val="75000"/>
                  </a:schemeClr>
                </a:solidFill>
              </a:rPr>
              <a:t>Tunnels</a:t>
            </a:r>
            <a:endParaRPr lang="en-US" dirty="0">
              <a:solidFill>
                <a:schemeClr val="accent1">
                  <a:lumMod val="75000"/>
                </a:schemeClr>
              </a:solidFill>
            </a:endParaRPr>
          </a:p>
        </p:txBody>
      </p:sp>
    </p:spTree>
    <p:extLst>
      <p:ext uri="{BB962C8B-B14F-4D97-AF65-F5344CB8AC3E}">
        <p14:creationId xmlns:p14="http://schemas.microsoft.com/office/powerpoint/2010/main" val="11565234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dirty="0" smtClean="0"/>
              <a:t>Sculptures Defined by Key Features</a:t>
            </a:r>
            <a:endParaRPr lang="en-US" dirty="0"/>
          </a:p>
        </p:txBody>
      </p:sp>
      <p:sp>
        <p:nvSpPr>
          <p:cNvPr id="3" name="Content Placeholder 2"/>
          <p:cNvSpPr>
            <a:spLocks noGrp="1"/>
          </p:cNvSpPr>
          <p:nvPr>
            <p:ph idx="1"/>
          </p:nvPr>
        </p:nvSpPr>
        <p:spPr>
          <a:xfrm>
            <a:off x="1143000" y="5334000"/>
            <a:ext cx="3456590" cy="762000"/>
          </a:xfrm>
        </p:spPr>
        <p:txBody>
          <a:bodyPr/>
          <a:lstStyle/>
          <a:p>
            <a:r>
              <a:rPr lang="en-US" b="0" dirty="0" smtClean="0"/>
              <a:t>Marked features:</a:t>
            </a:r>
            <a:endParaRPr lang="en-US" b="0" dirty="0"/>
          </a:p>
        </p:txBody>
      </p:sp>
      <p:pic>
        <p:nvPicPr>
          <p:cNvPr id="4" name="Picture 3"/>
          <p:cNvPicPr>
            <a:picLocks noChangeAspect="1"/>
          </p:cNvPicPr>
          <p:nvPr/>
        </p:nvPicPr>
        <p:blipFill>
          <a:blip r:embed="rId3"/>
          <a:stretch>
            <a:fillRect/>
          </a:stretch>
        </p:blipFill>
        <p:spPr>
          <a:xfrm>
            <a:off x="381000" y="1371600"/>
            <a:ext cx="4277710" cy="3352800"/>
          </a:xfrm>
          <a:prstGeom prst="rect">
            <a:avLst/>
          </a:prstGeom>
        </p:spPr>
      </p:pic>
      <p:pic>
        <p:nvPicPr>
          <p:cNvPr id="5" name="Picture 4"/>
          <p:cNvPicPr>
            <a:picLocks noChangeAspect="1"/>
          </p:cNvPicPr>
          <p:nvPr/>
        </p:nvPicPr>
        <p:blipFill>
          <a:blip r:embed="rId4"/>
          <a:stretch>
            <a:fillRect/>
          </a:stretch>
        </p:blipFill>
        <p:spPr>
          <a:xfrm>
            <a:off x="4800600" y="1371600"/>
            <a:ext cx="4054550" cy="3352800"/>
          </a:xfrm>
          <a:prstGeom prst="rect">
            <a:avLst/>
          </a:prstGeom>
        </p:spPr>
      </p:pic>
      <p:sp>
        <p:nvSpPr>
          <p:cNvPr id="6" name="TextBox 5"/>
          <p:cNvSpPr txBox="1"/>
          <p:nvPr/>
        </p:nvSpPr>
        <p:spPr>
          <a:xfrm>
            <a:off x="4800600" y="4953000"/>
            <a:ext cx="1462109" cy="1384995"/>
          </a:xfrm>
          <a:prstGeom prst="rect">
            <a:avLst/>
          </a:prstGeom>
          <a:noFill/>
        </p:spPr>
        <p:txBody>
          <a:bodyPr wrap="none" rtlCol="0">
            <a:spAutoFit/>
          </a:bodyPr>
          <a:lstStyle/>
          <a:p>
            <a:r>
              <a:rPr lang="en-US" dirty="0" smtClean="0">
                <a:solidFill>
                  <a:srgbClr val="FF0000"/>
                </a:solidFill>
              </a:rPr>
              <a:t>Rims</a:t>
            </a:r>
            <a:r>
              <a:rPr lang="en-US" dirty="0" smtClean="0"/>
              <a:t/>
            </a:r>
            <a:br>
              <a:rPr lang="en-US" dirty="0" smtClean="0"/>
            </a:br>
            <a:r>
              <a:rPr lang="en-US" dirty="0" smtClean="0">
                <a:solidFill>
                  <a:schemeClr val="tx2">
                    <a:lumMod val="75000"/>
                  </a:schemeClr>
                </a:solidFill>
              </a:rPr>
              <a:t>Funnels</a:t>
            </a:r>
            <a:r>
              <a:rPr lang="en-US" dirty="0" smtClean="0"/>
              <a:t/>
            </a:r>
            <a:br>
              <a:rPr lang="en-US" dirty="0" smtClean="0"/>
            </a:br>
            <a:r>
              <a:rPr lang="en-US" dirty="0" smtClean="0">
                <a:solidFill>
                  <a:schemeClr val="accent1">
                    <a:lumMod val="75000"/>
                  </a:schemeClr>
                </a:solidFill>
              </a:rPr>
              <a:t>Tunnels</a:t>
            </a:r>
            <a:endParaRPr lang="en-US" dirty="0">
              <a:solidFill>
                <a:schemeClr val="accent1">
                  <a:lumMod val="75000"/>
                </a:schemeClr>
              </a:solidFill>
            </a:endParaRPr>
          </a:p>
        </p:txBody>
      </p:sp>
    </p:spTree>
    <p:extLst>
      <p:ext uri="{BB962C8B-B14F-4D97-AF65-F5344CB8AC3E}">
        <p14:creationId xmlns:p14="http://schemas.microsoft.com/office/powerpoint/2010/main" val="175065265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“NOME”</a:t>
            </a:r>
            <a:br>
              <a:rPr lang="en-US" dirty="0" smtClean="0"/>
            </a:br>
            <a:r>
              <a:rPr lang="en-US" dirty="0" smtClean="0"/>
              <a:t>Non-</a:t>
            </a:r>
            <a:r>
              <a:rPr lang="en-US" dirty="0" err="1" smtClean="0"/>
              <a:t>Orientable</a:t>
            </a:r>
            <a:r>
              <a:rPr lang="en-US" dirty="0" smtClean="0"/>
              <a:t> Manifold Editor</a:t>
            </a:r>
            <a:endParaRPr lang="en-US" dirty="0"/>
          </a:p>
        </p:txBody>
      </p:sp>
      <p:sp>
        <p:nvSpPr>
          <p:cNvPr id="3" name="Content Placeholder 2"/>
          <p:cNvSpPr>
            <a:spLocks noGrp="1"/>
          </p:cNvSpPr>
          <p:nvPr>
            <p:ph idx="1"/>
          </p:nvPr>
        </p:nvSpPr>
        <p:spPr>
          <a:xfrm>
            <a:off x="1177158" y="2112578"/>
            <a:ext cx="7509641" cy="4364421"/>
          </a:xfrm>
        </p:spPr>
        <p:txBody>
          <a:bodyPr/>
          <a:lstStyle/>
          <a:p>
            <a:r>
              <a:rPr lang="en-US" sz="2400" b="0" dirty="0" smtClean="0"/>
              <a:t>Place key features:  Rims, Funnels, Tunnels;</a:t>
            </a:r>
          </a:p>
          <a:p>
            <a:r>
              <a:rPr lang="en-US" sz="2400" b="0" dirty="0" smtClean="0"/>
              <a:t>Connect their borders with surface patches;</a:t>
            </a:r>
          </a:p>
          <a:p>
            <a:r>
              <a:rPr lang="en-US" sz="2400" b="0" dirty="0" smtClean="0"/>
              <a:t>Smooth the assembly with CC-subdivision;</a:t>
            </a:r>
          </a:p>
          <a:p>
            <a:r>
              <a:rPr lang="en-US" sz="2400" b="0" dirty="0" smtClean="0"/>
              <a:t>Use offset-surfaces to thicken the 2-manifold;</a:t>
            </a:r>
          </a:p>
          <a:p>
            <a:r>
              <a:rPr lang="en-US" sz="2400" b="0" dirty="0" smtClean="0"/>
              <a:t>Create finely tessellated B-rep (STL-file);</a:t>
            </a:r>
          </a:p>
          <a:p>
            <a:r>
              <a:rPr lang="en-US" sz="2400" b="0" dirty="0" smtClean="0"/>
              <a:t>Send to 3D-Printer.</a:t>
            </a:r>
            <a:endParaRPr lang="en-US" sz="2400" b="0" dirty="0"/>
          </a:p>
        </p:txBody>
      </p:sp>
    </p:spTree>
    <p:extLst>
      <p:ext uri="{BB962C8B-B14F-4D97-AF65-F5344CB8AC3E}">
        <p14:creationId xmlns:p14="http://schemas.microsoft.com/office/powerpoint/2010/main" val="8812784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Computer-Aided Design Process</a:t>
            </a:r>
            <a:endParaRPr lang="en-US" dirty="0"/>
          </a:p>
        </p:txBody>
      </p:sp>
      <p:sp>
        <p:nvSpPr>
          <p:cNvPr id="3" name="Content Placeholder 2"/>
          <p:cNvSpPr>
            <a:spLocks noGrp="1"/>
          </p:cNvSpPr>
          <p:nvPr>
            <p:ph idx="1"/>
          </p:nvPr>
        </p:nvSpPr>
        <p:spPr>
          <a:xfrm>
            <a:off x="914400" y="5943600"/>
            <a:ext cx="7848600" cy="685800"/>
          </a:xfrm>
        </p:spPr>
        <p:txBody>
          <a:bodyPr/>
          <a:lstStyle/>
          <a:p>
            <a:r>
              <a:rPr lang="en-US" b="0" dirty="0" smtClean="0"/>
              <a:t>Modeling  “</a:t>
            </a:r>
            <a:r>
              <a:rPr lang="en-US" b="0" i="1" dirty="0" smtClean="0"/>
              <a:t>Interruption</a:t>
            </a:r>
            <a:r>
              <a:rPr lang="en-US" b="0" dirty="0" smtClean="0"/>
              <a:t>”       </a:t>
            </a:r>
            <a:r>
              <a:rPr lang="en-US" b="0" dirty="0" smtClean="0">
                <a:sym typeface="Wingdings"/>
              </a:rPr>
              <a:t>       3D-print</a:t>
            </a:r>
            <a:endParaRPr lang="en-US" b="0" dirty="0"/>
          </a:p>
        </p:txBody>
      </p:sp>
      <p:pic>
        <p:nvPicPr>
          <p:cNvPr id="4" name="Picture 3"/>
          <p:cNvPicPr>
            <a:picLocks noChangeAspect="1"/>
          </p:cNvPicPr>
          <p:nvPr/>
        </p:nvPicPr>
        <p:blipFill>
          <a:blip r:embed="rId3"/>
          <a:stretch>
            <a:fillRect/>
          </a:stretch>
        </p:blipFill>
        <p:spPr>
          <a:xfrm>
            <a:off x="990600" y="1371600"/>
            <a:ext cx="2057400" cy="1877112"/>
          </a:xfrm>
          <a:prstGeom prst="rect">
            <a:avLst/>
          </a:prstGeom>
        </p:spPr>
      </p:pic>
      <p:pic>
        <p:nvPicPr>
          <p:cNvPr id="5" name="Picture 4"/>
          <p:cNvPicPr>
            <a:picLocks noChangeAspect="1"/>
          </p:cNvPicPr>
          <p:nvPr/>
        </p:nvPicPr>
        <p:blipFill>
          <a:blip r:embed="rId4"/>
          <a:stretch>
            <a:fillRect/>
          </a:stretch>
        </p:blipFill>
        <p:spPr>
          <a:xfrm>
            <a:off x="955040" y="3614472"/>
            <a:ext cx="2092960" cy="2069705"/>
          </a:xfrm>
          <a:prstGeom prst="rect">
            <a:avLst/>
          </a:prstGeom>
        </p:spPr>
      </p:pic>
      <p:pic>
        <p:nvPicPr>
          <p:cNvPr id="6" name="Picture 5"/>
          <p:cNvPicPr>
            <a:picLocks noChangeAspect="1"/>
          </p:cNvPicPr>
          <p:nvPr/>
        </p:nvPicPr>
        <p:blipFill>
          <a:blip r:embed="rId5"/>
          <a:stretch>
            <a:fillRect/>
          </a:stretch>
        </p:blipFill>
        <p:spPr>
          <a:xfrm>
            <a:off x="3565494" y="1369615"/>
            <a:ext cx="1930137" cy="1877112"/>
          </a:xfrm>
          <a:prstGeom prst="rect">
            <a:avLst/>
          </a:prstGeom>
        </p:spPr>
      </p:pic>
      <p:pic>
        <p:nvPicPr>
          <p:cNvPr id="7" name="Picture 6"/>
          <p:cNvPicPr>
            <a:picLocks noChangeAspect="1"/>
          </p:cNvPicPr>
          <p:nvPr/>
        </p:nvPicPr>
        <p:blipFill>
          <a:blip r:embed="rId6"/>
          <a:stretch>
            <a:fillRect/>
          </a:stretch>
        </p:blipFill>
        <p:spPr>
          <a:xfrm>
            <a:off x="3581400" y="3657600"/>
            <a:ext cx="2041841" cy="2019027"/>
          </a:xfrm>
          <a:prstGeom prst="rect">
            <a:avLst/>
          </a:prstGeom>
        </p:spPr>
      </p:pic>
      <p:pic>
        <p:nvPicPr>
          <p:cNvPr id="8" name="Picture 7"/>
          <p:cNvPicPr>
            <a:picLocks noChangeAspect="1"/>
          </p:cNvPicPr>
          <p:nvPr/>
        </p:nvPicPr>
        <p:blipFill>
          <a:blip r:embed="rId7"/>
          <a:stretch>
            <a:fillRect/>
          </a:stretch>
        </p:blipFill>
        <p:spPr>
          <a:xfrm>
            <a:off x="6019800" y="2971800"/>
            <a:ext cx="2817386" cy="2755124"/>
          </a:xfrm>
          <a:prstGeom prst="rect">
            <a:avLst/>
          </a:prstGeom>
        </p:spPr>
      </p:pic>
    </p:spTree>
    <p:extLst>
      <p:ext uri="{BB962C8B-B14F-4D97-AF65-F5344CB8AC3E}">
        <p14:creationId xmlns:p14="http://schemas.microsoft.com/office/powerpoint/2010/main" val="192886300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3416" y="304800"/>
            <a:ext cx="6250584" cy="685800"/>
          </a:xfrm>
        </p:spPr>
        <p:txBody>
          <a:bodyPr/>
          <a:lstStyle/>
          <a:p>
            <a:r>
              <a:rPr lang="en-US" dirty="0" smtClean="0"/>
              <a:t>Understanding “</a:t>
            </a:r>
            <a:r>
              <a:rPr lang="en-US" i="1" dirty="0" smtClean="0"/>
              <a:t>Hollow</a:t>
            </a:r>
            <a:r>
              <a:rPr lang="en-US" dirty="0" smtClean="0"/>
              <a:t>”</a:t>
            </a:r>
            <a:endParaRPr lang="en-US" dirty="0"/>
          </a:p>
        </p:txBody>
      </p:sp>
      <p:sp>
        <p:nvSpPr>
          <p:cNvPr id="3" name="Content Placeholder 2"/>
          <p:cNvSpPr>
            <a:spLocks noGrp="1"/>
          </p:cNvSpPr>
          <p:nvPr>
            <p:ph idx="1"/>
          </p:nvPr>
        </p:nvSpPr>
        <p:spPr>
          <a:xfrm>
            <a:off x="1923393" y="6182359"/>
            <a:ext cx="6611007" cy="675641"/>
          </a:xfrm>
        </p:spPr>
        <p:txBody>
          <a:bodyPr/>
          <a:lstStyle/>
          <a:p>
            <a:pPr marL="0" indent="0">
              <a:buNone/>
            </a:pPr>
            <a:r>
              <a:rPr lang="en-US" b="0" dirty="0" smtClean="0"/>
              <a:t>Front  and  back views   &amp;   clay model</a:t>
            </a:r>
            <a:endParaRPr lang="en-US" b="0" dirty="0"/>
          </a:p>
        </p:txBody>
      </p:sp>
      <p:pic>
        <p:nvPicPr>
          <p:cNvPr id="4" name="Picture 3"/>
          <p:cNvPicPr>
            <a:picLocks noChangeAspect="1"/>
          </p:cNvPicPr>
          <p:nvPr/>
        </p:nvPicPr>
        <p:blipFill>
          <a:blip r:embed="rId3"/>
          <a:stretch>
            <a:fillRect/>
          </a:stretch>
        </p:blipFill>
        <p:spPr>
          <a:xfrm>
            <a:off x="480274" y="546487"/>
            <a:ext cx="2339161" cy="2913927"/>
          </a:xfrm>
          <a:prstGeom prst="rect">
            <a:avLst/>
          </a:prstGeom>
        </p:spPr>
      </p:pic>
      <p:pic>
        <p:nvPicPr>
          <p:cNvPr id="5" name="Picture 4"/>
          <p:cNvPicPr>
            <a:picLocks noChangeAspect="1"/>
          </p:cNvPicPr>
          <p:nvPr/>
        </p:nvPicPr>
        <p:blipFill>
          <a:blip r:embed="rId4"/>
          <a:stretch>
            <a:fillRect/>
          </a:stretch>
        </p:blipFill>
        <p:spPr>
          <a:xfrm>
            <a:off x="3233534" y="1171800"/>
            <a:ext cx="2528970" cy="2288614"/>
          </a:xfrm>
          <a:prstGeom prst="rect">
            <a:avLst/>
          </a:prstGeom>
        </p:spPr>
      </p:pic>
      <p:pic>
        <p:nvPicPr>
          <p:cNvPr id="6" name="Picture 5"/>
          <p:cNvPicPr>
            <a:picLocks noChangeAspect="1"/>
          </p:cNvPicPr>
          <p:nvPr/>
        </p:nvPicPr>
        <p:blipFill>
          <a:blip r:embed="rId5"/>
          <a:stretch>
            <a:fillRect/>
          </a:stretch>
        </p:blipFill>
        <p:spPr>
          <a:xfrm>
            <a:off x="353166" y="3904196"/>
            <a:ext cx="2466269" cy="2278163"/>
          </a:xfrm>
          <a:prstGeom prst="rect">
            <a:avLst/>
          </a:prstGeom>
        </p:spPr>
      </p:pic>
      <p:pic>
        <p:nvPicPr>
          <p:cNvPr id="7" name="Picture 6"/>
          <p:cNvPicPr>
            <a:picLocks noChangeAspect="1"/>
          </p:cNvPicPr>
          <p:nvPr/>
        </p:nvPicPr>
        <p:blipFill>
          <a:blip r:embed="rId6"/>
          <a:stretch>
            <a:fillRect/>
          </a:stretch>
        </p:blipFill>
        <p:spPr>
          <a:xfrm>
            <a:off x="3233534" y="3925096"/>
            <a:ext cx="2549871" cy="2257263"/>
          </a:xfrm>
          <a:prstGeom prst="rect">
            <a:avLst/>
          </a:prstGeom>
        </p:spPr>
      </p:pic>
      <p:pic>
        <p:nvPicPr>
          <p:cNvPr id="8" name="Picture 7"/>
          <p:cNvPicPr>
            <a:picLocks noChangeAspect="1"/>
          </p:cNvPicPr>
          <p:nvPr/>
        </p:nvPicPr>
        <p:blipFill>
          <a:blip r:embed="rId7"/>
          <a:stretch>
            <a:fillRect/>
          </a:stretch>
        </p:blipFill>
        <p:spPr>
          <a:xfrm>
            <a:off x="6172200" y="1187037"/>
            <a:ext cx="2599938" cy="2273377"/>
          </a:xfrm>
          <a:prstGeom prst="rect">
            <a:avLst/>
          </a:prstGeom>
        </p:spPr>
      </p:pic>
      <p:pic>
        <p:nvPicPr>
          <p:cNvPr id="9" name="Picture 8"/>
          <p:cNvPicPr>
            <a:picLocks noChangeAspect="1"/>
          </p:cNvPicPr>
          <p:nvPr/>
        </p:nvPicPr>
        <p:blipFill>
          <a:blip r:embed="rId8"/>
          <a:stretch>
            <a:fillRect/>
          </a:stretch>
        </p:blipFill>
        <p:spPr>
          <a:xfrm>
            <a:off x="6146800" y="3925096"/>
            <a:ext cx="2733796" cy="2257263"/>
          </a:xfrm>
          <a:prstGeom prst="rect">
            <a:avLst/>
          </a:prstGeom>
        </p:spPr>
      </p:pic>
    </p:spTree>
    <p:extLst>
      <p:ext uri="{BB962C8B-B14F-4D97-AF65-F5344CB8AC3E}">
        <p14:creationId xmlns:p14="http://schemas.microsoft.com/office/powerpoint/2010/main" val="69121295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t>
            </a:r>
            <a:r>
              <a:rPr lang="en-US" dirty="0"/>
              <a:t>“</a:t>
            </a:r>
            <a:r>
              <a:rPr lang="en-US" i="1" dirty="0"/>
              <a:t>Hollow</a:t>
            </a:r>
            <a:r>
              <a:rPr lang="en-US" dirty="0" smtClean="0"/>
              <a:t>” with NOME</a:t>
            </a:r>
            <a:endParaRPr lang="en-US" dirty="0"/>
          </a:p>
        </p:txBody>
      </p:sp>
      <p:sp>
        <p:nvSpPr>
          <p:cNvPr id="3" name="Content Placeholder 2"/>
          <p:cNvSpPr>
            <a:spLocks noGrp="1"/>
          </p:cNvSpPr>
          <p:nvPr>
            <p:ph idx="1"/>
          </p:nvPr>
        </p:nvSpPr>
        <p:spPr>
          <a:xfrm>
            <a:off x="990600" y="5791200"/>
            <a:ext cx="7620000" cy="685800"/>
          </a:xfrm>
        </p:spPr>
        <p:txBody>
          <a:bodyPr/>
          <a:lstStyle/>
          <a:p>
            <a:pPr marL="0" indent="0">
              <a:buNone/>
            </a:pPr>
            <a:r>
              <a:rPr lang="en-US" b="0" dirty="0" smtClean="0"/>
              <a:t>Features       –        surface       –        3D-print</a:t>
            </a:r>
            <a:endParaRPr lang="en-US" b="0" dirty="0"/>
          </a:p>
        </p:txBody>
      </p:sp>
      <p:pic>
        <p:nvPicPr>
          <p:cNvPr id="4" name="Picture 3"/>
          <p:cNvPicPr>
            <a:picLocks noChangeAspect="1"/>
          </p:cNvPicPr>
          <p:nvPr/>
        </p:nvPicPr>
        <p:blipFill>
          <a:blip r:embed="rId3"/>
          <a:stretch>
            <a:fillRect/>
          </a:stretch>
        </p:blipFill>
        <p:spPr>
          <a:xfrm>
            <a:off x="421838" y="1360654"/>
            <a:ext cx="2791192" cy="1959308"/>
          </a:xfrm>
          <a:prstGeom prst="rect">
            <a:avLst/>
          </a:prstGeom>
        </p:spPr>
      </p:pic>
      <p:pic>
        <p:nvPicPr>
          <p:cNvPr id="5" name="Picture 4"/>
          <p:cNvPicPr>
            <a:picLocks noChangeAspect="1"/>
          </p:cNvPicPr>
          <p:nvPr/>
        </p:nvPicPr>
        <p:blipFill>
          <a:blip r:embed="rId4"/>
          <a:stretch>
            <a:fillRect/>
          </a:stretch>
        </p:blipFill>
        <p:spPr>
          <a:xfrm>
            <a:off x="618863" y="3640002"/>
            <a:ext cx="2397142" cy="1981200"/>
          </a:xfrm>
          <a:prstGeom prst="rect">
            <a:avLst/>
          </a:prstGeom>
        </p:spPr>
      </p:pic>
      <p:pic>
        <p:nvPicPr>
          <p:cNvPr id="6" name="Picture 5"/>
          <p:cNvPicPr>
            <a:picLocks noChangeAspect="1"/>
          </p:cNvPicPr>
          <p:nvPr/>
        </p:nvPicPr>
        <p:blipFill>
          <a:blip r:embed="rId5"/>
          <a:stretch>
            <a:fillRect/>
          </a:stretch>
        </p:blipFill>
        <p:spPr>
          <a:xfrm>
            <a:off x="3482888" y="1360654"/>
            <a:ext cx="2495654" cy="2003092"/>
          </a:xfrm>
          <a:prstGeom prst="rect">
            <a:avLst/>
          </a:prstGeom>
        </p:spPr>
      </p:pic>
      <p:pic>
        <p:nvPicPr>
          <p:cNvPr id="7" name="Picture 6"/>
          <p:cNvPicPr>
            <a:picLocks noChangeAspect="1"/>
          </p:cNvPicPr>
          <p:nvPr/>
        </p:nvPicPr>
        <p:blipFill>
          <a:blip r:embed="rId6"/>
          <a:stretch>
            <a:fillRect/>
          </a:stretch>
        </p:blipFill>
        <p:spPr>
          <a:xfrm>
            <a:off x="3559509" y="3624762"/>
            <a:ext cx="2342412" cy="2024983"/>
          </a:xfrm>
          <a:prstGeom prst="rect">
            <a:avLst/>
          </a:prstGeom>
        </p:spPr>
      </p:pic>
      <p:pic>
        <p:nvPicPr>
          <p:cNvPr id="8" name="Picture 7"/>
          <p:cNvPicPr>
            <a:picLocks noChangeAspect="1"/>
          </p:cNvPicPr>
          <p:nvPr/>
        </p:nvPicPr>
        <p:blipFill>
          <a:blip r:embed="rId7"/>
          <a:stretch>
            <a:fillRect/>
          </a:stretch>
        </p:blipFill>
        <p:spPr>
          <a:xfrm>
            <a:off x="6248400" y="1360654"/>
            <a:ext cx="2637950" cy="2003092"/>
          </a:xfrm>
          <a:prstGeom prst="rect">
            <a:avLst/>
          </a:prstGeom>
        </p:spPr>
      </p:pic>
      <p:pic>
        <p:nvPicPr>
          <p:cNvPr id="9" name="Picture 8"/>
          <p:cNvPicPr>
            <a:picLocks noChangeAspect="1"/>
          </p:cNvPicPr>
          <p:nvPr/>
        </p:nvPicPr>
        <p:blipFill>
          <a:blip r:embed="rId8"/>
          <a:stretch>
            <a:fillRect/>
          </a:stretch>
        </p:blipFill>
        <p:spPr>
          <a:xfrm>
            <a:off x="6346912" y="3646653"/>
            <a:ext cx="2440925" cy="1981200"/>
          </a:xfrm>
          <a:prstGeom prst="rect">
            <a:avLst/>
          </a:prstGeom>
        </p:spPr>
      </p:pic>
    </p:spTree>
    <p:extLst>
      <p:ext uri="{BB962C8B-B14F-4D97-AF65-F5344CB8AC3E}">
        <p14:creationId xmlns:p14="http://schemas.microsoft.com/office/powerpoint/2010/main" val="295647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pPr>
              <a:defRPr/>
            </a:pPr>
            <a:r>
              <a:rPr lang="en-US" i="1" dirty="0" smtClean="0"/>
              <a:t>“Hollow” </a:t>
            </a:r>
            <a:r>
              <a:rPr lang="en-US" b="0" dirty="0" smtClean="0"/>
              <a:t>by Eva </a:t>
            </a:r>
            <a:r>
              <a:rPr lang="en-US" b="0" dirty="0" err="1" smtClean="0"/>
              <a:t>Hild</a:t>
            </a:r>
            <a:r>
              <a:rPr lang="en-US" b="0" dirty="0" smtClean="0"/>
              <a:t>, </a:t>
            </a:r>
            <a:r>
              <a:rPr lang="en-US" b="0" dirty="0" err="1" smtClean="0"/>
              <a:t>Varberg</a:t>
            </a:r>
            <a:r>
              <a:rPr lang="en-US" b="0" dirty="0" smtClean="0"/>
              <a:t>, (2006)</a:t>
            </a:r>
            <a:endParaRPr lang="en-US" dirty="0"/>
          </a:p>
        </p:txBody>
      </p:sp>
      <p:sp>
        <p:nvSpPr>
          <p:cNvPr id="81923" name="Content Placeholder 2"/>
          <p:cNvSpPr>
            <a:spLocks noGrp="1"/>
          </p:cNvSpPr>
          <p:nvPr>
            <p:ph idx="1"/>
          </p:nvPr>
        </p:nvSpPr>
        <p:spPr>
          <a:xfrm>
            <a:off x="6319798" y="2190306"/>
            <a:ext cx="2824202" cy="3743657"/>
          </a:xfrm>
        </p:spPr>
        <p:txBody>
          <a:bodyPr/>
          <a:lstStyle/>
          <a:p>
            <a:r>
              <a:rPr lang="en-US" altLang="en-US" sz="2400" b="0" dirty="0" smtClean="0"/>
              <a:t>Double-sided  (orientable)</a:t>
            </a:r>
          </a:p>
          <a:p>
            <a:r>
              <a:rPr lang="en-US" altLang="en-US" sz="2400" b="0" dirty="0" smtClean="0"/>
              <a:t>Number of borders  </a:t>
            </a:r>
            <a:r>
              <a:rPr lang="en-US" altLang="en-US" sz="2400" b="0" i="1" dirty="0" smtClean="0"/>
              <a:t>b</a:t>
            </a:r>
            <a:r>
              <a:rPr lang="en-US" altLang="en-US" sz="2400" b="0" dirty="0" smtClean="0"/>
              <a:t> = 1</a:t>
            </a:r>
          </a:p>
          <a:p>
            <a:r>
              <a:rPr lang="en-US" altLang="en-US" sz="2400" b="0" dirty="0" smtClean="0"/>
              <a:t>Genus  </a:t>
            </a:r>
            <a:r>
              <a:rPr lang="en-US" altLang="en-US" sz="2400" b="0" i="1" dirty="0" smtClean="0"/>
              <a:t>g</a:t>
            </a:r>
            <a:r>
              <a:rPr lang="en-US" altLang="en-US" sz="2400" b="0" dirty="0" smtClean="0"/>
              <a:t> = 2  (after closure)</a:t>
            </a:r>
          </a:p>
          <a:p>
            <a:r>
              <a:rPr lang="en-US" altLang="en-US" sz="2400" b="0" dirty="0" smtClean="0"/>
              <a:t>= 2-hole torus </a:t>
            </a:r>
            <a:br>
              <a:rPr lang="en-US" altLang="en-US" sz="2400" b="0" dirty="0" smtClean="0"/>
            </a:br>
            <a:r>
              <a:rPr lang="en-US" altLang="en-US" sz="2400" b="0" dirty="0" smtClean="0"/>
              <a:t>with 1 puncture</a:t>
            </a:r>
          </a:p>
          <a:p>
            <a:endParaRPr lang="en-US" altLang="en-US" sz="2400" b="0" dirty="0" smtClean="0"/>
          </a:p>
        </p:txBody>
      </p:sp>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995" y="1219200"/>
            <a:ext cx="6179803" cy="4714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964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sparklec.ppt - Sparkle">
  <a:themeElements>
    <a:clrScheme name="">
      <a:dk1>
        <a:srgbClr val="000000"/>
      </a:dk1>
      <a:lt1>
        <a:srgbClr val="FFFFFF"/>
      </a:lt1>
      <a:dk2>
        <a:srgbClr val="000066"/>
      </a:dk2>
      <a:lt2>
        <a:srgbClr val="33CCFF"/>
      </a:lt2>
      <a:accent1>
        <a:srgbClr val="66FFCC"/>
      </a:accent1>
      <a:accent2>
        <a:srgbClr val="FF99FF"/>
      </a:accent2>
      <a:accent3>
        <a:srgbClr val="AAAAB8"/>
      </a:accent3>
      <a:accent4>
        <a:srgbClr val="DADADA"/>
      </a:accent4>
      <a:accent5>
        <a:srgbClr val="B8FFE2"/>
      </a:accent5>
      <a:accent6>
        <a:srgbClr val="E78AE7"/>
      </a:accent6>
      <a:hlink>
        <a:srgbClr val="FFFF66"/>
      </a:hlink>
      <a:folHlink>
        <a:srgbClr val="0066FF"/>
      </a:folHlink>
    </a:clrScheme>
    <a:fontScheme name="sparklec.ppt - Spark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parklec.ppt - Sparkl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parklec.ppt - Spark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parklec.ppt - Sparkl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parklec.ppt - Sparkl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arklec.ppt - Sparkl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parklec.ppt - Sparkl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parklec.ppt - Sparkl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parklec.ppt - Sparkle 8">
        <a:dk1>
          <a:srgbClr val="000000"/>
        </a:dk1>
        <a:lt1>
          <a:srgbClr val="FFFF99"/>
        </a:lt1>
        <a:dk2>
          <a:srgbClr val="003399"/>
        </a:dk2>
        <a:lt2>
          <a:srgbClr val="66FFCC"/>
        </a:lt2>
        <a:accent1>
          <a:srgbClr val="33CCFF"/>
        </a:accent1>
        <a:accent2>
          <a:srgbClr val="FF99FF"/>
        </a:accent2>
        <a:accent3>
          <a:srgbClr val="AAADCA"/>
        </a:accent3>
        <a:accent4>
          <a:srgbClr val="DADA82"/>
        </a:accent4>
        <a:accent5>
          <a:srgbClr val="ADE2FF"/>
        </a:accent5>
        <a:accent6>
          <a:srgbClr val="E78AE7"/>
        </a:accent6>
        <a:hlink>
          <a:srgbClr val="FFFFFF"/>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mac-sequin:Applications:Microsoft PowerPoint:Templates:Color Overheads:sparklec.ppt - Sparkle</Template>
  <TotalTime>1490439016</TotalTime>
  <Pages>20</Pages>
  <Words>10925</Words>
  <Application>Microsoft Office PowerPoint</Application>
  <PresentationFormat>Letter Paper (8.5x11 in)</PresentationFormat>
  <Paragraphs>1001</Paragraphs>
  <Slides>117</Slides>
  <Notes>117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117</vt:i4>
      </vt:variant>
    </vt:vector>
  </HeadingPairs>
  <TitlesOfParts>
    <vt:vector size="127" baseType="lpstr">
      <vt:lpstr>MS PGothic</vt:lpstr>
      <vt:lpstr>MS PGothic</vt:lpstr>
      <vt:lpstr>Arial</vt:lpstr>
      <vt:lpstr>Helvetica</vt:lpstr>
      <vt:lpstr>Monotype Sorts</vt:lpstr>
      <vt:lpstr>Symbol</vt:lpstr>
      <vt:lpstr>Times New Roman</vt:lpstr>
      <vt:lpstr>Wingdings</vt:lpstr>
      <vt:lpstr>游ゴシック</vt:lpstr>
      <vt:lpstr>sparklec.ppt - Sparkle</vt:lpstr>
      <vt:lpstr>CMC3_Tahoe, April 27, 2018</vt:lpstr>
      <vt:lpstr>Basel, Switzerland</vt:lpstr>
      <vt:lpstr>Jakob Bernoulli  (1654‒1705)</vt:lpstr>
      <vt:lpstr>Leonhard Euler  (1707‒1783)</vt:lpstr>
      <vt:lpstr>Descriptive Geometry</vt:lpstr>
      <vt:lpstr>Geometry in every assignment . . .</vt:lpstr>
      <vt:lpstr>More Recent Designs and Models</vt:lpstr>
      <vt:lpstr>Geometry</vt:lpstr>
      <vt:lpstr>Mathematical “Seeing”</vt:lpstr>
      <vt:lpstr>Seeing a Mathematical Object</vt:lpstr>
      <vt:lpstr>Regular Polygons  (in 2D)</vt:lpstr>
      <vt:lpstr>Regular Polyhedra  (in 3D)</vt:lpstr>
      <vt:lpstr>Making a Corner for a Platonic Solid</vt:lpstr>
      <vt:lpstr>Why Only 5 Platonic Solids?</vt:lpstr>
      <vt:lpstr>4D “Platonic Solids” ??</vt:lpstr>
      <vt:lpstr>What is the 4th Dimension ?</vt:lpstr>
      <vt:lpstr>Geometrical View of Dimensions </vt:lpstr>
      <vt:lpstr>PowerPoint Presentation</vt:lpstr>
      <vt:lpstr>Flat-Land Analogy</vt:lpstr>
      <vt:lpstr>Explain a  Cube  to a Flat-lander!</vt:lpstr>
      <vt:lpstr>Geometrical Dimensions ( not TIME ! )</vt:lpstr>
      <vt:lpstr>4D Polytopes</vt:lpstr>
      <vt:lpstr>“Seeing Higher-Dimensional Polytopes”</vt:lpstr>
      <vt:lpstr>Wire Frame Projections</vt:lpstr>
      <vt:lpstr>Oblique  or  Perspective  Projections</vt:lpstr>
      <vt:lpstr>Projections:  VERTEX   /   EDGE    /   FACE    /   CELL - first.</vt:lpstr>
      <vt:lpstr>Finding All Regular 4D Polytopes</vt:lpstr>
      <vt:lpstr>Finding All Regular 4D Polytopes: (2)</vt:lpstr>
      <vt:lpstr>All Regular Polytopes in 4D</vt:lpstr>
      <vt:lpstr>The 6 Regular Polytopes in 4-D . . .</vt:lpstr>
      <vt:lpstr>120-Cell   ( 600V, 1200E, 720F )</vt:lpstr>
      <vt:lpstr>600-Cell  ( 120V, 720E, 1200F ) (parallel proj.)</vt:lpstr>
      <vt:lpstr>More Models of 4D Polytopes . . .</vt:lpstr>
      <vt:lpstr>4D Simplex</vt:lpstr>
      <vt:lpstr>Hypercube or Tesseract in 4D</vt:lpstr>
      <vt:lpstr>Hypercube,  Perspective Projections</vt:lpstr>
      <vt:lpstr>Corpus Hypercubus</vt:lpstr>
      <vt:lpstr>24-Cell in 4D</vt:lpstr>
      <vt:lpstr>24-Cell, showing 3-fold symmetry</vt:lpstr>
      <vt:lpstr>120-Cell in 4D</vt:lpstr>
      <vt:lpstr>(smallest ?) 120-Cell</vt:lpstr>
      <vt:lpstr>Going Beyond 4D</vt:lpstr>
      <vt:lpstr>Polytopes in 5 Dimensions</vt:lpstr>
      <vt:lpstr>Beyond 4 Dimensions …</vt:lpstr>
      <vt:lpstr>Simplex Series</vt:lpstr>
      <vt:lpstr>Hypercube Series</vt:lpstr>
      <vt:lpstr>Cross Polytope Series</vt:lpstr>
      <vt:lpstr>5D and Beyond</vt:lpstr>
      <vt:lpstr>“Platonic Symmetries”</vt:lpstr>
      <vt:lpstr>Using Platonic Symmetry</vt:lpstr>
      <vt:lpstr>Icosahedral Trefoil Tangle (type 3)</vt:lpstr>
      <vt:lpstr>Hamiltonian Cycle on Dodecahedron</vt:lpstr>
      <vt:lpstr>Hans Schepker,  Harrisville, NH</vt:lpstr>
      <vt:lpstr>Hans Schepker: Stained-glass Art</vt:lpstr>
      <vt:lpstr>PowerPoint Presentation</vt:lpstr>
      <vt:lpstr>PowerPoint Presentation</vt:lpstr>
      <vt:lpstr>PowerPoint Presentation</vt:lpstr>
      <vt:lpstr>PowerPoint Presentation</vt:lpstr>
      <vt:lpstr>Semi-Regular Polyhedra  (in 3D)</vt:lpstr>
      <vt:lpstr>Hans Schepker</vt:lpstr>
      <vt:lpstr>PowerPoint Presentation</vt:lpstr>
      <vt:lpstr>PowerPoint Presentation</vt:lpstr>
      <vt:lpstr>Charles O. Perry</vt:lpstr>
      <vt:lpstr>2-Manifold (Surface) Sculptures</vt:lpstr>
      <vt:lpstr>2-Manifolds</vt:lpstr>
      <vt:lpstr>Topological Analysis</vt:lpstr>
      <vt:lpstr>Topological Analysis of 2-Manifolds</vt:lpstr>
      <vt:lpstr>Determining the Number of Borders</vt:lpstr>
      <vt:lpstr>Determining the Surface Orientability</vt:lpstr>
      <vt:lpstr>Determining Surface Orientability (2)</vt:lpstr>
      <vt:lpstr>Determining the Genus of a 2-Manifold</vt:lpstr>
      <vt:lpstr>Determining the Euler Characteristic</vt:lpstr>
      <vt:lpstr>“Endless Ribbon” Max Bill, 1953, stone</vt:lpstr>
      <vt:lpstr>Volution_1 Carlo Séquin, 2003, Bronze</vt:lpstr>
      <vt:lpstr>Costa_in_Cube Carlo Séquin, 2004, bronze</vt:lpstr>
      <vt:lpstr>“Duality”, Pugh Residence, Greenwich, CT Charles Perry, 1986, bronze</vt:lpstr>
      <vt:lpstr>D2d, Dartmouth College, Hanover, NH  Charles Perry, 1975, bronze</vt:lpstr>
      <vt:lpstr>Skeletal Graph of a Ribbon Sculpture</vt:lpstr>
      <vt:lpstr>Sculptures with Simple Skeleton Graphs </vt:lpstr>
      <vt:lpstr>“Continuum”, Space Museum, Washington D.C. Charles Perry, 1976, bronze</vt:lpstr>
      <vt:lpstr>Graph-Embedding Problems</vt:lpstr>
      <vt:lpstr>Non-Planar  “Utility Graph”</vt:lpstr>
      <vt:lpstr> “Utility Trefoil” Ribbon Sculptures</vt:lpstr>
      <vt:lpstr>Artistic “Utility Trefoils”</vt:lpstr>
      <vt:lpstr>“Utility Trefoil”  Perry-Style</vt:lpstr>
      <vt:lpstr>Edge-Defined  2-Manifolds</vt:lpstr>
      <vt:lpstr>Starting with 4 Trefoil Knots</vt:lpstr>
      <vt:lpstr>Tetrahedral Trefoil Tangles</vt:lpstr>
      <vt:lpstr>Tetrahedral Trefoil Tangles</vt:lpstr>
      <vt:lpstr>Topological Analysis</vt:lpstr>
      <vt:lpstr>Eva Hild</vt:lpstr>
      <vt:lpstr>More Ceramic Hild Surfaces</vt:lpstr>
      <vt:lpstr>Key Features</vt:lpstr>
      <vt:lpstr>Sculptures Defined by Key Features</vt:lpstr>
      <vt:lpstr>“NOME” Non-Orientable Manifold Editor</vt:lpstr>
      <vt:lpstr>Computer-Aided Design Process</vt:lpstr>
      <vt:lpstr>Understanding “Hollow”</vt:lpstr>
      <vt:lpstr>Modeling “Hollow” with NOME</vt:lpstr>
      <vt:lpstr>“Hollow” by Eva Hild, Varberg, (2006)</vt:lpstr>
      <vt:lpstr>Modeling Hild’s “Whole”</vt:lpstr>
      <vt:lpstr>Two Different Approaches</vt:lpstr>
      <vt:lpstr>Extending the Paradigm</vt:lpstr>
      <vt:lpstr>3 Cross-Tunnels</vt:lpstr>
      <vt:lpstr>4 Cross-Tunnels</vt:lpstr>
      <vt:lpstr>“Wolly”  by Eva Hild</vt:lpstr>
      <vt:lpstr>Topology of “Wholly”</vt:lpstr>
      <vt:lpstr>A Flexible, Parameterized Model</vt:lpstr>
      <vt:lpstr>First Result from the New Approach</vt:lpstr>
      <vt:lpstr>Model after Clean-up</vt:lpstr>
      <vt:lpstr>Orientability</vt:lpstr>
      <vt:lpstr>Tunnels and Tongues</vt:lpstr>
      <vt:lpstr>Dyck Loops</vt:lpstr>
      <vt:lpstr>Less Regular Dyck Ring</vt:lpstr>
      <vt:lpstr>Final Take: “Pentagonal Dyck Cycle”</vt:lpstr>
      <vt:lpstr>Not a  “Hild Sculpture”</vt:lpstr>
      <vt:lpstr>Even Higher Symmetry!</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 Art and Math in Snow</dc:title>
  <dc:subject>Meeting Alhambra, Granada 2003</dc:subject>
  <dc:creator>Carlo Sequin</dc:creator>
  <cp:keywords>Snow Sculpting</cp:keywords>
  <dc:description/>
  <cp:lastModifiedBy>Carlo Sequin</cp:lastModifiedBy>
  <cp:revision>487</cp:revision>
  <cp:lastPrinted>2001-02-24T22:56:08Z</cp:lastPrinted>
  <dcterms:created xsi:type="dcterms:W3CDTF">1998-01-06T20:29:09Z</dcterms:created>
  <dcterms:modified xsi:type="dcterms:W3CDTF">2018-05-07T17:31:55Z</dcterms:modified>
</cp:coreProperties>
</file>