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3" r:id="rId4"/>
    <p:sldId id="282" r:id="rId5"/>
    <p:sldId id="269" r:id="rId6"/>
    <p:sldId id="258" r:id="rId7"/>
    <p:sldId id="259" r:id="rId8"/>
    <p:sldId id="260" r:id="rId9"/>
    <p:sldId id="261" r:id="rId10"/>
    <p:sldId id="268" r:id="rId11"/>
    <p:sldId id="272" r:id="rId12"/>
    <p:sldId id="273" r:id="rId13"/>
    <p:sldId id="262" r:id="rId14"/>
    <p:sldId id="274" r:id="rId15"/>
    <p:sldId id="275" r:id="rId16"/>
    <p:sldId id="277" r:id="rId17"/>
    <p:sldId id="278" r:id="rId18"/>
    <p:sldId id="279" r:id="rId19"/>
    <p:sldId id="280" r:id="rId20"/>
    <p:sldId id="281" r:id="rId21"/>
    <p:sldId id="263" r:id="rId22"/>
    <p:sldId id="264" r:id="rId23"/>
    <p:sldId id="265" r:id="rId24"/>
    <p:sldId id="286" r:id="rId25"/>
    <p:sldId id="285" r:id="rId26"/>
    <p:sldId id="284" r:id="rId27"/>
    <p:sldId id="270" r:id="rId28"/>
    <p:sldId id="266" r:id="rId29"/>
    <p:sldId id="267"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15" autoAdjust="0"/>
  </p:normalViewPr>
  <p:slideViewPr>
    <p:cSldViewPr>
      <p:cViewPr>
        <p:scale>
          <a:sx n="77" d="100"/>
          <a:sy n="77" d="100"/>
        </p:scale>
        <p:origin x="-1176" y="-1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46026B4-0FBC-4FAA-BBA4-5F9CC74DBF75}" type="datetimeFigureOut">
              <a:rPr lang="en-US" smtClean="0"/>
              <a:t>4/30/2018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F248792-65C6-4078-AA62-ED2EEA737D9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6026B4-0FBC-4FAA-BBA4-5F9CC74DBF7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48792-65C6-4078-AA62-ED2EEA737D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6026B4-0FBC-4FAA-BBA4-5F9CC74DBF7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48792-65C6-4078-AA62-ED2EEA737D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6026B4-0FBC-4FAA-BBA4-5F9CC74DBF7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48792-65C6-4078-AA62-ED2EEA737D91}"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46026B4-0FBC-4FAA-BBA4-5F9CC74DBF7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48792-65C6-4078-AA62-ED2EEA737D9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46026B4-0FBC-4FAA-BBA4-5F9CC74DBF75}"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48792-65C6-4078-AA62-ED2EEA737D91}"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46026B4-0FBC-4FAA-BBA4-5F9CC74DBF75}" type="datetimeFigureOut">
              <a:rPr lang="en-US" smtClean="0"/>
              <a:t>4/30/2018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248792-65C6-4078-AA62-ED2EEA737D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46026B4-0FBC-4FAA-BBA4-5F9CC74DBF75}" type="datetimeFigureOut">
              <a:rPr lang="en-US" smtClean="0"/>
              <a:t>4/30/2018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248792-65C6-4078-AA62-ED2EEA737D91}"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026B4-0FBC-4FAA-BBA4-5F9CC74DBF75}" type="datetimeFigureOut">
              <a:rPr lang="en-US" smtClean="0"/>
              <a:t>4/30/2018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248792-65C6-4078-AA62-ED2EEA737D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46026B4-0FBC-4FAA-BBA4-5F9CC74DBF75}"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48792-65C6-4078-AA62-ED2EEA737D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46026B4-0FBC-4FAA-BBA4-5F9CC74DBF75}" type="datetimeFigureOut">
              <a:rPr lang="en-US" smtClean="0"/>
              <a:t>4/30/2018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F248792-65C6-4078-AA62-ED2EEA737D9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6026B4-0FBC-4FAA-BBA4-5F9CC74DBF75}" type="datetimeFigureOut">
              <a:rPr lang="en-US" smtClean="0"/>
              <a:t>4/30/2018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F248792-65C6-4078-AA62-ED2EEA737D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400" dirty="0"/>
              <a:t>AIME Problems for college kids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Scott </a:t>
            </a:r>
            <a:r>
              <a:rPr lang="en-US" dirty="0" err="1" smtClean="0"/>
              <a:t>Annin</a:t>
            </a:r>
            <a:r>
              <a:rPr lang="en-US" dirty="0" smtClean="0"/>
              <a:t>, CSUF</a:t>
            </a:r>
          </a:p>
          <a:p>
            <a:r>
              <a:rPr lang="en-US" dirty="0" smtClean="0"/>
              <a:t>Steven Davis, CSULA</a:t>
            </a:r>
            <a:endParaRPr lang="en-US" dirty="0"/>
          </a:p>
        </p:txBody>
      </p:sp>
    </p:spTree>
    <p:extLst>
      <p:ext uri="{BB962C8B-B14F-4D97-AF65-F5344CB8AC3E}">
        <p14:creationId xmlns:p14="http://schemas.microsoft.com/office/powerpoint/2010/main" val="3516667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Arial" panose="020B0604020202020204" pitchFamily="34" charset="0"/>
              <a:buChar char="•"/>
            </a:pPr>
            <a:r>
              <a:rPr lang="en-US" sz="4000" dirty="0" smtClean="0"/>
              <a:t>Understand the Problem</a:t>
            </a:r>
          </a:p>
          <a:p>
            <a:pPr>
              <a:buFont typeface="Arial" panose="020B0604020202020204" pitchFamily="34" charset="0"/>
              <a:buChar char="•"/>
            </a:pPr>
            <a:r>
              <a:rPr lang="en-US" sz="4000" dirty="0" smtClean="0"/>
              <a:t>Devise a plan</a:t>
            </a:r>
          </a:p>
          <a:p>
            <a:pPr>
              <a:buFont typeface="Arial" panose="020B0604020202020204" pitchFamily="34" charset="0"/>
              <a:buChar char="•"/>
            </a:pPr>
            <a:r>
              <a:rPr lang="en-US" sz="4000" dirty="0" smtClean="0"/>
              <a:t>Carry out the plan</a:t>
            </a:r>
          </a:p>
          <a:p>
            <a:pPr>
              <a:buFont typeface="Arial" panose="020B0604020202020204" pitchFamily="34" charset="0"/>
              <a:buChar char="•"/>
            </a:pPr>
            <a:r>
              <a:rPr lang="en-US" sz="4000" dirty="0" smtClean="0"/>
              <a:t>Check and Review</a:t>
            </a:r>
            <a:endParaRPr lang="en-US" sz="4000" dirty="0"/>
          </a:p>
        </p:txBody>
      </p:sp>
      <p:sp>
        <p:nvSpPr>
          <p:cNvPr id="3" name="Title 2"/>
          <p:cNvSpPr>
            <a:spLocks noGrp="1"/>
          </p:cNvSpPr>
          <p:nvPr>
            <p:ph type="title"/>
          </p:nvPr>
        </p:nvSpPr>
        <p:spPr/>
        <p:txBody>
          <a:bodyPr>
            <a:normAutofit fontScale="90000"/>
          </a:bodyPr>
          <a:lstStyle/>
          <a:p>
            <a:r>
              <a:rPr lang="en-US" dirty="0" smtClean="0"/>
              <a:t>Polya’s 4 Step </a:t>
            </a:r>
            <a:r>
              <a:rPr lang="en-US" dirty="0"/>
              <a:t>A</a:t>
            </a:r>
            <a:r>
              <a:rPr lang="en-US" dirty="0" smtClean="0"/>
              <a:t>pproach to Problem Solving </a:t>
            </a:r>
            <a:endParaRPr lang="en-US" dirty="0"/>
          </a:p>
        </p:txBody>
      </p:sp>
    </p:spTree>
    <p:extLst>
      <p:ext uri="{BB962C8B-B14F-4D97-AF65-F5344CB8AC3E}">
        <p14:creationId xmlns:p14="http://schemas.microsoft.com/office/powerpoint/2010/main" val="3637024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a:xfrm>
            <a:off x="1143000" y="-2438400"/>
            <a:ext cx="8229600" cy="7924800"/>
          </a:xfrm>
        </p:spPr>
        <p:txBody>
          <a:bodyPr>
            <a:normAutofit/>
          </a:bodyPr>
          <a:lstStyle/>
          <a:p>
            <a:pPr algn="l">
              <a:defRPr/>
            </a:pPr>
            <a:r>
              <a:rPr lang="en-US" sz="3200" b="1" dirty="0" smtClean="0"/>
              <a:t>How many 1,000-pointed stars are there?</a:t>
            </a:r>
            <a:r>
              <a:rPr lang="en-US" b="1" dirty="0" smtClean="0">
                <a:solidFill>
                  <a:schemeClr val="hlink"/>
                </a:solidFill>
              </a:rPr>
              <a:t/>
            </a:r>
            <a:br>
              <a:rPr lang="en-US" b="1" dirty="0" smtClean="0">
                <a:solidFill>
                  <a:schemeClr val="hlink"/>
                </a:solidFill>
              </a:rPr>
            </a:br>
            <a:r>
              <a:rPr lang="en-US" sz="2400" dirty="0">
                <a:solidFill>
                  <a:srgbClr val="C00000"/>
                </a:solidFill>
              </a:rPr>
              <a:t/>
            </a:r>
            <a:br>
              <a:rPr lang="en-US" sz="2400" dirty="0">
                <a:solidFill>
                  <a:srgbClr val="C00000"/>
                </a:solidFill>
              </a:rPr>
            </a:br>
            <a:endParaRPr lang="en-US" b="1" u="sng" dirty="0" smtClean="0">
              <a:solidFill>
                <a:schemeClr val="hlink"/>
              </a:solidFill>
            </a:endParaRPr>
          </a:p>
        </p:txBody>
      </p:sp>
      <p:cxnSp>
        <p:nvCxnSpPr>
          <p:cNvPr id="3" name="Straight Connector 2"/>
          <p:cNvCxnSpPr/>
          <p:nvPr/>
        </p:nvCxnSpPr>
        <p:spPr>
          <a:xfrm>
            <a:off x="2895600" y="3276600"/>
            <a:ext cx="2743200" cy="2438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5181600" y="3048000"/>
            <a:ext cx="457200" cy="266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590800" y="3048000"/>
            <a:ext cx="2590800" cy="228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590800" y="3962400"/>
            <a:ext cx="419100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2895600" y="3276600"/>
            <a:ext cx="3886200" cy="685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698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a:xfrm>
            <a:off x="1219200" y="-2590800"/>
            <a:ext cx="8229600" cy="7924800"/>
          </a:xfrm>
        </p:spPr>
        <p:txBody>
          <a:bodyPr>
            <a:normAutofit/>
          </a:bodyPr>
          <a:lstStyle/>
          <a:p>
            <a:pPr algn="l">
              <a:defRPr/>
            </a:pPr>
            <a:r>
              <a:rPr lang="en-US" sz="3200" b="1" dirty="0" smtClean="0"/>
              <a:t>How many 1,000-pointed stars are there?</a:t>
            </a:r>
            <a:r>
              <a:rPr lang="en-US" b="1" dirty="0" smtClean="0">
                <a:solidFill>
                  <a:schemeClr val="hlink"/>
                </a:solidFill>
              </a:rPr>
              <a:t/>
            </a:r>
            <a:br>
              <a:rPr lang="en-US" b="1" dirty="0" smtClean="0">
                <a:solidFill>
                  <a:schemeClr val="hlink"/>
                </a:solidFill>
              </a:rPr>
            </a:br>
            <a:r>
              <a:rPr lang="en-US" sz="2400" dirty="0">
                <a:solidFill>
                  <a:srgbClr val="C00000"/>
                </a:solidFill>
              </a:rPr>
              <a:t/>
            </a:r>
            <a:br>
              <a:rPr lang="en-US" sz="2400" dirty="0">
                <a:solidFill>
                  <a:srgbClr val="C00000"/>
                </a:solidFill>
              </a:rPr>
            </a:br>
            <a:endParaRPr lang="en-US" b="1" u="sng" dirty="0" smtClean="0">
              <a:solidFill>
                <a:schemeClr val="hlink"/>
              </a:solidFill>
            </a:endParaRPr>
          </a:p>
        </p:txBody>
      </p:sp>
      <p:cxnSp>
        <p:nvCxnSpPr>
          <p:cNvPr id="3" name="Straight Connector 2"/>
          <p:cNvCxnSpPr/>
          <p:nvPr/>
        </p:nvCxnSpPr>
        <p:spPr>
          <a:xfrm>
            <a:off x="3200400" y="3505200"/>
            <a:ext cx="2895600" cy="1828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3200400" y="5334000"/>
            <a:ext cx="28956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200400" y="3505200"/>
            <a:ext cx="0" cy="259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828800" y="3657600"/>
            <a:ext cx="28194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648200" y="3657600"/>
            <a:ext cx="381000" cy="2438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1828800" y="4953000"/>
            <a:ext cx="3200400" cy="1143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8514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620000" cy="1200329"/>
          </a:xfrm>
          <a:prstGeom prst="rect">
            <a:avLst/>
          </a:prstGeom>
        </p:spPr>
        <p:txBody>
          <a:bodyPr wrap="square">
            <a:spAutoFit/>
          </a:bodyPr>
          <a:lstStyle/>
          <a:p>
            <a:r>
              <a:rPr lang="en-US" dirty="0"/>
              <a:t>There are no regular 3-pointed, 4-pointed, or 6-pointed stars. All regular 5- pointed stars are similar, but there are two non-similar regular 7-pointed stars. How many non-similar regular 1000-pointed stars are there?</a:t>
            </a:r>
          </a:p>
        </p:txBody>
      </p:sp>
      <p:pic>
        <p:nvPicPr>
          <p:cNvPr id="1026"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110584"/>
            <a:ext cx="2362200" cy="2353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113644"/>
            <a:ext cx="2325688" cy="2350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704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209800" y="2895600"/>
            <a:ext cx="4724400" cy="297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110" name="Rectangle 6"/>
          <p:cNvSpPr>
            <a:spLocks noGrp="1" noChangeArrowheads="1"/>
          </p:cNvSpPr>
          <p:nvPr>
            <p:ph type="title"/>
          </p:nvPr>
        </p:nvSpPr>
        <p:spPr>
          <a:xfrm>
            <a:off x="914400" y="-2819400"/>
            <a:ext cx="8229600" cy="7924800"/>
          </a:xfrm>
        </p:spPr>
        <p:txBody>
          <a:bodyPr>
            <a:normAutofit/>
          </a:bodyPr>
          <a:lstStyle/>
          <a:p>
            <a:pPr algn="l">
              <a:defRPr/>
            </a:pPr>
            <a:r>
              <a:rPr lang="en-US" sz="3200" b="1" dirty="0"/>
              <a:t>H</a:t>
            </a:r>
            <a:r>
              <a:rPr lang="en-US" sz="3200" b="1" dirty="0" smtClean="0"/>
              <a:t>ow many 1,000-pointed stars are there?</a:t>
            </a:r>
            <a:r>
              <a:rPr lang="en-US" b="1" dirty="0" smtClean="0">
                <a:solidFill>
                  <a:schemeClr val="hlink"/>
                </a:solidFill>
              </a:rPr>
              <a:t/>
            </a:r>
            <a:br>
              <a:rPr lang="en-US" b="1" dirty="0" smtClean="0">
                <a:solidFill>
                  <a:schemeClr val="hlink"/>
                </a:solidFill>
              </a:rPr>
            </a:br>
            <a:r>
              <a:rPr lang="en-US" sz="2400" dirty="0">
                <a:solidFill>
                  <a:srgbClr val="C00000"/>
                </a:solidFill>
              </a:rPr>
              <a:t/>
            </a:r>
            <a:br>
              <a:rPr lang="en-US" sz="2400" dirty="0">
                <a:solidFill>
                  <a:srgbClr val="C00000"/>
                </a:solidFill>
              </a:rPr>
            </a:br>
            <a:endParaRPr lang="en-US" sz="3600" b="1" u="sng" dirty="0" smtClean="0">
              <a:solidFill>
                <a:schemeClr val="hlink"/>
              </a:solidFill>
            </a:endParaRPr>
          </a:p>
        </p:txBody>
      </p:sp>
      <p:cxnSp>
        <p:nvCxnSpPr>
          <p:cNvPr id="3" name="Straight Connector 2"/>
          <p:cNvCxnSpPr/>
          <p:nvPr/>
        </p:nvCxnSpPr>
        <p:spPr>
          <a:xfrm>
            <a:off x="2895600" y="3276600"/>
            <a:ext cx="2743200" cy="2438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5181600" y="3048000"/>
            <a:ext cx="457200" cy="266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590800" y="3048000"/>
            <a:ext cx="2590800" cy="228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590800" y="3962400"/>
            <a:ext cx="419100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2895600" y="3276600"/>
            <a:ext cx="3886200" cy="685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4226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209800" y="2895600"/>
            <a:ext cx="4724400" cy="297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110" name="Rectangle 6"/>
          <p:cNvSpPr>
            <a:spLocks noGrp="1" noChangeArrowheads="1"/>
          </p:cNvSpPr>
          <p:nvPr>
            <p:ph type="title"/>
          </p:nvPr>
        </p:nvSpPr>
        <p:spPr>
          <a:xfrm>
            <a:off x="928255" y="-2209800"/>
            <a:ext cx="8229600" cy="7924800"/>
          </a:xfrm>
        </p:spPr>
        <p:txBody>
          <a:bodyPr>
            <a:normAutofit/>
          </a:bodyPr>
          <a:lstStyle/>
          <a:p>
            <a:pPr algn="l">
              <a:defRPr/>
            </a:pPr>
            <a:r>
              <a:rPr lang="en-US" sz="3200" b="1" dirty="0" smtClean="0"/>
              <a:t>How many 1,000-pointed stars are there?</a:t>
            </a:r>
            <a:r>
              <a:rPr lang="en-US" b="1" dirty="0" smtClean="0">
                <a:solidFill>
                  <a:schemeClr val="hlink"/>
                </a:solidFill>
              </a:rPr>
              <a:t/>
            </a:r>
            <a:br>
              <a:rPr lang="en-US" b="1" dirty="0" smtClean="0">
                <a:solidFill>
                  <a:schemeClr val="hlink"/>
                </a:solidFill>
              </a:rPr>
            </a:br>
            <a:r>
              <a:rPr lang="en-US" sz="2400" dirty="0">
                <a:solidFill>
                  <a:srgbClr val="C00000"/>
                </a:solidFill>
              </a:rPr>
              <a:t/>
            </a:r>
            <a:br>
              <a:rPr lang="en-US" sz="2400" dirty="0">
                <a:solidFill>
                  <a:srgbClr val="C00000"/>
                </a:solidFill>
              </a:rPr>
            </a:br>
            <a:r>
              <a:rPr lang="en-US" sz="2400" dirty="0" smtClean="0">
                <a:solidFill>
                  <a:srgbClr val="C00000"/>
                </a:solidFill>
              </a:rPr>
              <a:t> </a:t>
            </a:r>
            <a:r>
              <a:rPr lang="en-US" sz="3600" dirty="0" smtClean="0">
                <a:solidFill>
                  <a:srgbClr val="C00000"/>
                </a:solidFill>
              </a:rPr>
              <a:t>j = 2 </a:t>
            </a:r>
            <a:br>
              <a:rPr lang="en-US" sz="3600" dirty="0" smtClean="0">
                <a:solidFill>
                  <a:srgbClr val="C00000"/>
                </a:solidFill>
              </a:rPr>
            </a:br>
            <a:r>
              <a:rPr lang="en-US" sz="3600" dirty="0" smtClean="0">
                <a:solidFill>
                  <a:srgbClr val="C00000"/>
                </a:solidFill>
              </a:rPr>
              <a:t>or </a:t>
            </a:r>
            <a:br>
              <a:rPr lang="en-US" sz="3600" dirty="0" smtClean="0">
                <a:solidFill>
                  <a:srgbClr val="C00000"/>
                </a:solidFill>
              </a:rPr>
            </a:br>
            <a:r>
              <a:rPr lang="en-US" sz="3600" dirty="0" smtClean="0">
                <a:solidFill>
                  <a:srgbClr val="C00000"/>
                </a:solidFill>
              </a:rPr>
              <a:t>j = 3</a:t>
            </a:r>
            <a:endParaRPr lang="en-US" sz="3600" b="1" u="sng" dirty="0" smtClean="0">
              <a:solidFill>
                <a:schemeClr val="hlink"/>
              </a:solidFill>
            </a:endParaRPr>
          </a:p>
        </p:txBody>
      </p:sp>
      <p:cxnSp>
        <p:nvCxnSpPr>
          <p:cNvPr id="3" name="Straight Connector 2"/>
          <p:cNvCxnSpPr/>
          <p:nvPr/>
        </p:nvCxnSpPr>
        <p:spPr>
          <a:xfrm>
            <a:off x="2895600" y="3276600"/>
            <a:ext cx="2743200" cy="2438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5181600" y="3048000"/>
            <a:ext cx="457200" cy="266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590800" y="3048000"/>
            <a:ext cx="2590800" cy="228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590800" y="3962400"/>
            <a:ext cx="419100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2895600" y="3276600"/>
            <a:ext cx="3886200" cy="685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76796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a:xfrm>
            <a:off x="886691" y="-2590800"/>
            <a:ext cx="8229600" cy="7924800"/>
          </a:xfrm>
        </p:spPr>
        <p:txBody>
          <a:bodyPr>
            <a:normAutofit/>
          </a:bodyPr>
          <a:lstStyle/>
          <a:p>
            <a:pPr algn="l">
              <a:defRPr/>
            </a:pPr>
            <a:r>
              <a:rPr lang="en-US" sz="3200" b="1" dirty="0" smtClean="0"/>
              <a:t>How many 1,000-pointed stars are there?</a:t>
            </a:r>
            <a:r>
              <a:rPr lang="en-US" b="1" dirty="0" smtClean="0">
                <a:solidFill>
                  <a:schemeClr val="hlink"/>
                </a:solidFill>
              </a:rPr>
              <a:t/>
            </a:r>
            <a:br>
              <a:rPr lang="en-US" b="1" dirty="0" smtClean="0">
                <a:solidFill>
                  <a:schemeClr val="hlink"/>
                </a:solidFill>
              </a:rPr>
            </a:br>
            <a:r>
              <a:rPr lang="en-US" sz="2400" b="1" u="sng" dirty="0"/>
              <a:t>Activity Sheet #1</a:t>
            </a:r>
            <a:r>
              <a:rPr lang="en-US" sz="2400" dirty="0"/>
              <a:t/>
            </a:r>
            <a:br>
              <a:rPr lang="en-US" sz="2400" dirty="0"/>
            </a:br>
            <a:r>
              <a:rPr lang="en-US" sz="2400" dirty="0">
                <a:solidFill>
                  <a:srgbClr val="C00000"/>
                </a:solidFill>
              </a:rPr>
              <a:t/>
            </a:r>
            <a:br>
              <a:rPr lang="en-US" sz="2400" dirty="0">
                <a:solidFill>
                  <a:srgbClr val="C00000"/>
                </a:solidFill>
              </a:rPr>
            </a:br>
            <a:endParaRPr lang="en-US" b="1" u="sng" dirty="0" smtClean="0">
              <a:solidFill>
                <a:schemeClr val="hlink"/>
              </a:solidFill>
            </a:endParaRPr>
          </a:p>
        </p:txBody>
      </p:sp>
      <p:pic>
        <p:nvPicPr>
          <p:cNvPr id="5" name="Picture 4"/>
          <p:cNvPicPr/>
          <p:nvPr/>
        </p:nvPicPr>
        <p:blipFill>
          <a:blip r:embed="rId2" cstate="print"/>
          <a:srcRect/>
          <a:stretch>
            <a:fillRect/>
          </a:stretch>
        </p:blipFill>
        <p:spPr bwMode="auto">
          <a:xfrm>
            <a:off x="1600200" y="2164128"/>
            <a:ext cx="5943600" cy="1003935"/>
          </a:xfrm>
          <a:prstGeom prst="rect">
            <a:avLst/>
          </a:prstGeom>
          <a:noFill/>
          <a:ln w="9525">
            <a:noFill/>
            <a:miter lim="800000"/>
            <a:headEnd/>
            <a:tailEnd/>
          </a:ln>
        </p:spPr>
      </p:pic>
      <p:pic>
        <p:nvPicPr>
          <p:cNvPr id="6" name="Picture 5"/>
          <p:cNvPicPr/>
          <p:nvPr/>
        </p:nvPicPr>
        <p:blipFill>
          <a:blip r:embed="rId3" cstate="print"/>
          <a:srcRect/>
          <a:stretch>
            <a:fillRect/>
          </a:stretch>
        </p:blipFill>
        <p:spPr bwMode="auto">
          <a:xfrm>
            <a:off x="1600200" y="3200968"/>
            <a:ext cx="5943600" cy="1047750"/>
          </a:xfrm>
          <a:prstGeom prst="rect">
            <a:avLst/>
          </a:prstGeom>
          <a:noFill/>
          <a:ln w="9525">
            <a:noFill/>
            <a:miter lim="800000"/>
            <a:headEnd/>
            <a:tailEnd/>
          </a:ln>
        </p:spPr>
      </p:pic>
      <p:pic>
        <p:nvPicPr>
          <p:cNvPr id="7" name="Picture 6"/>
          <p:cNvPicPr/>
          <p:nvPr/>
        </p:nvPicPr>
        <p:blipFill>
          <a:blip r:embed="rId3" cstate="print"/>
          <a:srcRect/>
          <a:stretch>
            <a:fillRect/>
          </a:stretch>
        </p:blipFill>
        <p:spPr bwMode="auto">
          <a:xfrm>
            <a:off x="1607127" y="4226205"/>
            <a:ext cx="5943600" cy="1047750"/>
          </a:xfrm>
          <a:prstGeom prst="rect">
            <a:avLst/>
          </a:prstGeom>
          <a:noFill/>
          <a:ln w="9525">
            <a:noFill/>
            <a:miter lim="800000"/>
            <a:headEnd/>
            <a:tailEnd/>
          </a:ln>
        </p:spPr>
      </p:pic>
    </p:spTree>
    <p:extLst>
      <p:ext uri="{BB962C8B-B14F-4D97-AF65-F5344CB8AC3E}">
        <p14:creationId xmlns:p14="http://schemas.microsoft.com/office/powerpoint/2010/main" val="13535245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a:xfrm>
            <a:off x="1066800" y="-2743200"/>
            <a:ext cx="8229600" cy="7924800"/>
          </a:xfrm>
        </p:spPr>
        <p:txBody>
          <a:bodyPr>
            <a:normAutofit/>
          </a:bodyPr>
          <a:lstStyle/>
          <a:p>
            <a:pPr algn="l">
              <a:defRPr/>
            </a:pPr>
            <a:r>
              <a:rPr lang="en-US" sz="3200" b="1" dirty="0" smtClean="0"/>
              <a:t>How many 1,000-pointed stars are there?</a:t>
            </a:r>
            <a:r>
              <a:rPr lang="en-US" b="1" dirty="0" smtClean="0">
                <a:solidFill>
                  <a:schemeClr val="hlink"/>
                </a:solidFill>
              </a:rPr>
              <a:t/>
            </a:r>
            <a:br>
              <a:rPr lang="en-US" b="1" dirty="0" smtClean="0">
                <a:solidFill>
                  <a:schemeClr val="hlink"/>
                </a:solidFill>
              </a:rPr>
            </a:br>
            <a:r>
              <a:rPr lang="en-US" sz="2400" dirty="0">
                <a:solidFill>
                  <a:srgbClr val="C00000"/>
                </a:solidFill>
              </a:rPr>
              <a:t/>
            </a:r>
            <a:br>
              <a:rPr lang="en-US" sz="2400" dirty="0">
                <a:solidFill>
                  <a:srgbClr val="C00000"/>
                </a:solidFill>
              </a:rPr>
            </a:br>
            <a:endParaRPr lang="en-US" b="1" u="sng" dirty="0" smtClean="0">
              <a:solidFill>
                <a:schemeClr val="hlink"/>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488093943"/>
              </p:ext>
            </p:extLst>
          </p:nvPr>
        </p:nvGraphicFramePr>
        <p:xfrm>
          <a:off x="1905000" y="1524000"/>
          <a:ext cx="5623560" cy="4006892"/>
        </p:xfrm>
        <a:graphic>
          <a:graphicData uri="http://schemas.openxmlformats.org/drawingml/2006/table">
            <a:tbl>
              <a:tblPr firstRow="1" firstCol="1" bandRow="1">
                <a:tableStyleId>{5C22544A-7EE6-4342-B048-85BDC9FD1C3A}</a:tableStyleId>
              </a:tblPr>
              <a:tblGrid>
                <a:gridCol w="1874520">
                  <a:extLst>
                    <a:ext uri="{9D8B030D-6E8A-4147-A177-3AD203B41FA5}">
                      <a16:colId xmlns:a16="http://schemas.microsoft.com/office/drawing/2014/main" xmlns="" val="20000"/>
                    </a:ext>
                  </a:extLst>
                </a:gridCol>
                <a:gridCol w="1874520">
                  <a:extLst>
                    <a:ext uri="{9D8B030D-6E8A-4147-A177-3AD203B41FA5}">
                      <a16:colId xmlns:a16="http://schemas.microsoft.com/office/drawing/2014/main" xmlns="" val="20001"/>
                    </a:ext>
                  </a:extLst>
                </a:gridCol>
                <a:gridCol w="1874520">
                  <a:extLst>
                    <a:ext uri="{9D8B030D-6E8A-4147-A177-3AD203B41FA5}">
                      <a16:colId xmlns:a16="http://schemas.microsoft.com/office/drawing/2014/main" xmlns="" val="20002"/>
                    </a:ext>
                  </a:extLst>
                </a:gridCol>
              </a:tblGrid>
              <a:tr h="345391">
                <a:tc>
                  <a:txBody>
                    <a:bodyPr/>
                    <a:lstStyle/>
                    <a:p>
                      <a:pPr marL="0" marR="0" algn="ctr">
                        <a:spcBef>
                          <a:spcPts val="0"/>
                        </a:spcBef>
                        <a:spcAft>
                          <a:spcPts val="0"/>
                        </a:spcAft>
                      </a:pPr>
                      <a:r>
                        <a:rPr lang="en-US" sz="1200" dirty="0">
                          <a:effectLst/>
                        </a:rPr>
                        <a:t>n</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a:effectLst/>
                        </a:rPr>
                        <a:t>Pairs of j values </a:t>
                      </a:r>
                    </a:p>
                    <a:p>
                      <a:pPr marL="0" marR="0" algn="ctr">
                        <a:spcBef>
                          <a:spcPts val="0"/>
                        </a:spcBef>
                        <a:spcAft>
                          <a:spcPts val="0"/>
                        </a:spcAft>
                      </a:pPr>
                      <a:r>
                        <a:rPr lang="en-US" sz="1200">
                          <a:effectLst/>
                        </a:rPr>
                        <a:t>producing stars</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Number of </a:t>
                      </a:r>
                    </a:p>
                    <a:p>
                      <a:pPr marL="0" marR="0" algn="ctr">
                        <a:spcBef>
                          <a:spcPts val="0"/>
                        </a:spcBef>
                        <a:spcAft>
                          <a:spcPts val="0"/>
                        </a:spcAft>
                      </a:pPr>
                      <a:r>
                        <a:rPr lang="en-US" sz="1200">
                          <a:effectLst/>
                        </a:rPr>
                        <a:t>n-pointed stars</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xmlns="" val="10000"/>
                  </a:ext>
                </a:extLst>
              </a:tr>
              <a:tr h="331012">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1"/>
                  </a:ext>
                </a:extLst>
              </a:tr>
              <a:tr h="331012">
                <a:tc>
                  <a:txBody>
                    <a:bodyPr/>
                    <a:lstStyle/>
                    <a:p>
                      <a:pPr marL="0" marR="0" algn="ctr">
                        <a:spcBef>
                          <a:spcPts val="0"/>
                        </a:spcBef>
                        <a:spcAft>
                          <a:spcPts val="0"/>
                        </a:spcAft>
                      </a:pPr>
                      <a:r>
                        <a:rPr lang="en-US" sz="1200" dirty="0">
                          <a:effectLst/>
                        </a:rPr>
                        <a:t>3</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2"/>
                  </a:ext>
                </a:extLst>
              </a:tr>
              <a:tr h="331012">
                <a:tc>
                  <a:txBody>
                    <a:bodyPr/>
                    <a:lstStyle/>
                    <a:p>
                      <a:pPr marL="0" marR="0" algn="ctr">
                        <a:spcBef>
                          <a:spcPts val="0"/>
                        </a:spcBef>
                        <a:spcAft>
                          <a:spcPts val="0"/>
                        </a:spcAft>
                      </a:pPr>
                      <a:r>
                        <a:rPr lang="en-US" sz="1200" dirty="0">
                          <a:effectLst/>
                        </a:rPr>
                        <a:t>4</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3"/>
                  </a:ext>
                </a:extLst>
              </a:tr>
              <a:tr h="331012">
                <a:tc>
                  <a:txBody>
                    <a:bodyPr/>
                    <a:lstStyle/>
                    <a:p>
                      <a:pPr marL="0" marR="0" algn="ctr">
                        <a:spcBef>
                          <a:spcPts val="0"/>
                        </a:spcBef>
                        <a:spcAft>
                          <a:spcPts val="0"/>
                        </a:spcAft>
                      </a:pPr>
                      <a:r>
                        <a:rPr lang="en-US" sz="1200" dirty="0">
                          <a:effectLst/>
                        </a:rPr>
                        <a:t>5</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4"/>
                  </a:ext>
                </a:extLst>
              </a:tr>
              <a:tr h="331012">
                <a:tc>
                  <a:txBody>
                    <a:bodyPr/>
                    <a:lstStyle/>
                    <a:p>
                      <a:pPr marL="0" marR="0" algn="ctr">
                        <a:spcBef>
                          <a:spcPts val="0"/>
                        </a:spcBef>
                        <a:spcAft>
                          <a:spcPts val="0"/>
                        </a:spcAft>
                      </a:pPr>
                      <a:r>
                        <a:rPr lang="en-US" sz="1200" dirty="0">
                          <a:effectLst/>
                        </a:rPr>
                        <a:t>6</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5"/>
                  </a:ext>
                </a:extLst>
              </a:tr>
              <a:tr h="331012">
                <a:tc>
                  <a:txBody>
                    <a:bodyPr/>
                    <a:lstStyle/>
                    <a:p>
                      <a:pPr marL="0" marR="0" algn="ctr">
                        <a:spcBef>
                          <a:spcPts val="0"/>
                        </a:spcBef>
                        <a:spcAft>
                          <a:spcPts val="0"/>
                        </a:spcAft>
                      </a:pPr>
                      <a:r>
                        <a:rPr lang="en-US" sz="1200" dirty="0">
                          <a:effectLst/>
                        </a:rPr>
                        <a:t>7</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6"/>
                  </a:ext>
                </a:extLst>
              </a:tr>
              <a:tr h="331012">
                <a:tc>
                  <a:txBody>
                    <a:bodyPr/>
                    <a:lstStyle/>
                    <a:p>
                      <a:pPr marL="0" marR="0" algn="ctr">
                        <a:spcBef>
                          <a:spcPts val="0"/>
                        </a:spcBef>
                        <a:spcAft>
                          <a:spcPts val="0"/>
                        </a:spcAft>
                      </a:pPr>
                      <a:r>
                        <a:rPr lang="en-US" sz="1200" dirty="0">
                          <a:effectLst/>
                        </a:rPr>
                        <a:t>8</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7"/>
                  </a:ext>
                </a:extLst>
              </a:tr>
              <a:tr h="331012">
                <a:tc>
                  <a:txBody>
                    <a:bodyPr/>
                    <a:lstStyle/>
                    <a:p>
                      <a:pPr marL="0" marR="0" algn="ctr">
                        <a:spcBef>
                          <a:spcPts val="0"/>
                        </a:spcBef>
                        <a:spcAft>
                          <a:spcPts val="0"/>
                        </a:spcAft>
                      </a:pPr>
                      <a:r>
                        <a:rPr lang="en-US" sz="1200" dirty="0">
                          <a:effectLst/>
                        </a:rPr>
                        <a:t>9</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8"/>
                  </a:ext>
                </a:extLst>
              </a:tr>
              <a:tr h="331012">
                <a:tc>
                  <a:txBody>
                    <a:bodyPr/>
                    <a:lstStyle/>
                    <a:p>
                      <a:pPr marL="0" marR="0" algn="ctr">
                        <a:spcBef>
                          <a:spcPts val="0"/>
                        </a:spcBef>
                        <a:spcAft>
                          <a:spcPts val="0"/>
                        </a:spcAft>
                      </a:pPr>
                      <a:r>
                        <a:rPr lang="en-US" sz="1200" dirty="0">
                          <a:effectLst/>
                        </a:rPr>
                        <a:t>10</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9"/>
                  </a:ext>
                </a:extLst>
              </a:tr>
              <a:tr h="331012">
                <a:tc>
                  <a:txBody>
                    <a:bodyPr/>
                    <a:lstStyle/>
                    <a:p>
                      <a:pPr marL="0" marR="0" algn="ctr">
                        <a:spcBef>
                          <a:spcPts val="0"/>
                        </a:spcBef>
                        <a:spcAft>
                          <a:spcPts val="0"/>
                        </a:spcAft>
                      </a:pPr>
                      <a:r>
                        <a:rPr lang="en-US" sz="1200" dirty="0">
                          <a:effectLst/>
                        </a:rPr>
                        <a:t>11</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10"/>
                  </a:ext>
                </a:extLst>
              </a:tr>
              <a:tr h="331012">
                <a:tc>
                  <a:txBody>
                    <a:bodyPr/>
                    <a:lstStyle/>
                    <a:p>
                      <a:pPr marL="0" marR="0" algn="ctr">
                        <a:spcBef>
                          <a:spcPts val="0"/>
                        </a:spcBef>
                        <a:spcAft>
                          <a:spcPts val="0"/>
                        </a:spcAft>
                      </a:pPr>
                      <a:r>
                        <a:rPr lang="en-US" sz="1200" dirty="0">
                          <a:effectLst/>
                        </a:rPr>
                        <a:t>12</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911471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a:xfrm>
            <a:off x="1219200" y="-2667000"/>
            <a:ext cx="8229600" cy="7924800"/>
          </a:xfrm>
        </p:spPr>
        <p:txBody>
          <a:bodyPr>
            <a:normAutofit/>
          </a:bodyPr>
          <a:lstStyle/>
          <a:p>
            <a:pPr algn="l">
              <a:defRPr/>
            </a:pPr>
            <a:r>
              <a:rPr lang="en-US" sz="3200" b="1" dirty="0" smtClean="0"/>
              <a:t>How many 1,000-pointed stars are there?</a:t>
            </a:r>
            <a:r>
              <a:rPr lang="en-US" b="1" dirty="0" smtClean="0">
                <a:solidFill>
                  <a:schemeClr val="hlink"/>
                </a:solidFill>
              </a:rPr>
              <a:t/>
            </a:r>
            <a:br>
              <a:rPr lang="en-US" b="1" dirty="0" smtClean="0">
                <a:solidFill>
                  <a:schemeClr val="hlink"/>
                </a:solidFill>
              </a:rPr>
            </a:br>
            <a:r>
              <a:rPr lang="en-US" sz="2400" dirty="0">
                <a:solidFill>
                  <a:srgbClr val="C00000"/>
                </a:solidFill>
              </a:rPr>
              <a:t/>
            </a:r>
            <a:br>
              <a:rPr lang="en-US" sz="2400" dirty="0">
                <a:solidFill>
                  <a:srgbClr val="C00000"/>
                </a:solidFill>
              </a:rPr>
            </a:br>
            <a:endParaRPr lang="en-US" b="1" u="sng" dirty="0" smtClean="0">
              <a:solidFill>
                <a:schemeClr val="hlink"/>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382353748"/>
              </p:ext>
            </p:extLst>
          </p:nvPr>
        </p:nvGraphicFramePr>
        <p:xfrm>
          <a:off x="1905000" y="1676400"/>
          <a:ext cx="5623560" cy="4041640"/>
        </p:xfrm>
        <a:graphic>
          <a:graphicData uri="http://schemas.openxmlformats.org/drawingml/2006/table">
            <a:tbl>
              <a:tblPr firstRow="1" firstCol="1" bandRow="1">
                <a:tableStyleId>{5C22544A-7EE6-4342-B048-85BDC9FD1C3A}</a:tableStyleId>
              </a:tblPr>
              <a:tblGrid>
                <a:gridCol w="1874520">
                  <a:extLst>
                    <a:ext uri="{9D8B030D-6E8A-4147-A177-3AD203B41FA5}">
                      <a16:colId xmlns:a16="http://schemas.microsoft.com/office/drawing/2014/main" xmlns="" val="20000"/>
                    </a:ext>
                  </a:extLst>
                </a:gridCol>
                <a:gridCol w="1874520">
                  <a:extLst>
                    <a:ext uri="{9D8B030D-6E8A-4147-A177-3AD203B41FA5}">
                      <a16:colId xmlns:a16="http://schemas.microsoft.com/office/drawing/2014/main" xmlns="" val="20001"/>
                    </a:ext>
                  </a:extLst>
                </a:gridCol>
                <a:gridCol w="1874520">
                  <a:extLst>
                    <a:ext uri="{9D8B030D-6E8A-4147-A177-3AD203B41FA5}">
                      <a16:colId xmlns:a16="http://schemas.microsoft.com/office/drawing/2014/main" xmlns="" val="20002"/>
                    </a:ext>
                  </a:extLst>
                </a:gridCol>
              </a:tblGrid>
              <a:tr h="345391">
                <a:tc>
                  <a:txBody>
                    <a:bodyPr/>
                    <a:lstStyle/>
                    <a:p>
                      <a:pPr marL="0" marR="0" algn="ctr">
                        <a:spcBef>
                          <a:spcPts val="0"/>
                        </a:spcBef>
                        <a:spcAft>
                          <a:spcPts val="0"/>
                        </a:spcAft>
                      </a:pPr>
                      <a:r>
                        <a:rPr lang="en-US" sz="1200" dirty="0">
                          <a:effectLst/>
                        </a:rPr>
                        <a:t>n</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a:effectLst/>
                        </a:rPr>
                        <a:t>Pairs of j values </a:t>
                      </a:r>
                    </a:p>
                    <a:p>
                      <a:pPr marL="0" marR="0" algn="ctr">
                        <a:spcBef>
                          <a:spcPts val="0"/>
                        </a:spcBef>
                        <a:spcAft>
                          <a:spcPts val="0"/>
                        </a:spcAft>
                      </a:pPr>
                      <a:r>
                        <a:rPr lang="en-US" sz="1200">
                          <a:effectLst/>
                        </a:rPr>
                        <a:t>producing stars</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Number of </a:t>
                      </a:r>
                    </a:p>
                    <a:p>
                      <a:pPr marL="0" marR="0" algn="ctr">
                        <a:spcBef>
                          <a:spcPts val="0"/>
                        </a:spcBef>
                        <a:spcAft>
                          <a:spcPts val="0"/>
                        </a:spcAft>
                      </a:pPr>
                      <a:r>
                        <a:rPr lang="en-US" sz="1200">
                          <a:effectLst/>
                        </a:rPr>
                        <a:t>n-pointed stars</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xmlns="" val="10000"/>
                  </a:ext>
                </a:extLst>
              </a:tr>
              <a:tr h="331012">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a:effectLst/>
                        </a:rPr>
                        <a:t> </a:t>
                      </a:r>
                      <a:r>
                        <a:rPr lang="en-US" sz="1200" dirty="0" smtClean="0">
                          <a:effectLst/>
                        </a:rPr>
                        <a:t>N/A</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0</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1"/>
                  </a:ext>
                </a:extLst>
              </a:tr>
              <a:tr h="331012">
                <a:tc>
                  <a:txBody>
                    <a:bodyPr/>
                    <a:lstStyle/>
                    <a:p>
                      <a:pPr marL="0" marR="0" algn="ctr">
                        <a:spcBef>
                          <a:spcPts val="0"/>
                        </a:spcBef>
                        <a:spcAft>
                          <a:spcPts val="0"/>
                        </a:spcAft>
                      </a:pPr>
                      <a:r>
                        <a:rPr lang="en-US" sz="1200" dirty="0">
                          <a:effectLst/>
                        </a:rPr>
                        <a:t>3</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N/A</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0</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2"/>
                  </a:ext>
                </a:extLst>
              </a:tr>
              <a:tr h="331012">
                <a:tc>
                  <a:txBody>
                    <a:bodyPr/>
                    <a:lstStyle/>
                    <a:p>
                      <a:pPr marL="0" marR="0" algn="ctr">
                        <a:spcBef>
                          <a:spcPts val="0"/>
                        </a:spcBef>
                        <a:spcAft>
                          <a:spcPts val="0"/>
                        </a:spcAft>
                      </a:pPr>
                      <a:r>
                        <a:rPr lang="en-US" sz="1200" dirty="0">
                          <a:effectLst/>
                        </a:rPr>
                        <a:t>4</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N/A</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0</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3"/>
                  </a:ext>
                </a:extLst>
              </a:tr>
              <a:tr h="331012">
                <a:tc>
                  <a:txBody>
                    <a:bodyPr/>
                    <a:lstStyle/>
                    <a:p>
                      <a:pPr marL="0" marR="0" algn="ctr">
                        <a:spcBef>
                          <a:spcPts val="0"/>
                        </a:spcBef>
                        <a:spcAft>
                          <a:spcPts val="0"/>
                        </a:spcAft>
                      </a:pPr>
                      <a:r>
                        <a:rPr lang="en-US" sz="1200" dirty="0">
                          <a:effectLst/>
                        </a:rPr>
                        <a:t>5</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(2,3)</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1</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4"/>
                  </a:ext>
                </a:extLst>
              </a:tr>
              <a:tr h="331012">
                <a:tc>
                  <a:txBody>
                    <a:bodyPr/>
                    <a:lstStyle/>
                    <a:p>
                      <a:pPr marL="0" marR="0" algn="ctr">
                        <a:spcBef>
                          <a:spcPts val="0"/>
                        </a:spcBef>
                        <a:spcAft>
                          <a:spcPts val="0"/>
                        </a:spcAft>
                      </a:pPr>
                      <a:r>
                        <a:rPr lang="en-US" sz="1200" dirty="0">
                          <a:effectLst/>
                        </a:rPr>
                        <a:t>6</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N/A</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0</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5"/>
                  </a:ext>
                </a:extLst>
              </a:tr>
              <a:tr h="331012">
                <a:tc>
                  <a:txBody>
                    <a:bodyPr/>
                    <a:lstStyle/>
                    <a:p>
                      <a:pPr marL="0" marR="0" algn="ctr">
                        <a:spcBef>
                          <a:spcPts val="0"/>
                        </a:spcBef>
                        <a:spcAft>
                          <a:spcPts val="0"/>
                        </a:spcAft>
                      </a:pPr>
                      <a:r>
                        <a:rPr lang="en-US" sz="1200" dirty="0">
                          <a:effectLst/>
                        </a:rPr>
                        <a:t>7</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(2,5) and (3,4)</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2</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6"/>
                  </a:ext>
                </a:extLst>
              </a:tr>
              <a:tr h="331012">
                <a:tc>
                  <a:txBody>
                    <a:bodyPr/>
                    <a:lstStyle/>
                    <a:p>
                      <a:pPr marL="0" marR="0" algn="ctr">
                        <a:spcBef>
                          <a:spcPts val="0"/>
                        </a:spcBef>
                        <a:spcAft>
                          <a:spcPts val="0"/>
                        </a:spcAft>
                      </a:pPr>
                      <a:r>
                        <a:rPr lang="en-US" sz="1200" dirty="0">
                          <a:effectLst/>
                        </a:rPr>
                        <a:t>8</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(3,5)</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1</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7"/>
                  </a:ext>
                </a:extLst>
              </a:tr>
              <a:tr h="331012">
                <a:tc>
                  <a:txBody>
                    <a:bodyPr/>
                    <a:lstStyle/>
                    <a:p>
                      <a:pPr marL="0" marR="0" algn="ctr">
                        <a:spcBef>
                          <a:spcPts val="0"/>
                        </a:spcBef>
                        <a:spcAft>
                          <a:spcPts val="0"/>
                        </a:spcAft>
                      </a:pPr>
                      <a:r>
                        <a:rPr lang="en-US" sz="1200" dirty="0">
                          <a:effectLst/>
                        </a:rPr>
                        <a:t>9</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(2,7) and (4,5)</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2</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8"/>
                  </a:ext>
                </a:extLst>
              </a:tr>
              <a:tr h="331012">
                <a:tc>
                  <a:txBody>
                    <a:bodyPr/>
                    <a:lstStyle/>
                    <a:p>
                      <a:pPr marL="0" marR="0" algn="ctr">
                        <a:spcBef>
                          <a:spcPts val="0"/>
                        </a:spcBef>
                        <a:spcAft>
                          <a:spcPts val="0"/>
                        </a:spcAft>
                      </a:pPr>
                      <a:r>
                        <a:rPr lang="en-US" sz="1200" dirty="0">
                          <a:effectLst/>
                        </a:rPr>
                        <a:t>10</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(3,7)</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1</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09"/>
                  </a:ext>
                </a:extLst>
              </a:tr>
              <a:tr h="331012">
                <a:tc>
                  <a:txBody>
                    <a:bodyPr/>
                    <a:lstStyle/>
                    <a:p>
                      <a:pPr marL="0" marR="0" algn="ctr">
                        <a:spcBef>
                          <a:spcPts val="0"/>
                        </a:spcBef>
                        <a:spcAft>
                          <a:spcPts val="0"/>
                        </a:spcAft>
                      </a:pPr>
                      <a:r>
                        <a:rPr lang="en-US" sz="1200" dirty="0">
                          <a:effectLst/>
                        </a:rPr>
                        <a:t>11</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(2,9) and (3,8)</a:t>
                      </a:r>
                      <a:r>
                        <a:rPr lang="en-US" sz="1200" baseline="0" dirty="0" smtClean="0">
                          <a:effectLst/>
                        </a:rPr>
                        <a:t> and (4,7) and (5,6)</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4</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10"/>
                  </a:ext>
                </a:extLst>
              </a:tr>
              <a:tr h="331012">
                <a:tc>
                  <a:txBody>
                    <a:bodyPr/>
                    <a:lstStyle/>
                    <a:p>
                      <a:pPr marL="0" marR="0" algn="ctr">
                        <a:spcBef>
                          <a:spcPts val="0"/>
                        </a:spcBef>
                        <a:spcAft>
                          <a:spcPts val="0"/>
                        </a:spcAft>
                      </a:pPr>
                      <a:r>
                        <a:rPr lang="en-US" sz="1200" dirty="0">
                          <a:effectLst/>
                        </a:rPr>
                        <a:t>12</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200" dirty="0" smtClean="0">
                          <a:effectLst/>
                        </a:rPr>
                        <a:t>(5,7)</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1</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2348849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a:xfrm>
            <a:off x="914400" y="-838200"/>
            <a:ext cx="8229600" cy="7924800"/>
          </a:xfrm>
        </p:spPr>
        <p:txBody>
          <a:bodyPr>
            <a:normAutofit/>
          </a:bodyPr>
          <a:lstStyle/>
          <a:p>
            <a:pPr algn="l"/>
            <a:r>
              <a:rPr lang="en-US" sz="3200" b="1" dirty="0" smtClean="0"/>
              <a:t>How many 1,000-pointed stars are there?</a:t>
            </a:r>
            <a:r>
              <a:rPr lang="en-US" sz="2400" dirty="0">
                <a:solidFill>
                  <a:srgbClr val="C00000"/>
                </a:solidFill>
              </a:rPr>
              <a:t/>
            </a:r>
            <a:br>
              <a:rPr lang="en-US" sz="2400" dirty="0">
                <a:solidFill>
                  <a:srgbClr val="C00000"/>
                </a:solidFill>
              </a:rPr>
            </a:br>
            <a:r>
              <a:rPr lang="en-US" sz="1400" b="1" u="sng" dirty="0"/>
              <a:t>Activity Sheet #</a:t>
            </a:r>
            <a:r>
              <a:rPr lang="en-US" sz="1400" b="1" u="sng" dirty="0" smtClean="0"/>
              <a:t>3</a:t>
            </a:r>
            <a:r>
              <a:rPr lang="en-US" sz="1400" dirty="0"/>
              <a:t> </a:t>
            </a:r>
            <a:r>
              <a:rPr lang="en-US" sz="1400" dirty="0" smtClean="0"/>
              <a:t/>
            </a:r>
            <a:br>
              <a:rPr lang="en-US" sz="1400" dirty="0" smtClean="0"/>
            </a:br>
            <a:r>
              <a:rPr lang="en-US" sz="1400" dirty="0"/>
              <a:t/>
            </a:r>
            <a:br>
              <a:rPr lang="en-US" sz="1400" dirty="0"/>
            </a:br>
            <a:r>
              <a:rPr lang="en-US" sz="1400" dirty="0"/>
              <a:t>#1)  Circle the numbers below that are relatively prime to </a:t>
            </a:r>
            <a:r>
              <a:rPr lang="en-US" sz="1400" i="1" dirty="0"/>
              <a:t>n</a:t>
            </a:r>
            <a:r>
              <a:rPr lang="en-US" sz="1400" dirty="0"/>
              <a:t> = 20 and determine the number of stars with 20 points</a:t>
            </a:r>
            <a:r>
              <a:rPr lang="en-US" sz="1400" dirty="0" smtClean="0"/>
              <a:t>.  </a:t>
            </a:r>
            <a:r>
              <a:rPr lang="en-US" sz="1400" dirty="0"/>
              <a:t/>
            </a:r>
            <a:br>
              <a:rPr lang="en-US" sz="1400" dirty="0"/>
            </a:br>
            <a:r>
              <a:rPr lang="en-US" sz="1400" dirty="0"/>
              <a:t> </a:t>
            </a:r>
            <a:br>
              <a:rPr lang="en-US" sz="1400" dirty="0"/>
            </a:br>
            <a:r>
              <a:rPr lang="en-US" sz="1400" dirty="0" smtClean="0"/>
              <a:t>#</a:t>
            </a:r>
            <a:r>
              <a:rPr lang="en-US" sz="1400" dirty="0"/>
              <a:t>2) Circle the numbers below that are relatively prime to </a:t>
            </a:r>
            <a:r>
              <a:rPr lang="en-US" sz="1400" i="1" dirty="0"/>
              <a:t>n</a:t>
            </a:r>
            <a:r>
              <a:rPr lang="en-US" sz="1400" dirty="0"/>
              <a:t> = 45 and determine the number of stars with 45 points. </a:t>
            </a:r>
            <a:r>
              <a:rPr lang="en-US" sz="1400" b="1" dirty="0" smtClean="0"/>
              <a:t/>
            </a:r>
            <a:br>
              <a:rPr lang="en-US" sz="1400" b="1" dirty="0" smtClean="0"/>
            </a:br>
            <a:r>
              <a:rPr lang="en-US" sz="1400" b="1" dirty="0"/>
              <a:t/>
            </a:r>
            <a:br>
              <a:rPr lang="en-US" sz="1400" b="1" dirty="0"/>
            </a:br>
            <a:r>
              <a:rPr lang="en-US" sz="1400" dirty="0" smtClean="0"/>
              <a:t>#3</a:t>
            </a:r>
            <a:r>
              <a:rPr lang="en-US" sz="1400" dirty="0"/>
              <a:t>) How many numbers from 1 to 100 contain a factor of 2 ?                   _____________</a:t>
            </a:r>
            <a:br>
              <a:rPr lang="en-US" sz="1400" dirty="0"/>
            </a:br>
            <a:r>
              <a:rPr lang="en-US" sz="1400" dirty="0"/>
              <a:t>      How many numbers from 1 to 100 contain a factor of 5 ?                   _____________</a:t>
            </a:r>
            <a:br>
              <a:rPr lang="en-US" sz="1400" dirty="0"/>
            </a:br>
            <a:r>
              <a:rPr lang="en-US" sz="1400" dirty="0"/>
              <a:t>      How many numbers from 1 to 100 contain a factor of both 2 and 5 ? _____________</a:t>
            </a:r>
            <a:br>
              <a:rPr lang="en-US" sz="1400" dirty="0"/>
            </a:br>
            <a:r>
              <a:rPr lang="en-US" sz="1400" dirty="0"/>
              <a:t> </a:t>
            </a:r>
            <a:br>
              <a:rPr lang="en-US" sz="1400" dirty="0"/>
            </a:br>
            <a:r>
              <a:rPr lang="en-US" sz="1400" dirty="0"/>
              <a:t>      How many numbers from 1 to 100 are relatively prime to 100 ?         _____________</a:t>
            </a:r>
            <a:br>
              <a:rPr lang="en-US" sz="1400" dirty="0"/>
            </a:br>
            <a:r>
              <a:rPr lang="en-US" sz="1400" dirty="0"/>
              <a:t>      How many 100-pointed stars are there?  ___________________</a:t>
            </a:r>
            <a:br>
              <a:rPr lang="en-US" sz="1400" dirty="0"/>
            </a:br>
            <a:r>
              <a:rPr lang="en-US" sz="1400" dirty="0"/>
              <a:t> </a:t>
            </a:r>
            <a:br>
              <a:rPr lang="en-US" sz="1400" dirty="0"/>
            </a:br>
            <a:r>
              <a:rPr lang="en-US" sz="1400" dirty="0"/>
              <a:t>#4) How many numbers from 1 to 1000 contain a factor of 2 ?                   ____________</a:t>
            </a:r>
            <a:br>
              <a:rPr lang="en-US" sz="1400" dirty="0"/>
            </a:br>
            <a:r>
              <a:rPr lang="en-US" sz="1400" dirty="0"/>
              <a:t>      How many numbers from 1 to 1000 contain a factor of 5 ?                   ____________</a:t>
            </a:r>
            <a:br>
              <a:rPr lang="en-US" sz="1400" dirty="0"/>
            </a:br>
            <a:r>
              <a:rPr lang="en-US" sz="1400" dirty="0"/>
              <a:t>      How many numbers from 1 to 1000 contain a factor of both 2 and 5 ? ____________</a:t>
            </a:r>
            <a:br>
              <a:rPr lang="en-US" sz="1400" dirty="0"/>
            </a:br>
            <a:r>
              <a:rPr lang="en-US" sz="1400" dirty="0"/>
              <a:t> </a:t>
            </a:r>
            <a:br>
              <a:rPr lang="en-US" sz="1400" dirty="0"/>
            </a:br>
            <a:r>
              <a:rPr lang="en-US" sz="1400" dirty="0"/>
              <a:t>      How many numbers from 1 to 1000 are relatively prime to 1000 ?      _____________</a:t>
            </a:r>
            <a:br>
              <a:rPr lang="en-US" sz="1400" dirty="0"/>
            </a:br>
            <a:r>
              <a:rPr lang="en-US" sz="1400" dirty="0"/>
              <a:t>      How many 1000-pointed stars are there?  ___________________</a:t>
            </a:r>
            <a:br>
              <a:rPr lang="en-US" sz="1400" dirty="0"/>
            </a:br>
            <a:endParaRPr lang="en-US" sz="1400" b="1" u="sng" dirty="0" smtClean="0">
              <a:solidFill>
                <a:schemeClr val="hlink"/>
              </a:solidFill>
            </a:endParaRPr>
          </a:p>
        </p:txBody>
      </p:sp>
    </p:spTree>
    <p:extLst>
      <p:ext uri="{BB962C8B-B14F-4D97-AF65-F5344CB8AC3E}">
        <p14:creationId xmlns:p14="http://schemas.microsoft.com/office/powerpoint/2010/main" val="3917029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Find the sum of all the roots, real and non-real, of the equation x</a:t>
            </a:r>
            <a:r>
              <a:rPr lang="en-US" baseline="30000" dirty="0"/>
              <a:t>2001</a:t>
            </a:r>
            <a:r>
              <a:rPr lang="en-US" dirty="0"/>
              <a:t> + ( ½ - x)</a:t>
            </a:r>
            <a:r>
              <a:rPr lang="en-US" baseline="30000" dirty="0"/>
              <a:t>2001</a:t>
            </a:r>
            <a:r>
              <a:rPr lang="en-US" dirty="0"/>
              <a:t> = 0, given that there are no multiple roots.</a:t>
            </a:r>
          </a:p>
          <a:p>
            <a:pPr marL="109728" indent="0">
              <a:buNone/>
            </a:pPr>
            <a:endParaRPr lang="en-US" dirty="0"/>
          </a:p>
        </p:txBody>
      </p:sp>
      <p:sp>
        <p:nvSpPr>
          <p:cNvPr id="3" name="Title 2"/>
          <p:cNvSpPr>
            <a:spLocks noGrp="1"/>
          </p:cNvSpPr>
          <p:nvPr>
            <p:ph type="title"/>
          </p:nvPr>
        </p:nvSpPr>
        <p:spPr/>
        <p:txBody>
          <a:bodyPr/>
          <a:lstStyle/>
          <a:p>
            <a:r>
              <a:rPr lang="en-US" dirty="0">
                <a:effectLst/>
              </a:rPr>
              <a:t>AIME 2001 Problem 3 </a:t>
            </a:r>
            <a:endParaRPr lang="en-US" dirty="0"/>
          </a:p>
        </p:txBody>
      </p:sp>
    </p:spTree>
    <p:extLst>
      <p:ext uri="{BB962C8B-B14F-4D97-AF65-F5344CB8AC3E}">
        <p14:creationId xmlns:p14="http://schemas.microsoft.com/office/powerpoint/2010/main" val="724300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a:xfrm>
            <a:off x="762000" y="-685800"/>
            <a:ext cx="8229600" cy="7924800"/>
          </a:xfrm>
        </p:spPr>
        <p:txBody>
          <a:bodyPr>
            <a:normAutofit/>
          </a:bodyPr>
          <a:lstStyle/>
          <a:p>
            <a:pPr algn="l"/>
            <a:r>
              <a:rPr lang="en-US" sz="3200" b="1" dirty="0" smtClean="0"/>
              <a:t>How many 1,000-pointed stars are there?</a:t>
            </a:r>
            <a:r>
              <a:rPr lang="en-US" sz="2400" dirty="0">
                <a:solidFill>
                  <a:srgbClr val="C00000"/>
                </a:solidFill>
              </a:rPr>
              <a:t/>
            </a:r>
            <a:br>
              <a:rPr lang="en-US" sz="2400" dirty="0">
                <a:solidFill>
                  <a:srgbClr val="C00000"/>
                </a:solidFill>
              </a:rPr>
            </a:br>
            <a:r>
              <a:rPr lang="en-US" sz="1400" b="1" u="sng" dirty="0"/>
              <a:t>Activity Sheet #</a:t>
            </a:r>
            <a:r>
              <a:rPr lang="en-US" sz="1400" b="1" u="sng" dirty="0" smtClean="0"/>
              <a:t>3</a:t>
            </a:r>
            <a:r>
              <a:rPr lang="en-US" sz="1400" dirty="0"/>
              <a:t> </a:t>
            </a:r>
            <a:r>
              <a:rPr lang="en-US" sz="1400" dirty="0" smtClean="0"/>
              <a:t/>
            </a:r>
            <a:br>
              <a:rPr lang="en-US" sz="1400" dirty="0" smtClean="0"/>
            </a:br>
            <a:r>
              <a:rPr lang="en-US" sz="1400" dirty="0"/>
              <a:t/>
            </a:r>
            <a:br>
              <a:rPr lang="en-US" sz="1400" dirty="0"/>
            </a:br>
            <a:r>
              <a:rPr lang="en-US" sz="1400" dirty="0"/>
              <a:t>#1)  Circle the numbers below that are relatively prime to </a:t>
            </a:r>
            <a:r>
              <a:rPr lang="en-US" sz="1400" i="1" dirty="0"/>
              <a:t>n</a:t>
            </a:r>
            <a:r>
              <a:rPr lang="en-US" sz="1400" dirty="0"/>
              <a:t> = 20 and determine the number of stars with 20 points</a:t>
            </a:r>
            <a:r>
              <a:rPr lang="en-US" sz="1400" dirty="0" smtClean="0"/>
              <a:t>.   </a:t>
            </a:r>
            <a:r>
              <a:rPr lang="en-US" sz="1600" dirty="0" smtClean="0">
                <a:solidFill>
                  <a:srgbClr val="C00000"/>
                </a:solidFill>
              </a:rPr>
              <a:t>ANSWER: 1,3,7,9,11,13,17,19  </a:t>
            </a:r>
            <a:r>
              <a:rPr lang="en-US" sz="1600" dirty="0" smtClean="0">
                <a:solidFill>
                  <a:srgbClr val="C00000"/>
                </a:solidFill>
                <a:sym typeface="Wingdings" pitchFamily="2" charset="2"/>
              </a:rPr>
              <a:t> 3 stars with 20 points</a:t>
            </a:r>
            <a:r>
              <a:rPr lang="en-US" sz="1400" dirty="0"/>
              <a:t/>
            </a:r>
            <a:br>
              <a:rPr lang="en-US" sz="1400" dirty="0"/>
            </a:br>
            <a:r>
              <a:rPr lang="en-US" sz="1400" dirty="0"/>
              <a:t> </a:t>
            </a:r>
            <a:br>
              <a:rPr lang="en-US" sz="1400" dirty="0"/>
            </a:br>
            <a:r>
              <a:rPr lang="en-US" sz="1400" dirty="0" smtClean="0"/>
              <a:t>#</a:t>
            </a:r>
            <a:r>
              <a:rPr lang="en-US" sz="1400" dirty="0"/>
              <a:t>2) Circle the numbers below that are relatively prime to </a:t>
            </a:r>
            <a:r>
              <a:rPr lang="en-US" sz="1400" i="1" dirty="0"/>
              <a:t>n</a:t>
            </a:r>
            <a:r>
              <a:rPr lang="en-US" sz="1400" dirty="0"/>
              <a:t> = 45 and determine the number of stars with 45 points. </a:t>
            </a:r>
            <a:r>
              <a:rPr lang="en-US" sz="1600" dirty="0">
                <a:solidFill>
                  <a:srgbClr val="C00000"/>
                </a:solidFill>
              </a:rPr>
              <a:t>ANSWER: </a:t>
            </a:r>
            <a:r>
              <a:rPr lang="en-US" sz="1600" dirty="0" smtClean="0">
                <a:solidFill>
                  <a:srgbClr val="C00000"/>
                </a:solidFill>
              </a:rPr>
              <a:t>1,2,4,7,8,11,13,14,16,17,19,22,23,26,28,29,31,32,34,37,38,41,43,44 </a:t>
            </a:r>
            <a:br>
              <a:rPr lang="en-US" sz="1600" dirty="0" smtClean="0">
                <a:solidFill>
                  <a:srgbClr val="C00000"/>
                </a:solidFill>
              </a:rPr>
            </a:br>
            <a:r>
              <a:rPr lang="en-US" sz="1600" dirty="0">
                <a:solidFill>
                  <a:srgbClr val="C00000"/>
                </a:solidFill>
              </a:rPr>
              <a:t>	</a:t>
            </a:r>
            <a:r>
              <a:rPr lang="en-US" sz="1600" dirty="0" smtClean="0">
                <a:solidFill>
                  <a:srgbClr val="C00000"/>
                </a:solidFill>
              </a:rPr>
              <a:t>	</a:t>
            </a:r>
            <a:r>
              <a:rPr lang="en-US" sz="1600" dirty="0" smtClean="0">
                <a:solidFill>
                  <a:srgbClr val="C00000"/>
                </a:solidFill>
                <a:sym typeface="Wingdings" pitchFamily="2" charset="2"/>
              </a:rPr>
              <a:t> 11 </a:t>
            </a:r>
            <a:r>
              <a:rPr lang="en-US" sz="1600" dirty="0">
                <a:solidFill>
                  <a:srgbClr val="C00000"/>
                </a:solidFill>
                <a:sym typeface="Wingdings" pitchFamily="2" charset="2"/>
              </a:rPr>
              <a:t>stars with </a:t>
            </a:r>
            <a:r>
              <a:rPr lang="en-US" sz="1600" dirty="0" smtClean="0">
                <a:solidFill>
                  <a:srgbClr val="C00000"/>
                </a:solidFill>
                <a:sym typeface="Wingdings" pitchFamily="2" charset="2"/>
              </a:rPr>
              <a:t>45 points</a:t>
            </a:r>
            <a:r>
              <a:rPr lang="en-US" sz="1400" b="1" dirty="0"/>
              <a:t/>
            </a:r>
            <a:br>
              <a:rPr lang="en-US" sz="1400" b="1" dirty="0"/>
            </a:br>
            <a:r>
              <a:rPr lang="en-US" sz="1400" dirty="0" smtClean="0"/>
              <a:t>#3</a:t>
            </a:r>
            <a:r>
              <a:rPr lang="en-US" sz="1400" dirty="0"/>
              <a:t>) How many numbers from 1 to 100 contain a factor of 2 ?                   </a:t>
            </a:r>
            <a:r>
              <a:rPr lang="en-US" sz="1400" u="sng" dirty="0" smtClean="0"/>
              <a:t>_____50________</a:t>
            </a:r>
            <a:r>
              <a:rPr lang="en-US" sz="1400" dirty="0"/>
              <a:t/>
            </a:r>
            <a:br>
              <a:rPr lang="en-US" sz="1400" dirty="0"/>
            </a:br>
            <a:r>
              <a:rPr lang="en-US" sz="1400" dirty="0"/>
              <a:t>      How many numbers from 1 to 100 contain a factor of 5 ?                   </a:t>
            </a:r>
            <a:r>
              <a:rPr lang="en-US" sz="1400" u="sng" dirty="0" smtClean="0"/>
              <a:t>______20_______</a:t>
            </a:r>
            <a:r>
              <a:rPr lang="en-US" sz="1400" dirty="0"/>
              <a:t/>
            </a:r>
            <a:br>
              <a:rPr lang="en-US" sz="1400" dirty="0"/>
            </a:br>
            <a:r>
              <a:rPr lang="en-US" sz="1400" dirty="0"/>
              <a:t>      How many numbers from 1 to 100 contain a factor of both 2 and 5 ? </a:t>
            </a:r>
            <a:r>
              <a:rPr lang="en-US" sz="1400" dirty="0" smtClean="0"/>
              <a:t>_____</a:t>
            </a:r>
            <a:r>
              <a:rPr lang="en-US" sz="1400" u="sng" dirty="0" smtClean="0"/>
              <a:t>10</a:t>
            </a:r>
            <a:r>
              <a:rPr lang="en-US" sz="1400" dirty="0" smtClean="0"/>
              <a:t>________</a:t>
            </a:r>
            <a:r>
              <a:rPr lang="en-US" sz="1400" dirty="0"/>
              <a:t/>
            </a:r>
            <a:br>
              <a:rPr lang="en-US" sz="1400" dirty="0"/>
            </a:br>
            <a:r>
              <a:rPr lang="en-US" sz="1400" dirty="0"/>
              <a:t> </a:t>
            </a:r>
            <a:br>
              <a:rPr lang="en-US" sz="1400" dirty="0"/>
            </a:br>
            <a:r>
              <a:rPr lang="en-US" sz="1400" dirty="0"/>
              <a:t>      How many numbers from 1 to 100 are relatively prime to 100 ?         </a:t>
            </a:r>
            <a:r>
              <a:rPr lang="en-US" sz="1400" dirty="0" smtClean="0"/>
              <a:t>______</a:t>
            </a:r>
            <a:r>
              <a:rPr lang="en-US" sz="1400" u="sng" dirty="0" smtClean="0"/>
              <a:t>40</a:t>
            </a:r>
            <a:r>
              <a:rPr lang="en-US" sz="1400" dirty="0" smtClean="0"/>
              <a:t>_______</a:t>
            </a:r>
            <a:r>
              <a:rPr lang="en-US" sz="1400" dirty="0"/>
              <a:t/>
            </a:r>
            <a:br>
              <a:rPr lang="en-US" sz="1400" dirty="0"/>
            </a:br>
            <a:r>
              <a:rPr lang="en-US" sz="1400" dirty="0"/>
              <a:t>      How many 100-pointed stars are there?  </a:t>
            </a:r>
            <a:r>
              <a:rPr lang="en-US" sz="1400" u="sng" dirty="0" smtClean="0"/>
              <a:t>________19</a:t>
            </a:r>
            <a:r>
              <a:rPr lang="en-US" sz="1400" dirty="0" smtClean="0"/>
              <a:t>___________</a:t>
            </a:r>
            <a:r>
              <a:rPr lang="en-US" sz="1400" dirty="0"/>
              <a:t/>
            </a:r>
            <a:br>
              <a:rPr lang="en-US" sz="1400" dirty="0"/>
            </a:br>
            <a:r>
              <a:rPr lang="en-US" sz="1400" dirty="0"/>
              <a:t> </a:t>
            </a:r>
            <a:br>
              <a:rPr lang="en-US" sz="1400" dirty="0"/>
            </a:br>
            <a:r>
              <a:rPr lang="en-US" sz="1400" dirty="0"/>
              <a:t>#4) How many numbers from 1 to 1000 contain a factor of 2 ?                   </a:t>
            </a:r>
            <a:r>
              <a:rPr lang="en-US" sz="1400" u="sng" dirty="0" smtClean="0"/>
              <a:t>______500</a:t>
            </a:r>
            <a:r>
              <a:rPr lang="en-US" sz="1400" dirty="0" smtClean="0"/>
              <a:t>______</a:t>
            </a:r>
            <a:r>
              <a:rPr lang="en-US" sz="1400" dirty="0"/>
              <a:t/>
            </a:r>
            <a:br>
              <a:rPr lang="en-US" sz="1400" dirty="0"/>
            </a:br>
            <a:r>
              <a:rPr lang="en-US" sz="1400" dirty="0"/>
              <a:t>      How many numbers from 1 to 1000 contain a factor of 5 ?                   </a:t>
            </a:r>
            <a:r>
              <a:rPr lang="en-US" sz="1400" u="sng" dirty="0" smtClean="0"/>
              <a:t>______200</a:t>
            </a:r>
            <a:r>
              <a:rPr lang="en-US" sz="1400" dirty="0" smtClean="0"/>
              <a:t>_____</a:t>
            </a:r>
            <a:r>
              <a:rPr lang="en-US" sz="1400" dirty="0"/>
              <a:t/>
            </a:r>
            <a:br>
              <a:rPr lang="en-US" sz="1400" dirty="0"/>
            </a:br>
            <a:r>
              <a:rPr lang="en-US" sz="1400" dirty="0"/>
              <a:t>      How many numbers from 1 to 1000 contain a factor of both 2 and 5 ? </a:t>
            </a:r>
            <a:r>
              <a:rPr lang="en-US" sz="1400" dirty="0" smtClean="0"/>
              <a:t>____</a:t>
            </a:r>
            <a:r>
              <a:rPr lang="en-US" sz="1400" u="sng" dirty="0" smtClean="0"/>
              <a:t>100</a:t>
            </a:r>
            <a:r>
              <a:rPr lang="en-US" sz="1400" dirty="0" smtClean="0"/>
              <a:t>________</a:t>
            </a:r>
            <a:r>
              <a:rPr lang="en-US" sz="1400" dirty="0"/>
              <a:t/>
            </a:r>
            <a:br>
              <a:rPr lang="en-US" sz="1400" dirty="0"/>
            </a:br>
            <a:r>
              <a:rPr lang="en-US" sz="1400" dirty="0"/>
              <a:t> </a:t>
            </a:r>
            <a:br>
              <a:rPr lang="en-US" sz="1400" dirty="0"/>
            </a:br>
            <a:r>
              <a:rPr lang="en-US" sz="1400" dirty="0"/>
              <a:t>      How many numbers from 1 to 1000 are relatively prime to 1000 ?      </a:t>
            </a:r>
            <a:r>
              <a:rPr lang="en-US" sz="1400" u="sng" dirty="0" smtClean="0"/>
              <a:t>______400</a:t>
            </a:r>
            <a:r>
              <a:rPr lang="en-US" sz="1400" dirty="0" smtClean="0"/>
              <a:t>_______</a:t>
            </a:r>
            <a:r>
              <a:rPr lang="en-US" sz="1400" dirty="0"/>
              <a:t/>
            </a:r>
            <a:br>
              <a:rPr lang="en-US" sz="1400" dirty="0"/>
            </a:br>
            <a:r>
              <a:rPr lang="en-US" sz="1400" dirty="0"/>
              <a:t>      How many 1000-pointed stars are there?  </a:t>
            </a:r>
            <a:r>
              <a:rPr lang="en-US" sz="1400" u="sng" dirty="0" smtClean="0"/>
              <a:t>________199</a:t>
            </a:r>
            <a:r>
              <a:rPr lang="en-US" sz="1400" dirty="0" smtClean="0"/>
              <a:t>___________</a:t>
            </a:r>
            <a:r>
              <a:rPr lang="en-US" sz="1400" dirty="0"/>
              <a:t/>
            </a:r>
            <a:br>
              <a:rPr lang="en-US" sz="1400" dirty="0"/>
            </a:br>
            <a:endParaRPr lang="en-US" sz="1400" b="1" u="sng" dirty="0" smtClean="0">
              <a:solidFill>
                <a:schemeClr val="hlink"/>
              </a:solidFill>
            </a:endParaRPr>
          </a:p>
        </p:txBody>
      </p:sp>
    </p:spTree>
    <p:extLst>
      <p:ext uri="{BB962C8B-B14F-4D97-AF65-F5344CB8AC3E}">
        <p14:creationId xmlns:p14="http://schemas.microsoft.com/office/powerpoint/2010/main" val="1382037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991600" cy="4525963"/>
          </a:xfrm>
        </p:spPr>
        <p:txBody>
          <a:bodyPr>
            <a:normAutofit lnSpcReduction="10000"/>
          </a:bodyPr>
          <a:lstStyle/>
          <a:p>
            <a:pPr marL="109728" indent="0">
              <a:buNone/>
            </a:pPr>
            <a:r>
              <a:rPr lang="en-US" dirty="0"/>
              <a:t>Let </a:t>
            </a:r>
            <a:endParaRPr lang="en-US" dirty="0" smtClean="0"/>
          </a:p>
          <a:p>
            <a:pPr marL="109728" indent="0">
              <a:buNone/>
            </a:pPr>
            <a:r>
              <a:rPr lang="en-US" sz="2400" b="1" i="1" dirty="0" smtClean="0"/>
              <a:t>N</a:t>
            </a:r>
            <a:r>
              <a:rPr lang="en-US" sz="2400" b="1" dirty="0" smtClean="0"/>
              <a:t> </a:t>
            </a:r>
            <a:r>
              <a:rPr lang="en-US" sz="2400" b="1" dirty="0"/>
              <a:t>= 100</a:t>
            </a:r>
            <a:r>
              <a:rPr lang="en-US" sz="2400" b="1" baseline="30000" dirty="0"/>
              <a:t>2</a:t>
            </a:r>
            <a:r>
              <a:rPr lang="en-US" sz="2400" b="1" dirty="0"/>
              <a:t> + 99</a:t>
            </a:r>
            <a:r>
              <a:rPr lang="en-US" sz="2400" b="1" baseline="30000" dirty="0"/>
              <a:t>2</a:t>
            </a:r>
            <a:r>
              <a:rPr lang="en-US" sz="2400" b="1" dirty="0"/>
              <a:t> – 98</a:t>
            </a:r>
            <a:r>
              <a:rPr lang="en-US" sz="2400" b="1" baseline="30000" dirty="0"/>
              <a:t>2</a:t>
            </a:r>
            <a:r>
              <a:rPr lang="en-US" sz="2400" b="1" dirty="0"/>
              <a:t> – 97</a:t>
            </a:r>
            <a:r>
              <a:rPr lang="en-US" sz="2400" b="1" baseline="30000" dirty="0"/>
              <a:t>2</a:t>
            </a:r>
            <a:r>
              <a:rPr lang="en-US" sz="2400" b="1" dirty="0"/>
              <a:t> + 96</a:t>
            </a:r>
            <a:r>
              <a:rPr lang="en-US" sz="2400" b="1" baseline="30000" dirty="0"/>
              <a:t>2</a:t>
            </a:r>
            <a:r>
              <a:rPr lang="en-US" sz="2400" b="1" dirty="0"/>
              <a:t> +…+ 4</a:t>
            </a:r>
            <a:r>
              <a:rPr lang="en-US" sz="2400" b="1" baseline="30000" dirty="0"/>
              <a:t>2</a:t>
            </a:r>
            <a:r>
              <a:rPr lang="en-US" sz="2400" b="1" dirty="0"/>
              <a:t> + 3</a:t>
            </a:r>
            <a:r>
              <a:rPr lang="en-US" sz="2400" b="1" baseline="30000" dirty="0"/>
              <a:t>2</a:t>
            </a:r>
            <a:r>
              <a:rPr lang="en-US" sz="2400" b="1" dirty="0"/>
              <a:t> – 2</a:t>
            </a:r>
            <a:r>
              <a:rPr lang="en-US" sz="2400" b="1" baseline="30000" dirty="0"/>
              <a:t>2</a:t>
            </a:r>
            <a:r>
              <a:rPr lang="en-US" sz="2400" b="1" dirty="0"/>
              <a:t> –1</a:t>
            </a:r>
            <a:r>
              <a:rPr lang="en-US" sz="2400" b="1" baseline="30000" dirty="0"/>
              <a:t>2</a:t>
            </a:r>
            <a:r>
              <a:rPr lang="en-US" sz="2400" b="1" dirty="0"/>
              <a:t>,</a:t>
            </a:r>
            <a:r>
              <a:rPr lang="en-US" b="1" dirty="0"/>
              <a:t> </a:t>
            </a:r>
            <a:endParaRPr lang="en-US" b="1" dirty="0" smtClean="0"/>
          </a:p>
          <a:p>
            <a:pPr marL="109728" indent="0">
              <a:buNone/>
            </a:pPr>
            <a:endParaRPr lang="en-US" dirty="0"/>
          </a:p>
          <a:p>
            <a:pPr marL="109728" indent="0">
              <a:buNone/>
            </a:pPr>
            <a:r>
              <a:rPr lang="en-US" dirty="0" smtClean="0"/>
              <a:t>where </a:t>
            </a:r>
            <a:r>
              <a:rPr lang="en-US" dirty="0"/>
              <a:t>the additions and subtractions alternate in pairs.  Find the remainder when </a:t>
            </a:r>
            <a:r>
              <a:rPr lang="en-US" i="1" dirty="0"/>
              <a:t>N</a:t>
            </a:r>
            <a:r>
              <a:rPr lang="en-US" dirty="0"/>
              <a:t> is divided by 1000.</a:t>
            </a:r>
          </a:p>
          <a:p>
            <a:pPr marL="109728" indent="0">
              <a:buNone/>
            </a:pPr>
            <a:endParaRPr lang="en-US" dirty="0" smtClean="0"/>
          </a:p>
          <a:p>
            <a:pPr marL="109728" indent="0">
              <a:buNone/>
            </a:pPr>
            <a:endParaRPr lang="en-US" dirty="0"/>
          </a:p>
          <a:p>
            <a:pPr marL="109728" indent="0">
              <a:buNone/>
            </a:pPr>
            <a:endParaRPr lang="en-US" dirty="0" smtClean="0"/>
          </a:p>
          <a:p>
            <a:pPr marL="109728" indent="0">
              <a:buNone/>
            </a:pPr>
            <a:r>
              <a:rPr lang="en-US" dirty="0" smtClean="0"/>
              <a:t>How to best attack this problem?</a:t>
            </a:r>
            <a:endParaRPr lang="en-US" dirty="0"/>
          </a:p>
        </p:txBody>
      </p:sp>
      <p:sp>
        <p:nvSpPr>
          <p:cNvPr id="3" name="Title 2"/>
          <p:cNvSpPr>
            <a:spLocks noGrp="1"/>
          </p:cNvSpPr>
          <p:nvPr>
            <p:ph type="title"/>
          </p:nvPr>
        </p:nvSpPr>
        <p:spPr/>
        <p:txBody>
          <a:bodyPr/>
          <a:lstStyle/>
          <a:p>
            <a:r>
              <a:rPr lang="en-US" dirty="0">
                <a:effectLst/>
              </a:rPr>
              <a:t>AIME 2 2008 Problem 1 </a:t>
            </a:r>
            <a:endParaRPr lang="en-US" dirty="0"/>
          </a:p>
        </p:txBody>
      </p:sp>
    </p:spTree>
    <p:extLst>
      <p:ext uri="{BB962C8B-B14F-4D97-AF65-F5344CB8AC3E}">
        <p14:creationId xmlns:p14="http://schemas.microsoft.com/office/powerpoint/2010/main" val="3014062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8763000" cy="6001643"/>
          </a:xfrm>
          <a:prstGeom prst="rect">
            <a:avLst/>
          </a:prstGeom>
        </p:spPr>
        <p:txBody>
          <a:bodyPr wrap="square">
            <a:spAutoFit/>
          </a:bodyPr>
          <a:lstStyle/>
          <a:p>
            <a:r>
              <a:rPr lang="en-US" sz="2400" dirty="0" smtClean="0"/>
              <a:t>This is the easiest way; we </a:t>
            </a:r>
            <a:r>
              <a:rPr lang="en-US" sz="2400" dirty="0"/>
              <a:t>rewrite it as such: </a:t>
            </a:r>
            <a:endParaRPr lang="en-US" sz="2400" dirty="0" smtClean="0"/>
          </a:p>
          <a:p>
            <a:endParaRPr lang="en-US" sz="2400" dirty="0"/>
          </a:p>
          <a:p>
            <a:r>
              <a:rPr lang="en-US" sz="2400" i="1" dirty="0"/>
              <a:t>N</a:t>
            </a:r>
            <a:r>
              <a:rPr lang="en-US" sz="2400" dirty="0"/>
              <a:t> = 100</a:t>
            </a:r>
            <a:r>
              <a:rPr lang="en-US" sz="2400" baseline="30000" dirty="0"/>
              <a:t>2</a:t>
            </a:r>
            <a:r>
              <a:rPr lang="en-US" sz="2400" dirty="0"/>
              <a:t> + (99</a:t>
            </a:r>
            <a:r>
              <a:rPr lang="en-US" sz="2400" baseline="30000" dirty="0"/>
              <a:t>2</a:t>
            </a:r>
            <a:r>
              <a:rPr lang="en-US" sz="2400" dirty="0"/>
              <a:t> – 98</a:t>
            </a:r>
            <a:r>
              <a:rPr lang="en-US" sz="2400" baseline="30000" dirty="0"/>
              <a:t>2</a:t>
            </a:r>
            <a:r>
              <a:rPr lang="en-US" sz="2400" dirty="0"/>
              <a:t>) – (97</a:t>
            </a:r>
            <a:r>
              <a:rPr lang="en-US" sz="2400" baseline="30000" dirty="0"/>
              <a:t>2</a:t>
            </a:r>
            <a:r>
              <a:rPr lang="en-US" sz="2400" dirty="0"/>
              <a:t> – 96</a:t>
            </a:r>
            <a:r>
              <a:rPr lang="en-US" sz="2400" baseline="30000" dirty="0"/>
              <a:t>2</a:t>
            </a:r>
            <a:r>
              <a:rPr lang="en-US" sz="2400" dirty="0"/>
              <a:t>) + (95</a:t>
            </a:r>
            <a:r>
              <a:rPr lang="en-US" sz="2400" baseline="30000" dirty="0"/>
              <a:t>2</a:t>
            </a:r>
            <a:r>
              <a:rPr lang="en-US" sz="2400" dirty="0"/>
              <a:t>–94</a:t>
            </a:r>
            <a:r>
              <a:rPr lang="en-US" sz="2400" baseline="30000" dirty="0"/>
              <a:t>2</a:t>
            </a:r>
            <a:r>
              <a:rPr lang="en-US" sz="2400" dirty="0"/>
              <a:t>) </a:t>
            </a:r>
            <a:r>
              <a:rPr lang="en-US" sz="2400" dirty="0" smtClean="0"/>
              <a:t>–…+</a:t>
            </a:r>
          </a:p>
          <a:p>
            <a:r>
              <a:rPr lang="en-US" sz="2400" dirty="0" smtClean="0"/>
              <a:t> </a:t>
            </a:r>
            <a:r>
              <a:rPr lang="en-US" sz="2400" dirty="0"/>
              <a:t>(3</a:t>
            </a:r>
            <a:r>
              <a:rPr lang="en-US" sz="2400" baseline="30000" dirty="0"/>
              <a:t>2</a:t>
            </a:r>
            <a:r>
              <a:rPr lang="en-US" sz="2400" dirty="0"/>
              <a:t> – 2</a:t>
            </a:r>
            <a:r>
              <a:rPr lang="en-US" sz="2400" baseline="30000" dirty="0"/>
              <a:t>2</a:t>
            </a:r>
            <a:r>
              <a:rPr lang="en-US" sz="2400" dirty="0"/>
              <a:t>) –1</a:t>
            </a:r>
            <a:r>
              <a:rPr lang="en-US" sz="2400" baseline="30000" dirty="0"/>
              <a:t>2</a:t>
            </a:r>
            <a:r>
              <a:rPr lang="en-US" sz="2400" dirty="0"/>
              <a:t> </a:t>
            </a:r>
            <a:endParaRPr lang="en-US" sz="2400" dirty="0" smtClean="0"/>
          </a:p>
          <a:p>
            <a:endParaRPr lang="en-US" sz="2400" dirty="0" smtClean="0"/>
          </a:p>
          <a:p>
            <a:r>
              <a:rPr lang="en-US" sz="2400" dirty="0" smtClean="0"/>
              <a:t>= </a:t>
            </a:r>
            <a:endParaRPr lang="en-US" sz="2400" dirty="0"/>
          </a:p>
          <a:p>
            <a:r>
              <a:rPr lang="en-US" sz="2400" dirty="0"/>
              <a:t>100</a:t>
            </a:r>
            <a:r>
              <a:rPr lang="en-US" sz="2400" baseline="30000" dirty="0"/>
              <a:t>2</a:t>
            </a:r>
            <a:r>
              <a:rPr lang="en-US" sz="2400" dirty="0"/>
              <a:t> + (99 – 98)(99+98) – (97 – 96)(97 + 96) + </a:t>
            </a:r>
            <a:endParaRPr lang="en-US" sz="2400" dirty="0" smtClean="0"/>
          </a:p>
          <a:p>
            <a:r>
              <a:rPr lang="en-US" sz="2400" dirty="0" smtClean="0"/>
              <a:t>(</a:t>
            </a:r>
            <a:r>
              <a:rPr lang="en-US" sz="2400" dirty="0"/>
              <a:t>95 – 94)(95 + 94) – … + (3 – 2)(3 + 2) – 1</a:t>
            </a:r>
            <a:r>
              <a:rPr lang="en-US" sz="2400" baseline="30000" dirty="0"/>
              <a:t>2</a:t>
            </a:r>
            <a:endParaRPr lang="en-US" sz="2400" dirty="0"/>
          </a:p>
          <a:p>
            <a:endParaRPr lang="en-US" sz="2400" dirty="0" smtClean="0"/>
          </a:p>
          <a:p>
            <a:r>
              <a:rPr lang="en-US" sz="2400" dirty="0" smtClean="0"/>
              <a:t>= </a:t>
            </a:r>
          </a:p>
          <a:p>
            <a:r>
              <a:rPr lang="en-US" sz="2400" dirty="0" smtClean="0"/>
              <a:t>100</a:t>
            </a:r>
            <a:r>
              <a:rPr lang="en-US" sz="2400" baseline="30000" dirty="0" smtClean="0"/>
              <a:t>2</a:t>
            </a:r>
            <a:r>
              <a:rPr lang="en-US" sz="2400" dirty="0" smtClean="0"/>
              <a:t> </a:t>
            </a:r>
            <a:r>
              <a:rPr lang="en-US" sz="2400" dirty="0"/>
              <a:t>+ (99 + 98 – 97 – 96) + (95 + 94 –93 –92) + … + </a:t>
            </a:r>
            <a:endParaRPr lang="en-US" sz="2400" dirty="0" smtClean="0"/>
          </a:p>
          <a:p>
            <a:r>
              <a:rPr lang="en-US" sz="2400" dirty="0" smtClean="0"/>
              <a:t>(</a:t>
            </a:r>
            <a:r>
              <a:rPr lang="en-US" sz="2400" dirty="0"/>
              <a:t>3 + 2 – 1 – 0)</a:t>
            </a:r>
          </a:p>
          <a:p>
            <a:endParaRPr lang="en-US" sz="2400" dirty="0" smtClean="0"/>
          </a:p>
          <a:p>
            <a:r>
              <a:rPr lang="en-US" sz="2400" dirty="0" smtClean="0"/>
              <a:t>=</a:t>
            </a:r>
            <a:r>
              <a:rPr lang="en-US" sz="2400" dirty="0"/>
              <a:t> </a:t>
            </a:r>
            <a:r>
              <a:rPr lang="en-US" sz="2400" dirty="0" smtClean="0"/>
              <a:t>   100</a:t>
            </a:r>
            <a:r>
              <a:rPr lang="en-US" sz="2400" baseline="30000" dirty="0" smtClean="0"/>
              <a:t>2</a:t>
            </a:r>
            <a:r>
              <a:rPr lang="en-US" sz="2400" dirty="0" smtClean="0"/>
              <a:t> </a:t>
            </a:r>
            <a:r>
              <a:rPr lang="en-US" sz="2400" dirty="0"/>
              <a:t>+ 4*25 = 100</a:t>
            </a:r>
            <a:r>
              <a:rPr lang="en-US" sz="2400" baseline="30000" dirty="0"/>
              <a:t>2</a:t>
            </a:r>
            <a:r>
              <a:rPr lang="en-US" sz="2400" dirty="0"/>
              <a:t> + 100 = </a:t>
            </a:r>
            <a:r>
              <a:rPr lang="en-US" sz="2400" dirty="0" smtClean="0"/>
              <a:t>10100</a:t>
            </a:r>
          </a:p>
          <a:p>
            <a:endParaRPr lang="en-US" sz="2400" dirty="0"/>
          </a:p>
          <a:p>
            <a:r>
              <a:rPr lang="en-US" sz="2400" dirty="0" smtClean="0"/>
              <a:t>                                                        ANSWER: 100</a:t>
            </a:r>
            <a:endParaRPr lang="en-US" sz="2400" dirty="0"/>
          </a:p>
        </p:txBody>
      </p:sp>
    </p:spTree>
    <p:extLst>
      <p:ext uri="{BB962C8B-B14F-4D97-AF65-F5344CB8AC3E}">
        <p14:creationId xmlns:p14="http://schemas.microsoft.com/office/powerpoint/2010/main" val="4183120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4525963"/>
          </a:xfrm>
        </p:spPr>
        <p:txBody>
          <a:bodyPr/>
          <a:lstStyle/>
          <a:p>
            <a:pPr marL="109728" indent="0">
              <a:buNone/>
            </a:pPr>
            <a:r>
              <a:rPr lang="en-US" dirty="0"/>
              <a:t>Let (a</a:t>
            </a:r>
            <a:r>
              <a:rPr lang="en-US" baseline="-25000" dirty="0"/>
              <a:t>1</a:t>
            </a:r>
            <a:r>
              <a:rPr lang="en-US" dirty="0"/>
              <a:t>, a</a:t>
            </a:r>
            <a:r>
              <a:rPr lang="en-US" baseline="-25000" dirty="0"/>
              <a:t>2</a:t>
            </a:r>
            <a:r>
              <a:rPr lang="en-US" dirty="0"/>
              <a:t>, a</a:t>
            </a:r>
            <a:r>
              <a:rPr lang="en-US" baseline="-25000" dirty="0"/>
              <a:t>3</a:t>
            </a:r>
            <a:r>
              <a:rPr lang="en-US" dirty="0"/>
              <a:t>, . . . , a</a:t>
            </a:r>
            <a:r>
              <a:rPr lang="en-US" baseline="-25000" dirty="0"/>
              <a:t>12</a:t>
            </a:r>
            <a:r>
              <a:rPr lang="en-US" dirty="0"/>
              <a:t>) be a permutation of (1, 2, 3, . . . , 12) for which a</a:t>
            </a:r>
            <a:r>
              <a:rPr lang="en-US" baseline="-25000" dirty="0"/>
              <a:t>1</a:t>
            </a:r>
            <a:r>
              <a:rPr lang="en-US" dirty="0"/>
              <a:t> &gt; a</a:t>
            </a:r>
            <a:r>
              <a:rPr lang="en-US" baseline="-25000" dirty="0"/>
              <a:t>2</a:t>
            </a:r>
            <a:r>
              <a:rPr lang="en-US" dirty="0"/>
              <a:t> &gt; a</a:t>
            </a:r>
            <a:r>
              <a:rPr lang="en-US" baseline="-25000" dirty="0"/>
              <a:t>3</a:t>
            </a:r>
            <a:r>
              <a:rPr lang="en-US" dirty="0"/>
              <a:t> &gt; a</a:t>
            </a:r>
            <a:r>
              <a:rPr lang="en-US" baseline="-25000" dirty="0"/>
              <a:t>4</a:t>
            </a:r>
            <a:r>
              <a:rPr lang="en-US" dirty="0"/>
              <a:t> &gt; a</a:t>
            </a:r>
            <a:r>
              <a:rPr lang="en-US" baseline="-25000" dirty="0"/>
              <a:t>5</a:t>
            </a:r>
            <a:r>
              <a:rPr lang="en-US" dirty="0"/>
              <a:t> &gt; a</a:t>
            </a:r>
            <a:r>
              <a:rPr lang="en-US" baseline="-25000" dirty="0"/>
              <a:t>6</a:t>
            </a:r>
            <a:r>
              <a:rPr lang="en-US" dirty="0"/>
              <a:t> and a</a:t>
            </a:r>
            <a:r>
              <a:rPr lang="en-US" baseline="-25000" dirty="0"/>
              <a:t>6</a:t>
            </a:r>
            <a:r>
              <a:rPr lang="en-US" dirty="0"/>
              <a:t> &lt; a</a:t>
            </a:r>
            <a:r>
              <a:rPr lang="en-US" baseline="-25000" dirty="0"/>
              <a:t>7</a:t>
            </a:r>
            <a:r>
              <a:rPr lang="en-US" dirty="0"/>
              <a:t> &lt; a</a:t>
            </a:r>
            <a:r>
              <a:rPr lang="en-US" baseline="-25000" dirty="0"/>
              <a:t>8</a:t>
            </a:r>
            <a:r>
              <a:rPr lang="en-US" dirty="0"/>
              <a:t> &lt; a</a:t>
            </a:r>
            <a:r>
              <a:rPr lang="en-US" baseline="-25000" dirty="0"/>
              <a:t>9</a:t>
            </a:r>
            <a:r>
              <a:rPr lang="en-US" dirty="0"/>
              <a:t> &lt; a</a:t>
            </a:r>
            <a:r>
              <a:rPr lang="en-US" baseline="-25000" dirty="0"/>
              <a:t>10</a:t>
            </a:r>
            <a:r>
              <a:rPr lang="en-US" dirty="0"/>
              <a:t> &lt; a</a:t>
            </a:r>
            <a:r>
              <a:rPr lang="en-US" baseline="-25000" dirty="0"/>
              <a:t>11</a:t>
            </a:r>
            <a:r>
              <a:rPr lang="en-US" dirty="0"/>
              <a:t> &lt; a</a:t>
            </a:r>
            <a:r>
              <a:rPr lang="en-US" baseline="-25000" dirty="0"/>
              <a:t>12</a:t>
            </a:r>
            <a:r>
              <a:rPr lang="en-US" dirty="0"/>
              <a:t>. An example of such a permutation is </a:t>
            </a:r>
            <a:endParaRPr lang="en-US" dirty="0" smtClean="0"/>
          </a:p>
          <a:p>
            <a:pPr marL="109728" indent="0">
              <a:buNone/>
            </a:pPr>
            <a:endParaRPr lang="en-US" dirty="0" smtClean="0"/>
          </a:p>
          <a:p>
            <a:pPr marL="109728" indent="0" algn="ctr">
              <a:buNone/>
            </a:pPr>
            <a:r>
              <a:rPr lang="en-US" dirty="0" smtClean="0"/>
              <a:t>(</a:t>
            </a:r>
            <a:r>
              <a:rPr lang="en-US" dirty="0"/>
              <a:t>6, 5, 4, 3, 2, 1, 7, 8, 9, 10, 11, 12). </a:t>
            </a:r>
            <a:endParaRPr lang="en-US" dirty="0" smtClean="0"/>
          </a:p>
          <a:p>
            <a:pPr marL="109728" indent="0">
              <a:buNone/>
            </a:pPr>
            <a:endParaRPr lang="en-US" dirty="0"/>
          </a:p>
          <a:p>
            <a:pPr marL="109728" indent="0">
              <a:buNone/>
            </a:pPr>
            <a:r>
              <a:rPr lang="en-US" dirty="0" smtClean="0"/>
              <a:t>Find </a:t>
            </a:r>
            <a:r>
              <a:rPr lang="en-US" dirty="0"/>
              <a:t>the number of such permutations.</a:t>
            </a:r>
          </a:p>
          <a:p>
            <a:pPr marL="109728" indent="0">
              <a:buNone/>
            </a:pPr>
            <a:r>
              <a:rPr lang="en-US" dirty="0" smtClean="0"/>
              <a:t> </a:t>
            </a:r>
            <a:endParaRPr lang="en-US" dirty="0"/>
          </a:p>
        </p:txBody>
      </p:sp>
      <p:sp>
        <p:nvSpPr>
          <p:cNvPr id="3" name="Title 2"/>
          <p:cNvSpPr>
            <a:spLocks noGrp="1"/>
          </p:cNvSpPr>
          <p:nvPr>
            <p:ph type="title"/>
          </p:nvPr>
        </p:nvSpPr>
        <p:spPr/>
        <p:txBody>
          <a:bodyPr/>
          <a:lstStyle/>
          <a:p>
            <a:r>
              <a:rPr lang="en-US" dirty="0">
                <a:effectLst/>
              </a:rPr>
              <a:t>AIME 2 2006 Problem 4 </a:t>
            </a:r>
            <a:endParaRPr lang="en-US" dirty="0"/>
          </a:p>
        </p:txBody>
      </p:sp>
    </p:spTree>
    <p:extLst>
      <p:ext uri="{BB962C8B-B14F-4D97-AF65-F5344CB8AC3E}">
        <p14:creationId xmlns:p14="http://schemas.microsoft.com/office/powerpoint/2010/main" val="2240644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76672"/>
          </a:xfrm>
        </p:spPr>
        <p:txBody>
          <a:bodyPr>
            <a:normAutofit/>
          </a:bodyPr>
          <a:lstStyle/>
          <a:p>
            <a:pPr marL="109728" indent="0">
              <a:buNone/>
            </a:pPr>
            <a:r>
              <a:rPr lang="en-US" dirty="0" smtClean="0"/>
              <a:t>From</a:t>
            </a:r>
          </a:p>
          <a:p>
            <a:pPr marL="109728" indent="0">
              <a:buNone/>
            </a:pPr>
            <a:r>
              <a:rPr lang="en-US" dirty="0"/>
              <a:t>a</a:t>
            </a:r>
            <a:r>
              <a:rPr lang="en-US" baseline="-25000" dirty="0"/>
              <a:t>1</a:t>
            </a:r>
            <a:r>
              <a:rPr lang="en-US" dirty="0"/>
              <a:t> &gt; a</a:t>
            </a:r>
            <a:r>
              <a:rPr lang="en-US" baseline="-25000" dirty="0"/>
              <a:t>2</a:t>
            </a:r>
            <a:r>
              <a:rPr lang="en-US" dirty="0"/>
              <a:t> &gt; a</a:t>
            </a:r>
            <a:r>
              <a:rPr lang="en-US" baseline="-25000" dirty="0"/>
              <a:t>3</a:t>
            </a:r>
            <a:r>
              <a:rPr lang="en-US" dirty="0"/>
              <a:t> &gt; a</a:t>
            </a:r>
            <a:r>
              <a:rPr lang="en-US" baseline="-25000" dirty="0"/>
              <a:t>4</a:t>
            </a:r>
            <a:r>
              <a:rPr lang="en-US" dirty="0"/>
              <a:t> &gt; a</a:t>
            </a:r>
            <a:r>
              <a:rPr lang="en-US" baseline="-25000" dirty="0"/>
              <a:t>5</a:t>
            </a:r>
            <a:r>
              <a:rPr lang="en-US" dirty="0"/>
              <a:t> &gt; a</a:t>
            </a:r>
            <a:r>
              <a:rPr lang="en-US" baseline="-25000" dirty="0"/>
              <a:t>6</a:t>
            </a:r>
            <a:r>
              <a:rPr lang="en-US" dirty="0"/>
              <a:t> </a:t>
            </a:r>
            <a:r>
              <a:rPr lang="en-US" dirty="0" smtClean="0"/>
              <a:t>&lt; </a:t>
            </a:r>
            <a:r>
              <a:rPr lang="en-US" dirty="0"/>
              <a:t>a</a:t>
            </a:r>
            <a:r>
              <a:rPr lang="en-US" baseline="-25000" dirty="0"/>
              <a:t>7</a:t>
            </a:r>
            <a:r>
              <a:rPr lang="en-US" dirty="0"/>
              <a:t> &lt; a</a:t>
            </a:r>
            <a:r>
              <a:rPr lang="en-US" baseline="-25000" dirty="0"/>
              <a:t>8</a:t>
            </a:r>
            <a:r>
              <a:rPr lang="en-US" dirty="0"/>
              <a:t> &lt; a</a:t>
            </a:r>
            <a:r>
              <a:rPr lang="en-US" baseline="-25000" dirty="0"/>
              <a:t>9</a:t>
            </a:r>
            <a:r>
              <a:rPr lang="en-US" dirty="0"/>
              <a:t> &lt; a</a:t>
            </a:r>
            <a:r>
              <a:rPr lang="en-US" baseline="-25000" dirty="0"/>
              <a:t>10</a:t>
            </a:r>
            <a:r>
              <a:rPr lang="en-US" dirty="0"/>
              <a:t> &lt; a</a:t>
            </a:r>
            <a:r>
              <a:rPr lang="en-US" baseline="-25000" dirty="0"/>
              <a:t>11</a:t>
            </a:r>
            <a:r>
              <a:rPr lang="en-US" dirty="0"/>
              <a:t> &lt; a</a:t>
            </a:r>
            <a:r>
              <a:rPr lang="en-US" baseline="-25000" dirty="0"/>
              <a:t>12</a:t>
            </a:r>
            <a:r>
              <a:rPr lang="en-US" dirty="0" smtClean="0"/>
              <a:t> ,</a:t>
            </a:r>
          </a:p>
          <a:p>
            <a:pPr marL="109728" indent="0">
              <a:buNone/>
            </a:pPr>
            <a:r>
              <a:rPr lang="en-US" dirty="0" smtClean="0"/>
              <a:t>Do we know specifically any of the values?</a:t>
            </a:r>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1289686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76672"/>
          </a:xfrm>
        </p:spPr>
        <p:txBody>
          <a:bodyPr>
            <a:normAutofit/>
          </a:bodyPr>
          <a:lstStyle/>
          <a:p>
            <a:pPr marL="109728" indent="0">
              <a:buNone/>
            </a:pPr>
            <a:r>
              <a:rPr lang="en-US" dirty="0" smtClean="0"/>
              <a:t>From</a:t>
            </a:r>
          </a:p>
          <a:p>
            <a:pPr marL="109728" indent="0">
              <a:buNone/>
            </a:pPr>
            <a:r>
              <a:rPr lang="en-US" dirty="0"/>
              <a:t>a</a:t>
            </a:r>
            <a:r>
              <a:rPr lang="en-US" baseline="-25000" dirty="0"/>
              <a:t>1</a:t>
            </a:r>
            <a:r>
              <a:rPr lang="en-US" dirty="0"/>
              <a:t> &gt; a</a:t>
            </a:r>
            <a:r>
              <a:rPr lang="en-US" baseline="-25000" dirty="0"/>
              <a:t>2</a:t>
            </a:r>
            <a:r>
              <a:rPr lang="en-US" dirty="0"/>
              <a:t> &gt; a</a:t>
            </a:r>
            <a:r>
              <a:rPr lang="en-US" baseline="-25000" dirty="0"/>
              <a:t>3</a:t>
            </a:r>
            <a:r>
              <a:rPr lang="en-US" dirty="0"/>
              <a:t> &gt; a</a:t>
            </a:r>
            <a:r>
              <a:rPr lang="en-US" baseline="-25000" dirty="0"/>
              <a:t>4</a:t>
            </a:r>
            <a:r>
              <a:rPr lang="en-US" dirty="0"/>
              <a:t> &gt; a</a:t>
            </a:r>
            <a:r>
              <a:rPr lang="en-US" baseline="-25000" dirty="0"/>
              <a:t>5</a:t>
            </a:r>
            <a:r>
              <a:rPr lang="en-US" dirty="0"/>
              <a:t> &gt; a</a:t>
            </a:r>
            <a:r>
              <a:rPr lang="en-US" baseline="-25000" dirty="0"/>
              <a:t>6</a:t>
            </a:r>
            <a:r>
              <a:rPr lang="en-US" dirty="0"/>
              <a:t> </a:t>
            </a:r>
            <a:r>
              <a:rPr lang="en-US" dirty="0" smtClean="0"/>
              <a:t>&lt; </a:t>
            </a:r>
            <a:r>
              <a:rPr lang="en-US" dirty="0"/>
              <a:t>a</a:t>
            </a:r>
            <a:r>
              <a:rPr lang="en-US" baseline="-25000" dirty="0"/>
              <a:t>7</a:t>
            </a:r>
            <a:r>
              <a:rPr lang="en-US" dirty="0"/>
              <a:t> &lt; a</a:t>
            </a:r>
            <a:r>
              <a:rPr lang="en-US" baseline="-25000" dirty="0"/>
              <a:t>8</a:t>
            </a:r>
            <a:r>
              <a:rPr lang="en-US" dirty="0"/>
              <a:t> &lt; a</a:t>
            </a:r>
            <a:r>
              <a:rPr lang="en-US" baseline="-25000" dirty="0"/>
              <a:t>9</a:t>
            </a:r>
            <a:r>
              <a:rPr lang="en-US" dirty="0"/>
              <a:t> &lt; a</a:t>
            </a:r>
            <a:r>
              <a:rPr lang="en-US" baseline="-25000" dirty="0"/>
              <a:t>10</a:t>
            </a:r>
            <a:r>
              <a:rPr lang="en-US" dirty="0"/>
              <a:t> &lt; a</a:t>
            </a:r>
            <a:r>
              <a:rPr lang="en-US" baseline="-25000" dirty="0"/>
              <a:t>11</a:t>
            </a:r>
            <a:r>
              <a:rPr lang="en-US" dirty="0"/>
              <a:t> &lt; a</a:t>
            </a:r>
            <a:r>
              <a:rPr lang="en-US" baseline="-25000" dirty="0"/>
              <a:t>12</a:t>
            </a:r>
            <a:r>
              <a:rPr lang="en-US" dirty="0" smtClean="0"/>
              <a:t> ,</a:t>
            </a:r>
          </a:p>
          <a:p>
            <a:pPr marL="109728" indent="0">
              <a:buNone/>
            </a:pPr>
            <a:r>
              <a:rPr lang="en-US" dirty="0" smtClean="0"/>
              <a:t>Do we know specifically any of the values?</a:t>
            </a:r>
          </a:p>
          <a:p>
            <a:pPr marL="109728" indent="0">
              <a:buNone/>
            </a:pPr>
            <a:r>
              <a:rPr lang="en-US" dirty="0" smtClean="0"/>
              <a:t>YES:</a:t>
            </a:r>
          </a:p>
          <a:p>
            <a:pPr marL="109728" indent="0">
              <a:buNone/>
            </a:pPr>
            <a:r>
              <a:rPr lang="en-US" dirty="0"/>
              <a:t>a</a:t>
            </a:r>
            <a:r>
              <a:rPr lang="en-US" baseline="-25000" dirty="0" smtClean="0"/>
              <a:t>6</a:t>
            </a:r>
            <a:r>
              <a:rPr lang="en-US" dirty="0" smtClean="0"/>
              <a:t> =1.</a:t>
            </a:r>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2388606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76672"/>
          </a:xfrm>
        </p:spPr>
        <p:txBody>
          <a:bodyPr>
            <a:normAutofit/>
          </a:bodyPr>
          <a:lstStyle/>
          <a:p>
            <a:pPr marL="109728" indent="0">
              <a:buNone/>
            </a:pPr>
            <a:r>
              <a:rPr lang="en-US" dirty="0" smtClean="0"/>
              <a:t>From</a:t>
            </a:r>
          </a:p>
          <a:p>
            <a:pPr marL="109728" indent="0">
              <a:buNone/>
            </a:pPr>
            <a:r>
              <a:rPr lang="en-US" dirty="0"/>
              <a:t>a</a:t>
            </a:r>
            <a:r>
              <a:rPr lang="en-US" baseline="-25000" dirty="0"/>
              <a:t>1</a:t>
            </a:r>
            <a:r>
              <a:rPr lang="en-US" dirty="0"/>
              <a:t> &gt; a</a:t>
            </a:r>
            <a:r>
              <a:rPr lang="en-US" baseline="-25000" dirty="0"/>
              <a:t>2</a:t>
            </a:r>
            <a:r>
              <a:rPr lang="en-US" dirty="0"/>
              <a:t> &gt; a</a:t>
            </a:r>
            <a:r>
              <a:rPr lang="en-US" baseline="-25000" dirty="0"/>
              <a:t>3</a:t>
            </a:r>
            <a:r>
              <a:rPr lang="en-US" dirty="0"/>
              <a:t> &gt; a</a:t>
            </a:r>
            <a:r>
              <a:rPr lang="en-US" baseline="-25000" dirty="0"/>
              <a:t>4</a:t>
            </a:r>
            <a:r>
              <a:rPr lang="en-US" dirty="0"/>
              <a:t> &gt; a</a:t>
            </a:r>
            <a:r>
              <a:rPr lang="en-US" baseline="-25000" dirty="0"/>
              <a:t>5</a:t>
            </a:r>
            <a:r>
              <a:rPr lang="en-US" dirty="0"/>
              <a:t> &gt; a</a:t>
            </a:r>
            <a:r>
              <a:rPr lang="en-US" baseline="-25000" dirty="0"/>
              <a:t>6</a:t>
            </a:r>
            <a:r>
              <a:rPr lang="en-US" dirty="0"/>
              <a:t> </a:t>
            </a:r>
            <a:r>
              <a:rPr lang="en-US" dirty="0" smtClean="0"/>
              <a:t>&lt; </a:t>
            </a:r>
            <a:r>
              <a:rPr lang="en-US" dirty="0"/>
              <a:t>a</a:t>
            </a:r>
            <a:r>
              <a:rPr lang="en-US" baseline="-25000" dirty="0"/>
              <a:t>7</a:t>
            </a:r>
            <a:r>
              <a:rPr lang="en-US" dirty="0"/>
              <a:t> &lt; a</a:t>
            </a:r>
            <a:r>
              <a:rPr lang="en-US" baseline="-25000" dirty="0"/>
              <a:t>8</a:t>
            </a:r>
            <a:r>
              <a:rPr lang="en-US" dirty="0"/>
              <a:t> &lt; a</a:t>
            </a:r>
            <a:r>
              <a:rPr lang="en-US" baseline="-25000" dirty="0"/>
              <a:t>9</a:t>
            </a:r>
            <a:r>
              <a:rPr lang="en-US" dirty="0"/>
              <a:t> &lt; a</a:t>
            </a:r>
            <a:r>
              <a:rPr lang="en-US" baseline="-25000" dirty="0"/>
              <a:t>10</a:t>
            </a:r>
            <a:r>
              <a:rPr lang="en-US" dirty="0"/>
              <a:t> &lt; a</a:t>
            </a:r>
            <a:r>
              <a:rPr lang="en-US" baseline="-25000" dirty="0"/>
              <a:t>11</a:t>
            </a:r>
            <a:r>
              <a:rPr lang="en-US" dirty="0"/>
              <a:t> &lt; a</a:t>
            </a:r>
            <a:r>
              <a:rPr lang="en-US" baseline="-25000" dirty="0"/>
              <a:t>12</a:t>
            </a:r>
            <a:r>
              <a:rPr lang="en-US" dirty="0" smtClean="0"/>
              <a:t> ,</a:t>
            </a:r>
          </a:p>
          <a:p>
            <a:pPr marL="109728" indent="0">
              <a:buNone/>
            </a:pPr>
            <a:r>
              <a:rPr lang="en-US" dirty="0" smtClean="0"/>
              <a:t>Do we know specifically any of the values?</a:t>
            </a:r>
          </a:p>
          <a:p>
            <a:pPr marL="109728" indent="0">
              <a:buNone/>
            </a:pPr>
            <a:r>
              <a:rPr lang="en-US" dirty="0" smtClean="0"/>
              <a:t>YES:</a:t>
            </a:r>
          </a:p>
          <a:p>
            <a:pPr marL="109728" indent="0">
              <a:buNone/>
            </a:pPr>
            <a:r>
              <a:rPr lang="en-US" dirty="0"/>
              <a:t>a</a:t>
            </a:r>
            <a:r>
              <a:rPr lang="en-US" baseline="-25000" dirty="0" smtClean="0"/>
              <a:t>6</a:t>
            </a:r>
            <a:r>
              <a:rPr lang="en-US" dirty="0" smtClean="0"/>
              <a:t> =1.</a:t>
            </a:r>
          </a:p>
          <a:p>
            <a:pPr marL="109728" indent="0">
              <a:buNone/>
            </a:pPr>
            <a:r>
              <a:rPr lang="en-US" dirty="0" smtClean="0"/>
              <a:t>From the remaining 11 numbers, choose 5 of them to be assigned </a:t>
            </a:r>
            <a:r>
              <a:rPr lang="en-US" dirty="0"/>
              <a:t>to a</a:t>
            </a:r>
            <a:r>
              <a:rPr lang="en-US" baseline="-25000" dirty="0"/>
              <a:t>1</a:t>
            </a:r>
            <a:r>
              <a:rPr lang="en-US" dirty="0"/>
              <a:t>, a</a:t>
            </a:r>
            <a:r>
              <a:rPr lang="en-US" baseline="-25000" dirty="0"/>
              <a:t>2</a:t>
            </a:r>
            <a:r>
              <a:rPr lang="en-US" dirty="0"/>
              <a:t>, </a:t>
            </a:r>
            <a:r>
              <a:rPr lang="en-US" dirty="0" smtClean="0"/>
              <a:t>a</a:t>
            </a:r>
            <a:r>
              <a:rPr lang="en-US" baseline="-25000" dirty="0" smtClean="0"/>
              <a:t>3, </a:t>
            </a:r>
            <a:r>
              <a:rPr lang="en-US" dirty="0" smtClean="0"/>
              <a:t>a</a:t>
            </a:r>
            <a:r>
              <a:rPr lang="en-US" baseline="-25000" dirty="0" smtClean="0"/>
              <a:t>4, </a:t>
            </a:r>
            <a:r>
              <a:rPr lang="en-US" dirty="0" smtClean="0"/>
              <a:t>a</a:t>
            </a:r>
            <a:r>
              <a:rPr lang="en-US" baseline="-25000" dirty="0" smtClean="0"/>
              <a:t>5. </a:t>
            </a:r>
            <a:endParaRPr lang="en-US" dirty="0"/>
          </a:p>
          <a:p>
            <a:pPr marL="109728" indent="0">
              <a:buNone/>
            </a:pPr>
            <a:r>
              <a:rPr lang="en-US" dirty="0" smtClean="0"/>
              <a:t>The remaining numbers are then forced to be assigned a</a:t>
            </a:r>
            <a:r>
              <a:rPr lang="en-US" baseline="-25000" dirty="0" smtClean="0"/>
              <a:t>7</a:t>
            </a:r>
            <a:r>
              <a:rPr lang="en-US" dirty="0" smtClean="0"/>
              <a:t>, a</a:t>
            </a:r>
            <a:r>
              <a:rPr lang="en-US" baseline="-25000" dirty="0" smtClean="0"/>
              <a:t>8</a:t>
            </a:r>
            <a:r>
              <a:rPr lang="en-US" dirty="0" smtClean="0"/>
              <a:t>, a</a:t>
            </a:r>
            <a:r>
              <a:rPr lang="en-US" baseline="-25000" dirty="0" smtClean="0"/>
              <a:t>9, </a:t>
            </a:r>
            <a:r>
              <a:rPr lang="en-US" dirty="0" smtClean="0"/>
              <a:t>a</a:t>
            </a:r>
            <a:r>
              <a:rPr lang="en-US" baseline="-25000" dirty="0" smtClean="0"/>
              <a:t>10, </a:t>
            </a:r>
            <a:r>
              <a:rPr lang="en-US" dirty="0" smtClean="0"/>
              <a:t>a</a:t>
            </a:r>
            <a:r>
              <a:rPr lang="en-US" baseline="-25000" dirty="0" smtClean="0"/>
              <a:t>11</a:t>
            </a:r>
            <a:r>
              <a:rPr lang="en-US" baseline="-25000" dirty="0"/>
              <a:t> , </a:t>
            </a:r>
            <a:r>
              <a:rPr lang="en-US" dirty="0" smtClean="0"/>
              <a:t>a</a:t>
            </a:r>
            <a:r>
              <a:rPr lang="en-US" baseline="-25000" dirty="0" smtClean="0"/>
              <a:t>12.</a:t>
            </a:r>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1184359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76672"/>
          </a:xfrm>
        </p:spPr>
        <p:txBody>
          <a:bodyPr>
            <a:normAutofit/>
          </a:bodyPr>
          <a:lstStyle/>
          <a:p>
            <a:pPr marL="109728" indent="0">
              <a:buNone/>
            </a:pPr>
            <a:r>
              <a:rPr lang="en-US" dirty="0" smtClean="0"/>
              <a:t>From</a:t>
            </a:r>
          </a:p>
          <a:p>
            <a:pPr marL="109728" indent="0">
              <a:buNone/>
            </a:pPr>
            <a:r>
              <a:rPr lang="en-US" dirty="0"/>
              <a:t>a</a:t>
            </a:r>
            <a:r>
              <a:rPr lang="en-US" baseline="-25000" dirty="0"/>
              <a:t>1</a:t>
            </a:r>
            <a:r>
              <a:rPr lang="en-US" dirty="0"/>
              <a:t> &gt; a</a:t>
            </a:r>
            <a:r>
              <a:rPr lang="en-US" baseline="-25000" dirty="0"/>
              <a:t>2</a:t>
            </a:r>
            <a:r>
              <a:rPr lang="en-US" dirty="0"/>
              <a:t> &gt; a</a:t>
            </a:r>
            <a:r>
              <a:rPr lang="en-US" baseline="-25000" dirty="0"/>
              <a:t>3</a:t>
            </a:r>
            <a:r>
              <a:rPr lang="en-US" dirty="0"/>
              <a:t> &gt; a</a:t>
            </a:r>
            <a:r>
              <a:rPr lang="en-US" baseline="-25000" dirty="0"/>
              <a:t>4</a:t>
            </a:r>
            <a:r>
              <a:rPr lang="en-US" dirty="0"/>
              <a:t> &gt; a</a:t>
            </a:r>
            <a:r>
              <a:rPr lang="en-US" baseline="-25000" dirty="0"/>
              <a:t>5</a:t>
            </a:r>
            <a:r>
              <a:rPr lang="en-US" dirty="0"/>
              <a:t> &gt; a</a:t>
            </a:r>
            <a:r>
              <a:rPr lang="en-US" baseline="-25000" dirty="0"/>
              <a:t>6</a:t>
            </a:r>
            <a:r>
              <a:rPr lang="en-US" dirty="0"/>
              <a:t> </a:t>
            </a:r>
            <a:r>
              <a:rPr lang="en-US" dirty="0" smtClean="0"/>
              <a:t>&lt; </a:t>
            </a:r>
            <a:r>
              <a:rPr lang="en-US" dirty="0"/>
              <a:t>a</a:t>
            </a:r>
            <a:r>
              <a:rPr lang="en-US" baseline="-25000" dirty="0"/>
              <a:t>7</a:t>
            </a:r>
            <a:r>
              <a:rPr lang="en-US" dirty="0"/>
              <a:t> &lt; a</a:t>
            </a:r>
            <a:r>
              <a:rPr lang="en-US" baseline="-25000" dirty="0"/>
              <a:t>8</a:t>
            </a:r>
            <a:r>
              <a:rPr lang="en-US" dirty="0"/>
              <a:t> &lt; a</a:t>
            </a:r>
            <a:r>
              <a:rPr lang="en-US" baseline="-25000" dirty="0"/>
              <a:t>9</a:t>
            </a:r>
            <a:r>
              <a:rPr lang="en-US" dirty="0"/>
              <a:t> &lt; a</a:t>
            </a:r>
            <a:r>
              <a:rPr lang="en-US" baseline="-25000" dirty="0"/>
              <a:t>10</a:t>
            </a:r>
            <a:r>
              <a:rPr lang="en-US" dirty="0"/>
              <a:t> &lt; a</a:t>
            </a:r>
            <a:r>
              <a:rPr lang="en-US" baseline="-25000" dirty="0"/>
              <a:t>11</a:t>
            </a:r>
            <a:r>
              <a:rPr lang="en-US" dirty="0"/>
              <a:t> &lt; a</a:t>
            </a:r>
            <a:r>
              <a:rPr lang="en-US" baseline="-25000" dirty="0"/>
              <a:t>12</a:t>
            </a:r>
            <a:r>
              <a:rPr lang="en-US" dirty="0" smtClean="0"/>
              <a:t> ,</a:t>
            </a:r>
          </a:p>
          <a:p>
            <a:pPr marL="109728" indent="0">
              <a:buNone/>
            </a:pPr>
            <a:r>
              <a:rPr lang="en-US" dirty="0" smtClean="0"/>
              <a:t>Do we know specifically any of the values?</a:t>
            </a:r>
          </a:p>
          <a:p>
            <a:pPr marL="109728" indent="0">
              <a:buNone/>
            </a:pPr>
            <a:r>
              <a:rPr lang="en-US" dirty="0" smtClean="0"/>
              <a:t>YES:</a:t>
            </a:r>
          </a:p>
          <a:p>
            <a:pPr marL="109728" indent="0">
              <a:buNone/>
            </a:pPr>
            <a:r>
              <a:rPr lang="en-US" dirty="0"/>
              <a:t>a</a:t>
            </a:r>
            <a:r>
              <a:rPr lang="en-US" baseline="-25000" dirty="0" smtClean="0"/>
              <a:t>6</a:t>
            </a:r>
            <a:r>
              <a:rPr lang="en-US" dirty="0" smtClean="0"/>
              <a:t> =1.</a:t>
            </a:r>
          </a:p>
          <a:p>
            <a:pPr marL="109728" indent="0">
              <a:buNone/>
            </a:pPr>
            <a:r>
              <a:rPr lang="en-US" dirty="0" smtClean="0"/>
              <a:t>From the remaining 11 numbers, choose 5 of them to be assigned </a:t>
            </a:r>
            <a:r>
              <a:rPr lang="en-US" dirty="0"/>
              <a:t>to a</a:t>
            </a:r>
            <a:r>
              <a:rPr lang="en-US" baseline="-25000" dirty="0"/>
              <a:t>1</a:t>
            </a:r>
            <a:r>
              <a:rPr lang="en-US" dirty="0"/>
              <a:t>, a</a:t>
            </a:r>
            <a:r>
              <a:rPr lang="en-US" baseline="-25000" dirty="0"/>
              <a:t>2</a:t>
            </a:r>
            <a:r>
              <a:rPr lang="en-US" dirty="0"/>
              <a:t>, </a:t>
            </a:r>
            <a:r>
              <a:rPr lang="en-US" dirty="0" smtClean="0"/>
              <a:t>a</a:t>
            </a:r>
            <a:r>
              <a:rPr lang="en-US" baseline="-25000" dirty="0" smtClean="0"/>
              <a:t>3, </a:t>
            </a:r>
            <a:r>
              <a:rPr lang="en-US" dirty="0" smtClean="0"/>
              <a:t>a</a:t>
            </a:r>
            <a:r>
              <a:rPr lang="en-US" baseline="-25000" dirty="0" smtClean="0"/>
              <a:t>4, </a:t>
            </a:r>
            <a:r>
              <a:rPr lang="en-US" dirty="0" smtClean="0"/>
              <a:t>a</a:t>
            </a:r>
            <a:r>
              <a:rPr lang="en-US" baseline="-25000" dirty="0" smtClean="0"/>
              <a:t>5. </a:t>
            </a:r>
            <a:endParaRPr lang="en-US" dirty="0"/>
          </a:p>
          <a:p>
            <a:pPr marL="109728" indent="0">
              <a:buNone/>
            </a:pPr>
            <a:r>
              <a:rPr lang="en-US" dirty="0" smtClean="0"/>
              <a:t>The remaining numbers are then forced to be assigned a</a:t>
            </a:r>
            <a:r>
              <a:rPr lang="en-US" baseline="-25000" dirty="0" smtClean="0"/>
              <a:t>7</a:t>
            </a:r>
            <a:r>
              <a:rPr lang="en-US" dirty="0" smtClean="0"/>
              <a:t>, a</a:t>
            </a:r>
            <a:r>
              <a:rPr lang="en-US" baseline="-25000" dirty="0" smtClean="0"/>
              <a:t>8</a:t>
            </a:r>
            <a:r>
              <a:rPr lang="en-US" dirty="0" smtClean="0"/>
              <a:t>, a</a:t>
            </a:r>
            <a:r>
              <a:rPr lang="en-US" baseline="-25000" dirty="0" smtClean="0"/>
              <a:t>9, </a:t>
            </a:r>
            <a:r>
              <a:rPr lang="en-US" dirty="0" smtClean="0"/>
              <a:t>a</a:t>
            </a:r>
            <a:r>
              <a:rPr lang="en-US" baseline="-25000" dirty="0" smtClean="0"/>
              <a:t>10, </a:t>
            </a:r>
            <a:r>
              <a:rPr lang="en-US" dirty="0" smtClean="0"/>
              <a:t>a</a:t>
            </a:r>
            <a:r>
              <a:rPr lang="en-US" baseline="-25000" dirty="0" smtClean="0"/>
              <a:t>11</a:t>
            </a:r>
            <a:r>
              <a:rPr lang="en-US" baseline="-25000" dirty="0"/>
              <a:t> , </a:t>
            </a:r>
            <a:r>
              <a:rPr lang="en-US" dirty="0" smtClean="0"/>
              <a:t>a</a:t>
            </a:r>
            <a:r>
              <a:rPr lang="en-US" baseline="-25000" dirty="0" smtClean="0"/>
              <a:t>12.</a:t>
            </a:r>
          </a:p>
          <a:p>
            <a:pPr marL="109728" indent="0" algn="ctr">
              <a:buNone/>
            </a:pPr>
            <a:r>
              <a:rPr lang="en-US" sz="7200" b="1" baseline="-25000" dirty="0" smtClean="0"/>
              <a:t>ANSWER: C(11,5) = 462. </a:t>
            </a:r>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3299749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The degree measures of the angels in a convex 18-sided polygon form an increasing arithmetic sequence with integer values.  Find the degree measure of the smallest angle</a:t>
            </a:r>
            <a:r>
              <a:rPr lang="en-US" dirty="0" smtClean="0"/>
              <a:t>. </a:t>
            </a:r>
          </a:p>
          <a:p>
            <a:pPr marL="109728" indent="0">
              <a:buNone/>
            </a:pPr>
            <a:endParaRPr lang="en-US" dirty="0"/>
          </a:p>
          <a:p>
            <a:pPr marL="109728" indent="0">
              <a:buNone/>
            </a:pPr>
            <a:r>
              <a:rPr lang="en-US" dirty="0" smtClean="0"/>
              <a:t>This problem can be solved using formulas for an arithmetic sequence and noting the series sums to 16*180=2880, but that leaves us with one equation and two unknowns.  What’s the fastest way to solve it?</a:t>
            </a:r>
            <a:endParaRPr lang="en-US" dirty="0"/>
          </a:p>
        </p:txBody>
      </p:sp>
      <p:sp>
        <p:nvSpPr>
          <p:cNvPr id="3" name="Title 2"/>
          <p:cNvSpPr>
            <a:spLocks noGrp="1"/>
          </p:cNvSpPr>
          <p:nvPr>
            <p:ph type="title"/>
          </p:nvPr>
        </p:nvSpPr>
        <p:spPr/>
        <p:txBody>
          <a:bodyPr/>
          <a:lstStyle/>
          <a:p>
            <a:r>
              <a:rPr lang="en-US" dirty="0">
                <a:effectLst/>
              </a:rPr>
              <a:t>AIME 2 2011 Problem 3 </a:t>
            </a:r>
            <a:endParaRPr lang="en-US" dirty="0"/>
          </a:p>
        </p:txBody>
      </p:sp>
    </p:spTree>
    <p:extLst>
      <p:ext uri="{BB962C8B-B14F-4D97-AF65-F5344CB8AC3E}">
        <p14:creationId xmlns:p14="http://schemas.microsoft.com/office/powerpoint/2010/main" val="4159781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a:t>A right circular cone has base radius r and height h. The cone lies on its side on a flat table. As the cone rolls on the surface of the table without slipping, the point where the cone’s base meets the table traces a circular arc centered at the point where the vertex touches the table. The cone first returns to its original position on the table after making 17 complete rotations. The value of h/r can be written in the form m √ n, where m and n are positive integers and n is not divisible by the square of any prime. Find m + n .</a:t>
            </a:r>
          </a:p>
        </p:txBody>
      </p:sp>
      <p:sp>
        <p:nvSpPr>
          <p:cNvPr id="3" name="Title 2"/>
          <p:cNvSpPr>
            <a:spLocks noGrp="1"/>
          </p:cNvSpPr>
          <p:nvPr>
            <p:ph type="title"/>
          </p:nvPr>
        </p:nvSpPr>
        <p:spPr/>
        <p:txBody>
          <a:bodyPr/>
          <a:lstStyle/>
          <a:p>
            <a:r>
              <a:rPr lang="en-US" dirty="0">
                <a:effectLst/>
              </a:rPr>
              <a:t>AIME 2008 Problem 5 </a:t>
            </a:r>
            <a:endParaRPr lang="en-US" dirty="0"/>
          </a:p>
        </p:txBody>
      </p:sp>
    </p:spTree>
    <p:extLst>
      <p:ext uri="{BB962C8B-B14F-4D97-AF65-F5344CB8AC3E}">
        <p14:creationId xmlns:p14="http://schemas.microsoft.com/office/powerpoint/2010/main" val="2904171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76672"/>
          </a:xfrm>
        </p:spPr>
        <p:txBody>
          <a:bodyPr>
            <a:normAutofit/>
          </a:bodyPr>
          <a:lstStyle/>
          <a:p>
            <a:pPr marL="109728" indent="0">
              <a:buNone/>
            </a:pPr>
            <a:r>
              <a:rPr lang="en-US" b="1" dirty="0" smtClean="0"/>
              <a:t>How many roots does this polynomial have?</a:t>
            </a:r>
          </a:p>
          <a:p>
            <a:pPr marL="109728" indent="0">
              <a:buNone/>
            </a:pPr>
            <a:endParaRPr lang="en-US" dirty="0" smtClean="0"/>
          </a:p>
          <a:p>
            <a:pPr marL="109728" indent="0">
              <a:buNone/>
            </a:pPr>
            <a:r>
              <a:rPr lang="en-US" b="1" dirty="0" smtClean="0"/>
              <a:t>[Fundamental Theorem of Algebra]</a:t>
            </a:r>
          </a:p>
          <a:p>
            <a:pPr marL="109728" indent="0">
              <a:buNone/>
            </a:pPr>
            <a:r>
              <a:rPr lang="en-US" dirty="0" smtClean="0"/>
              <a:t>A polynomial of degree </a:t>
            </a:r>
            <a:r>
              <a:rPr lang="en-US" i="1" dirty="0" smtClean="0"/>
              <a:t>n</a:t>
            </a:r>
            <a:r>
              <a:rPr lang="en-US" dirty="0" smtClean="0"/>
              <a:t> has exactly </a:t>
            </a:r>
            <a:r>
              <a:rPr lang="en-US" i="1" dirty="0" smtClean="0"/>
              <a:t>n</a:t>
            </a:r>
            <a:r>
              <a:rPr lang="en-US" dirty="0" smtClean="0"/>
              <a:t> roots, including multiplicities, real, and complex roots.</a:t>
            </a:r>
          </a:p>
          <a:p>
            <a:pPr marL="109728" indent="0">
              <a:buNone/>
            </a:pPr>
            <a:endParaRPr lang="en-US" dirty="0"/>
          </a:p>
          <a:p>
            <a:pPr marL="109728" indent="0">
              <a:buNone/>
            </a:pPr>
            <a:r>
              <a:rPr lang="en-US" b="1" dirty="0" smtClean="0"/>
              <a:t>What is the degree of this polynomial?  </a:t>
            </a:r>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8036234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0500" y="1143000"/>
            <a:ext cx="8763000" cy="5376672"/>
          </a:xfrm>
        </p:spPr>
        <p:txBody>
          <a:bodyPr>
            <a:normAutofit lnSpcReduction="10000"/>
          </a:bodyPr>
          <a:lstStyle/>
          <a:p>
            <a:pPr marL="109728" indent="0">
              <a:buNone/>
            </a:pPr>
            <a:r>
              <a:rPr lang="en-US" dirty="0" smtClean="0"/>
              <a:t>The Annual Interplanetary Mathematics Examination (AIME) is written by a committee of five Earthlings, five Martians, and five Venusians.  At meetings, committee members sit at a round table with chairs numbered 1 to 15 in clockwise order.  Committee rules state that a Martian must occupy chair 1 and an Earthling must occupy chair 15.  Furthermore, no Earthling can sit immediately to the left of a Martian, no Martian can sit immediately to the left of a Venusian, and no Venusian can sit immediately to the left of an Earthling.  The number of possible arrangements is N(5!)</a:t>
            </a:r>
            <a:r>
              <a:rPr lang="en-US" baseline="30000" dirty="0" smtClean="0"/>
              <a:t>3</a:t>
            </a:r>
            <a:r>
              <a:rPr lang="en-US" dirty="0" smtClean="0"/>
              <a:t>.  Find N.</a:t>
            </a:r>
            <a:endParaRPr lang="en-US" dirty="0"/>
          </a:p>
        </p:txBody>
      </p:sp>
      <p:sp>
        <p:nvSpPr>
          <p:cNvPr id="3" name="Title 2"/>
          <p:cNvSpPr>
            <a:spLocks noGrp="1"/>
          </p:cNvSpPr>
          <p:nvPr>
            <p:ph type="title"/>
          </p:nvPr>
        </p:nvSpPr>
        <p:spPr/>
        <p:txBody>
          <a:bodyPr/>
          <a:lstStyle/>
          <a:p>
            <a:r>
              <a:rPr lang="en-US" dirty="0">
                <a:effectLst/>
              </a:rPr>
              <a:t>AIME </a:t>
            </a:r>
            <a:r>
              <a:rPr lang="en-US" dirty="0" smtClean="0">
                <a:effectLst/>
              </a:rPr>
              <a:t>2009 </a:t>
            </a:r>
            <a:r>
              <a:rPr lang="en-US" dirty="0">
                <a:effectLst/>
              </a:rPr>
              <a:t>Problem </a:t>
            </a:r>
            <a:r>
              <a:rPr lang="en-US" dirty="0" smtClean="0">
                <a:effectLst/>
              </a:rPr>
              <a:t>10 </a:t>
            </a:r>
            <a:endParaRPr lang="en-US" dirty="0"/>
          </a:p>
        </p:txBody>
      </p:sp>
    </p:spTree>
    <p:extLst>
      <p:ext uri="{BB962C8B-B14F-4D97-AF65-F5344CB8AC3E}">
        <p14:creationId xmlns:p14="http://schemas.microsoft.com/office/powerpoint/2010/main" val="279238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76672"/>
          </a:xfrm>
        </p:spPr>
        <p:txBody>
          <a:bodyPr>
            <a:normAutofit/>
          </a:bodyPr>
          <a:lstStyle/>
          <a:p>
            <a:pPr marL="109728" indent="0">
              <a:buNone/>
            </a:pPr>
            <a:r>
              <a:rPr lang="en-US" b="1" dirty="0" smtClean="0"/>
              <a:t>How many roots does this polynomial have?</a:t>
            </a:r>
          </a:p>
          <a:p>
            <a:pPr marL="109728" indent="0">
              <a:buNone/>
            </a:pPr>
            <a:endParaRPr lang="en-US" dirty="0" smtClean="0"/>
          </a:p>
          <a:p>
            <a:pPr marL="109728" indent="0">
              <a:buNone/>
            </a:pPr>
            <a:r>
              <a:rPr lang="en-US" b="1" dirty="0" smtClean="0"/>
              <a:t>[Fundamental Theorem of Algebra]</a:t>
            </a:r>
          </a:p>
          <a:p>
            <a:pPr marL="109728" indent="0">
              <a:buNone/>
            </a:pPr>
            <a:r>
              <a:rPr lang="en-US" dirty="0" smtClean="0"/>
              <a:t>A polynomial of degree </a:t>
            </a:r>
            <a:r>
              <a:rPr lang="en-US" i="1" dirty="0" smtClean="0"/>
              <a:t>n</a:t>
            </a:r>
            <a:r>
              <a:rPr lang="en-US" dirty="0" smtClean="0"/>
              <a:t> has exactly </a:t>
            </a:r>
            <a:r>
              <a:rPr lang="en-US" i="1" dirty="0" smtClean="0"/>
              <a:t>n</a:t>
            </a:r>
            <a:r>
              <a:rPr lang="en-US" dirty="0" smtClean="0"/>
              <a:t> roots, including multiplicities, real, and complex roots.</a:t>
            </a:r>
          </a:p>
          <a:p>
            <a:pPr marL="109728" indent="0">
              <a:buNone/>
            </a:pPr>
            <a:endParaRPr lang="en-US" dirty="0"/>
          </a:p>
          <a:p>
            <a:pPr marL="109728" indent="0">
              <a:buNone/>
            </a:pPr>
            <a:r>
              <a:rPr lang="en-US" b="1" dirty="0" smtClean="0"/>
              <a:t>What is the degree of this polynomial?  </a:t>
            </a:r>
          </a:p>
          <a:p>
            <a:pPr marL="109728" indent="0">
              <a:buNone/>
            </a:pPr>
            <a:r>
              <a:rPr lang="en-US" dirty="0" smtClean="0"/>
              <a:t>Answer: 2000.  That’s a lot of roots!</a:t>
            </a:r>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427364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76672"/>
          </a:xfrm>
        </p:spPr>
        <p:txBody>
          <a:bodyPr>
            <a:normAutofit lnSpcReduction="10000"/>
          </a:bodyPr>
          <a:lstStyle/>
          <a:p>
            <a:pPr marL="109728" indent="0">
              <a:buNone/>
            </a:pPr>
            <a:r>
              <a:rPr lang="en-US" b="1" dirty="0" smtClean="0"/>
              <a:t>How many roots does this polynomial have?</a:t>
            </a:r>
          </a:p>
          <a:p>
            <a:pPr marL="109728" indent="0">
              <a:buNone/>
            </a:pPr>
            <a:endParaRPr lang="en-US" dirty="0" smtClean="0"/>
          </a:p>
          <a:p>
            <a:pPr marL="109728" indent="0">
              <a:buNone/>
            </a:pPr>
            <a:r>
              <a:rPr lang="en-US" b="1" dirty="0" smtClean="0"/>
              <a:t>[Fundamental Theorem of Algebra]</a:t>
            </a:r>
          </a:p>
          <a:p>
            <a:pPr marL="109728" indent="0">
              <a:buNone/>
            </a:pPr>
            <a:r>
              <a:rPr lang="en-US" dirty="0" smtClean="0"/>
              <a:t>A polynomial of degree </a:t>
            </a:r>
            <a:r>
              <a:rPr lang="en-US" i="1" dirty="0" smtClean="0"/>
              <a:t>n</a:t>
            </a:r>
            <a:r>
              <a:rPr lang="en-US" dirty="0" smtClean="0"/>
              <a:t> has exactly </a:t>
            </a:r>
            <a:r>
              <a:rPr lang="en-US" i="1" dirty="0" smtClean="0"/>
              <a:t>n</a:t>
            </a:r>
            <a:r>
              <a:rPr lang="en-US" dirty="0" smtClean="0"/>
              <a:t> roots, including multiplicities, real, and complex roots.</a:t>
            </a:r>
          </a:p>
          <a:p>
            <a:pPr marL="109728" indent="0">
              <a:buNone/>
            </a:pPr>
            <a:endParaRPr lang="en-US" dirty="0"/>
          </a:p>
          <a:p>
            <a:pPr marL="109728" indent="0">
              <a:buNone/>
            </a:pPr>
            <a:r>
              <a:rPr lang="en-US" b="1" dirty="0" smtClean="0"/>
              <a:t>What is the degree of this polynomial?  </a:t>
            </a:r>
          </a:p>
          <a:p>
            <a:pPr marL="109728" indent="0">
              <a:buNone/>
            </a:pPr>
            <a:r>
              <a:rPr lang="en-US" dirty="0" smtClean="0"/>
              <a:t>Answer: 2000.  That’s a lot of roots!</a:t>
            </a:r>
          </a:p>
          <a:p>
            <a:pPr marL="109728" indent="0">
              <a:buNone/>
            </a:pPr>
            <a:endParaRPr lang="en-US" dirty="0"/>
          </a:p>
          <a:p>
            <a:pPr marL="109728" indent="0">
              <a:buNone/>
            </a:pPr>
            <a:r>
              <a:rPr lang="en-US" b="1" u="sng" dirty="0" smtClean="0"/>
              <a:t>Key Idea: </a:t>
            </a:r>
            <a:r>
              <a:rPr lang="en-US" dirty="0" smtClean="0"/>
              <a:t>If </a:t>
            </a:r>
            <a:r>
              <a:rPr lang="en-US" i="1" dirty="0" smtClean="0"/>
              <a:t>r</a:t>
            </a:r>
            <a:r>
              <a:rPr lang="en-US" dirty="0" smtClean="0"/>
              <a:t> is a root, then so is     ½ - </a:t>
            </a:r>
            <a:r>
              <a:rPr lang="en-US" i="1" dirty="0" smtClean="0"/>
              <a:t>r</a:t>
            </a:r>
            <a:r>
              <a:rPr lang="en-US" dirty="0" smtClean="0"/>
              <a:t>.  Group the roots in pairs that sum to ½.  There      		are 1000 pairs, so the sum is 500.</a:t>
            </a:r>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33062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The number </a:t>
            </a:r>
            <a:r>
              <a:rPr lang="en-US" i="1" dirty="0"/>
              <a:t>n</a:t>
            </a:r>
            <a:r>
              <a:rPr lang="en-US" dirty="0"/>
              <a:t> can be written </a:t>
            </a:r>
            <a:r>
              <a:rPr lang="en-US" dirty="0" smtClean="0"/>
              <a:t>in </a:t>
            </a:r>
            <a:r>
              <a:rPr lang="en-US" dirty="0"/>
              <a:t>base 14 as </a:t>
            </a:r>
            <a:endParaRPr lang="en-US" dirty="0" smtClean="0"/>
          </a:p>
          <a:p>
            <a:pPr marL="109728" indent="0">
              <a:buNone/>
            </a:pPr>
            <a:r>
              <a:rPr lang="en-US" i="1" u="sng" dirty="0" smtClean="0"/>
              <a:t>a</a:t>
            </a:r>
            <a:r>
              <a:rPr lang="en-US" i="1" dirty="0" smtClean="0"/>
              <a:t> </a:t>
            </a:r>
            <a:r>
              <a:rPr lang="en-US" i="1" u="sng" dirty="0"/>
              <a:t>b</a:t>
            </a:r>
            <a:r>
              <a:rPr lang="en-US" i="1" dirty="0"/>
              <a:t> </a:t>
            </a:r>
            <a:r>
              <a:rPr lang="en-US" i="1" u="sng" dirty="0"/>
              <a:t>c</a:t>
            </a:r>
            <a:r>
              <a:rPr lang="en-US" dirty="0"/>
              <a:t>, can be written in base 15 as </a:t>
            </a:r>
            <a:r>
              <a:rPr lang="en-US" i="1" u="sng" dirty="0"/>
              <a:t>a</a:t>
            </a:r>
            <a:r>
              <a:rPr lang="en-US" i="1" dirty="0"/>
              <a:t> </a:t>
            </a:r>
            <a:r>
              <a:rPr lang="en-US" i="1" u="sng" dirty="0"/>
              <a:t>c</a:t>
            </a:r>
            <a:r>
              <a:rPr lang="en-US" i="1" dirty="0"/>
              <a:t> </a:t>
            </a:r>
            <a:r>
              <a:rPr lang="en-US" i="1" u="sng" dirty="0"/>
              <a:t>b</a:t>
            </a:r>
            <a:r>
              <a:rPr lang="en-US" dirty="0"/>
              <a:t>, and can be written in base 6 as </a:t>
            </a:r>
            <a:r>
              <a:rPr lang="en-US" i="1" u="sng" dirty="0"/>
              <a:t>a</a:t>
            </a:r>
            <a:r>
              <a:rPr lang="en-US" i="1" dirty="0"/>
              <a:t> </a:t>
            </a:r>
            <a:r>
              <a:rPr lang="en-US" i="1" u="sng" dirty="0"/>
              <a:t>c</a:t>
            </a:r>
            <a:r>
              <a:rPr lang="en-US" i="1" dirty="0"/>
              <a:t> </a:t>
            </a:r>
            <a:r>
              <a:rPr lang="en-US" i="1" u="sng" dirty="0"/>
              <a:t>a</a:t>
            </a:r>
            <a:r>
              <a:rPr lang="en-US" i="1" dirty="0"/>
              <a:t> </a:t>
            </a:r>
            <a:r>
              <a:rPr lang="en-US" i="1" u="sng" dirty="0"/>
              <a:t>c</a:t>
            </a:r>
            <a:r>
              <a:rPr lang="en-US" dirty="0"/>
              <a:t>, where </a:t>
            </a:r>
            <a:r>
              <a:rPr lang="en-US" i="1" dirty="0"/>
              <a:t>a</a:t>
            </a:r>
            <a:r>
              <a:rPr lang="en-US" dirty="0"/>
              <a:t> &gt; 0.  Find the base 10 representation of </a:t>
            </a:r>
            <a:r>
              <a:rPr lang="en-US" i="1" dirty="0"/>
              <a:t>n</a:t>
            </a:r>
            <a:r>
              <a:rPr lang="en-US" dirty="0"/>
              <a:t>.</a:t>
            </a:r>
          </a:p>
          <a:p>
            <a:endParaRPr lang="en-US" dirty="0"/>
          </a:p>
        </p:txBody>
      </p:sp>
      <p:sp>
        <p:nvSpPr>
          <p:cNvPr id="3" name="Title 2"/>
          <p:cNvSpPr>
            <a:spLocks noGrp="1"/>
          </p:cNvSpPr>
          <p:nvPr>
            <p:ph type="title"/>
          </p:nvPr>
        </p:nvSpPr>
        <p:spPr/>
        <p:txBody>
          <a:bodyPr/>
          <a:lstStyle/>
          <a:p>
            <a:r>
              <a:rPr lang="en-US" dirty="0">
                <a:effectLst/>
              </a:rPr>
              <a:t>2018 AIME 1 Problem 2 </a:t>
            </a:r>
            <a:endParaRPr lang="en-US" dirty="0"/>
          </a:p>
        </p:txBody>
      </p:sp>
    </p:spTree>
    <p:extLst>
      <p:ext uri="{BB962C8B-B14F-4D97-AF65-F5344CB8AC3E}">
        <p14:creationId xmlns:p14="http://schemas.microsoft.com/office/powerpoint/2010/main" val="434921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This problem can be solved in one of three ways.  Each way involves a Diophantine Equation that may be easier or harder to solve than another equation.  Which of these three ways is best?</a:t>
            </a:r>
          </a:p>
          <a:p>
            <a:pPr>
              <a:buFont typeface="Arial" panose="020B0604020202020204" pitchFamily="34" charset="0"/>
              <a:buChar char="•"/>
            </a:pPr>
            <a:r>
              <a:rPr lang="en-US" i="1" dirty="0"/>
              <a:t>abc</a:t>
            </a:r>
            <a:r>
              <a:rPr lang="en-US" baseline="-25000" dirty="0"/>
              <a:t>14</a:t>
            </a:r>
            <a:r>
              <a:rPr lang="en-US" dirty="0"/>
              <a:t> = </a:t>
            </a:r>
            <a:r>
              <a:rPr lang="en-US" i="1" dirty="0"/>
              <a:t>acb</a:t>
            </a:r>
            <a:r>
              <a:rPr lang="en-US" baseline="-25000" dirty="0"/>
              <a:t>15</a:t>
            </a:r>
            <a:r>
              <a:rPr lang="en-US" dirty="0"/>
              <a:t> </a:t>
            </a:r>
            <a:endParaRPr lang="en-US" dirty="0" smtClean="0"/>
          </a:p>
          <a:p>
            <a:pPr>
              <a:buFont typeface="Arial" panose="020B0604020202020204" pitchFamily="34" charset="0"/>
              <a:buChar char="•"/>
            </a:pPr>
            <a:r>
              <a:rPr lang="en-US" i="1" dirty="0"/>
              <a:t>abc</a:t>
            </a:r>
            <a:r>
              <a:rPr lang="en-US" baseline="-25000" dirty="0"/>
              <a:t>14</a:t>
            </a:r>
            <a:r>
              <a:rPr lang="en-US" dirty="0"/>
              <a:t> = </a:t>
            </a:r>
            <a:r>
              <a:rPr lang="en-US" i="1" dirty="0"/>
              <a:t>acac</a:t>
            </a:r>
            <a:r>
              <a:rPr lang="en-US" baseline="-25000" dirty="0"/>
              <a:t>6</a:t>
            </a:r>
            <a:r>
              <a:rPr lang="en-US" dirty="0"/>
              <a:t> </a:t>
            </a:r>
            <a:endParaRPr lang="en-US" dirty="0" smtClean="0"/>
          </a:p>
          <a:p>
            <a:pPr>
              <a:buFont typeface="Arial" panose="020B0604020202020204" pitchFamily="34" charset="0"/>
              <a:buChar char="•"/>
            </a:pPr>
            <a:r>
              <a:rPr lang="en-US" i="1" dirty="0"/>
              <a:t>acb</a:t>
            </a:r>
            <a:r>
              <a:rPr lang="en-US" baseline="-25000" dirty="0"/>
              <a:t>15</a:t>
            </a:r>
            <a:r>
              <a:rPr lang="en-US" dirty="0"/>
              <a:t> = </a:t>
            </a:r>
            <a:r>
              <a:rPr lang="en-US" i="1" dirty="0" smtClean="0"/>
              <a:t>acac</a:t>
            </a:r>
            <a:r>
              <a:rPr lang="en-US" baseline="-25000" dirty="0" smtClean="0"/>
              <a:t>6 </a:t>
            </a:r>
            <a:endParaRPr lang="en-US" dirty="0"/>
          </a:p>
        </p:txBody>
      </p:sp>
      <p:sp>
        <p:nvSpPr>
          <p:cNvPr id="3" name="Title 2"/>
          <p:cNvSpPr>
            <a:spLocks noGrp="1"/>
          </p:cNvSpPr>
          <p:nvPr>
            <p:ph type="title"/>
          </p:nvPr>
        </p:nvSpPr>
        <p:spPr/>
        <p:txBody>
          <a:bodyPr/>
          <a:lstStyle/>
          <a:p>
            <a:r>
              <a:rPr lang="en-US" dirty="0" smtClean="0"/>
              <a:t>Solution</a:t>
            </a:r>
            <a:endParaRPr lang="en-US" dirty="0"/>
          </a:p>
        </p:txBody>
      </p:sp>
    </p:spTree>
    <p:extLst>
      <p:ext uri="{BB962C8B-B14F-4D97-AF65-F5344CB8AC3E}">
        <p14:creationId xmlns:p14="http://schemas.microsoft.com/office/powerpoint/2010/main" val="3765715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914400"/>
            <a:ext cx="2286000" cy="738664"/>
          </a:xfrm>
          <a:prstGeom prst="rect">
            <a:avLst/>
          </a:prstGeom>
        </p:spPr>
        <p:txBody>
          <a:bodyPr wrap="square">
            <a:spAutoFit/>
          </a:bodyPr>
          <a:lstStyle/>
          <a:p>
            <a:r>
              <a:rPr lang="en-US" sz="2400" i="1" dirty="0"/>
              <a:t>acb</a:t>
            </a:r>
            <a:r>
              <a:rPr lang="en-US" sz="2400" baseline="-25000" dirty="0"/>
              <a:t>15</a:t>
            </a:r>
            <a:r>
              <a:rPr lang="en-US" sz="2400" dirty="0"/>
              <a:t> = </a:t>
            </a:r>
            <a:r>
              <a:rPr lang="en-US" sz="2400" i="1" dirty="0" smtClean="0"/>
              <a:t>acac</a:t>
            </a:r>
            <a:r>
              <a:rPr lang="en-US" sz="2400" baseline="-25000" dirty="0" smtClean="0"/>
              <a:t>6</a:t>
            </a:r>
          </a:p>
          <a:p>
            <a:endParaRPr lang="en-US" dirty="0"/>
          </a:p>
        </p:txBody>
      </p:sp>
      <p:sp>
        <p:nvSpPr>
          <p:cNvPr id="3" name="Rectangle 2"/>
          <p:cNvSpPr/>
          <p:nvPr/>
        </p:nvSpPr>
        <p:spPr>
          <a:xfrm>
            <a:off x="1096108" y="1679249"/>
            <a:ext cx="7362092" cy="4524315"/>
          </a:xfrm>
          <a:prstGeom prst="rect">
            <a:avLst/>
          </a:prstGeom>
        </p:spPr>
        <p:txBody>
          <a:bodyPr wrap="square">
            <a:spAutoFit/>
          </a:bodyPr>
          <a:lstStyle/>
          <a:p>
            <a:r>
              <a:rPr lang="en-US" sz="2400" dirty="0"/>
              <a:t>225</a:t>
            </a:r>
            <a:r>
              <a:rPr lang="en-US" sz="2400" i="1" dirty="0"/>
              <a:t>a</a:t>
            </a:r>
            <a:r>
              <a:rPr lang="en-US" sz="2400" dirty="0"/>
              <a:t> + 15</a:t>
            </a:r>
            <a:r>
              <a:rPr lang="en-US" sz="2400" i="1" dirty="0"/>
              <a:t>c</a:t>
            </a:r>
            <a:r>
              <a:rPr lang="en-US" sz="2400" dirty="0"/>
              <a:t> +</a:t>
            </a:r>
            <a:r>
              <a:rPr lang="en-US" sz="2400" i="1" dirty="0"/>
              <a:t>b</a:t>
            </a:r>
            <a:r>
              <a:rPr lang="en-US" sz="2400" dirty="0"/>
              <a:t> = 216</a:t>
            </a:r>
            <a:r>
              <a:rPr lang="en-US" sz="2400" i="1" dirty="0"/>
              <a:t>a</a:t>
            </a:r>
            <a:r>
              <a:rPr lang="en-US" sz="2400" dirty="0"/>
              <a:t> + 36</a:t>
            </a:r>
            <a:r>
              <a:rPr lang="en-US" sz="2400" i="1" dirty="0"/>
              <a:t>c</a:t>
            </a:r>
            <a:r>
              <a:rPr lang="en-US" sz="2400" dirty="0"/>
              <a:t> +6</a:t>
            </a:r>
            <a:r>
              <a:rPr lang="en-US" sz="2400" i="1" dirty="0"/>
              <a:t>a</a:t>
            </a:r>
            <a:r>
              <a:rPr lang="en-US" sz="2400" dirty="0"/>
              <a:t> +</a:t>
            </a:r>
            <a:r>
              <a:rPr lang="en-US" sz="2400" i="1" dirty="0"/>
              <a:t>c</a:t>
            </a:r>
            <a:r>
              <a:rPr lang="en-US" sz="2400" dirty="0"/>
              <a:t> </a:t>
            </a:r>
            <a:r>
              <a:rPr lang="en-US" sz="2400" dirty="0" smtClean="0"/>
              <a:t>  from </a:t>
            </a:r>
            <a:r>
              <a:rPr lang="en-US" sz="2400" dirty="0"/>
              <a:t>which it follows 3</a:t>
            </a:r>
            <a:r>
              <a:rPr lang="en-US" sz="2400" i="1" dirty="0"/>
              <a:t>a</a:t>
            </a:r>
            <a:r>
              <a:rPr lang="en-US" sz="2400" dirty="0"/>
              <a:t> + </a:t>
            </a:r>
            <a:r>
              <a:rPr lang="en-US" sz="2400" i="1" dirty="0"/>
              <a:t>b</a:t>
            </a:r>
            <a:r>
              <a:rPr lang="en-US" sz="2400" dirty="0"/>
              <a:t> = 22</a:t>
            </a:r>
            <a:r>
              <a:rPr lang="en-US" sz="2400" i="1" dirty="0"/>
              <a:t>c</a:t>
            </a:r>
            <a:r>
              <a:rPr lang="en-US" sz="2400" dirty="0"/>
              <a:t>. </a:t>
            </a:r>
            <a:endParaRPr lang="en-US" sz="2400" dirty="0" smtClean="0"/>
          </a:p>
          <a:p>
            <a:endParaRPr lang="en-US" sz="2400" dirty="0" smtClean="0"/>
          </a:p>
          <a:p>
            <a:r>
              <a:rPr lang="en-US" sz="2400" dirty="0" smtClean="0"/>
              <a:t>Immediately </a:t>
            </a:r>
            <a:r>
              <a:rPr lang="en-US" sz="2400" i="1" dirty="0"/>
              <a:t>c</a:t>
            </a:r>
            <a:r>
              <a:rPr lang="en-US" sz="2400" dirty="0"/>
              <a:t> has to be 1. </a:t>
            </a:r>
            <a:endParaRPr lang="en-US" sz="2400" dirty="0" smtClean="0"/>
          </a:p>
          <a:p>
            <a:endParaRPr lang="en-US" sz="2400" dirty="0" smtClean="0"/>
          </a:p>
          <a:p>
            <a:r>
              <a:rPr lang="en-US" sz="2400" dirty="0" smtClean="0"/>
              <a:t>If </a:t>
            </a:r>
            <a:r>
              <a:rPr lang="en-US" sz="2400" i="1" dirty="0"/>
              <a:t>a</a:t>
            </a:r>
            <a:r>
              <a:rPr lang="en-US" sz="2400" dirty="0"/>
              <a:t> = 3 and </a:t>
            </a:r>
            <a:r>
              <a:rPr lang="en-US" sz="2400" i="1" dirty="0"/>
              <a:t>b</a:t>
            </a:r>
            <a:r>
              <a:rPr lang="en-US" sz="2400" dirty="0"/>
              <a:t> = 13 then 225</a:t>
            </a:r>
            <a:r>
              <a:rPr lang="en-US" sz="2400" i="1" dirty="0"/>
              <a:t>a</a:t>
            </a:r>
            <a:r>
              <a:rPr lang="en-US" sz="2400" dirty="0"/>
              <a:t> + 15</a:t>
            </a:r>
            <a:r>
              <a:rPr lang="en-US" sz="2400" i="1" dirty="0"/>
              <a:t>c</a:t>
            </a:r>
            <a:r>
              <a:rPr lang="en-US" sz="2400" dirty="0"/>
              <a:t> +</a:t>
            </a:r>
            <a:r>
              <a:rPr lang="en-US" sz="2400" i="1" dirty="0"/>
              <a:t>b </a:t>
            </a:r>
            <a:r>
              <a:rPr lang="en-US" sz="2400" dirty="0"/>
              <a:t>=703, 216</a:t>
            </a:r>
            <a:r>
              <a:rPr lang="en-US" sz="2400" i="1" dirty="0"/>
              <a:t>a</a:t>
            </a:r>
            <a:r>
              <a:rPr lang="en-US" sz="2400" dirty="0"/>
              <a:t> + 36</a:t>
            </a:r>
            <a:r>
              <a:rPr lang="en-US" sz="2400" i="1" dirty="0"/>
              <a:t>c</a:t>
            </a:r>
            <a:r>
              <a:rPr lang="en-US" sz="2400" dirty="0"/>
              <a:t> +6</a:t>
            </a:r>
            <a:r>
              <a:rPr lang="en-US" sz="2400" i="1" dirty="0"/>
              <a:t>a</a:t>
            </a:r>
            <a:r>
              <a:rPr lang="en-US" sz="2400" dirty="0"/>
              <a:t> +</a:t>
            </a:r>
            <a:r>
              <a:rPr lang="en-US" sz="2400" i="1" dirty="0"/>
              <a:t>c</a:t>
            </a:r>
            <a:r>
              <a:rPr lang="en-US" sz="2400" dirty="0"/>
              <a:t> = 703, but 196</a:t>
            </a:r>
            <a:r>
              <a:rPr lang="en-US" sz="2400" i="1" dirty="0"/>
              <a:t>a</a:t>
            </a:r>
            <a:r>
              <a:rPr lang="en-US" sz="2400" dirty="0"/>
              <a:t> + 14</a:t>
            </a:r>
            <a:r>
              <a:rPr lang="en-US" sz="2400" i="1" dirty="0"/>
              <a:t>b</a:t>
            </a:r>
            <a:r>
              <a:rPr lang="en-US" sz="2400" dirty="0"/>
              <a:t> + </a:t>
            </a:r>
            <a:r>
              <a:rPr lang="en-US" sz="2400" i="1" dirty="0"/>
              <a:t>c</a:t>
            </a:r>
            <a:r>
              <a:rPr lang="en-US" sz="2400" dirty="0"/>
              <a:t> =771.  </a:t>
            </a:r>
            <a:endParaRPr lang="en-US" sz="2400" dirty="0" smtClean="0"/>
          </a:p>
          <a:p>
            <a:endParaRPr lang="en-US" sz="2400" dirty="0" smtClean="0"/>
          </a:p>
          <a:p>
            <a:r>
              <a:rPr lang="en-US" sz="2400" dirty="0" smtClean="0"/>
              <a:t>If </a:t>
            </a:r>
            <a:r>
              <a:rPr lang="en-US" sz="2400" i="1" dirty="0"/>
              <a:t>a</a:t>
            </a:r>
            <a:r>
              <a:rPr lang="en-US" sz="2400" dirty="0"/>
              <a:t> = 4 and </a:t>
            </a:r>
            <a:r>
              <a:rPr lang="en-US" sz="2400" i="1" dirty="0"/>
              <a:t>b</a:t>
            </a:r>
            <a:r>
              <a:rPr lang="en-US" sz="2400" dirty="0"/>
              <a:t> = 10 then 225</a:t>
            </a:r>
            <a:r>
              <a:rPr lang="en-US" sz="2400" i="1" dirty="0"/>
              <a:t>a</a:t>
            </a:r>
            <a:r>
              <a:rPr lang="en-US" sz="2400" dirty="0"/>
              <a:t> + 15</a:t>
            </a:r>
            <a:r>
              <a:rPr lang="en-US" sz="2400" i="1" dirty="0"/>
              <a:t>c</a:t>
            </a:r>
            <a:r>
              <a:rPr lang="en-US" sz="2400" dirty="0"/>
              <a:t> +</a:t>
            </a:r>
            <a:r>
              <a:rPr lang="en-US" sz="2400" i="1" dirty="0"/>
              <a:t>b </a:t>
            </a:r>
            <a:r>
              <a:rPr lang="en-US" sz="2400" dirty="0"/>
              <a:t>=925, 216</a:t>
            </a:r>
            <a:r>
              <a:rPr lang="en-US" sz="2400" i="1" dirty="0"/>
              <a:t>a</a:t>
            </a:r>
            <a:r>
              <a:rPr lang="en-US" sz="2400" dirty="0"/>
              <a:t> + 36</a:t>
            </a:r>
            <a:r>
              <a:rPr lang="en-US" sz="2400" i="1" dirty="0"/>
              <a:t>c</a:t>
            </a:r>
            <a:r>
              <a:rPr lang="en-US" sz="2400" dirty="0"/>
              <a:t> +6</a:t>
            </a:r>
            <a:r>
              <a:rPr lang="en-US" sz="2400" i="1" dirty="0"/>
              <a:t>a</a:t>
            </a:r>
            <a:r>
              <a:rPr lang="en-US" sz="2400" dirty="0"/>
              <a:t> +</a:t>
            </a:r>
            <a:r>
              <a:rPr lang="en-US" sz="2400" i="1" dirty="0"/>
              <a:t>c</a:t>
            </a:r>
            <a:r>
              <a:rPr lang="en-US" sz="2400" dirty="0"/>
              <a:t> = 925, and 196</a:t>
            </a:r>
            <a:r>
              <a:rPr lang="en-US" sz="2400" i="1" dirty="0"/>
              <a:t>a</a:t>
            </a:r>
            <a:r>
              <a:rPr lang="en-US" sz="2400" dirty="0"/>
              <a:t> +14</a:t>
            </a:r>
            <a:r>
              <a:rPr lang="en-US" sz="2400" i="1" dirty="0"/>
              <a:t>b</a:t>
            </a:r>
            <a:r>
              <a:rPr lang="en-US" sz="2400" dirty="0"/>
              <a:t> + </a:t>
            </a:r>
            <a:r>
              <a:rPr lang="en-US" sz="2400" i="1" dirty="0"/>
              <a:t>c</a:t>
            </a:r>
            <a:r>
              <a:rPr lang="en-US" sz="2400" dirty="0"/>
              <a:t> =925.  So the answer is 925. </a:t>
            </a:r>
          </a:p>
        </p:txBody>
      </p:sp>
    </p:spTree>
    <p:extLst>
      <p:ext uri="{BB962C8B-B14F-4D97-AF65-F5344CB8AC3E}">
        <p14:creationId xmlns:p14="http://schemas.microsoft.com/office/powerpoint/2010/main" val="248013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a:t>Define a regular n-pointed star to be the union of n line segments P</a:t>
            </a:r>
            <a:r>
              <a:rPr lang="en-US" baseline="-25000" dirty="0"/>
              <a:t>1</a:t>
            </a:r>
            <a:r>
              <a:rPr lang="en-US" dirty="0"/>
              <a:t>P</a:t>
            </a:r>
            <a:r>
              <a:rPr lang="en-US" baseline="-25000" dirty="0"/>
              <a:t>2</a:t>
            </a:r>
            <a:r>
              <a:rPr lang="en-US" dirty="0"/>
              <a:t>, P</a:t>
            </a:r>
            <a:r>
              <a:rPr lang="en-US" baseline="-25000" dirty="0"/>
              <a:t>2</a:t>
            </a:r>
            <a:r>
              <a:rPr lang="en-US" dirty="0"/>
              <a:t>P</a:t>
            </a:r>
            <a:r>
              <a:rPr lang="en-US" baseline="-25000" dirty="0"/>
              <a:t>3</a:t>
            </a:r>
            <a:r>
              <a:rPr lang="en-US" dirty="0"/>
              <a:t>,..., P</a:t>
            </a:r>
            <a:r>
              <a:rPr lang="en-US" baseline="-25000" dirty="0"/>
              <a:t>n</a:t>
            </a:r>
            <a:r>
              <a:rPr lang="en-US" dirty="0"/>
              <a:t>P</a:t>
            </a:r>
            <a:r>
              <a:rPr lang="en-US" baseline="-25000" dirty="0"/>
              <a:t>1</a:t>
            </a:r>
            <a:r>
              <a:rPr lang="en-US" dirty="0"/>
              <a:t> such that </a:t>
            </a:r>
          </a:p>
          <a:p>
            <a:pPr marL="109728" indent="0">
              <a:buNone/>
            </a:pPr>
            <a:r>
              <a:rPr lang="en-US" dirty="0"/>
              <a:t>• the points P</a:t>
            </a:r>
            <a:r>
              <a:rPr lang="en-US" baseline="-25000" dirty="0"/>
              <a:t>1</a:t>
            </a:r>
            <a:r>
              <a:rPr lang="en-US" dirty="0"/>
              <a:t>, P</a:t>
            </a:r>
            <a:r>
              <a:rPr lang="en-US" baseline="-25000" dirty="0"/>
              <a:t>2</a:t>
            </a:r>
            <a:r>
              <a:rPr lang="en-US" dirty="0"/>
              <a:t>,...,</a:t>
            </a:r>
            <a:r>
              <a:rPr lang="en-US" dirty="0" err="1"/>
              <a:t>P</a:t>
            </a:r>
            <a:r>
              <a:rPr lang="en-US" baseline="-25000" dirty="0" err="1"/>
              <a:t>n</a:t>
            </a:r>
            <a:r>
              <a:rPr lang="en-US" dirty="0"/>
              <a:t> are coplanar and no three of them are collinear, </a:t>
            </a:r>
          </a:p>
          <a:p>
            <a:pPr marL="109728" indent="0">
              <a:buNone/>
            </a:pPr>
            <a:r>
              <a:rPr lang="en-US" dirty="0"/>
              <a:t>• each of the n line segments intersects at least one of the other line segments at a point other than an endpoint, </a:t>
            </a:r>
          </a:p>
          <a:p>
            <a:pPr marL="109728" indent="0">
              <a:buNone/>
            </a:pPr>
            <a:r>
              <a:rPr lang="en-US" dirty="0"/>
              <a:t>• all of the angles at P</a:t>
            </a:r>
            <a:r>
              <a:rPr lang="en-US" baseline="-25000" dirty="0"/>
              <a:t>1</a:t>
            </a:r>
            <a:r>
              <a:rPr lang="en-US" dirty="0"/>
              <a:t>, P</a:t>
            </a:r>
            <a:r>
              <a:rPr lang="en-US" baseline="-25000" dirty="0"/>
              <a:t>2</a:t>
            </a:r>
            <a:r>
              <a:rPr lang="en-US" dirty="0"/>
              <a:t>,...,</a:t>
            </a:r>
            <a:r>
              <a:rPr lang="en-US" dirty="0" err="1"/>
              <a:t>P</a:t>
            </a:r>
            <a:r>
              <a:rPr lang="en-US" baseline="-25000" dirty="0" err="1"/>
              <a:t>n</a:t>
            </a:r>
            <a:r>
              <a:rPr lang="en-US" dirty="0"/>
              <a:t> are congruent, </a:t>
            </a:r>
          </a:p>
          <a:p>
            <a:pPr marL="109728" indent="0">
              <a:buNone/>
            </a:pPr>
            <a:r>
              <a:rPr lang="en-US" dirty="0"/>
              <a:t>• all of the n line segments P</a:t>
            </a:r>
            <a:r>
              <a:rPr lang="en-US" baseline="-25000" dirty="0"/>
              <a:t>1</a:t>
            </a:r>
            <a:r>
              <a:rPr lang="en-US" dirty="0"/>
              <a:t>P</a:t>
            </a:r>
            <a:r>
              <a:rPr lang="en-US" baseline="-25000" dirty="0"/>
              <a:t>2</a:t>
            </a:r>
            <a:r>
              <a:rPr lang="en-US" dirty="0"/>
              <a:t>, P</a:t>
            </a:r>
            <a:r>
              <a:rPr lang="en-US" baseline="-25000" dirty="0"/>
              <a:t>2</a:t>
            </a:r>
            <a:r>
              <a:rPr lang="en-US" dirty="0"/>
              <a:t>P</a:t>
            </a:r>
            <a:r>
              <a:rPr lang="en-US" baseline="-25000" dirty="0"/>
              <a:t>3</a:t>
            </a:r>
            <a:r>
              <a:rPr lang="en-US" dirty="0"/>
              <a:t>,..., P</a:t>
            </a:r>
            <a:r>
              <a:rPr lang="en-US" baseline="-25000" dirty="0"/>
              <a:t>n</a:t>
            </a:r>
            <a:r>
              <a:rPr lang="en-US" dirty="0"/>
              <a:t>P</a:t>
            </a:r>
            <a:r>
              <a:rPr lang="en-US" baseline="-25000" dirty="0"/>
              <a:t>1</a:t>
            </a:r>
            <a:r>
              <a:rPr lang="en-US" dirty="0"/>
              <a:t> are congruent, and </a:t>
            </a:r>
          </a:p>
          <a:p>
            <a:pPr marL="109728" indent="0">
              <a:buNone/>
            </a:pPr>
            <a:r>
              <a:rPr lang="en-US" dirty="0"/>
              <a:t>• the path P</a:t>
            </a:r>
            <a:r>
              <a:rPr lang="en-US" baseline="-25000" dirty="0"/>
              <a:t>1</a:t>
            </a:r>
            <a:r>
              <a:rPr lang="en-US" dirty="0"/>
              <a:t>P</a:t>
            </a:r>
            <a:r>
              <a:rPr lang="en-US" baseline="-25000" dirty="0"/>
              <a:t>2</a:t>
            </a:r>
            <a:r>
              <a:rPr lang="en-US" dirty="0"/>
              <a:t> ...P</a:t>
            </a:r>
            <a:r>
              <a:rPr lang="en-US" baseline="-25000" dirty="0"/>
              <a:t>n</a:t>
            </a:r>
            <a:r>
              <a:rPr lang="en-US" dirty="0"/>
              <a:t>P</a:t>
            </a:r>
            <a:r>
              <a:rPr lang="en-US" baseline="-25000" dirty="0"/>
              <a:t>1</a:t>
            </a:r>
            <a:r>
              <a:rPr lang="en-US" dirty="0"/>
              <a:t> turns counterclockwise at an angle of less than 180◦ at each vertex. </a:t>
            </a:r>
          </a:p>
          <a:p>
            <a:pPr marL="109728" indent="0">
              <a:buNone/>
            </a:pPr>
            <a:endParaRPr lang="en-US" dirty="0"/>
          </a:p>
        </p:txBody>
      </p:sp>
      <p:sp>
        <p:nvSpPr>
          <p:cNvPr id="3" name="Title 2"/>
          <p:cNvSpPr>
            <a:spLocks noGrp="1"/>
          </p:cNvSpPr>
          <p:nvPr>
            <p:ph type="title"/>
          </p:nvPr>
        </p:nvSpPr>
        <p:spPr/>
        <p:txBody>
          <a:bodyPr/>
          <a:lstStyle/>
          <a:p>
            <a:r>
              <a:rPr lang="en-US" dirty="0">
                <a:effectLst/>
              </a:rPr>
              <a:t>AIME 2004 Problem 8 </a:t>
            </a:r>
            <a:endParaRPr lang="en-US" dirty="0"/>
          </a:p>
        </p:txBody>
      </p:sp>
    </p:spTree>
    <p:extLst>
      <p:ext uri="{BB962C8B-B14F-4D97-AF65-F5344CB8AC3E}">
        <p14:creationId xmlns:p14="http://schemas.microsoft.com/office/powerpoint/2010/main" val="3050917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135</TotalTime>
  <Words>1623</Words>
  <Application>Microsoft Office PowerPoint</Application>
  <PresentationFormat>On-screen Show (4:3)</PresentationFormat>
  <Paragraphs>189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AIME Problems for college kids </vt:lpstr>
      <vt:lpstr>AIME 2001 Problem 3 </vt:lpstr>
      <vt:lpstr>Solution</vt:lpstr>
      <vt:lpstr>Solution</vt:lpstr>
      <vt:lpstr>Solution</vt:lpstr>
      <vt:lpstr>2018 AIME 1 Problem 2 </vt:lpstr>
      <vt:lpstr>Solution</vt:lpstr>
      <vt:lpstr>PowerPoint Presentation</vt:lpstr>
      <vt:lpstr>AIME 2004 Problem 8 </vt:lpstr>
      <vt:lpstr>Polya’s 4 Step Approach to Problem Solving </vt:lpstr>
      <vt:lpstr>How many 1,000-pointed stars are there?  </vt:lpstr>
      <vt:lpstr>How many 1,000-pointed stars are there?  </vt:lpstr>
      <vt:lpstr>PowerPoint Presentation</vt:lpstr>
      <vt:lpstr>How many 1,000-pointed stars are there?  </vt:lpstr>
      <vt:lpstr>How many 1,000-pointed stars are there?   j = 2  or  j = 3</vt:lpstr>
      <vt:lpstr>How many 1,000-pointed stars are there? Activity Sheet #1  </vt:lpstr>
      <vt:lpstr>How many 1,000-pointed stars are there?  </vt:lpstr>
      <vt:lpstr>How many 1,000-pointed stars are there?  </vt:lpstr>
      <vt:lpstr>How many 1,000-pointed stars are there? Activity Sheet #3   #1)  Circle the numbers below that are relatively prime to n = 20 and determine the number of stars with 20 points.     #2) Circle the numbers below that are relatively prime to n = 45 and determine the number of stars with 45 points.   #3) How many numbers from 1 to 100 contain a factor of 2 ?                   _____________       How many numbers from 1 to 100 contain a factor of 5 ?                   _____________       How many numbers from 1 to 100 contain a factor of both 2 and 5 ? _____________         How many numbers from 1 to 100 are relatively prime to 100 ?         _____________       How many 100-pointed stars are there?  ___________________   #4) How many numbers from 1 to 1000 contain a factor of 2 ?                   ____________       How many numbers from 1 to 1000 contain a factor of 5 ?                   ____________       How many numbers from 1 to 1000 contain a factor of both 2 and 5 ? ____________         How many numbers from 1 to 1000 are relatively prime to 1000 ?      _____________       How many 1000-pointed stars are there?  ___________________ </vt:lpstr>
      <vt:lpstr>How many 1,000-pointed stars are there? Activity Sheet #3   #1)  Circle the numbers below that are relatively prime to n = 20 and determine the number of stars with 20 points.   ANSWER: 1,3,7,9,11,13,17,19   3 stars with 20 points   #2) Circle the numbers below that are relatively prime to n = 45 and determine the number of stars with 45 points. ANSWER: 1,2,4,7,8,11,13,14,16,17,19,22,23,26,28,29,31,32,34,37,38,41,43,44     11 stars with 45 points #3) How many numbers from 1 to 100 contain a factor of 2 ?                   _____50________       How many numbers from 1 to 100 contain a factor of 5 ?                   ______20_______       How many numbers from 1 to 100 contain a factor of both 2 and 5 ? _____10________         How many numbers from 1 to 100 are relatively prime to 100 ?         ______40_______       How many 100-pointed stars are there?  ________19___________   #4) How many numbers from 1 to 1000 contain a factor of 2 ?                   ______500______       How many numbers from 1 to 1000 contain a factor of 5 ?                   ______200_____       How many numbers from 1 to 1000 contain a factor of both 2 and 5 ? ____100________         How many numbers from 1 to 1000 are relatively prime to 1000 ?      ______400_______       How many 1000-pointed stars are there?  ________199___________ </vt:lpstr>
      <vt:lpstr>AIME 2 2008 Problem 1 </vt:lpstr>
      <vt:lpstr>PowerPoint Presentation</vt:lpstr>
      <vt:lpstr>AIME 2 2006 Problem 4 </vt:lpstr>
      <vt:lpstr>Solution</vt:lpstr>
      <vt:lpstr>Solution</vt:lpstr>
      <vt:lpstr>Solution</vt:lpstr>
      <vt:lpstr>Solution</vt:lpstr>
      <vt:lpstr>AIME 2 2011 Problem 3 </vt:lpstr>
      <vt:lpstr>AIME 2008 Problem 5 </vt:lpstr>
      <vt:lpstr>AIME 2009 Problem 10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AIME Problems for college kids</dc:title>
  <dc:creator>Owner</dc:creator>
  <cp:lastModifiedBy>Owner</cp:lastModifiedBy>
  <cp:revision>20</cp:revision>
  <dcterms:created xsi:type="dcterms:W3CDTF">2018-04-24T21:05:07Z</dcterms:created>
  <dcterms:modified xsi:type="dcterms:W3CDTF">2018-04-30T17:03:39Z</dcterms:modified>
</cp:coreProperties>
</file>