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7E4F5-1A63-422F-B097-1D4FE351E7F6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D8957-F056-48A2-A0D1-186070A6F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48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0576F7-A55D-4A2E-A17C-BAAA9BFAAE57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24AAB9-035B-4751-AF41-0D36D544D3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rvanarsdall@maa.org" TargetMode="External"/><Relationship Id="rId2" Type="http://schemas.openxmlformats.org/officeDocument/2006/relationships/hyperlink" Target="mailto:sdcomet900@att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1FBlX6GmeNfyprZUqQM7JZjb1P1RWeh3Ui4cjiXGx90Y/viewfor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History of Math in Competitive Math Problems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Steven Davis</a:t>
            </a:r>
          </a:p>
        </p:txBody>
      </p:sp>
    </p:spTree>
    <p:extLst>
      <p:ext uri="{BB962C8B-B14F-4D97-AF65-F5344CB8AC3E}">
        <p14:creationId xmlns:p14="http://schemas.microsoft.com/office/powerpoint/2010/main" val="240552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A) 1:2  B) 3:5  C) 2:3  D) 3:4  E) 4:5</a:t>
            </a:r>
            <a:endParaRPr lang="en-US" dirty="0"/>
          </a:p>
        </p:txBody>
      </p:sp>
      <p:pic>
        <p:nvPicPr>
          <p:cNvPr id="4" name="Content Placeholder 3" descr="[asy] import graph; size(6cm);  real L = 0.05;  pair A = (0,0); pair B = (sqrt(3),0); pair C = (sqrt(3),1); pair D = (0,1);  pair X1 = (sqrt(3)/3,0); pair X2= (2*sqrt(3)/3,0); pair Y1 = (2*sqrt(3)/3,1); pair Y2 = (sqrt(3)/3,1);  dot(X1); dot(Y1);  draw(A--B--C--D--cycle, linewidth(2)); draw(X1--Y1,dashed);  draw(X2--(2*sqrt(3)/3,L)); draw(Y2--(sqrt(3)/3,1-L)); [/asy]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14" y="2139357"/>
            <a:ext cx="5428571" cy="3209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3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428" y="1430702"/>
            <a:ext cx="7450385" cy="451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6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/>
                  <a:t>23.  What is the hundreds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2011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2011</m:t>
                        </m:r>
                      </m:sup>
                    </m:sSup>
                  </m:oMath>
                </a14:m>
                <a:r>
                  <a:rPr lang="en-US" dirty="0"/>
                  <a:t>?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A) 1</a:t>
                </a:r>
                <a:r>
                  <a:rPr lang="en-US" dirty="0"/>
                  <a:t>	</a:t>
                </a:r>
                <a:r>
                  <a:rPr lang="en-US" dirty="0" smtClean="0"/>
                  <a:t>     B) </a:t>
                </a:r>
                <a:r>
                  <a:rPr lang="en-US" dirty="0"/>
                  <a:t>4	</a:t>
                </a:r>
                <a:r>
                  <a:rPr lang="en-US" dirty="0" smtClean="0"/>
                  <a:t>C</a:t>
                </a:r>
                <a:r>
                  <a:rPr lang="en-US" dirty="0"/>
                  <a:t>) 5	</a:t>
                </a:r>
                <a:r>
                  <a:rPr lang="en-US" dirty="0" smtClean="0"/>
                  <a:t>    D</a:t>
                </a:r>
                <a:r>
                  <a:rPr lang="en-US" dirty="0"/>
                  <a:t>) 6	</a:t>
                </a:r>
                <a:r>
                  <a:rPr lang="en-US" dirty="0" smtClean="0"/>
                  <a:t>E</a:t>
                </a:r>
                <a:r>
                  <a:rPr lang="en-US" dirty="0"/>
                  <a:t>) </a:t>
                </a:r>
                <a:r>
                  <a:rPr lang="en-US" dirty="0" smtClean="0"/>
                  <a:t>9</a:t>
                </a:r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r>
                  <a:rPr lang="en-US" dirty="0" smtClean="0"/>
                  <a:t>Rewrite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/>
                              </a:rPr>
                              <m:t>2000+11</m:t>
                            </m:r>
                          </m:e>
                        </m:d>
                      </m:e>
                      <m:sup>
                        <m:r>
                          <a:rPr lang="en-US">
                            <a:latin typeface="Cambria Math"/>
                          </a:rPr>
                          <m:t>2011</m:t>
                        </m:r>
                      </m:sup>
                    </m:sSup>
                  </m:oMath>
                </a14:m>
                <a:r>
                  <a:rPr lang="en-US" dirty="0" smtClean="0"/>
                  <a:t>.  The first 2000 terms will all have 0 for the last 3 positions, so we only need consider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11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2011</m:t>
                        </m:r>
                      </m:sup>
                    </m:sSup>
                  </m:oMath>
                </a14:m>
                <a:r>
                  <a:rPr lang="en-US" dirty="0" smtClean="0"/>
                  <a:t>, which can be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>
                                <a:latin typeface="Cambria Math"/>
                              </a:rPr>
                              <m:t>10+1</m:t>
                            </m:r>
                          </m:e>
                        </m:d>
                      </m:e>
                      <m:sup>
                        <m:r>
                          <a:rPr lang="en-US">
                            <a:latin typeface="Cambria Math"/>
                          </a:rPr>
                          <m:t>2011</m:t>
                        </m:r>
                      </m:sup>
                    </m:sSup>
                  </m:oMath>
                </a14:m>
                <a:r>
                  <a:rPr lang="en-US" dirty="0" smtClean="0"/>
                  <a:t>.  All terms except for the last three will end in at least 3 zeros.  The last three terms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2011⋅2010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+2011⋅10+1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2011 AMC 10B Pascal’s triangle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9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=2111550+20110+1=2131661, so 6, 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0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4.  Find the number of positive integers less than or equal to 2017 whose base-three representation contains no digit equal to 0.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AIME problems do not list the choices.  The answer is any number from 000 to 999 and it must contain three digits, use 0 if needed at the front.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2017 AIME II counting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2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First write 2017 as a base three number.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2017=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2202201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.  </a:t>
                </a:r>
                <a:r>
                  <a:rPr lang="en-US" dirty="0"/>
                  <a:t>If we calculate all the numbers up to 2222222 that contain either 1 or 2 but not 0 in each position we have 2+4+8+16+32+64+128=254, but that’s over counting some numbers</a:t>
                </a:r>
                <a:r>
                  <a:rPr lang="en-US" dirty="0" smtClean="0"/>
                  <a:t>. </a:t>
                </a:r>
                <a:r>
                  <a:rPr lang="en-US" dirty="0"/>
                  <a:t>The smallest number larger than 2202201 that only has 2’s and 1’s is 2211111.  That’s 5 places where the 1 is can be changed to either 1 or 2 or 2^5 = 32 numbers.  So 254 – 32 = 222.  </a:t>
                </a:r>
                <a:r>
                  <a:rPr lang="en-US" dirty="0" smtClean="0"/>
                  <a:t> </a:t>
                </a:r>
                <a:r>
                  <a:rPr lang="en-US" dirty="0"/>
                  <a:t> 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attack?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2.  When each of 702, 787, and 855 is divided by the </a:t>
            </a:r>
            <a:r>
              <a:rPr lang="en-US" dirty="0" smtClean="0"/>
              <a:t>positive </a:t>
            </a:r>
            <a:r>
              <a:rPr lang="en-US" dirty="0"/>
              <a:t>integer </a:t>
            </a:r>
            <a:r>
              <a:rPr lang="en-US" i="1" dirty="0"/>
              <a:t>m</a:t>
            </a:r>
            <a:r>
              <a:rPr lang="en-US" dirty="0"/>
              <a:t>, the remainder is always the positive integer </a:t>
            </a:r>
            <a:r>
              <a:rPr lang="en-US" i="1" dirty="0"/>
              <a:t>r</a:t>
            </a:r>
            <a:r>
              <a:rPr lang="en-US" dirty="0"/>
              <a:t>.  When each of 412, 722, and 815 is divided by the positive integer </a:t>
            </a:r>
            <a:r>
              <a:rPr lang="en-US" i="1" dirty="0"/>
              <a:t>n</a:t>
            </a:r>
            <a:r>
              <a:rPr lang="en-US" dirty="0"/>
              <a:t>, the remainder is always the </a:t>
            </a:r>
            <a:r>
              <a:rPr lang="en-US" dirty="0" smtClean="0"/>
              <a:t>positive </a:t>
            </a:r>
            <a:r>
              <a:rPr lang="en-US" dirty="0"/>
              <a:t>integer </a:t>
            </a:r>
            <a:r>
              <a:rPr lang="en-US" i="1" dirty="0"/>
              <a:t>s</a:t>
            </a:r>
            <a:r>
              <a:rPr lang="en-US" dirty="0"/>
              <a:t> ≠ </a:t>
            </a:r>
            <a:r>
              <a:rPr lang="en-US" i="1" dirty="0"/>
              <a:t>r</a:t>
            </a:r>
            <a:r>
              <a:rPr lang="en-US" dirty="0"/>
              <a:t>.  Find </a:t>
            </a:r>
            <a:r>
              <a:rPr lang="en-US" i="1" dirty="0"/>
              <a:t>m</a:t>
            </a:r>
            <a:r>
              <a:rPr lang="en-US" dirty="0"/>
              <a:t> + </a:t>
            </a:r>
            <a:r>
              <a:rPr lang="en-US" i="1" dirty="0"/>
              <a:t>n</a:t>
            </a:r>
            <a:r>
              <a:rPr lang="en-US" dirty="0"/>
              <a:t> + </a:t>
            </a:r>
            <a:r>
              <a:rPr lang="en-US" i="1" dirty="0"/>
              <a:t>r</a:t>
            </a:r>
            <a:r>
              <a:rPr lang="en-US" dirty="0"/>
              <a:t> + </a:t>
            </a:r>
            <a:r>
              <a:rPr lang="en-US" i="1" dirty="0"/>
              <a:t>s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2017 AIME I modular arithmetic 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4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Find the differences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787−702=85=5⋅17,855−68=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⋅17,855−702=153=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⋅17</m:t>
                    </m:r>
                  </m:oMath>
                </a14:m>
                <a:r>
                  <a:rPr lang="en-US" dirty="0" smtClean="0"/>
                  <a:t>.  Obviously 17 is the common divisor and 5 is the common remainder.  Likewise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722−412=310=2⋅5⋅31,815−722=93=3⋅31,815−412=403=13⋅31</m:t>
                    </m:r>
                  </m:oMath>
                </a14:m>
                <a:r>
                  <a:rPr lang="en-US" dirty="0" smtClean="0"/>
                  <a:t>.  Obviously 31 is the common divisor and 9 is the common remainder, so the sum of </a:t>
                </a:r>
                <a:r>
                  <a:rPr lang="en-US" i="1" dirty="0"/>
                  <a:t>m</a:t>
                </a:r>
                <a:r>
                  <a:rPr lang="en-US" dirty="0"/>
                  <a:t> + </a:t>
                </a:r>
                <a:r>
                  <a:rPr lang="en-US" i="1" dirty="0"/>
                  <a:t>n</a:t>
                </a:r>
                <a:r>
                  <a:rPr lang="en-US" dirty="0"/>
                  <a:t> + </a:t>
                </a:r>
                <a:r>
                  <a:rPr lang="en-US" i="1" dirty="0"/>
                  <a:t>r</a:t>
                </a:r>
                <a:r>
                  <a:rPr lang="en-US" dirty="0"/>
                  <a:t> + </a:t>
                </a:r>
                <a:r>
                  <a:rPr lang="en-US" i="1" dirty="0" smtClean="0"/>
                  <a:t>s </a:t>
                </a:r>
                <a:r>
                  <a:rPr lang="en-US" dirty="0" smtClean="0"/>
                  <a:t>is 17+31+5+9= 62, so 062. 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5.  A rational number written as </a:t>
            </a:r>
            <a:r>
              <a:rPr lang="en-US" i="1" u="sng" dirty="0"/>
              <a:t>a</a:t>
            </a:r>
            <a:r>
              <a:rPr lang="en-US" dirty="0"/>
              <a:t> </a:t>
            </a:r>
            <a:r>
              <a:rPr lang="en-US" i="1" u="sng" dirty="0" err="1"/>
              <a:t>b</a:t>
            </a:r>
            <a:r>
              <a:rPr lang="en-US" dirty="0" err="1"/>
              <a:t>.</a:t>
            </a:r>
            <a:r>
              <a:rPr lang="en-US" i="1" u="sng" dirty="0" err="1"/>
              <a:t>c</a:t>
            </a:r>
            <a:r>
              <a:rPr lang="en-US" dirty="0"/>
              <a:t> </a:t>
            </a:r>
            <a:r>
              <a:rPr lang="en-US" i="1" u="sng" dirty="0"/>
              <a:t>d</a:t>
            </a:r>
            <a:r>
              <a:rPr lang="en-US" dirty="0"/>
              <a:t>, where all digits are nonzero.  The same number in base twelve is </a:t>
            </a:r>
            <a:r>
              <a:rPr lang="en-US" i="1" u="sng" dirty="0"/>
              <a:t>b</a:t>
            </a:r>
            <a:r>
              <a:rPr lang="en-US" dirty="0"/>
              <a:t> </a:t>
            </a:r>
            <a:r>
              <a:rPr lang="en-US" i="1" u="sng" dirty="0" err="1"/>
              <a:t>b</a:t>
            </a:r>
            <a:r>
              <a:rPr lang="en-US" dirty="0" err="1"/>
              <a:t>.</a:t>
            </a:r>
            <a:r>
              <a:rPr lang="en-US" i="1" u="sng" dirty="0" err="1"/>
              <a:t>b</a:t>
            </a:r>
            <a:r>
              <a:rPr lang="en-US" dirty="0"/>
              <a:t> </a:t>
            </a:r>
            <a:r>
              <a:rPr lang="en-US" i="1" u="sng" dirty="0"/>
              <a:t>a</a:t>
            </a:r>
            <a:r>
              <a:rPr lang="en-US" dirty="0"/>
              <a:t>.  Find the base-ten number </a:t>
            </a:r>
            <a:r>
              <a:rPr lang="en-US" i="1" u="sng" dirty="0"/>
              <a:t>a</a:t>
            </a:r>
            <a:r>
              <a:rPr lang="en-US" dirty="0"/>
              <a:t> </a:t>
            </a:r>
            <a:r>
              <a:rPr lang="en-US" i="1" u="sng" dirty="0"/>
              <a:t>b</a:t>
            </a:r>
            <a:r>
              <a:rPr lang="en-US" dirty="0"/>
              <a:t> </a:t>
            </a:r>
            <a:r>
              <a:rPr lang="en-US" i="1" u="sng" dirty="0"/>
              <a:t>c</a:t>
            </a:r>
            <a:r>
              <a:rPr lang="en-US" dirty="0"/>
              <a:t>.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2017 AIME I number bases 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𝑎𝑏</m:t>
                    </m:r>
                    <m:r>
                      <a:rPr lang="en-US">
                        <a:latin typeface="Cambria Math"/>
                      </a:rPr>
                      <m:t>.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8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8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𝑏𝑏</m:t>
                    </m:r>
                    <m:r>
                      <a:rPr lang="en-US">
                        <a:latin typeface="Cambria Math"/>
                      </a:rPr>
                      <m:t>.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=12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144</m:t>
                        </m:r>
                      </m:den>
                    </m:f>
                  </m:oMath>
                </a14:m>
                <a:r>
                  <a:rPr lang="en-US" dirty="0" smtClean="0"/>
                  <a:t>. Setting them equal to each other we have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72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576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9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576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48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576</m:t>
                        </m:r>
                      </m:den>
                    </m:f>
                    <m:r>
                      <a:rPr lang="en-US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4</m:t>
                        </m:r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576</m:t>
                        </m:r>
                      </m:den>
                    </m:f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8</m:t>
                    </m:r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>
                        <a:latin typeface="Cambria Math"/>
                      </a:rPr>
                      <m:t>=6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.  Now since </a:t>
                </a:r>
                <a:r>
                  <a:rPr lang="en-US" i="1" dirty="0"/>
                  <a:t>b</a:t>
                </a:r>
                <a:r>
                  <a:rPr lang="en-US" dirty="0"/>
                  <a:t> is less than 8 and even, not zero it has to be 2, 4 or 6.  If </a:t>
                </a:r>
                <a:r>
                  <a:rPr lang="en-US" i="1" dirty="0"/>
                  <a:t>b</a:t>
                </a:r>
                <a:r>
                  <a:rPr lang="en-US" dirty="0"/>
                  <a:t> is 2 then </a:t>
                </a:r>
                <a:r>
                  <a:rPr lang="en-US" i="1" dirty="0"/>
                  <a:t>c</a:t>
                </a:r>
                <a:r>
                  <a:rPr lang="en-US" dirty="0"/>
                  <a:t> is 1, </a:t>
                </a:r>
                <a:r>
                  <a:rPr lang="en-US" i="1" dirty="0"/>
                  <a:t>d</a:t>
                </a:r>
                <a:r>
                  <a:rPr lang="en-US" dirty="0"/>
                  <a:t> is 3 and </a:t>
                </a:r>
                <a:r>
                  <a:rPr lang="en-US" i="1" dirty="0"/>
                  <a:t>a</a:t>
                </a:r>
                <a:r>
                  <a:rPr lang="en-US" dirty="0"/>
                  <a:t> is 3.  If </a:t>
                </a:r>
                <a:r>
                  <a:rPr lang="en-US" i="1" dirty="0"/>
                  <a:t>b</a:t>
                </a:r>
                <a:r>
                  <a:rPr lang="en-US" dirty="0"/>
                  <a:t> is 4 then </a:t>
                </a:r>
                <a:r>
                  <a:rPr lang="en-US" i="1" dirty="0"/>
                  <a:t>d</a:t>
                </a:r>
                <a:r>
                  <a:rPr lang="en-US" dirty="0"/>
                  <a:t> is 0 which can’t be and if </a:t>
                </a:r>
                <a:r>
                  <a:rPr lang="en-US" i="1" dirty="0"/>
                  <a:t>b</a:t>
                </a:r>
                <a:r>
                  <a:rPr lang="en-US" dirty="0"/>
                  <a:t> is 6 then </a:t>
                </a:r>
                <a:r>
                  <a:rPr lang="en-US" i="1" dirty="0"/>
                  <a:t>a</a:t>
                </a:r>
                <a:r>
                  <a:rPr lang="en-US" dirty="0"/>
                  <a:t> is 9 which also can’t be,  Thus </a:t>
                </a:r>
                <a:r>
                  <a:rPr lang="en-US" i="1" dirty="0" err="1"/>
                  <a:t>abc</a:t>
                </a:r>
                <a:r>
                  <a:rPr lang="en-US" dirty="0"/>
                  <a:t> = 321.</a:t>
                </a:r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6" y="1339464"/>
            <a:ext cx="7840662" cy="490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2012 AMC 8 Behold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843272"/>
              </a:xfrm>
            </p:spPr>
            <p:txBody>
              <a:bodyPr>
                <a:normAutofit lnSpcReduction="10000"/>
              </a:bodyPr>
              <a:lstStyle/>
              <a:p>
                <a:pPr marL="109728" indent="0">
                  <a:buNone/>
                </a:pPr>
                <a:r>
                  <a:rPr lang="en-US" dirty="0"/>
                  <a:t>22.  In the figure shown below</a:t>
                </a:r>
                <a:r>
                  <a:rPr lang="en-US" dirty="0" smtClean="0"/>
                  <a:t>, </a:t>
                </a:r>
                <a:r>
                  <a:rPr lang="en-US" i="1" dirty="0" smtClean="0"/>
                  <a:t>ABCDE</a:t>
                </a:r>
                <a:r>
                  <a:rPr lang="en-US" dirty="0"/>
                  <a:t>   is a regular pentagon and </a:t>
                </a:r>
                <a:r>
                  <a:rPr lang="en-US" i="1" dirty="0" smtClean="0"/>
                  <a:t>AG</a:t>
                </a:r>
                <a:r>
                  <a:rPr lang="en-US" dirty="0" smtClean="0"/>
                  <a:t> = 1 </a:t>
                </a:r>
                <a:r>
                  <a:rPr lang="en-US" dirty="0"/>
                  <a:t>. What </a:t>
                </a:r>
                <a:r>
                  <a:rPr lang="en-US" dirty="0" smtClean="0"/>
                  <a:t>is </a:t>
                </a:r>
                <a:r>
                  <a:rPr lang="en-US" i="1" dirty="0" smtClean="0"/>
                  <a:t>FG</a:t>
                </a:r>
                <a:r>
                  <a:rPr lang="en-US" dirty="0" smtClean="0"/>
                  <a:t> + </a:t>
                </a:r>
                <a:r>
                  <a:rPr lang="en-US" i="1" dirty="0" smtClean="0"/>
                  <a:t>JH</a:t>
                </a:r>
                <a:r>
                  <a:rPr lang="en-US" dirty="0" smtClean="0"/>
                  <a:t> + </a:t>
                </a:r>
                <a:r>
                  <a:rPr lang="en-US" i="1" dirty="0" smtClean="0"/>
                  <a:t>DC</a:t>
                </a:r>
                <a:r>
                  <a:rPr lang="en-US" dirty="0"/>
                  <a:t>  ? </a:t>
                </a:r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A) 3	 B) </a:t>
                </a:r>
                <a14:m>
                  <m:oMath xmlns:m="http://schemas.openxmlformats.org/officeDocument/2006/math">
                    <m:r>
                      <a:rPr lang="en-US"/>
                      <m:t>12−4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/>
                          <m:t>5</m:t>
                        </m:r>
                      </m:e>
                    </m:rad>
                  </m:oMath>
                </a14:m>
                <a:r>
                  <a:rPr lang="en-US" dirty="0" smtClean="0"/>
                  <a:t>   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5+2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	  D) </a:t>
                </a:r>
                <a14:m>
                  <m:oMath xmlns:m="http://schemas.openxmlformats.org/officeDocument/2006/math">
                    <m:r>
                      <a:rPr lang="en-US"/>
                      <m:t>1+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/>
                          <m:t>5</m:t>
                        </m:r>
                      </m:e>
                    </m:rad>
                  </m:oMath>
                </a14:m>
                <a:r>
                  <a:rPr lang="en-US" dirty="0" smtClean="0"/>
                  <a:t> 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11+11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10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843272"/>
              </a:xfrm>
              <a:blipFill rotWithShape="1">
                <a:blip r:embed="rId2"/>
                <a:stretch>
                  <a:fillRect t="-1761" b="-1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2015 AMC 10B  Golden Ratio</a:t>
            </a:r>
            <a:br>
              <a:rPr lang="en-US" dirty="0">
                <a:effectLst/>
              </a:rPr>
            </a:br>
            <a:endParaRPr lang="en-US" dirty="0"/>
          </a:p>
        </p:txBody>
      </p:sp>
      <p:pic>
        <p:nvPicPr>
          <p:cNvPr id="4" name="Picture 3" descr="[asy]import cse5;pathpen=black;pointpen=black; size(2inch); pair A=dir(90), B=dir(18), C=dir(306), D=dir(234), E=dir(162); D(MP(&quot;A&quot;,A,A)--MP(&quot;B&quot;,B,B)--MP(&quot;C&quot;,C,C)--MP(&quot;D&quot;,D,D)--MP(&quot;E&quot;,E,E)--cycle,linewidth(1.5)); D(A--C--E--B--D--cycle); pair F=IP(A--D,B--E), G=IP(B--E,C--A), H=IP(C--A,B--D), I=IP(D--B,E--C), J=IP(C--E,D--A); D(MP(&quot;F&quot;,F,dir(126))--MP(&quot;I&quot;,I,dir(270))--MP(&quot;G&quot;,G,dir(54))--MP(&quot;J&quot;,J,dir(198))--MP(&quot;H&quot;,H,dir(342))--cycle); [/asy]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43150"/>
            <a:ext cx="3657600" cy="344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9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Since </a:t>
                </a:r>
                <a14:m>
                  <m:oMath xmlns:m="http://schemas.openxmlformats.org/officeDocument/2006/math">
                    <m:r>
                      <a:rPr lang="en-US"/>
                      <m:t>△</m:t>
                    </m:r>
                    <m:r>
                      <a:rPr lang="en-US" i="1"/>
                      <m:t>𝐴𝐹𝐺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dirty="0"/>
                  <a:t>an </a:t>
                </a:r>
                <a:r>
                  <a:rPr lang="en-US" dirty="0" smtClean="0"/>
                  <a:t>isosceles triangle </a:t>
                </a:r>
                <a:r>
                  <a:rPr lang="en-US" dirty="0"/>
                  <a:t>with vertex angle 36⁰ and </a:t>
                </a:r>
                <a:r>
                  <a:rPr lang="en-US" dirty="0" smtClean="0"/>
                  <a:t>isosceles </a:t>
                </a:r>
                <a:r>
                  <a:rPr lang="en-US" dirty="0"/>
                  <a:t>leg 1 then the base </a:t>
                </a:r>
                <a:r>
                  <a:rPr lang="en-US" dirty="0" smtClean="0"/>
                  <a:t>leg of the triangle </a:t>
                </a:r>
                <a:r>
                  <a:rPr lang="en-US" dirty="0"/>
                  <a:t>is the golden ratio.  That is </a:t>
                </a:r>
                <a14:m>
                  <m:oMath xmlns:m="http://schemas.openxmlformats.org/officeDocument/2006/math">
                    <m:r>
                      <a:rPr lang="en-US" i="1"/>
                      <m:t>𝐹𝐺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−1+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 </a:t>
                </a:r>
                <a:r>
                  <a:rPr lang="en-US" dirty="0" smtClean="0"/>
                  <a:t>Now </a:t>
                </a:r>
                <a14:m>
                  <m:oMath xmlns:m="http://schemas.openxmlformats.org/officeDocument/2006/math">
                    <m:r>
                      <a:rPr lang="en-US" i="1"/>
                      <m:t>𝐽𝐻</m:t>
                    </m:r>
                    <m:r>
                      <a:rPr lang="en-US"/>
                      <m:t>=</m:t>
                    </m:r>
                    <m:r>
                      <a:rPr lang="en-US" i="1"/>
                      <m:t>𝐽𝐷</m:t>
                    </m:r>
                    <m:r>
                      <a:rPr lang="en-US"/>
                      <m:t>=</m:t>
                    </m:r>
                    <m:r>
                      <a:rPr lang="en-US" i="1"/>
                      <m:t>𝐴𝐺</m:t>
                    </m:r>
                    <m:r>
                      <a:rPr lang="en-US"/>
                      <m:t>=1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by ratios of similar triangles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 i="1"/>
                          <m:t>𝐷𝐶</m:t>
                        </m:r>
                      </m:num>
                      <m:den>
                        <m:r>
                          <a:rPr lang="en-US"/>
                          <m:t>1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2+</m:t>
                        </m:r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/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en-US" i="1"/>
                                </m:ctrlPr>
                              </m:radPr>
                              <m:deg/>
                              <m:e>
                                <m:r>
                                  <a:rPr lang="en-US"/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en-US"/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/>
                          <m:t>1+</m:t>
                        </m:r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/>
                              <m:t>−1+</m:t>
                            </m:r>
                            <m:rad>
                              <m:radPr>
                                <m:degHide m:val="on"/>
                                <m:ctrlPr>
                                  <a:rPr lang="en-US" i="1"/>
                                </m:ctrlPr>
                              </m:radPr>
                              <m:deg/>
                              <m:e>
                                <m:r>
                                  <a:rPr lang="en-US"/>
                                  <m:t>5</m:t>
                                </m:r>
                              </m:e>
                            </m:rad>
                          </m:num>
                          <m:den>
                            <m:r>
                              <a:rPr lang="en-US"/>
                              <m:t>2</m:t>
                            </m:r>
                          </m:den>
                        </m:f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3+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−2−2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−4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so sum </a:t>
                </a:r>
                <a:r>
                  <a:rPr lang="en-US" i="1" dirty="0" smtClean="0"/>
                  <a:t>FG</a:t>
                </a:r>
                <a:r>
                  <a:rPr lang="en-US" dirty="0" smtClean="0"/>
                  <a:t> + </a:t>
                </a:r>
                <a:r>
                  <a:rPr lang="en-US" i="1" dirty="0" smtClean="0"/>
                  <a:t>JH</a:t>
                </a:r>
                <a:r>
                  <a:rPr lang="en-US" dirty="0" smtClean="0"/>
                  <a:t> + </a:t>
                </a:r>
                <a:r>
                  <a:rPr lang="en-US" i="1" dirty="0" smtClean="0"/>
                  <a:t>CD</a:t>
                </a:r>
                <a:r>
                  <a:rPr lang="en-US" dirty="0" smtClean="0"/>
                  <a:t>  is </a:t>
                </a:r>
                <a14:m>
                  <m:oMath xmlns:m="http://schemas.openxmlformats.org/officeDocument/2006/math">
                    <m:r>
                      <a:rPr lang="en-US"/>
                      <m:t>1+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/>
                          <m:t>5</m:t>
                        </m:r>
                      </m:e>
                    </m:rad>
                  </m:oMath>
                </a14:m>
                <a:r>
                  <a:rPr lang="en-US" dirty="0"/>
                  <a:t>, D.</a:t>
                </a:r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34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15.  A </a:t>
            </a:r>
            <a:r>
              <a:rPr lang="en-US" dirty="0"/>
              <a:t>wire is cut into two pieces, one of length a and the other of length b. The piece of length a is bent to form an equilateral triangle, and the piece of length b is bent to form a regular hexagon. The triangle and the hexagon have equal area. What is a/b ?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(A) 1	 </a:t>
            </a:r>
            <a:r>
              <a:rPr lang="en-US" dirty="0" smtClean="0"/>
              <a:t>  (</a:t>
            </a:r>
            <a:r>
              <a:rPr lang="en-US" dirty="0"/>
              <a:t>B) √6/2 </a:t>
            </a:r>
            <a:r>
              <a:rPr lang="en-US" dirty="0" smtClean="0"/>
              <a:t>   (</a:t>
            </a:r>
            <a:r>
              <a:rPr lang="en-US" dirty="0"/>
              <a:t>C) √</a:t>
            </a:r>
            <a:r>
              <a:rPr lang="en-US" dirty="0" smtClean="0"/>
              <a:t>3</a:t>
            </a:r>
            <a:r>
              <a:rPr lang="en-US" dirty="0"/>
              <a:t> </a:t>
            </a:r>
            <a:r>
              <a:rPr lang="en-US" dirty="0" smtClean="0"/>
              <a:t>    (D</a:t>
            </a:r>
            <a:r>
              <a:rPr lang="en-US" dirty="0"/>
              <a:t>) </a:t>
            </a:r>
            <a:r>
              <a:rPr lang="en-US" dirty="0" smtClean="0"/>
              <a:t>2</a:t>
            </a:r>
            <a:r>
              <a:rPr lang="en-US" dirty="0"/>
              <a:t> </a:t>
            </a:r>
            <a:r>
              <a:rPr lang="en-US" dirty="0" smtClean="0"/>
              <a:t>  (E</a:t>
            </a:r>
            <a:r>
              <a:rPr lang="en-US" dirty="0"/>
              <a:t>) 3√2/2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2013 AMC 10B calculus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37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/>
                  <a:t>Let </a:t>
                </a:r>
                <a:r>
                  <a:rPr lang="en-US" i="1" dirty="0"/>
                  <a:t>s</a:t>
                </a:r>
                <a:r>
                  <a:rPr lang="en-US" dirty="0"/>
                  <a:t> be the length of the side of the equilateral triangle and </a:t>
                </a:r>
                <a:r>
                  <a:rPr lang="en-US" i="1" dirty="0"/>
                  <a:t>r</a:t>
                </a:r>
                <a:r>
                  <a:rPr lang="en-US" dirty="0"/>
                  <a:t> be the side of the regular hexagon, then 3</a:t>
                </a:r>
                <a:r>
                  <a:rPr lang="en-US" i="1" dirty="0"/>
                  <a:t>s</a:t>
                </a:r>
                <a:r>
                  <a:rPr lang="en-US" dirty="0"/>
                  <a:t> = </a:t>
                </a:r>
                <a:r>
                  <a:rPr lang="en-US" i="1" dirty="0"/>
                  <a:t>a</a:t>
                </a:r>
                <a:r>
                  <a:rPr lang="en-US" dirty="0"/>
                  <a:t> and 6</a:t>
                </a:r>
                <a:r>
                  <a:rPr lang="en-US" i="1" dirty="0"/>
                  <a:t>r</a:t>
                </a:r>
                <a:r>
                  <a:rPr lang="en-US" dirty="0"/>
                  <a:t> = </a:t>
                </a:r>
                <a:r>
                  <a:rPr lang="en-US" i="1" dirty="0"/>
                  <a:t>b</a:t>
                </a:r>
                <a:r>
                  <a:rPr lang="en-US" dirty="0"/>
                  <a:t>.  So since the areas are equal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sSup>
                          <m:sSupPr>
                            <m:ctrlPr>
                              <a:rPr lang="en-US"/>
                            </m:ctrlPr>
                          </m:sSupPr>
                          <m:e>
                            <m:r>
                              <a:rPr lang="en-US" i="1"/>
                              <m:t>𝑎</m:t>
                            </m:r>
                          </m:e>
                          <m:sup>
                            <m:r>
                              <a:rPr lang="en-US"/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/>
                          <m:t>4⋅9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6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𝑏</m:t>
                            </m:r>
                          </m:e>
                          <m:sup>
                            <m:r>
                              <a:rPr lang="en-US"/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/>
                          <m:t>4⋅36</m:t>
                        </m:r>
                      </m:den>
                    </m:f>
                  </m:oMath>
                </a14:m>
                <a:r>
                  <a:rPr lang="en-US" dirty="0"/>
                  <a:t>.  Thus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sSup>
                          <m:sSupPr>
                            <m:ctrlPr>
                              <a:rPr lang="en-US"/>
                            </m:ctrlPr>
                          </m:sSupPr>
                          <m:e>
                            <m:r>
                              <a:rPr lang="en-US" i="1"/>
                              <m:t>𝑎</m:t>
                            </m:r>
                          </m:e>
                          <m:sup>
                            <m:r>
                              <a:rPr lang="en-US"/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𝑏</m:t>
                            </m:r>
                          </m:e>
                          <m:sup>
                            <m:r>
                              <a:rPr lang="en-US"/>
                              <m:t>2</m:t>
                            </m:r>
                          </m:sup>
                        </m:sSup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36</m:t>
                        </m:r>
                      </m:num>
                      <m:den>
                        <m:r>
                          <a:rPr lang="en-US"/>
                          <m:t>24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3</m:t>
                        </m:r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 i="1"/>
                          <m:t>𝑎</m:t>
                        </m:r>
                      </m:num>
                      <m:den>
                        <m:r>
                          <a:rPr lang="en-US" i="1"/>
                          <m:t>𝑏</m:t>
                        </m:r>
                      </m:den>
                    </m:f>
                    <m:r>
                      <a:rPr lang="en-US"/>
                      <m:t>=</m:t>
                    </m:r>
                    <m:f>
                      <m:fPr>
                        <m:ctrlPr>
                          <a:rPr lang="en-US" i="1"/>
                        </m:ctrlPr>
                      </m:fPr>
                      <m:num>
                        <m:r>
                          <a:rPr lang="en-US"/>
                          <m:t>3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so E</a:t>
                </a:r>
                <a:r>
                  <a:rPr lang="en-US" dirty="0" smtClean="0"/>
                  <a:t>). </a:t>
                </a:r>
                <a:endParaRPr lang="en-US" dirty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2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8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/>
                  <a:t>The isosceles right triangle </a:t>
                </a:r>
                <a:r>
                  <a:rPr lang="en-US" i="1" dirty="0" smtClean="0"/>
                  <a:t>ABC</a:t>
                </a:r>
                <a:r>
                  <a:rPr lang="en-US" dirty="0" smtClean="0"/>
                  <a:t> </a:t>
                </a:r>
                <a:r>
                  <a:rPr lang="en-US" dirty="0"/>
                  <a:t> has right angle at 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</a:t>
                </a:r>
                <a:r>
                  <a:rPr lang="en-US" dirty="0"/>
                  <a:t> and area </a:t>
                </a:r>
                <a:r>
                  <a:rPr lang="en-US" dirty="0" smtClean="0"/>
                  <a:t>12.5. </a:t>
                </a:r>
                <a:r>
                  <a:rPr lang="en-US" dirty="0"/>
                  <a:t>The rays trisecting </a:t>
                </a:r>
                <a14:m>
                  <m:oMath xmlns:m="http://schemas.openxmlformats.org/officeDocument/2006/math">
                    <m:r>
                      <a:rPr lang="en-US"/>
                      <m:t>∠</m:t>
                    </m:r>
                    <m:r>
                      <a:rPr lang="en-US" i="1"/>
                      <m:t>𝐴𝐶𝐵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intersect</a:t>
                </a:r>
                <a:r>
                  <a:rPr lang="en-US" dirty="0"/>
                  <a:t> </a:t>
                </a:r>
                <a:r>
                  <a:rPr lang="en-US" i="1" dirty="0" smtClean="0"/>
                  <a:t>AB</a:t>
                </a:r>
                <a:r>
                  <a:rPr lang="en-US" dirty="0" smtClean="0"/>
                  <a:t> </a:t>
                </a:r>
                <a:r>
                  <a:rPr lang="en-US" dirty="0"/>
                  <a:t> at </a:t>
                </a:r>
                <a:r>
                  <a:rPr lang="en-US" i="1" dirty="0" smtClean="0"/>
                  <a:t>D</a:t>
                </a:r>
                <a:r>
                  <a:rPr lang="en-US" dirty="0" smtClean="0"/>
                  <a:t> </a:t>
                </a:r>
                <a:r>
                  <a:rPr lang="en-US" dirty="0"/>
                  <a:t> </a:t>
                </a:r>
                <a:r>
                  <a:rPr lang="en-US" dirty="0" smtClean="0"/>
                  <a:t>and</a:t>
                </a:r>
                <a:r>
                  <a:rPr lang="en-US" dirty="0"/>
                  <a:t> </a:t>
                </a:r>
                <a:r>
                  <a:rPr lang="en-US" i="1" dirty="0" smtClean="0"/>
                  <a:t>E</a:t>
                </a:r>
                <a:r>
                  <a:rPr lang="en-US" dirty="0" smtClean="0"/>
                  <a:t>. </a:t>
                </a:r>
                <a:r>
                  <a:rPr lang="en-US" dirty="0"/>
                  <a:t>What is the area of </a:t>
                </a:r>
                <a14:m>
                  <m:oMath xmlns:m="http://schemas.openxmlformats.org/officeDocument/2006/math">
                    <m:r>
                      <a:rPr lang="en-US"/>
                      <m:t>△</m:t>
                    </m:r>
                    <m:r>
                      <a:rPr lang="en-US" i="1"/>
                      <m:t>𝐶𝐷𝐸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/>
                          <m:t>3</m:t>
                        </m:r>
                      </m:den>
                    </m:f>
                  </m:oMath>
                </a14:m>
                <a:r>
                  <a:rPr lang="en-US" dirty="0" smtClean="0"/>
                  <a:t>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50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  <m:r>
                          <a:rPr lang="en-US"/>
                          <m:t>−75</m:t>
                        </m:r>
                      </m:num>
                      <m:den>
                        <m:r>
                          <a:rPr lang="en-US"/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	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15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/>
                          <m:t>8</m:t>
                        </m:r>
                      </m:den>
                    </m:f>
                  </m:oMath>
                </a14:m>
                <a:r>
                  <a:rPr lang="en-US" dirty="0" smtClean="0"/>
                  <a:t>	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50−25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	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25</m:t>
                        </m:r>
                      </m:num>
                      <m:den>
                        <m:r>
                          <a:rPr lang="en-US"/>
                          <m:t>6</m:t>
                        </m:r>
                      </m:den>
                    </m:f>
                  </m:oMath>
                </a14:m>
                <a:endParaRPr lang="en-US" dirty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2015 AMC 10A  Angle trisected 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96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Drop a perpendicular from </a:t>
                </a:r>
                <a:r>
                  <a:rPr lang="en-US" i="1" dirty="0" smtClean="0"/>
                  <a:t>D</a:t>
                </a:r>
                <a:r>
                  <a:rPr lang="en-US" dirty="0" smtClean="0"/>
                  <a:t> to side </a:t>
                </a:r>
                <a:r>
                  <a:rPr lang="en-US" i="1" dirty="0" smtClean="0"/>
                  <a:t>AC </a:t>
                </a:r>
                <a:r>
                  <a:rPr lang="en-US" dirty="0"/>
                  <a:t> </a:t>
                </a:r>
                <a:r>
                  <a:rPr lang="en-US" dirty="0" smtClean="0"/>
                  <a:t>to point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 and call it 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.  Since the area of </a:t>
                </a:r>
                <a14:m>
                  <m:oMath xmlns:m="http://schemas.openxmlformats.org/officeDocument/2006/math">
                    <m:r>
                      <a:rPr lang="en-US"/>
                      <m:t>△</m:t>
                    </m:r>
                    <m:r>
                      <a:rPr lang="en-US" i="1"/>
                      <m:t>𝐴𝐵𝐶</m:t>
                    </m:r>
                  </m:oMath>
                </a14:m>
                <a:r>
                  <a:rPr lang="en-US" dirty="0" smtClean="0"/>
                  <a:t> is 12.5 and it is isosceles then length </a:t>
                </a:r>
                <a:r>
                  <a:rPr lang="en-US" i="1" dirty="0" smtClean="0"/>
                  <a:t>AC</a:t>
                </a:r>
                <a:r>
                  <a:rPr lang="en-US" dirty="0" smtClean="0"/>
                  <a:t> is 5.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5</m:t>
                    </m:r>
                    <m:r>
                      <a:rPr lang="en-US"/>
                      <m:t>−</m:t>
                    </m:r>
                    <m:r>
                      <a:rPr lang="en-US" i="1"/>
                      <m:t>𝑥</m:t>
                    </m:r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/>
                          <m:t>3</m:t>
                        </m:r>
                      </m:e>
                    </m:rad>
                    <m:r>
                      <a:rPr lang="en-US" i="1"/>
                      <m:t>𝑥</m:t>
                    </m:r>
                  </m:oMath>
                </a14:m>
                <a:r>
                  <a:rPr lang="en-US" dirty="0" smtClean="0"/>
                  <a:t> so </a:t>
                </a:r>
                <a14:m>
                  <m:oMath xmlns:m="http://schemas.openxmlformats.org/officeDocument/2006/math">
                    <m:r>
                      <a:rPr lang="en-US" i="1"/>
                      <m:t>𝑥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  <m:r>
                          <a:rPr lang="en-US"/>
                          <m:t>+1</m:t>
                        </m:r>
                      </m:den>
                    </m:f>
                  </m:oMath>
                </a14:m>
                <a:r>
                  <a:rPr lang="en-US" dirty="0" smtClean="0"/>
                  <a:t>, and area of </a:t>
                </a:r>
                <a14:m>
                  <m:oMath xmlns:m="http://schemas.openxmlformats.org/officeDocument/2006/math">
                    <m:r>
                      <a:rPr lang="en-US"/>
                      <m:t>△</m:t>
                    </m:r>
                    <m:r>
                      <a:rPr lang="en-US" i="1"/>
                      <m:t>𝐴𝐷𝐶</m:t>
                    </m:r>
                    <m:r>
                      <a:rPr lang="en-US"/>
                      <m:t>+△</m:t>
                    </m:r>
                    <m:r>
                      <a:rPr lang="en-US" i="1"/>
                      <m:t>𝐵𝐸𝐶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25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  <m:r>
                          <a:rPr lang="en-US"/>
                          <m:t>−25</m:t>
                        </m:r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.  Therefore area </a:t>
                </a:r>
                <a14:m>
                  <m:oMath xmlns:m="http://schemas.openxmlformats.org/officeDocument/2006/math">
                    <m:r>
                      <a:rPr lang="en-US"/>
                      <m:t>△</m:t>
                    </m:r>
                    <m:r>
                      <a:rPr lang="en-US" i="1"/>
                      <m:t>𝐶𝐷𝐸</m:t>
                    </m:r>
                    <m:r>
                      <a:rPr lang="en-US"/>
                      <m:t>=</m:t>
                    </m:r>
                    <m:f>
                      <m:fPr>
                        <m:ctrlPr>
                          <a:rPr lang="en-US"/>
                        </m:ctrlPr>
                      </m:fPr>
                      <m:num>
                        <m:r>
                          <a:rPr lang="en-US"/>
                          <m:t>50−25</m:t>
                        </m:r>
                        <m:rad>
                          <m:radPr>
                            <m:degHide m:val="on"/>
                            <m:ctrlPr>
                              <a:rPr lang="en-US" i="1"/>
                            </m:ctrlPr>
                          </m:radPr>
                          <m:deg/>
                          <m:e>
                            <m:r>
                              <a:rPr lang="en-US"/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/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, so </a:t>
                </a:r>
                <a:r>
                  <a:rPr lang="en-US" i="1" dirty="0" smtClean="0"/>
                  <a:t>D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718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24. The </a:t>
            </a:r>
            <a:r>
              <a:rPr lang="en-US" dirty="0" smtClean="0"/>
              <a:t>digits</a:t>
            </a:r>
            <a:r>
              <a:rPr lang="en-US" dirty="0"/>
              <a:t> </a:t>
            </a:r>
            <a:r>
              <a:rPr lang="en-US" dirty="0" smtClean="0"/>
              <a:t>1,</a:t>
            </a:r>
            <a:r>
              <a:rPr lang="en-US" dirty="0"/>
              <a:t> </a:t>
            </a:r>
            <a:r>
              <a:rPr lang="en-US" dirty="0" smtClean="0"/>
              <a:t>2,</a:t>
            </a:r>
            <a:r>
              <a:rPr lang="en-US" dirty="0"/>
              <a:t> </a:t>
            </a:r>
            <a:r>
              <a:rPr lang="en-US" dirty="0" smtClean="0"/>
              <a:t>3,</a:t>
            </a:r>
            <a:r>
              <a:rPr lang="en-US" dirty="0"/>
              <a:t> </a:t>
            </a:r>
            <a:r>
              <a:rPr lang="en-US" dirty="0" smtClean="0"/>
              <a:t>4, and 5</a:t>
            </a:r>
            <a:r>
              <a:rPr lang="en-US" dirty="0"/>
              <a:t> are each used once to write a five-digit </a:t>
            </a:r>
            <a:r>
              <a:rPr lang="en-US" dirty="0" smtClean="0"/>
              <a:t>number </a:t>
            </a:r>
            <a:r>
              <a:rPr lang="en-US" i="1" dirty="0" smtClean="0"/>
              <a:t>PQRST</a:t>
            </a:r>
            <a:r>
              <a:rPr lang="en-US" dirty="0"/>
              <a:t> </a:t>
            </a:r>
            <a:r>
              <a:rPr lang="en-US" dirty="0" smtClean="0"/>
              <a:t>. </a:t>
            </a:r>
            <a:r>
              <a:rPr lang="en-US" dirty="0"/>
              <a:t>The three-digit </a:t>
            </a:r>
            <a:r>
              <a:rPr lang="en-US" dirty="0" smtClean="0"/>
              <a:t>number</a:t>
            </a:r>
            <a:r>
              <a:rPr lang="en-US" dirty="0"/>
              <a:t> </a:t>
            </a:r>
            <a:r>
              <a:rPr lang="en-US" i="1" dirty="0" smtClean="0"/>
              <a:t>PQR</a:t>
            </a:r>
            <a:r>
              <a:rPr lang="en-US" dirty="0"/>
              <a:t> is divisible by </a:t>
            </a:r>
            <a:r>
              <a:rPr lang="en-US" dirty="0" smtClean="0"/>
              <a:t>4, </a:t>
            </a:r>
            <a:r>
              <a:rPr lang="en-US" dirty="0"/>
              <a:t>the three-digit </a:t>
            </a:r>
            <a:r>
              <a:rPr lang="en-US" dirty="0" smtClean="0"/>
              <a:t>number </a:t>
            </a:r>
            <a:r>
              <a:rPr lang="en-US" i="1" dirty="0" smtClean="0"/>
              <a:t>QRS</a:t>
            </a:r>
            <a:r>
              <a:rPr lang="en-US" dirty="0"/>
              <a:t> is divisible by </a:t>
            </a:r>
            <a:r>
              <a:rPr lang="en-US" dirty="0" smtClean="0"/>
              <a:t>5, </a:t>
            </a:r>
            <a:r>
              <a:rPr lang="en-US" dirty="0"/>
              <a:t>and the three-digit number </a:t>
            </a:r>
            <a:r>
              <a:rPr lang="en-US" i="1" dirty="0" smtClean="0"/>
              <a:t>RST</a:t>
            </a:r>
            <a:r>
              <a:rPr lang="en-US" dirty="0"/>
              <a:t> is divisible by </a:t>
            </a:r>
            <a:r>
              <a:rPr lang="en-US" dirty="0" smtClean="0"/>
              <a:t>3. </a:t>
            </a:r>
            <a:r>
              <a:rPr lang="en-US" dirty="0"/>
              <a:t>What </a:t>
            </a:r>
            <a:r>
              <a:rPr lang="en-US" dirty="0" smtClean="0"/>
              <a:t>is</a:t>
            </a:r>
            <a:r>
              <a:rPr lang="en-US" dirty="0"/>
              <a:t> </a:t>
            </a:r>
            <a:r>
              <a:rPr lang="en-US" i="1" dirty="0" smtClean="0"/>
              <a:t>P</a:t>
            </a:r>
            <a:r>
              <a:rPr lang="en-US" dirty="0" smtClean="0"/>
              <a:t>?</a:t>
            </a: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A) 1	B) 2	C) 3	D) 4	E) 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2016 AMC 8 Divisibility </a:t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5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 smtClean="0"/>
              <a:t>What does </a:t>
            </a:r>
            <a:r>
              <a:rPr lang="en-US" i="1" dirty="0" smtClean="0"/>
              <a:t>S</a:t>
            </a:r>
            <a:r>
              <a:rPr lang="en-US" dirty="0" smtClean="0"/>
              <a:t> have to be?  What are the choices for </a:t>
            </a:r>
            <a:r>
              <a:rPr lang="en-US" i="1" dirty="0" smtClean="0"/>
              <a:t>QR</a:t>
            </a:r>
            <a:r>
              <a:rPr lang="en-US" dirty="0" smtClean="0"/>
              <a:t>?  Given </a:t>
            </a:r>
            <a:r>
              <a:rPr lang="en-US" i="1" dirty="0" smtClean="0"/>
              <a:t>R</a:t>
            </a:r>
            <a:r>
              <a:rPr lang="en-US" dirty="0" smtClean="0"/>
              <a:t>, what must </a:t>
            </a:r>
            <a:r>
              <a:rPr lang="en-US" i="1" dirty="0" smtClean="0"/>
              <a:t>T</a:t>
            </a:r>
            <a:r>
              <a:rPr lang="en-US" dirty="0" smtClean="0"/>
              <a:t> be?  Finally what is </a:t>
            </a:r>
            <a:r>
              <a:rPr lang="en-US" i="1" dirty="0" smtClean="0"/>
              <a:t>P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r>
              <a:rPr lang="en-US" dirty="0" smtClean="0"/>
              <a:t>Have a great conference and I hope to see everyone here again next year.  Steven Davis </a:t>
            </a:r>
            <a:r>
              <a:rPr lang="en-US" dirty="0" smtClean="0">
                <a:hlinkClick r:id="rId2"/>
              </a:rPr>
              <a:t>sdcomet900@att.net</a:t>
            </a:r>
            <a:r>
              <a:rPr lang="en-US" dirty="0" smtClean="0"/>
              <a:t>  To be a problem writer for AMC MAA contact </a:t>
            </a:r>
            <a:r>
              <a:rPr lang="en-US" b="1" dirty="0"/>
              <a:t>Becky </a:t>
            </a:r>
            <a:r>
              <a:rPr lang="en-US" b="1" dirty="0" err="1"/>
              <a:t>Vanarsdall</a:t>
            </a:r>
            <a:endParaRPr lang="en-US" dirty="0"/>
          </a:p>
          <a:p>
            <a:pPr marL="109728" indent="0">
              <a:buNone/>
            </a:pPr>
            <a:r>
              <a:rPr lang="en-US" b="1" dirty="0"/>
              <a:t>Program Assistant-Competitions</a:t>
            </a:r>
            <a:endParaRPr lang="en-US" dirty="0"/>
          </a:p>
          <a:p>
            <a:pPr marL="109728" indent="0">
              <a:buNone/>
            </a:pPr>
            <a:r>
              <a:rPr lang="en-US" dirty="0" smtClean="0">
                <a:hlinkClick r:id="rId3"/>
              </a:rPr>
              <a:t>rvanarsdall@maa.org</a:t>
            </a:r>
            <a:r>
              <a:rPr lang="en-US" dirty="0" smtClean="0"/>
              <a:t> or fill out this form:</a:t>
            </a:r>
            <a:r>
              <a:rPr lang="en-US" dirty="0"/>
              <a:t/>
            </a:r>
            <a:br>
              <a:rPr lang="en-US" dirty="0"/>
            </a:br>
            <a:r>
              <a:rPr lang="en-US" u="sng" dirty="0">
                <a:hlinkClick r:id="rId4"/>
              </a:rPr>
              <a:t>https://docs.google.com/forms/d/1FBlX6GmeNfyprZUqQM7JZjb1P1RWeh3Ui4cjiXGx90Y/viewform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3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1162" y="2362994"/>
            <a:ext cx="578167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5-4=1, so 4(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ab)=1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ab=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2008 AMC </a:t>
            </a:r>
            <a:r>
              <a:rPr lang="en-US" altLang="en-US" dirty="0" smtClean="0"/>
              <a:t>12A Pascal's Triangle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656" y="1447800"/>
            <a:ext cx="9382396" cy="316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2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US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>
                          <a:latin typeface="Cambria Math"/>
                        </a:rPr>
                        <m:t>−4</m:t>
                      </m:r>
                      <m:r>
                        <a:rPr lang="en-US" i="1">
                          <a:latin typeface="Cambria Math"/>
                        </a:rPr>
                        <m:t>𝑧𝑖</m:t>
                      </m:r>
                      <m:r>
                        <a:rPr lang="en-US">
                          <a:latin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Looks like a binomial expansion.  Recall </a:t>
                </a:r>
              </a:p>
              <a:p>
                <a:pPr marL="109728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35561"/>
            <a:ext cx="5257800" cy="38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74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Lets try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  <m:r>
                              <a:rPr lang="en-US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𝑧𝑖</m:t>
                    </m:r>
                    <m:r>
                      <a:rPr lang="en-US">
                        <a:latin typeface="Cambria Math"/>
                      </a:rPr>
                      <m:t>+1</m:t>
                    </m:r>
                  </m:oMath>
                </a14:m>
                <a:r>
                  <a:rPr lang="en-US" dirty="0"/>
                  <a:t>.  That’s close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𝑧𝑖</m:t>
                    </m:r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.  </a:t>
                </a:r>
                <a:r>
                  <a:rPr lang="en-US" dirty="0"/>
                  <a:t>How to make it equal</a:t>
                </a:r>
                <a:r>
                  <a:rPr lang="en-US" dirty="0" smtClean="0"/>
                  <a:t>?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𝑧𝑖</m:t>
                    </m:r>
                    <m:r>
                      <a:rPr lang="en-US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+1+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=1+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+4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−6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𝑧</m:t>
                        </m:r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−4</m:t>
                    </m:r>
                    <m:r>
                      <a:rPr lang="en-US" i="1">
                        <a:latin typeface="Cambria Math"/>
                      </a:rPr>
                      <m:t>𝑧𝑖</m:t>
                    </m:r>
                    <m:r>
                      <a:rPr lang="en-US">
                        <a:latin typeface="Cambria Math"/>
                      </a:rPr>
                      <m:t>+1=1+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From the Pascal triangle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𝑧</m:t>
                            </m:r>
                            <m:r>
                              <a:rPr lang="en-US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=1+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Using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/>
                      </a:rPr>
                      <m:t>1</m:t>
                    </m:r>
                    <m:r>
                      <a:rPr lang="en-US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</m:e>
                    </m:rad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cos</m:t>
                        </m:r>
                        <m:r>
                          <a:rPr lang="en-US">
                            <a:latin typeface="Cambria Math"/>
                          </a:rPr>
                          <m:t>45°+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sin</m:t>
                        </m:r>
                        <m:r>
                          <a:rPr lang="en-US">
                            <a:latin typeface="Cambria Math"/>
                          </a:rPr>
                          <m:t>45°</m:t>
                        </m:r>
                      </m:e>
                    </m:d>
                  </m:oMath>
                </a14:m>
                <a:r>
                  <a:rPr lang="en-US" dirty="0" smtClean="0"/>
                  <a:t> we have </a:t>
                </a:r>
                <a:endParaRPr lang="en-US" dirty="0"/>
              </a:p>
              <a:p>
                <a:pPr marL="10972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𝑧</m:t>
                      </m:r>
                      <m:r>
                        <a:rPr lang="en-US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𝑖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/>
                            </a:rPr>
                            <m:t>2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>
                                  <a:latin typeface="Cambria Math"/>
                                </a:rPr>
                                <m:t>45°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sin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>
                                  <a:latin typeface="Cambria Math"/>
                                </a:rPr>
                                <m:t>45°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 smtClean="0"/>
                  <a:t>Thus the four roots are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>
                                <a:latin typeface="Cambria Math"/>
                              </a:rPr>
                              <m:t>8</m:t>
                            </m:r>
                          </m:den>
                        </m:f>
                      </m:sup>
                    </m:sSup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begChr m:val="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cos</m:t>
                            </m:r>
                            <m:r>
                              <a:rPr lang="en-US">
                                <a:latin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>
                                    <a:latin typeface="Cambria Math"/>
                                  </a:rPr>
                                  <m:t>45°</m:t>
                                </m:r>
                              </m:num>
                              <m:den>
                                <m:r>
                                  <a:rPr lang="en-US" b="0" i="0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>
                                <a:latin typeface="Cambria Math"/>
                              </a:rPr>
                              <m:t>+90°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  <m:r>
                              <a:rPr lang="en-US">
                                <a:latin typeface="Cambria Math"/>
                              </a:rPr>
                              <m:t>)+</m:t>
                            </m:r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sin</m:t>
                            </m:r>
                            <m:r>
                              <a:rPr lang="en-US">
                                <a:latin typeface="Cambria Math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>
                                    <a:latin typeface="Cambria Math"/>
                                  </a:rPr>
                                  <m:t>45°</m:t>
                                </m:r>
                              </m:num>
                              <m:den>
                                <m:r>
                                  <a:rPr lang="en-US" b="0" i="0" smtClean="0">
                                    <a:latin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>
                                <a:latin typeface="Cambria Math"/>
                              </a:rPr>
                              <m:t>+90°</m:t>
                            </m:r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b="0" i="0" smtClean="0"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endParaRPr lang="en-US" b="0" i="0" dirty="0" smtClean="0">
                  <a:latin typeface="Cambria Math"/>
                </a:endParaRPr>
              </a:p>
              <a:p>
                <a:pPr marL="109728" indent="0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/>
                      <m:t>where</m:t>
                    </m:r>
                    <m:r>
                      <m:rPr>
                        <m:nor/>
                      </m:rPr>
                      <a:rPr lang="en-US"/>
                      <m:t> </m:t>
                    </m:r>
                    <m:r>
                      <m:rPr>
                        <m:nor/>
                      </m:rPr>
                      <a:rPr lang="en-US" i="1"/>
                      <m:t>k</m:t>
                    </m:r>
                    <m:r>
                      <m:rPr>
                        <m:nor/>
                      </m:rPr>
                      <a:rPr lang="en-US"/>
                      <m:t> = 0, 1, 2, 3</m:t>
                    </m:r>
                  </m:oMath>
                </a14:m>
                <a:r>
                  <a:rPr lang="en-US" dirty="0" smtClean="0"/>
                  <a:t>.  This is simply a square with diagonal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en-US">
                                <a:latin typeface="Cambria Math"/>
                              </a:rPr>
                              <m:t>8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 rotated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1</m:t>
                    </m:r>
                    <m:r>
                      <a:rPr lang="en-US" b="0" i="0" dirty="0" smtClean="0">
                        <a:latin typeface="Cambria Math"/>
                      </a:rPr>
                      <m:t>1.</m:t>
                    </m:r>
                    <m:r>
                      <a:rPr lang="en-US">
                        <a:latin typeface="Cambria Math"/>
                      </a:rPr>
                      <m:t>25°</m:t>
                    </m:r>
                  </m:oMath>
                </a14:m>
                <a:r>
                  <a:rPr lang="en-US" dirty="0" smtClean="0"/>
                  <a:t> and dropped down 1 unit along the y-axis.  The area of a square is half the square of the diagonal, 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>
                            <a:latin typeface="Cambria Math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>
                                <a:latin typeface="Cambria Math"/>
                              </a:rPr>
                              <m:t>5</m:t>
                            </m:r>
                          </m:num>
                          <m:den>
                            <m:r>
                              <a:rPr lang="en-US">
                                <a:latin typeface="Cambria Math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 smtClean="0"/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2014 AMC </a:t>
            </a:r>
            <a:r>
              <a:rPr lang="en-US" dirty="0" smtClean="0"/>
              <a:t>10A Angle of Reflection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109728" indent="0">
                  <a:buNone/>
                </a:pPr>
                <a:r>
                  <a:rPr lang="en-US" dirty="0"/>
                  <a:t>A rectangular piece of paper whose length is 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 times the width has area </a:t>
                </a:r>
                <a:r>
                  <a:rPr lang="en-US" i="1" dirty="0" smtClean="0"/>
                  <a:t>A</a:t>
                </a:r>
                <a:r>
                  <a:rPr lang="en-US" dirty="0" smtClean="0"/>
                  <a:t> </a:t>
                </a:r>
                <a:r>
                  <a:rPr lang="en-US" dirty="0"/>
                  <a:t>. The paper is divided into three equal sections along the opposite lengths, and then a dotted line is drawn from the first divider to the second divider on the opposite side as shown. The paper is then folded flat along this dotted line to create a new shape with area </a:t>
                </a:r>
                <a:r>
                  <a:rPr lang="en-US" i="1" dirty="0"/>
                  <a:t>B</a:t>
                </a:r>
                <a:r>
                  <a:rPr lang="en-US" dirty="0" smtClean="0"/>
                  <a:t> </a:t>
                </a:r>
                <a:r>
                  <a:rPr lang="en-US" dirty="0"/>
                  <a:t>. What is the ratio </a:t>
                </a:r>
                <a:r>
                  <a:rPr lang="en-US" i="1" dirty="0" smtClean="0"/>
                  <a:t>A/B</a:t>
                </a:r>
                <a:r>
                  <a:rPr lang="en-US" dirty="0" smtClean="0"/>
                  <a:t> </a:t>
                </a:r>
                <a:r>
                  <a:rPr lang="en-US" dirty="0"/>
                  <a:t>?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104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1425</TotalTime>
  <Words>1360</Words>
  <Application>Microsoft Office PowerPoint</Application>
  <PresentationFormat>On-screen Show (4:3)</PresentationFormat>
  <Paragraphs>78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History of Math in Competitive Math Problems </vt:lpstr>
      <vt:lpstr>2012 AMC 8 Behold</vt:lpstr>
      <vt:lpstr>Solution</vt:lpstr>
      <vt:lpstr>Calculations</vt:lpstr>
      <vt:lpstr>2008 AMC 12A Pascal's Triangle</vt:lpstr>
      <vt:lpstr>Strategy</vt:lpstr>
      <vt:lpstr>PowerPoint Presentation</vt:lpstr>
      <vt:lpstr>PowerPoint Presentation</vt:lpstr>
      <vt:lpstr>2014 AMC 10A Angle of Reflection</vt:lpstr>
      <vt:lpstr>A) 1:2  B) 3:5  C) 2:3  D) 3:4  E) 4:5</vt:lpstr>
      <vt:lpstr>Solution</vt:lpstr>
      <vt:lpstr>2011 AMC 10B Pascal’s triangle </vt:lpstr>
      <vt:lpstr>PowerPoint Presentation</vt:lpstr>
      <vt:lpstr>2017 AIME II counting </vt:lpstr>
      <vt:lpstr>How to attack?</vt:lpstr>
      <vt:lpstr>2017 AIME I modular arithmetic  </vt:lpstr>
      <vt:lpstr>Solution</vt:lpstr>
      <vt:lpstr>2017 AIME I number bases  </vt:lpstr>
      <vt:lpstr>Solution</vt:lpstr>
      <vt:lpstr>2015 AMC 10B  Golden Ratio </vt:lpstr>
      <vt:lpstr>Solution</vt:lpstr>
      <vt:lpstr>2013 AMC 10B calculus </vt:lpstr>
      <vt:lpstr>Solution</vt:lpstr>
      <vt:lpstr>2015 AMC 10A  Angle trisected  </vt:lpstr>
      <vt:lpstr>Solution.</vt:lpstr>
      <vt:lpstr>2016 AMC 8 Divisibility  </vt:lpstr>
      <vt:lpstr>Solution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Math in Competitive Math Problems </dc:title>
  <dc:creator>Owner</dc:creator>
  <cp:lastModifiedBy>Owner</cp:lastModifiedBy>
  <cp:revision>37</cp:revision>
  <dcterms:created xsi:type="dcterms:W3CDTF">2017-04-14T19:46:53Z</dcterms:created>
  <dcterms:modified xsi:type="dcterms:W3CDTF">2017-04-18T05:42:32Z</dcterms:modified>
</cp:coreProperties>
</file>