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343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21" r:id="rId21"/>
    <p:sldId id="319" r:id="rId22"/>
    <p:sldId id="323" r:id="rId23"/>
    <p:sldId id="324" r:id="rId24"/>
    <p:sldId id="325" r:id="rId25"/>
    <p:sldId id="326" r:id="rId26"/>
    <p:sldId id="327" r:id="rId27"/>
    <p:sldId id="332" r:id="rId28"/>
    <p:sldId id="347" r:id="rId29"/>
    <p:sldId id="348" r:id="rId30"/>
    <p:sldId id="349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273" r:id="rId41"/>
    <p:sldId id="274" r:id="rId42"/>
    <p:sldId id="275" r:id="rId43"/>
    <p:sldId id="276" r:id="rId44"/>
    <p:sldId id="298" r:id="rId45"/>
    <p:sldId id="299" r:id="rId46"/>
    <p:sldId id="300" r:id="rId47"/>
    <p:sldId id="301" r:id="rId48"/>
    <p:sldId id="266" r:id="rId49"/>
    <p:sldId id="277" r:id="rId50"/>
    <p:sldId id="302" r:id="rId51"/>
    <p:sldId id="269" r:id="rId52"/>
    <p:sldId id="279" r:id="rId53"/>
    <p:sldId id="280" r:id="rId54"/>
    <p:sldId id="281" r:id="rId55"/>
    <p:sldId id="284" r:id="rId56"/>
    <p:sldId id="285" r:id="rId57"/>
    <p:sldId id="286" r:id="rId58"/>
    <p:sldId id="287" r:id="rId59"/>
    <p:sldId id="291" r:id="rId60"/>
    <p:sldId id="288" r:id="rId61"/>
    <p:sldId id="289" r:id="rId62"/>
    <p:sldId id="290" r:id="rId63"/>
    <p:sldId id="292" r:id="rId64"/>
    <p:sldId id="293" r:id="rId65"/>
    <p:sldId id="294" r:id="rId66"/>
    <p:sldId id="295" r:id="rId67"/>
    <p:sldId id="296" r:id="rId68"/>
    <p:sldId id="297" r:id="rId69"/>
    <p:sldId id="345" r:id="rId70"/>
    <p:sldId id="272" r:id="rId71"/>
    <p:sldId id="268" r:id="rId72"/>
    <p:sldId id="278" r:id="rId73"/>
    <p:sldId id="267" r:id="rId74"/>
    <p:sldId id="270" r:id="rId75"/>
    <p:sldId id="271" r:id="rId76"/>
    <p:sldId id="283" r:id="rId77"/>
    <p:sldId id="265" r:id="rId78"/>
    <p:sldId id="262" r:id="rId79"/>
    <p:sldId id="263" r:id="rId80"/>
    <p:sldId id="264" r:id="rId81"/>
    <p:sldId id="346" r:id="rId8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E51F-6FB0-4631-B13D-22E887E4795F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0B2F-6C02-45A8-8B53-3B317CF47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8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E51F-6FB0-4631-B13D-22E887E4795F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0B2F-6C02-45A8-8B53-3B317CF47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7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E51F-6FB0-4631-B13D-22E887E4795F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0B2F-6C02-45A8-8B53-3B317CF47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78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0612-5319-43D7-B00E-A564EFEB01F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440-5C0A-4DE8-B957-E645B2C6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39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0612-5319-43D7-B00E-A564EFEB01F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440-5C0A-4DE8-B957-E645B2C6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91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0612-5319-43D7-B00E-A564EFEB01F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440-5C0A-4DE8-B957-E645B2C6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99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0612-5319-43D7-B00E-A564EFEB01F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440-5C0A-4DE8-B957-E645B2C6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79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0612-5319-43D7-B00E-A564EFEB01F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440-5C0A-4DE8-B957-E645B2C6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11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0612-5319-43D7-B00E-A564EFEB01F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440-5C0A-4DE8-B957-E645B2C6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72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0612-5319-43D7-B00E-A564EFEB01F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440-5C0A-4DE8-B957-E645B2C6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08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0612-5319-43D7-B00E-A564EFEB01F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440-5C0A-4DE8-B957-E645B2C6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5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E51F-6FB0-4631-B13D-22E887E4795F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0B2F-6C02-45A8-8B53-3B317CF47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82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0612-5319-43D7-B00E-A564EFEB01F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440-5C0A-4DE8-B957-E645B2C6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32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0612-5319-43D7-B00E-A564EFEB01F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440-5C0A-4DE8-B957-E645B2C6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48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0612-5319-43D7-B00E-A564EFEB01F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440-5C0A-4DE8-B957-E645B2C6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0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E51F-6FB0-4631-B13D-22E887E4795F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0B2F-6C02-45A8-8B53-3B317CF47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3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E51F-6FB0-4631-B13D-22E887E4795F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0B2F-6C02-45A8-8B53-3B317CF47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6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E51F-6FB0-4631-B13D-22E887E4795F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0B2F-6C02-45A8-8B53-3B317CF47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7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E51F-6FB0-4631-B13D-22E887E4795F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0B2F-6C02-45A8-8B53-3B317CF47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2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E51F-6FB0-4631-B13D-22E887E4795F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0B2F-6C02-45A8-8B53-3B317CF47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2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E51F-6FB0-4631-B13D-22E887E4795F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0B2F-6C02-45A8-8B53-3B317CF47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5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E51F-6FB0-4631-B13D-22E887E4795F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0B2F-6C02-45A8-8B53-3B317CF47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E51F-6FB0-4631-B13D-22E887E4795F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50B2F-6C02-45A8-8B53-3B317CF47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1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20612-5319-43D7-B00E-A564EFEB01F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D8440-5C0A-4DE8-B957-E645B2C6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4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aul.Kinion@rctc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2.PNG"/><Relationship Id="rId4" Type="http://schemas.openxmlformats.org/officeDocument/2006/relationships/image" Target="../media/image12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60.PNG"/><Relationship Id="rId3" Type="http://schemas.openxmlformats.org/officeDocument/2006/relationships/image" Target="../media/image140.png"/><Relationship Id="rId7" Type="http://schemas.openxmlformats.org/officeDocument/2006/relationships/image" Target="../media/image201.PNG"/><Relationship Id="rId12" Type="http://schemas.openxmlformats.org/officeDocument/2006/relationships/image" Target="../media/image25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11" Type="http://schemas.openxmlformats.org/officeDocument/2006/relationships/image" Target="../media/image240.PNG"/><Relationship Id="rId5" Type="http://schemas.openxmlformats.org/officeDocument/2006/relationships/image" Target="../media/image181.png"/><Relationship Id="rId10" Type="http://schemas.openxmlformats.org/officeDocument/2006/relationships/image" Target="../media/image230.PNG"/><Relationship Id="rId4" Type="http://schemas.openxmlformats.org/officeDocument/2006/relationships/image" Target="../media/image36.png"/><Relationship Id="rId9" Type="http://schemas.openxmlformats.org/officeDocument/2006/relationships/image" Target="../media/image22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70.PNG"/><Relationship Id="rId3" Type="http://schemas.openxmlformats.org/officeDocument/2006/relationships/image" Target="../media/image36.png"/><Relationship Id="rId7" Type="http://schemas.openxmlformats.org/officeDocument/2006/relationships/image" Target="../media/image210.PNG"/><Relationship Id="rId12" Type="http://schemas.openxmlformats.org/officeDocument/2006/relationships/image" Target="../media/image26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250.PNG"/><Relationship Id="rId5" Type="http://schemas.openxmlformats.org/officeDocument/2006/relationships/image" Target="../media/image191.PNG"/><Relationship Id="rId10" Type="http://schemas.openxmlformats.org/officeDocument/2006/relationships/image" Target="../media/image240.PNG"/><Relationship Id="rId4" Type="http://schemas.openxmlformats.org/officeDocument/2006/relationships/image" Target="../media/image181.png"/><Relationship Id="rId9" Type="http://schemas.openxmlformats.org/officeDocument/2006/relationships/image" Target="../media/image23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80.PNG"/><Relationship Id="rId3" Type="http://schemas.openxmlformats.org/officeDocument/2006/relationships/image" Target="../media/image36.png"/><Relationship Id="rId7" Type="http://schemas.openxmlformats.org/officeDocument/2006/relationships/image" Target="../media/image210.PNG"/><Relationship Id="rId12" Type="http://schemas.openxmlformats.org/officeDocument/2006/relationships/image" Target="../media/image26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250.PNG"/><Relationship Id="rId5" Type="http://schemas.openxmlformats.org/officeDocument/2006/relationships/image" Target="../media/image191.PNG"/><Relationship Id="rId10" Type="http://schemas.openxmlformats.org/officeDocument/2006/relationships/image" Target="../media/image240.PNG"/><Relationship Id="rId4" Type="http://schemas.openxmlformats.org/officeDocument/2006/relationships/image" Target="../media/image181.png"/><Relationship Id="rId9" Type="http://schemas.openxmlformats.org/officeDocument/2006/relationships/image" Target="../media/image23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80.PNG"/><Relationship Id="rId3" Type="http://schemas.openxmlformats.org/officeDocument/2006/relationships/image" Target="../media/image36.png"/><Relationship Id="rId7" Type="http://schemas.openxmlformats.org/officeDocument/2006/relationships/image" Target="../media/image210.PNG"/><Relationship Id="rId12" Type="http://schemas.openxmlformats.org/officeDocument/2006/relationships/image" Target="../media/image26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250.PNG"/><Relationship Id="rId5" Type="http://schemas.openxmlformats.org/officeDocument/2006/relationships/image" Target="../media/image191.PNG"/><Relationship Id="rId10" Type="http://schemas.openxmlformats.org/officeDocument/2006/relationships/image" Target="../media/image240.PNG"/><Relationship Id="rId4" Type="http://schemas.openxmlformats.org/officeDocument/2006/relationships/image" Target="../media/image181.png"/><Relationship Id="rId9" Type="http://schemas.openxmlformats.org/officeDocument/2006/relationships/image" Target="../media/image23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380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37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360.png"/><Relationship Id="rId5" Type="http://schemas.openxmlformats.org/officeDocument/2006/relationships/image" Target="../media/image300.png"/><Relationship Id="rId10" Type="http://schemas.openxmlformats.org/officeDocument/2006/relationships/image" Target="../media/image350.png"/><Relationship Id="rId4" Type="http://schemas.openxmlformats.org/officeDocument/2006/relationships/image" Target="../media/image290.PNG"/><Relationship Id="rId9" Type="http://schemas.openxmlformats.org/officeDocument/2006/relationships/image" Target="../media/image340.png"/><Relationship Id="rId14" Type="http://schemas.openxmlformats.org/officeDocument/2006/relationships/image" Target="../media/image39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380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37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360.png"/><Relationship Id="rId5" Type="http://schemas.openxmlformats.org/officeDocument/2006/relationships/image" Target="../media/image300.png"/><Relationship Id="rId10" Type="http://schemas.openxmlformats.org/officeDocument/2006/relationships/image" Target="../media/image350.png"/><Relationship Id="rId4" Type="http://schemas.openxmlformats.org/officeDocument/2006/relationships/image" Target="../media/image290.PNG"/><Relationship Id="rId9" Type="http://schemas.openxmlformats.org/officeDocument/2006/relationships/image" Target="../media/image340.png"/><Relationship Id="rId14" Type="http://schemas.openxmlformats.org/officeDocument/2006/relationships/image" Target="../media/image39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6.png"/><Relationship Id="rId7" Type="http://schemas.openxmlformats.org/officeDocument/2006/relationships/image" Target="../media/image412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3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5" Type="http://schemas.openxmlformats.org/officeDocument/2006/relationships/image" Target="../media/image49.png"/><Relationship Id="rId10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6.png"/><Relationship Id="rId7" Type="http://schemas.openxmlformats.org/officeDocument/2006/relationships/image" Target="../media/image412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3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5" Type="http://schemas.openxmlformats.org/officeDocument/2006/relationships/image" Target="../media/image49.png"/><Relationship Id="rId10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2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3.png"/><Relationship Id="rId7" Type="http://schemas.openxmlformats.org/officeDocument/2006/relationships/image" Target="../media/image38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53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1.png"/><Relationship Id="rId5" Type="http://schemas.openxmlformats.org/officeDocument/2006/relationships/image" Target="../media/image40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6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scal's_pyramid" TargetMode="External"/><Relationship Id="rId2" Type="http://schemas.openxmlformats.org/officeDocument/2006/relationships/hyperlink" Target="http://www.rctc.edu/academics/math/sds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Multinomial_theore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38087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Recreational Exponentiation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3462"/>
            <a:ext cx="9144000" cy="2789886"/>
          </a:xfrm>
        </p:spPr>
        <p:txBody>
          <a:bodyPr>
            <a:noAutofit/>
          </a:bodyPr>
          <a:lstStyle/>
          <a:p>
            <a:endParaRPr lang="en-US" sz="3600" dirty="0"/>
          </a:p>
          <a:p>
            <a:r>
              <a:rPr lang="en-US" sz="3600" b="1" dirty="0"/>
              <a:t>by</a:t>
            </a:r>
          </a:p>
          <a:p>
            <a:r>
              <a:rPr lang="en-US" sz="3600" b="1" dirty="0"/>
              <a:t>Paul Kinion</a:t>
            </a:r>
          </a:p>
          <a:p>
            <a:r>
              <a:rPr lang="en-US" sz="3600" b="1" dirty="0">
                <a:hlinkClick r:id="rId2"/>
              </a:rPr>
              <a:t>Paul.Kinion@rctc.edu</a:t>
            </a:r>
            <a:r>
              <a:rPr lang="en-US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196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Coefficients: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 </m:t>
                            </m:r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 …, </m:t>
                            </m:r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𝑅</m:t>
                            </m:r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lvl="0" indent="0">
                  <a:buNone/>
                </a:pPr>
                <a:r>
                  <a:rPr lang="en-US" dirty="0"/>
                  <a:t>(3, 0, 0, 0)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= 1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en-US" dirty="0"/>
                  <a:t>(2, 1, 0, 0)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2, 1</m:t>
                            </m:r>
                          </m:e>
                        </m:eqArr>
                      </m:e>
                    </m:d>
                    <m:r>
                      <a:rPr lang="en-US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= 3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(1, 2, 0, 0)  		(2, 0, 1, 0)</a:t>
                </a:r>
              </a:p>
              <a:p>
                <a:pPr marL="0" indent="0">
                  <a:buNone/>
                </a:pPr>
                <a:r>
                  <a:rPr lang="en-US" dirty="0"/>
                  <a:t>(0, 3, 0, 0)  		(1, 1, 1, 0)  		(2, 0, 0, 1)</a:t>
                </a:r>
              </a:p>
              <a:p>
                <a:pPr marL="0" indent="0">
                  <a:buNone/>
                </a:pPr>
                <a:r>
                  <a:rPr lang="en-US" dirty="0"/>
                  <a:t>(0, 2, 1, 0)  		(1, 0, 2, 0)  		(1, 1, 0, 1)</a:t>
                </a:r>
              </a:p>
              <a:p>
                <a:pPr marL="0" lvl="0" indent="0">
                  <a:buNone/>
                </a:pPr>
                <a:r>
                  <a:rPr lang="en-US" dirty="0"/>
                  <a:t>(0, 1, 2, 0)  		(0, 2, 0, 1)  		 (1, 0, 1, 1)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1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1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1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sz="31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1, 1, 1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100" dirty="0">
                    <a:solidFill>
                      <a:srgbClr val="00B0F0"/>
                    </a:solidFill>
                  </a:rPr>
                  <a:t> = 6</a:t>
                </a:r>
                <a:endParaRPr lang="en-US" sz="31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(0, 0, 3, 0)  		(0, 1, 1, 1)  		(1, 0, 0, 2)</a:t>
                </a:r>
              </a:p>
              <a:p>
                <a:pPr marL="0" indent="0">
                  <a:buNone/>
                </a:pPr>
                <a:r>
                  <a:rPr lang="en-US" dirty="0"/>
                  <a:t>(0, 0, 2, 1)  		(0, 1, 0, 2)</a:t>
                </a:r>
              </a:p>
              <a:p>
                <a:pPr marL="0" indent="0">
                  <a:buNone/>
                </a:pPr>
                <a:r>
                  <a:rPr lang="en-US" dirty="0"/>
                  <a:t>(0, 0, 1, 2)</a:t>
                </a:r>
              </a:p>
              <a:p>
                <a:pPr marL="0" indent="0">
                  <a:buNone/>
                </a:pPr>
                <a:r>
                  <a:rPr lang="en-US" dirty="0"/>
                  <a:t>(0, 0, 0, 3)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54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352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Coefficients: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 </m:t>
                            </m:r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 …, </m:t>
                            </m:r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𝑅</m:t>
                            </m:r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(3, 0, 0, 0) </a:t>
            </a:r>
            <a:r>
              <a:rPr lang="en-US" dirty="0">
                <a:solidFill>
                  <a:srgbClr val="00B0F0"/>
                </a:solidFill>
              </a:rPr>
              <a:t>1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(2, 1, 0, 0) </a:t>
            </a:r>
            <a:r>
              <a:rPr lang="en-US" dirty="0">
                <a:solidFill>
                  <a:srgbClr val="00B0F0"/>
                </a:solidFill>
              </a:rPr>
              <a:t>3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(1, 2, 0, 0) </a:t>
            </a:r>
            <a:r>
              <a:rPr lang="en-US" dirty="0">
                <a:solidFill>
                  <a:srgbClr val="00B0F0"/>
                </a:solidFill>
              </a:rPr>
              <a:t>3 </a:t>
            </a:r>
            <a:r>
              <a:rPr lang="en-US" dirty="0"/>
              <a:t>		(2, 0, 1, 0) </a:t>
            </a:r>
            <a:r>
              <a:rPr lang="en-US" dirty="0">
                <a:solidFill>
                  <a:srgbClr val="00B0F0"/>
                </a:solidFill>
              </a:rPr>
              <a:t>3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(0, 3, 0, 0) </a:t>
            </a:r>
            <a:r>
              <a:rPr lang="en-US" dirty="0">
                <a:solidFill>
                  <a:srgbClr val="00B0F0"/>
                </a:solidFill>
              </a:rPr>
              <a:t>1 </a:t>
            </a:r>
            <a:r>
              <a:rPr lang="en-US" dirty="0"/>
              <a:t>		(1, 1, 1, 0) </a:t>
            </a:r>
            <a:r>
              <a:rPr lang="en-US" dirty="0">
                <a:solidFill>
                  <a:srgbClr val="00B0F0"/>
                </a:solidFill>
              </a:rPr>
              <a:t>6 </a:t>
            </a:r>
            <a:r>
              <a:rPr lang="en-US" dirty="0"/>
              <a:t>		(2, 0, 0, 1) </a:t>
            </a:r>
            <a:r>
              <a:rPr lang="en-US" dirty="0">
                <a:solidFill>
                  <a:srgbClr val="00B0F0"/>
                </a:solidFill>
              </a:rPr>
              <a:t>3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(0, 2, 1, 0) </a:t>
            </a:r>
            <a:r>
              <a:rPr lang="en-US" dirty="0">
                <a:solidFill>
                  <a:srgbClr val="00B0F0"/>
                </a:solidFill>
              </a:rPr>
              <a:t>3 </a:t>
            </a:r>
            <a:r>
              <a:rPr lang="en-US" dirty="0"/>
              <a:t>		(1, 0, 2, 0) </a:t>
            </a:r>
            <a:r>
              <a:rPr lang="en-US" dirty="0">
                <a:solidFill>
                  <a:srgbClr val="00B0F0"/>
                </a:solidFill>
              </a:rPr>
              <a:t>3 </a:t>
            </a:r>
            <a:r>
              <a:rPr lang="en-US" dirty="0"/>
              <a:t>		(1, 1, 0, 1) </a:t>
            </a:r>
            <a:r>
              <a:rPr lang="en-US" dirty="0">
                <a:solidFill>
                  <a:srgbClr val="00B0F0"/>
                </a:solidFill>
              </a:rPr>
              <a:t>6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(0, 1, 2, 0) </a:t>
            </a:r>
            <a:r>
              <a:rPr lang="en-US" dirty="0">
                <a:solidFill>
                  <a:srgbClr val="00B0F0"/>
                </a:solidFill>
              </a:rPr>
              <a:t>3 </a:t>
            </a:r>
            <a:r>
              <a:rPr lang="en-US" dirty="0"/>
              <a:t>		(0, 2, 0, 1) </a:t>
            </a:r>
            <a:r>
              <a:rPr lang="en-US" dirty="0">
                <a:solidFill>
                  <a:srgbClr val="00B0F0"/>
                </a:solidFill>
              </a:rPr>
              <a:t>3 </a:t>
            </a:r>
            <a:r>
              <a:rPr lang="en-US" dirty="0"/>
              <a:t>		(1, 0, 1, 1) </a:t>
            </a:r>
            <a:r>
              <a:rPr lang="en-US" dirty="0">
                <a:solidFill>
                  <a:srgbClr val="00B0F0"/>
                </a:solidFill>
              </a:rPr>
              <a:t>6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(0, 0, 3, 0) </a:t>
            </a:r>
            <a:r>
              <a:rPr lang="en-US" dirty="0">
                <a:solidFill>
                  <a:srgbClr val="00B0F0"/>
                </a:solidFill>
              </a:rPr>
              <a:t>1 </a:t>
            </a:r>
            <a:r>
              <a:rPr lang="en-US" dirty="0"/>
              <a:t>		(0, 1, 1, 1) </a:t>
            </a:r>
            <a:r>
              <a:rPr lang="en-US" dirty="0">
                <a:solidFill>
                  <a:srgbClr val="00B0F0"/>
                </a:solidFill>
              </a:rPr>
              <a:t>6 </a:t>
            </a:r>
            <a:r>
              <a:rPr lang="en-US" dirty="0"/>
              <a:t>		(1, 0, 0, 2) </a:t>
            </a:r>
            <a:r>
              <a:rPr lang="en-US" dirty="0">
                <a:solidFill>
                  <a:srgbClr val="00B0F0"/>
                </a:solidFill>
              </a:rPr>
              <a:t>3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(0, 0, 2, 1) </a:t>
            </a:r>
            <a:r>
              <a:rPr lang="en-US" dirty="0">
                <a:solidFill>
                  <a:srgbClr val="00B0F0"/>
                </a:solidFill>
              </a:rPr>
              <a:t>3 </a:t>
            </a:r>
            <a:r>
              <a:rPr lang="en-US" dirty="0"/>
              <a:t>		(0, 1, 0, 2) </a:t>
            </a:r>
            <a:r>
              <a:rPr lang="en-US" dirty="0">
                <a:solidFill>
                  <a:srgbClr val="00B0F0"/>
                </a:solidFill>
              </a:rPr>
              <a:t>3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(0, 0, 1, 2) </a:t>
            </a:r>
            <a:r>
              <a:rPr lang="en-US" dirty="0">
                <a:solidFill>
                  <a:srgbClr val="00B0F0"/>
                </a:solidFill>
              </a:rPr>
              <a:t>3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(0, 0, 0, 3) </a:t>
            </a:r>
            <a:r>
              <a:rPr lang="en-US" dirty="0">
                <a:solidFill>
                  <a:srgbClr val="00B0F0"/>
                </a:solidFill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715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Coefficients Sum to 64,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not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(3, 0, 0, 0) </a:t>
            </a:r>
            <a:r>
              <a:rPr lang="en-US" dirty="0">
                <a:solidFill>
                  <a:srgbClr val="00B0F0"/>
                </a:solidFill>
              </a:rPr>
              <a:t>1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(2, 1, 0, 0) </a:t>
            </a:r>
            <a:r>
              <a:rPr lang="en-US" dirty="0">
                <a:solidFill>
                  <a:srgbClr val="00B0F0"/>
                </a:solidFill>
              </a:rPr>
              <a:t>3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(1, 2, 0, 0) </a:t>
            </a:r>
            <a:r>
              <a:rPr lang="en-US" dirty="0">
                <a:solidFill>
                  <a:srgbClr val="00B0F0"/>
                </a:solidFill>
              </a:rPr>
              <a:t>3 </a:t>
            </a:r>
            <a:r>
              <a:rPr lang="en-US" dirty="0"/>
              <a:t>		(2, 0, 1, 0) </a:t>
            </a:r>
            <a:r>
              <a:rPr lang="en-US" dirty="0">
                <a:solidFill>
                  <a:srgbClr val="00B0F0"/>
                </a:solidFill>
              </a:rPr>
              <a:t>3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(0, 3, 0, 0) </a:t>
            </a:r>
            <a:r>
              <a:rPr lang="en-US" dirty="0">
                <a:solidFill>
                  <a:srgbClr val="00B0F0"/>
                </a:solidFill>
              </a:rPr>
              <a:t>1 </a:t>
            </a:r>
            <a:r>
              <a:rPr lang="en-US" dirty="0"/>
              <a:t>		(1, 1, 1, 0) </a:t>
            </a:r>
            <a:r>
              <a:rPr lang="en-US" dirty="0">
                <a:solidFill>
                  <a:srgbClr val="00B0F0"/>
                </a:solidFill>
              </a:rPr>
              <a:t>6 </a:t>
            </a:r>
            <a:r>
              <a:rPr lang="en-US" dirty="0"/>
              <a:t>		(2, 0, 0, 1) </a:t>
            </a:r>
            <a:r>
              <a:rPr lang="en-US" dirty="0">
                <a:solidFill>
                  <a:srgbClr val="00B0F0"/>
                </a:solidFill>
              </a:rPr>
              <a:t>3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(0, 2, 1, 0) </a:t>
            </a:r>
            <a:r>
              <a:rPr lang="en-US" dirty="0">
                <a:solidFill>
                  <a:srgbClr val="00B0F0"/>
                </a:solidFill>
              </a:rPr>
              <a:t>3 </a:t>
            </a:r>
            <a:r>
              <a:rPr lang="en-US" dirty="0"/>
              <a:t>		(1, 0, 2, 0) </a:t>
            </a:r>
            <a:r>
              <a:rPr lang="en-US" dirty="0">
                <a:solidFill>
                  <a:srgbClr val="00B0F0"/>
                </a:solidFill>
              </a:rPr>
              <a:t>3 </a:t>
            </a:r>
            <a:r>
              <a:rPr lang="en-US" dirty="0"/>
              <a:t>		(1, 1, 0, 1) </a:t>
            </a:r>
            <a:r>
              <a:rPr lang="en-US" dirty="0">
                <a:solidFill>
                  <a:srgbClr val="00B0F0"/>
                </a:solidFill>
              </a:rPr>
              <a:t>6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(0, 1, 2, 0) </a:t>
            </a:r>
            <a:r>
              <a:rPr lang="en-US" dirty="0">
                <a:solidFill>
                  <a:srgbClr val="00B0F0"/>
                </a:solidFill>
              </a:rPr>
              <a:t>3 </a:t>
            </a:r>
            <a:r>
              <a:rPr lang="en-US" dirty="0"/>
              <a:t>		(0, 2, 0, 1) </a:t>
            </a:r>
            <a:r>
              <a:rPr lang="en-US" dirty="0">
                <a:solidFill>
                  <a:srgbClr val="00B0F0"/>
                </a:solidFill>
              </a:rPr>
              <a:t>3 </a:t>
            </a:r>
            <a:r>
              <a:rPr lang="en-US" dirty="0"/>
              <a:t>		(1, 0, 1, 1) </a:t>
            </a:r>
            <a:r>
              <a:rPr lang="en-US" dirty="0">
                <a:solidFill>
                  <a:srgbClr val="00B0F0"/>
                </a:solidFill>
              </a:rPr>
              <a:t>6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(0, 0, 3, 0) </a:t>
            </a:r>
            <a:r>
              <a:rPr lang="en-US" dirty="0">
                <a:solidFill>
                  <a:srgbClr val="00B0F0"/>
                </a:solidFill>
              </a:rPr>
              <a:t>1 </a:t>
            </a:r>
            <a:r>
              <a:rPr lang="en-US" dirty="0"/>
              <a:t>		(0, 1, 1, 1) </a:t>
            </a:r>
            <a:r>
              <a:rPr lang="en-US" dirty="0">
                <a:solidFill>
                  <a:srgbClr val="00B0F0"/>
                </a:solidFill>
              </a:rPr>
              <a:t>6 </a:t>
            </a:r>
            <a:r>
              <a:rPr lang="en-US" dirty="0"/>
              <a:t>		(1, 0, 0, 2) </a:t>
            </a:r>
            <a:r>
              <a:rPr lang="en-US" dirty="0">
                <a:solidFill>
                  <a:srgbClr val="00B0F0"/>
                </a:solidFill>
              </a:rPr>
              <a:t>3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(0, 0, 2, 1) </a:t>
            </a:r>
            <a:r>
              <a:rPr lang="en-US" dirty="0">
                <a:solidFill>
                  <a:srgbClr val="00B0F0"/>
                </a:solidFill>
              </a:rPr>
              <a:t>3 </a:t>
            </a:r>
            <a:r>
              <a:rPr lang="en-US" dirty="0"/>
              <a:t>		(0, 1, 0, 2) </a:t>
            </a:r>
            <a:r>
              <a:rPr lang="en-US" dirty="0">
                <a:solidFill>
                  <a:srgbClr val="00B0F0"/>
                </a:solidFill>
              </a:rPr>
              <a:t>3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(0, 0, 1, 2) </a:t>
            </a:r>
            <a:r>
              <a:rPr lang="en-US" dirty="0">
                <a:solidFill>
                  <a:srgbClr val="00B0F0"/>
                </a:solidFill>
              </a:rPr>
              <a:t>3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(0, 0, 0, 3) </a:t>
            </a:r>
            <a:r>
              <a:rPr lang="en-US" dirty="0">
                <a:solidFill>
                  <a:srgbClr val="00B0F0"/>
                </a:solidFill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821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lang="en-US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…, </m:t>
                              </m:r>
                              <m:r>
                                <a:rPr lang="en-US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  <m:r>
                                <a:rPr lang="en-US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𝑅</m:t>
                              </m:r>
                              <m:r>
                                <a:rPr lang="en-US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</m:eqArr>
                        </m:e>
                      </m:d>
                      <m:nary>
                        <m:naryPr>
                          <m:chr m:val="∏"/>
                          <m:limLoc m:val="undOvr"/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(3, 0, 0, 0) </a:t>
            </a:r>
            <a:r>
              <a:rPr lang="en-US" dirty="0">
                <a:solidFill>
                  <a:srgbClr val="00B0F0"/>
                </a:solidFill>
              </a:rPr>
              <a:t>1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(2, 1, 0, 0) </a:t>
            </a:r>
            <a:r>
              <a:rPr lang="en-US" dirty="0">
                <a:solidFill>
                  <a:srgbClr val="00B0F0"/>
                </a:solidFill>
              </a:rPr>
              <a:t>3</a:t>
            </a:r>
            <a:r>
              <a:rPr lang="en-US" dirty="0">
                <a:solidFill>
                  <a:srgbClr val="7030A0"/>
                </a:solidFill>
              </a:rPr>
              <a:t>(2)</a:t>
            </a:r>
          </a:p>
          <a:p>
            <a:pPr marL="0" indent="0">
              <a:buNone/>
            </a:pPr>
            <a:r>
              <a:rPr lang="en-US" dirty="0"/>
              <a:t>(1, 2, 0, 0) </a:t>
            </a:r>
            <a:r>
              <a:rPr lang="en-US" dirty="0">
                <a:solidFill>
                  <a:srgbClr val="00B0F0"/>
                </a:solidFill>
              </a:rPr>
              <a:t>3</a:t>
            </a:r>
            <a:r>
              <a:rPr lang="en-US" dirty="0">
                <a:solidFill>
                  <a:srgbClr val="7030A0"/>
                </a:solidFill>
              </a:rPr>
              <a:t>(4)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	(2, 0, 1, 0) </a:t>
            </a:r>
            <a:r>
              <a:rPr lang="en-US" dirty="0">
                <a:solidFill>
                  <a:srgbClr val="00B0F0"/>
                </a:solidFill>
              </a:rPr>
              <a:t>3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(0, 3, 0, 0) </a:t>
            </a:r>
            <a:r>
              <a:rPr lang="en-US" dirty="0">
                <a:solidFill>
                  <a:srgbClr val="00B0F0"/>
                </a:solidFill>
              </a:rPr>
              <a:t>1</a:t>
            </a:r>
            <a:r>
              <a:rPr lang="en-US" dirty="0">
                <a:solidFill>
                  <a:srgbClr val="7030A0"/>
                </a:solidFill>
              </a:rPr>
              <a:t>(8)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	(1, 1, 1, 0) </a:t>
            </a:r>
            <a:r>
              <a:rPr lang="en-US" dirty="0">
                <a:solidFill>
                  <a:srgbClr val="00B0F0"/>
                </a:solidFill>
              </a:rPr>
              <a:t>6</a:t>
            </a:r>
            <a:r>
              <a:rPr lang="en-US" dirty="0">
                <a:solidFill>
                  <a:srgbClr val="7030A0"/>
                </a:solidFill>
              </a:rPr>
              <a:t>(2)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	(2, 0, 0, 1) </a:t>
            </a:r>
            <a:r>
              <a:rPr lang="en-US" dirty="0">
                <a:solidFill>
                  <a:srgbClr val="00B0F0"/>
                </a:solidFill>
              </a:rPr>
              <a:t>3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(0, 2, 1, 0) </a:t>
            </a:r>
            <a:r>
              <a:rPr lang="en-US" dirty="0">
                <a:solidFill>
                  <a:srgbClr val="00B0F0"/>
                </a:solidFill>
              </a:rPr>
              <a:t>3</a:t>
            </a:r>
            <a:r>
              <a:rPr lang="en-US" dirty="0">
                <a:solidFill>
                  <a:srgbClr val="7030A0"/>
                </a:solidFill>
              </a:rPr>
              <a:t>(4)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	(1, 0, 2, 0) </a:t>
            </a:r>
            <a:r>
              <a:rPr lang="en-US" dirty="0">
                <a:solidFill>
                  <a:srgbClr val="00B0F0"/>
                </a:solidFill>
              </a:rPr>
              <a:t>3 </a:t>
            </a:r>
            <a:r>
              <a:rPr lang="en-US" dirty="0"/>
              <a:t>		(1, 1, 0, 1) </a:t>
            </a:r>
            <a:r>
              <a:rPr lang="en-US" dirty="0">
                <a:solidFill>
                  <a:srgbClr val="00B0F0"/>
                </a:solidFill>
              </a:rPr>
              <a:t>6</a:t>
            </a:r>
            <a:r>
              <a:rPr lang="en-US" dirty="0">
                <a:solidFill>
                  <a:srgbClr val="7030A0"/>
                </a:solidFill>
              </a:rPr>
              <a:t>(2)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(0, 1, 2, 0) </a:t>
            </a:r>
            <a:r>
              <a:rPr lang="en-US" dirty="0">
                <a:solidFill>
                  <a:srgbClr val="00B0F0"/>
                </a:solidFill>
              </a:rPr>
              <a:t>3</a:t>
            </a:r>
            <a:r>
              <a:rPr lang="en-US" dirty="0">
                <a:solidFill>
                  <a:srgbClr val="7030A0"/>
                </a:solidFill>
              </a:rPr>
              <a:t>(2)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	(0, 2, 0, 1) </a:t>
            </a:r>
            <a:r>
              <a:rPr lang="en-US" dirty="0">
                <a:solidFill>
                  <a:srgbClr val="00B0F0"/>
                </a:solidFill>
              </a:rPr>
              <a:t>3</a:t>
            </a:r>
            <a:r>
              <a:rPr lang="en-US" dirty="0">
                <a:solidFill>
                  <a:srgbClr val="7030A0"/>
                </a:solidFill>
              </a:rPr>
              <a:t>(4)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	(1, 0, 1, 1) </a:t>
            </a:r>
            <a:r>
              <a:rPr lang="en-US" dirty="0">
                <a:solidFill>
                  <a:srgbClr val="00B0F0"/>
                </a:solidFill>
              </a:rPr>
              <a:t>6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(0, 0, 3, 0) </a:t>
            </a:r>
            <a:r>
              <a:rPr lang="en-US" dirty="0">
                <a:solidFill>
                  <a:srgbClr val="00B0F0"/>
                </a:solidFill>
              </a:rPr>
              <a:t>1 </a:t>
            </a:r>
            <a:r>
              <a:rPr lang="en-US" dirty="0"/>
              <a:t>		(0, 1, 1, 1) </a:t>
            </a:r>
            <a:r>
              <a:rPr lang="en-US" dirty="0">
                <a:solidFill>
                  <a:srgbClr val="00B0F0"/>
                </a:solidFill>
              </a:rPr>
              <a:t>6</a:t>
            </a:r>
            <a:r>
              <a:rPr lang="en-US" dirty="0">
                <a:solidFill>
                  <a:srgbClr val="7030A0"/>
                </a:solidFill>
              </a:rPr>
              <a:t>(2)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	(1, 0, 0, 2) </a:t>
            </a:r>
            <a:r>
              <a:rPr lang="en-US" dirty="0">
                <a:solidFill>
                  <a:srgbClr val="00B0F0"/>
                </a:solidFill>
              </a:rPr>
              <a:t>3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(0, 0, 2, 1) </a:t>
            </a:r>
            <a:r>
              <a:rPr lang="en-US" dirty="0">
                <a:solidFill>
                  <a:srgbClr val="00B0F0"/>
                </a:solidFill>
              </a:rPr>
              <a:t>3 </a:t>
            </a:r>
            <a:r>
              <a:rPr lang="en-US" dirty="0"/>
              <a:t>		(0, 1, 0, 2) </a:t>
            </a:r>
            <a:r>
              <a:rPr lang="en-US" dirty="0">
                <a:solidFill>
                  <a:srgbClr val="00B0F0"/>
                </a:solidFill>
              </a:rPr>
              <a:t>3</a:t>
            </a:r>
            <a:r>
              <a:rPr lang="en-US" dirty="0">
                <a:solidFill>
                  <a:srgbClr val="7030A0"/>
                </a:solidFill>
              </a:rPr>
              <a:t>(2)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(0, 0, 1, 2) </a:t>
            </a:r>
            <a:r>
              <a:rPr lang="en-US" dirty="0">
                <a:solidFill>
                  <a:srgbClr val="00B0F0"/>
                </a:solidFill>
              </a:rPr>
              <a:t>3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(0, 0, 0, 3) </a:t>
            </a:r>
            <a:r>
              <a:rPr lang="en-US" dirty="0">
                <a:solidFill>
                  <a:srgbClr val="00B0F0"/>
                </a:solidFill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82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m:rPr>
                                <m:brk m:alnAt="7"/>
                              </m:r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𝑙𝑙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𝑠𝑎𝑚𝑝𝑙𝑒𝑠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   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   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𝑜𝑓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𝑠𝑖𝑧𝑒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𝑤𝑖𝑡h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𝑟𝑒𝑝𝑒𝑡𝑖𝑡𝑖𝑜𝑛</m:t>
                            </m:r>
                          </m:e>
                        </m:eqArr>
                      </m:sub>
                      <m:sup/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eqArrPr>
                              <m:e>
                                <m:r>
                                  <a:rPr lang="en-US" sz="2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2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a:rPr lang="en-US" sz="2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en-US" sz="2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…, </m:t>
                                </m:r>
                                <m:r>
                                  <a:rPr lang="en-US" sz="2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𝑠</m:t>
                                </m:r>
                                <m:r>
                                  <a:rPr lang="en-US" sz="2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lang="en-US" sz="2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𝑅</m:t>
                                </m:r>
                                <m:r>
                                  <a:rPr lang="en-US" sz="2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e>
                            </m:eqArr>
                          </m:e>
                        </m:d>
                        <m:nary>
                          <m:naryPr>
                            <m:chr m:val="∏"/>
                            <m:limLoc m:val="undOvr"/>
                            <m:ctrlP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𝑅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nary>
                      </m:e>
                    </m:nary>
                  </m:oMath>
                </a14:m>
                <a:r>
                  <a:rPr lang="en-US" dirty="0"/>
                  <a:t>= 125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(3, 0, 0, 0) </a:t>
            </a:r>
            <a:r>
              <a:rPr lang="en-US" dirty="0">
                <a:solidFill>
                  <a:srgbClr val="00B0F0"/>
                </a:solidFill>
              </a:rPr>
              <a:t>1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(2, 1, 0, 0) </a:t>
            </a:r>
            <a:r>
              <a:rPr lang="en-US" dirty="0">
                <a:solidFill>
                  <a:srgbClr val="7030A0"/>
                </a:solidFill>
              </a:rPr>
              <a:t>6</a:t>
            </a:r>
          </a:p>
          <a:p>
            <a:pPr marL="0" indent="0">
              <a:buNone/>
            </a:pPr>
            <a:r>
              <a:rPr lang="en-US" dirty="0"/>
              <a:t>(1, 2, 0, 0) </a:t>
            </a:r>
            <a:r>
              <a:rPr lang="en-US" dirty="0">
                <a:solidFill>
                  <a:srgbClr val="7030A0"/>
                </a:solidFill>
              </a:rPr>
              <a:t>12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		(2, 0, 1, 0) </a:t>
            </a:r>
            <a:r>
              <a:rPr lang="en-US" dirty="0">
                <a:solidFill>
                  <a:srgbClr val="00B0F0"/>
                </a:solidFill>
              </a:rPr>
              <a:t>3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(0, 3, 0, 0) </a:t>
            </a:r>
            <a:r>
              <a:rPr lang="en-US" dirty="0">
                <a:solidFill>
                  <a:srgbClr val="7030A0"/>
                </a:solidFill>
              </a:rPr>
              <a:t>8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		(1, 1, 1, 0) </a:t>
            </a:r>
            <a:r>
              <a:rPr lang="en-US" dirty="0">
                <a:solidFill>
                  <a:srgbClr val="7030A0"/>
                </a:solidFill>
              </a:rPr>
              <a:t>12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		(2, 0, 0, 1) </a:t>
            </a:r>
            <a:r>
              <a:rPr lang="en-US" dirty="0">
                <a:solidFill>
                  <a:srgbClr val="00B0F0"/>
                </a:solidFill>
              </a:rPr>
              <a:t>3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(0, 2, 1, 0) </a:t>
            </a:r>
            <a:r>
              <a:rPr lang="en-US" dirty="0">
                <a:solidFill>
                  <a:srgbClr val="7030A0"/>
                </a:solidFill>
              </a:rPr>
              <a:t>12	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	(1, 0, 2, 0) </a:t>
            </a:r>
            <a:r>
              <a:rPr lang="en-US" dirty="0">
                <a:solidFill>
                  <a:srgbClr val="00B0F0"/>
                </a:solidFill>
              </a:rPr>
              <a:t>3 </a:t>
            </a:r>
            <a:r>
              <a:rPr lang="en-US" dirty="0"/>
              <a:t>		(1, 1, 0, 1) </a:t>
            </a:r>
            <a:r>
              <a:rPr lang="en-US" dirty="0">
                <a:solidFill>
                  <a:srgbClr val="7030A0"/>
                </a:solidFill>
              </a:rPr>
              <a:t>12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(0, 1, 2, 0) </a:t>
            </a:r>
            <a:r>
              <a:rPr lang="en-US" dirty="0">
                <a:solidFill>
                  <a:srgbClr val="7030A0"/>
                </a:solidFill>
              </a:rPr>
              <a:t>6	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	(0, 2, 0, 1) </a:t>
            </a:r>
            <a:r>
              <a:rPr lang="en-US" dirty="0">
                <a:solidFill>
                  <a:srgbClr val="7030A0"/>
                </a:solidFill>
              </a:rPr>
              <a:t>12</a:t>
            </a:r>
            <a:r>
              <a:rPr lang="en-US" dirty="0">
                <a:solidFill>
                  <a:srgbClr val="00B0F0"/>
                </a:solidFill>
              </a:rPr>
              <a:t> 	</a:t>
            </a:r>
            <a:r>
              <a:rPr lang="en-US" dirty="0"/>
              <a:t>	(1, 0, 1, 1) </a:t>
            </a:r>
            <a:r>
              <a:rPr lang="en-US" dirty="0">
                <a:solidFill>
                  <a:srgbClr val="00B0F0"/>
                </a:solidFill>
              </a:rPr>
              <a:t>6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(0, 0, 3, 0) </a:t>
            </a:r>
            <a:r>
              <a:rPr lang="en-US" dirty="0">
                <a:solidFill>
                  <a:srgbClr val="00B0F0"/>
                </a:solidFill>
              </a:rPr>
              <a:t>1 </a:t>
            </a:r>
            <a:r>
              <a:rPr lang="en-US" dirty="0"/>
              <a:t>		(0, 1, 1, 1) </a:t>
            </a:r>
            <a:r>
              <a:rPr lang="en-US" dirty="0">
                <a:solidFill>
                  <a:srgbClr val="7030A0"/>
                </a:solidFill>
              </a:rPr>
              <a:t>12	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	(1, 0, 0, 2) </a:t>
            </a:r>
            <a:r>
              <a:rPr lang="en-US" dirty="0">
                <a:solidFill>
                  <a:srgbClr val="00B0F0"/>
                </a:solidFill>
              </a:rPr>
              <a:t>3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(0, 0, 2, 1) </a:t>
            </a:r>
            <a:r>
              <a:rPr lang="en-US" dirty="0">
                <a:solidFill>
                  <a:srgbClr val="00B0F0"/>
                </a:solidFill>
              </a:rPr>
              <a:t>3 </a:t>
            </a:r>
            <a:r>
              <a:rPr lang="en-US" dirty="0"/>
              <a:t>		(0, 1, 0, 2) </a:t>
            </a:r>
            <a:r>
              <a:rPr lang="en-US" dirty="0">
                <a:solidFill>
                  <a:srgbClr val="7030A0"/>
                </a:solidFill>
              </a:rPr>
              <a:t>6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(0, 0, 1, 2) </a:t>
            </a:r>
            <a:r>
              <a:rPr lang="en-US" dirty="0">
                <a:solidFill>
                  <a:srgbClr val="00B0F0"/>
                </a:solidFill>
              </a:rPr>
              <a:t>3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(0, 0, 0, 3) </a:t>
            </a:r>
            <a:r>
              <a:rPr lang="en-US" dirty="0">
                <a:solidFill>
                  <a:srgbClr val="00B0F0"/>
                </a:solidFill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81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Example: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Let R = 4, and f = (1, 0, 1, 1).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 first step is to list all distributions for samples of size 5.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 “Combinatorics Tree” starts with (5, 0, 0, 0) and ends with (0, 0, 0, 5).</a:t>
            </a:r>
          </a:p>
        </p:txBody>
      </p:sp>
    </p:spTree>
    <p:extLst>
      <p:ext uri="{BB962C8B-B14F-4D97-AF65-F5344CB8AC3E}">
        <p14:creationId xmlns:p14="http://schemas.microsoft.com/office/powerpoint/2010/main" val="3651236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Combinatorics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(5, 0, 0, 0)</a:t>
            </a:r>
          </a:p>
          <a:p>
            <a:pPr marL="0" indent="0">
              <a:buNone/>
            </a:pPr>
            <a:r>
              <a:rPr lang="en-US" dirty="0"/>
              <a:t>(4, 0, 1, 0)</a:t>
            </a:r>
          </a:p>
          <a:p>
            <a:pPr marL="0" indent="0">
              <a:buNone/>
            </a:pPr>
            <a:r>
              <a:rPr lang="en-US" dirty="0"/>
              <a:t>(3, 0, 2, 0)  (4, 0, 0, 1)</a:t>
            </a:r>
          </a:p>
          <a:p>
            <a:pPr marL="0" indent="0">
              <a:buNone/>
            </a:pPr>
            <a:r>
              <a:rPr lang="en-US" dirty="0"/>
              <a:t>(2, 0, 3, 0)  (3, 0, 1, 1)</a:t>
            </a:r>
          </a:p>
          <a:p>
            <a:pPr marL="0" indent="0">
              <a:buNone/>
            </a:pPr>
            <a:r>
              <a:rPr lang="en-US" dirty="0"/>
              <a:t>(1, 0, 4, 0)  (2, 0, 2, 1)  (3, 0, 0, 2)</a:t>
            </a:r>
          </a:p>
          <a:p>
            <a:pPr marL="0" indent="0">
              <a:buNone/>
            </a:pPr>
            <a:r>
              <a:rPr lang="en-US" dirty="0"/>
              <a:t>(0, 0, 5, 0)  (1, 0, 3, 1)  (2, 0, 1, 2)</a:t>
            </a:r>
          </a:p>
          <a:p>
            <a:pPr marL="0" indent="0">
              <a:buNone/>
            </a:pPr>
            <a:r>
              <a:rPr lang="en-US" dirty="0"/>
              <a:t>(0, 0, 4, 1)  (1, 0, 2, 2)  (2, 0, 0, 3)</a:t>
            </a:r>
          </a:p>
          <a:p>
            <a:pPr marL="0" indent="0">
              <a:buNone/>
            </a:pPr>
            <a:r>
              <a:rPr lang="en-US" dirty="0"/>
              <a:t>(0, 0, 3, 2)  (1, 0, 1, 3)</a:t>
            </a:r>
          </a:p>
          <a:p>
            <a:pPr marL="0" indent="0">
              <a:buNone/>
            </a:pPr>
            <a:r>
              <a:rPr lang="en-US" dirty="0"/>
              <a:t>(0, 0, 2, 3)  (1, 0, 0, 4)</a:t>
            </a:r>
          </a:p>
          <a:p>
            <a:pPr marL="0" indent="0">
              <a:buNone/>
            </a:pPr>
            <a:r>
              <a:rPr lang="en-US" dirty="0"/>
              <a:t>(0, 0, 1, 4)</a:t>
            </a:r>
          </a:p>
          <a:p>
            <a:pPr marL="0" indent="0">
              <a:buNone/>
            </a:pPr>
            <a:r>
              <a:rPr lang="en-US" dirty="0"/>
              <a:t>(0, 0, 0, 5)</a:t>
            </a:r>
          </a:p>
        </p:txBody>
      </p:sp>
    </p:spTree>
    <p:extLst>
      <p:ext uri="{BB962C8B-B14F-4D97-AF65-F5344CB8AC3E}">
        <p14:creationId xmlns:p14="http://schemas.microsoft.com/office/powerpoint/2010/main" val="333074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= 243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(5, 0, 0, 0) </a:t>
            </a:r>
            <a:r>
              <a:rPr lang="en-US" dirty="0">
                <a:solidFill>
                  <a:srgbClr val="00B0F0"/>
                </a:solidFill>
              </a:rPr>
              <a:t>1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(4, 0, 1, 0)</a:t>
            </a:r>
            <a:r>
              <a:rPr lang="en-US" dirty="0">
                <a:solidFill>
                  <a:srgbClr val="00B0F0"/>
                </a:solidFill>
              </a:rPr>
              <a:t> 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(3, 0, 2, 0) </a:t>
            </a:r>
            <a:r>
              <a:rPr lang="en-US" dirty="0">
                <a:solidFill>
                  <a:srgbClr val="00B0F0"/>
                </a:solidFill>
              </a:rPr>
              <a:t>10 </a:t>
            </a:r>
            <a:r>
              <a:rPr lang="en-US" dirty="0"/>
              <a:t>	(4, 0, 0, 1)</a:t>
            </a:r>
            <a:r>
              <a:rPr lang="en-US" dirty="0">
                <a:solidFill>
                  <a:srgbClr val="00B0F0"/>
                </a:solidFill>
              </a:rPr>
              <a:t> 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(2, 0, 3, 0) </a:t>
            </a:r>
            <a:r>
              <a:rPr lang="en-US" dirty="0">
                <a:solidFill>
                  <a:srgbClr val="00B0F0"/>
                </a:solidFill>
              </a:rPr>
              <a:t>10</a:t>
            </a:r>
            <a:r>
              <a:rPr lang="en-US" dirty="0"/>
              <a:t> 	(3, 0, 1, 1) </a:t>
            </a:r>
            <a:r>
              <a:rPr lang="en-US" dirty="0">
                <a:solidFill>
                  <a:srgbClr val="00B0F0"/>
                </a:solidFill>
              </a:rPr>
              <a:t>20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(1, 0, 4, 0) </a:t>
            </a:r>
            <a:r>
              <a:rPr lang="en-US" dirty="0">
                <a:solidFill>
                  <a:srgbClr val="00B0F0"/>
                </a:solidFill>
              </a:rPr>
              <a:t>5 </a:t>
            </a:r>
            <a:r>
              <a:rPr lang="en-US" dirty="0"/>
              <a:t>	(2, 0, 2, 1)</a:t>
            </a:r>
            <a:r>
              <a:rPr lang="en-US" dirty="0">
                <a:solidFill>
                  <a:srgbClr val="00B0F0"/>
                </a:solidFill>
              </a:rPr>
              <a:t> 30	</a:t>
            </a:r>
            <a:r>
              <a:rPr lang="en-US" dirty="0"/>
              <a:t>(3, 0, 0, 2)</a:t>
            </a:r>
            <a:r>
              <a:rPr lang="en-US" dirty="0">
                <a:solidFill>
                  <a:srgbClr val="00B0F0"/>
                </a:solidFill>
              </a:rPr>
              <a:t> 10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(0, 0, 5, 0) </a:t>
            </a:r>
            <a:r>
              <a:rPr lang="en-US" dirty="0">
                <a:solidFill>
                  <a:srgbClr val="00B0F0"/>
                </a:solidFill>
              </a:rPr>
              <a:t>1</a:t>
            </a:r>
            <a:r>
              <a:rPr lang="en-US" dirty="0"/>
              <a:t> 	(1, 0, 3, 1) </a:t>
            </a:r>
            <a:r>
              <a:rPr lang="en-US" dirty="0">
                <a:solidFill>
                  <a:srgbClr val="00B0F0"/>
                </a:solidFill>
              </a:rPr>
              <a:t>20</a:t>
            </a:r>
            <a:r>
              <a:rPr lang="en-US" dirty="0"/>
              <a:t> 	(2, 0, 1, 2)</a:t>
            </a:r>
            <a:r>
              <a:rPr lang="en-US" dirty="0">
                <a:solidFill>
                  <a:srgbClr val="00B0F0"/>
                </a:solidFill>
              </a:rPr>
              <a:t> 30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(0, 0, 4, 1) </a:t>
            </a:r>
            <a:r>
              <a:rPr lang="en-US" dirty="0">
                <a:solidFill>
                  <a:srgbClr val="00B0F0"/>
                </a:solidFill>
              </a:rPr>
              <a:t>5 </a:t>
            </a:r>
            <a:r>
              <a:rPr lang="en-US" dirty="0"/>
              <a:t>	(1, 0, 2, 2)</a:t>
            </a:r>
            <a:r>
              <a:rPr lang="en-US" dirty="0">
                <a:solidFill>
                  <a:srgbClr val="00B0F0"/>
                </a:solidFill>
              </a:rPr>
              <a:t> 30	</a:t>
            </a:r>
            <a:r>
              <a:rPr lang="en-US" dirty="0"/>
              <a:t>(2, 0, 0, 3)</a:t>
            </a:r>
            <a:r>
              <a:rPr lang="en-US" dirty="0">
                <a:solidFill>
                  <a:srgbClr val="00B0F0"/>
                </a:solidFill>
              </a:rPr>
              <a:t> 10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(0, 0, 3, 2) </a:t>
            </a:r>
            <a:r>
              <a:rPr lang="en-US" dirty="0">
                <a:solidFill>
                  <a:srgbClr val="00B0F0"/>
                </a:solidFill>
              </a:rPr>
              <a:t>10 </a:t>
            </a:r>
            <a:r>
              <a:rPr lang="en-US" dirty="0"/>
              <a:t>	(1, 0, 1, 3)</a:t>
            </a:r>
            <a:r>
              <a:rPr lang="en-US" dirty="0">
                <a:solidFill>
                  <a:srgbClr val="00B0F0"/>
                </a:solidFill>
              </a:rPr>
              <a:t> 20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(0, 0, 2, 3) </a:t>
            </a:r>
            <a:r>
              <a:rPr lang="en-US" dirty="0">
                <a:solidFill>
                  <a:srgbClr val="00B0F0"/>
                </a:solidFill>
              </a:rPr>
              <a:t>10 </a:t>
            </a:r>
            <a:r>
              <a:rPr lang="en-US" dirty="0"/>
              <a:t>	(1, 0, 0, 4)</a:t>
            </a:r>
            <a:r>
              <a:rPr lang="en-US" dirty="0">
                <a:solidFill>
                  <a:srgbClr val="00B0F0"/>
                </a:solidFill>
              </a:rPr>
              <a:t> 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(0, 0, 1, 4)</a:t>
            </a:r>
            <a:r>
              <a:rPr lang="en-US" dirty="0">
                <a:solidFill>
                  <a:srgbClr val="00B0F0"/>
                </a:solidFill>
              </a:rPr>
              <a:t> 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(0, 0, 0, 5) </a:t>
            </a:r>
            <a:r>
              <a:rPr lang="en-US" dirty="0">
                <a:solidFill>
                  <a:srgbClr val="00B0F0"/>
                </a:solidFill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34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Recreational Combination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any Natural number R, if f(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), 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1, 2, …, R, is a frequency distribution with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nary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then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𝑠𝑎𝑚𝑝𝑙𝑒𝑠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𝑠𝑖𝑧𝑒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𝑤𝑖𝑡h𝑜𝑢𝑡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𝑟𝑒𝑝𝑒𝑡𝑖𝑡𝑖𝑜𝑛</m:t>
                              </m:r>
                            </m:e>
                          </m:eqArr>
                        </m:sub>
                        <m:sup/>
                        <m:e>
                          <m:nary>
                            <m:naryPr>
                              <m:chr m:val="∏"/>
                              <m:limLoc m:val="undOvr"/>
                              <m:ctrlPr>
                                <a:rPr lang="en-US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  <m:e>
                              <m:r>
                                <a:rPr lang="en-US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nary>
                        </m:e>
                      </m:nary>
                      <m:r>
                        <a:rPr lang="en-US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0285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Example: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(5, 3)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Let R = 4, and f = (1, 2, 1, 1).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 first step is to list all distributions for samples of size 3.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 “Combinatorics Tree” starts with (1, 2, 0, 0) and ends with (0, 1, 1, 1).</a:t>
            </a:r>
          </a:p>
        </p:txBody>
      </p:sp>
    </p:spTree>
    <p:extLst>
      <p:ext uri="{BB962C8B-B14F-4D97-AF65-F5344CB8AC3E}">
        <p14:creationId xmlns:p14="http://schemas.microsoft.com/office/powerpoint/2010/main" val="416177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Recreational Exponentiation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any Natural number R, if f(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), 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1, 2, …, R, is a frequency distribution with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nary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then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𝑠𝑎𝑚𝑝𝑙𝑒𝑠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𝑠𝑖𝑧𝑒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𝑤𝑖𝑡h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𝑟𝑒𝑝𝑒𝑡𝑖𝑡𝑖𝑜𝑛</m:t>
                              </m:r>
                            </m:e>
                          </m:eqArr>
                        </m:sub>
                        <m:sup/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, …,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eqArr>
                            </m:e>
                          </m:d>
                          <m:nary>
                            <m:naryPr>
                              <m:chr m:val="∏"/>
                              <m:limLoc m:val="undOvr"/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It is assumed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682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Combinatorics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(1, 2, 0, 0) </a:t>
            </a:r>
          </a:p>
          <a:p>
            <a:pPr marL="0" indent="0">
              <a:buNone/>
            </a:pPr>
            <a:r>
              <a:rPr lang="en-US" dirty="0"/>
              <a:t>(1, 1, 1, 0) </a:t>
            </a:r>
          </a:p>
          <a:p>
            <a:pPr marL="0" indent="0">
              <a:buNone/>
            </a:pPr>
            <a:r>
              <a:rPr lang="en-US" dirty="0"/>
              <a:t>(0, 2, 1, 0)  (1, 1, 0, 1)</a:t>
            </a:r>
          </a:p>
          <a:p>
            <a:pPr marL="0" indent="0">
              <a:buNone/>
            </a:pPr>
            <a:r>
              <a:rPr lang="en-US" dirty="0"/>
              <a:t>(0, 2, 0, 1)  (1, 0, 1, 1)</a:t>
            </a:r>
          </a:p>
          <a:p>
            <a:pPr marL="0" indent="0">
              <a:buNone/>
            </a:pPr>
            <a:r>
              <a:rPr lang="en-US" dirty="0"/>
              <a:t>(0, 1, 1, 1) </a:t>
            </a:r>
          </a:p>
        </p:txBody>
      </p:sp>
    </p:spTree>
    <p:extLst>
      <p:ext uri="{BB962C8B-B14F-4D97-AF65-F5344CB8AC3E}">
        <p14:creationId xmlns:p14="http://schemas.microsoft.com/office/powerpoint/2010/main" val="2827558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ctr"/>
                <a:r>
                  <a:rPr lang="en-US" dirty="0"/>
                  <a:t>Coefficients: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limLoc m:val="undOvr"/>
                        <m:ctrlPr>
                          <a:rPr lang="en-US" sz="4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lang="en-US" sz="4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lang="en-US" sz="4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</m:t>
                        </m:r>
                      </m:sup>
                      <m:e>
                        <m:r>
                          <a:rPr lang="en-US" sz="4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  <m:r>
                          <a:rPr lang="en-US" sz="4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lang="en-US" sz="4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e>
                        </m:d>
                        <m:r>
                          <a:rPr lang="en-US" sz="4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lang="en-US" sz="4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e>
                        </m:d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e>
                    </m:nary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(1, 2, 0, 0) </a:t>
            </a:r>
            <a:r>
              <a:rPr lang="en-US" dirty="0">
                <a:solidFill>
                  <a:srgbClr val="00B0F0"/>
                </a:solidFill>
              </a:rPr>
              <a:t>C(1, 1) C(2, 2) C(1, 0) C(1, 0) = 1</a:t>
            </a:r>
            <a:endParaRPr lang="en-US" dirty="0">
              <a:solidFill>
                <a:srgbClr val="7030A0"/>
              </a:solidFill>
            </a:endParaRPr>
          </a:p>
          <a:p>
            <a:pPr marL="0" lvl="0" indent="0">
              <a:buNone/>
            </a:pPr>
            <a:r>
              <a:rPr lang="en-US" dirty="0"/>
              <a:t>(1, 1, 1, 0) </a:t>
            </a:r>
            <a:r>
              <a:rPr lang="en-US" dirty="0">
                <a:solidFill>
                  <a:srgbClr val="00B0F0"/>
                </a:solidFill>
              </a:rPr>
              <a:t>C(1, 1) C(2, 1) C(1, 1) C(1, 0) = 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(0, 2, 1, 0) </a:t>
            </a:r>
            <a:r>
              <a:rPr lang="en-US" dirty="0">
                <a:solidFill>
                  <a:srgbClr val="00B0F0"/>
                </a:solidFill>
              </a:rPr>
              <a:t>C(2, 2) C(1, 1) = 1</a:t>
            </a:r>
            <a:r>
              <a:rPr lang="en-US" dirty="0"/>
              <a:t>	(1, 1, 0, 1) </a:t>
            </a:r>
            <a:r>
              <a:rPr lang="en-US" dirty="0">
                <a:solidFill>
                  <a:srgbClr val="00B0F0"/>
                </a:solidFill>
              </a:rPr>
              <a:t>C(1, 1) C(2, 1) C(1, 1) = 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(0, 2, 0, 1) </a:t>
            </a:r>
            <a:r>
              <a:rPr lang="en-US" dirty="0">
                <a:solidFill>
                  <a:srgbClr val="00B0F0"/>
                </a:solidFill>
              </a:rPr>
              <a:t>C(2, 2) C(1, 1) = 1 </a:t>
            </a:r>
            <a:r>
              <a:rPr lang="en-US" dirty="0"/>
              <a:t>	(1, 0, 1, 1) </a:t>
            </a:r>
            <a:r>
              <a:rPr lang="en-US" dirty="0">
                <a:solidFill>
                  <a:srgbClr val="00B0F0"/>
                </a:solidFill>
              </a:rPr>
              <a:t>C(1, 1) C(1, 1) C(1, 1) = 1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(0, 1, 1, 1) </a:t>
            </a:r>
            <a:r>
              <a:rPr lang="en-US" dirty="0">
                <a:solidFill>
                  <a:srgbClr val="00B0F0"/>
                </a:solidFill>
              </a:rPr>
              <a:t>C(2, 1) C(1, 1) C(1, 1) = 2</a:t>
            </a: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3600" dirty="0"/>
              <a:t>They sum to 10 = C(5,3).</a:t>
            </a:r>
          </a:p>
        </p:txBody>
      </p:sp>
    </p:spTree>
    <p:extLst>
      <p:ext uri="{BB962C8B-B14F-4D97-AF65-F5344CB8AC3E}">
        <p14:creationId xmlns:p14="http://schemas.microsoft.com/office/powerpoint/2010/main" val="3936120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Example: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(6, 3)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Let R = 2, and f = (2, 4).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 first step is to list all distributions for samples of size 3.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 “Combinatorics Tree” starts with (2, 1) and ends with </a:t>
            </a:r>
          </a:p>
          <a:p>
            <a:pPr marL="0" indent="0">
              <a:buNone/>
            </a:pPr>
            <a:r>
              <a:rPr lang="en-US" sz="3200" dirty="0"/>
              <a:t>(0, 3).</a:t>
            </a:r>
          </a:p>
        </p:txBody>
      </p:sp>
    </p:spTree>
    <p:extLst>
      <p:ext uri="{BB962C8B-B14F-4D97-AF65-F5344CB8AC3E}">
        <p14:creationId xmlns:p14="http://schemas.microsoft.com/office/powerpoint/2010/main" val="2490568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Combinatorics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(2, 1)</a:t>
            </a:r>
          </a:p>
          <a:p>
            <a:pPr marL="0" indent="0">
              <a:buNone/>
            </a:pPr>
            <a:r>
              <a:rPr lang="en-US" dirty="0"/>
              <a:t>(1, 2)</a:t>
            </a:r>
          </a:p>
          <a:p>
            <a:pPr marL="0" indent="0">
              <a:buNone/>
            </a:pPr>
            <a:r>
              <a:rPr lang="en-US" dirty="0"/>
              <a:t>(0, 3)</a:t>
            </a:r>
          </a:p>
        </p:txBody>
      </p:sp>
    </p:spTree>
    <p:extLst>
      <p:ext uri="{BB962C8B-B14F-4D97-AF65-F5344CB8AC3E}">
        <p14:creationId xmlns:p14="http://schemas.microsoft.com/office/powerpoint/2010/main" val="617770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Coefficients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(2, 1)</a:t>
            </a:r>
            <a:r>
              <a:rPr lang="en-US" dirty="0">
                <a:solidFill>
                  <a:srgbClr val="00B0F0"/>
                </a:solidFill>
              </a:rPr>
              <a:t> C(2, 2) C(4, 1) = 4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(1, 2)</a:t>
            </a:r>
            <a:r>
              <a:rPr lang="en-US" dirty="0">
                <a:solidFill>
                  <a:srgbClr val="00B0F0"/>
                </a:solidFill>
              </a:rPr>
              <a:t> C(2, 1) C(4, 2) = 12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(0, 3)</a:t>
            </a:r>
            <a:r>
              <a:rPr lang="en-US" dirty="0">
                <a:solidFill>
                  <a:srgbClr val="00B0F0"/>
                </a:solidFill>
              </a:rPr>
              <a:t> C(2, 0) C(4, 3) = 4</a:t>
            </a: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/>
              <a:t>They sum to 20 = C(6, 3)</a:t>
            </a:r>
          </a:p>
        </p:txBody>
      </p:sp>
    </p:spTree>
    <p:extLst>
      <p:ext uri="{BB962C8B-B14F-4D97-AF65-F5344CB8AC3E}">
        <p14:creationId xmlns:p14="http://schemas.microsoft.com/office/powerpoint/2010/main" val="3672159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187" y="505990"/>
            <a:ext cx="8231626" cy="584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55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48" y="0"/>
            <a:ext cx="10573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34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187" y="497626"/>
            <a:ext cx="8231626" cy="586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6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101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Left Clicks on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8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943061" y="1825625"/>
                <a:ext cx="6410739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N = 8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n = 4</a:t>
                </a:r>
              </a:p>
              <a:p>
                <a:endParaRPr lang="en-US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= 4096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Correction: Divide Mean of Means and Standard Error by sample size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Mean 10/4 = 2.5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SE = 1.73205/4 = 0.4330125</a:t>
                </a:r>
              </a:p>
            </p:txBody>
          </p:sp>
        </mc:Choice>
        <mc:Fallback xmlns="">
          <p:sp>
            <p:nvSpPr>
              <p:cNvPr id="29" name="Content Placeholder 2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943061" y="1825625"/>
                <a:ext cx="6410739" cy="4351338"/>
              </a:xfrm>
              <a:blipFill>
                <a:blip r:embed="rId3"/>
                <a:stretch>
                  <a:fillRect l="-1521" t="-2801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Content Placeholder 32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680733" y="1378226"/>
          <a:ext cx="5491467" cy="5242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r:id="rId4" imgW="5956042" imgH="5686961" progId="Word.Document.12">
                  <p:embed/>
                </p:oleObj>
              </mc:Choice>
              <mc:Fallback>
                <p:oleObj name="Document" r:id="rId4" imgW="5956042" imgH="5686961" progId="Word.Document.12">
                  <p:embed/>
                  <p:pic>
                    <p:nvPicPr>
                      <p:cNvPr id="33" name="Content Placeholder 3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0733" y="1378226"/>
                        <a:ext cx="5491467" cy="5242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1215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rot="16200000">
            <a:off x="5703536" y="3853335"/>
            <a:ext cx="612648" cy="612648"/>
          </a:xfrm>
          <a:prstGeom prst="flowChartDela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093843" y="4465983"/>
            <a:ext cx="7832035" cy="2650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925878" y="1391478"/>
            <a:ext cx="0" cy="308775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93843" y="1537252"/>
            <a:ext cx="0" cy="295523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09860" y="1537252"/>
            <a:ext cx="0" cy="8216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009860" y="1948069"/>
            <a:ext cx="135834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574157" y="1948069"/>
            <a:ext cx="13517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368209" y="1391478"/>
            <a:ext cx="1205948" cy="11264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68209" y="1391478"/>
            <a:ext cx="1205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52661" y="4876800"/>
            <a:ext cx="967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</a:t>
            </a:r>
          </a:p>
        </p:txBody>
      </p:sp>
      <p:cxnSp>
        <p:nvCxnSpPr>
          <p:cNvPr id="37" name="Straight Arrow Connector 36"/>
          <p:cNvCxnSpPr>
            <a:stCxn id="35" idx="0"/>
          </p:cNvCxnSpPr>
          <p:nvPr/>
        </p:nvCxnSpPr>
        <p:spPr>
          <a:xfrm flipH="1" flipV="1">
            <a:off x="6036365" y="4492487"/>
            <a:ext cx="1" cy="3843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340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Multinomial</a:t>
            </a:r>
            <a:r>
              <a:rPr lang="en-US" dirty="0"/>
              <a:t>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sz="3600" dirty="0">
                    <a:solidFill>
                      <a:prstClr val="black"/>
                    </a:solidFill>
                  </a:rPr>
                  <a:t>Provided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, multinomial coefficients can be calculated by</a:t>
                </a:r>
              </a:p>
              <a:p>
                <a:pPr marL="0" lvl="0" indent="0">
                  <a:buNone/>
                </a:pPr>
                <a:endParaRPr lang="en-US" sz="36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6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6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6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3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…,</m:t>
                            </m:r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3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5709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73" y="975970"/>
            <a:ext cx="7544853" cy="4906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67" y="1"/>
            <a:ext cx="10608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4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6" y="-2470"/>
            <a:ext cx="10550469" cy="686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37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64" y="0"/>
            <a:ext cx="10546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561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64" y="0"/>
            <a:ext cx="10546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564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64" y="0"/>
            <a:ext cx="10546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236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6" y="0"/>
            <a:ext cx="10559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65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299" y="166259"/>
            <a:ext cx="9758149" cy="654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007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692" y="95534"/>
            <a:ext cx="9884490" cy="666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969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2192000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90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Pascal’s Triangle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9413" y="4228257"/>
            <a:ext cx="146317" cy="13412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077774" y="1995182"/>
            <a:ext cx="133165" cy="12428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831" y="4237319"/>
            <a:ext cx="146317" cy="1341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774" y="4970460"/>
            <a:ext cx="146317" cy="1341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214" y="5741515"/>
            <a:ext cx="146317" cy="1341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414" y="2752631"/>
            <a:ext cx="146317" cy="134124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cxnSpLocks/>
            <a:stCxn id="6" idx="0"/>
          </p:cNvCxnSpPr>
          <p:nvPr/>
        </p:nvCxnSpPr>
        <p:spPr>
          <a:xfrm>
            <a:off x="6144357" y="1995182"/>
            <a:ext cx="3688608" cy="43088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609323" y="1859339"/>
            <a:ext cx="94813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Level 0				       1</a:t>
            </a:r>
          </a:p>
          <a:p>
            <a:pPr lvl="0"/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Level 1			          1		           1</a:t>
            </a:r>
          </a:p>
          <a:p>
            <a:pPr lvl="0"/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Level 2			1	       2		       1</a:t>
            </a:r>
          </a:p>
          <a:p>
            <a:pPr lvl="0"/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Level 3		      1	           3		   3		   1</a:t>
            </a:r>
          </a:p>
          <a:p>
            <a:pPr lvl="0"/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Level 4           1		 4	       6		4	             1</a:t>
            </a:r>
          </a:p>
          <a:p>
            <a:pPr lvl="0"/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Level 5  1	      5	        10		10	         5		        1</a:t>
            </a:r>
            <a:endParaRPr lang="en-US" dirty="0"/>
          </a:p>
        </p:txBody>
      </p:sp>
      <p:cxnSp>
        <p:nvCxnSpPr>
          <p:cNvPr id="5" name="Straight Arrow Connector 4"/>
          <p:cNvCxnSpPr>
            <a:cxnSpLocks/>
            <a:stCxn id="6" idx="3"/>
          </p:cNvCxnSpPr>
          <p:nvPr/>
        </p:nvCxnSpPr>
        <p:spPr>
          <a:xfrm flipH="1">
            <a:off x="2501362" y="2101268"/>
            <a:ext cx="3595914" cy="42027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144" y="3478916"/>
            <a:ext cx="146317" cy="13412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966" y="5695836"/>
            <a:ext cx="146317" cy="13412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217" y="3478916"/>
            <a:ext cx="146317" cy="1341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318" y="3472337"/>
            <a:ext cx="146317" cy="1341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086" y="2752631"/>
            <a:ext cx="146317" cy="13412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090" y="5741515"/>
            <a:ext cx="146317" cy="1341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190" y="4206667"/>
            <a:ext cx="146317" cy="13412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877" y="4210658"/>
            <a:ext cx="146317" cy="13412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716" y="4965907"/>
            <a:ext cx="146317" cy="13412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318" y="4959329"/>
            <a:ext cx="146317" cy="13412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453" y="4959329"/>
            <a:ext cx="146317" cy="13412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253" y="4959329"/>
            <a:ext cx="146317" cy="13412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111" y="5741515"/>
            <a:ext cx="146317" cy="13412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831" y="5741515"/>
            <a:ext cx="146317" cy="13412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413" y="5741515"/>
            <a:ext cx="146317" cy="134124"/>
          </a:xfrm>
          <a:prstGeom prst="rect">
            <a:avLst/>
          </a:prstGeom>
        </p:spPr>
      </p:pic>
      <p:cxnSp>
        <p:nvCxnSpPr>
          <p:cNvPr id="51" name="Straight Arrow Connector 50"/>
          <p:cNvCxnSpPr>
            <a:stCxn id="12" idx="3"/>
            <a:endCxn id="23" idx="0"/>
          </p:cNvCxnSpPr>
          <p:nvPr/>
        </p:nvCxnSpPr>
        <p:spPr>
          <a:xfrm>
            <a:off x="5555731" y="2819693"/>
            <a:ext cx="598572" cy="6592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  <a:stCxn id="27" idx="1"/>
            <a:endCxn id="23" idx="0"/>
          </p:cNvCxnSpPr>
          <p:nvPr/>
        </p:nvCxnSpPr>
        <p:spPr>
          <a:xfrm flipH="1">
            <a:off x="6154303" y="2819693"/>
            <a:ext cx="597783" cy="6592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5" idx="3"/>
            <a:endCxn id="8" idx="0"/>
          </p:cNvCxnSpPr>
          <p:nvPr/>
        </p:nvCxnSpPr>
        <p:spPr>
          <a:xfrm>
            <a:off x="4929534" y="3545978"/>
            <a:ext cx="553038" cy="6822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cxnSpLocks/>
          </p:cNvCxnSpPr>
          <p:nvPr/>
        </p:nvCxnSpPr>
        <p:spPr>
          <a:xfrm flipH="1">
            <a:off x="5518448" y="3599427"/>
            <a:ext cx="598572" cy="6822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3" idx="3"/>
            <a:endCxn id="41" idx="0"/>
          </p:cNvCxnSpPr>
          <p:nvPr/>
        </p:nvCxnSpPr>
        <p:spPr>
          <a:xfrm>
            <a:off x="6227461" y="3545978"/>
            <a:ext cx="592575" cy="6646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6" idx="2"/>
            <a:endCxn id="41" idx="0"/>
          </p:cNvCxnSpPr>
          <p:nvPr/>
        </p:nvCxnSpPr>
        <p:spPr>
          <a:xfrm flipH="1">
            <a:off x="6820036" y="3606461"/>
            <a:ext cx="656441" cy="6041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9" idx="3"/>
            <a:endCxn id="42" idx="0"/>
          </p:cNvCxnSpPr>
          <p:nvPr/>
        </p:nvCxnSpPr>
        <p:spPr>
          <a:xfrm>
            <a:off x="4298148" y="4304381"/>
            <a:ext cx="567727" cy="6615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45" idx="2"/>
            <a:endCxn id="48" idx="0"/>
          </p:cNvCxnSpPr>
          <p:nvPr/>
        </p:nvCxnSpPr>
        <p:spPr>
          <a:xfrm>
            <a:off x="3572412" y="5093453"/>
            <a:ext cx="652578" cy="6480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cxnSpLocks/>
            <a:stCxn id="42" idx="2"/>
            <a:endCxn id="49" idx="1"/>
          </p:cNvCxnSpPr>
          <p:nvPr/>
        </p:nvCxnSpPr>
        <p:spPr>
          <a:xfrm>
            <a:off x="4865875" y="5100031"/>
            <a:ext cx="543538" cy="7085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42" idx="1"/>
            <a:endCxn id="48" idx="0"/>
          </p:cNvCxnSpPr>
          <p:nvPr/>
        </p:nvCxnSpPr>
        <p:spPr>
          <a:xfrm flipH="1">
            <a:off x="4224990" y="5032969"/>
            <a:ext cx="567726" cy="7085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 flipH="1">
            <a:off x="4901875" y="4331127"/>
            <a:ext cx="543538" cy="6705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" idx="3"/>
            <a:endCxn id="10" idx="0"/>
          </p:cNvCxnSpPr>
          <p:nvPr/>
        </p:nvCxnSpPr>
        <p:spPr>
          <a:xfrm>
            <a:off x="5555730" y="4295319"/>
            <a:ext cx="571203" cy="6751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41" idx="1"/>
            <a:endCxn id="10" idx="0"/>
          </p:cNvCxnSpPr>
          <p:nvPr/>
        </p:nvCxnSpPr>
        <p:spPr>
          <a:xfrm flipH="1">
            <a:off x="6126933" y="4277720"/>
            <a:ext cx="619944" cy="6927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cxnSpLocks/>
          </p:cNvCxnSpPr>
          <p:nvPr/>
        </p:nvCxnSpPr>
        <p:spPr>
          <a:xfrm flipH="1">
            <a:off x="5528969" y="5075732"/>
            <a:ext cx="571202" cy="7039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0" idx="2"/>
            <a:endCxn id="11" idx="1"/>
          </p:cNvCxnSpPr>
          <p:nvPr/>
        </p:nvCxnSpPr>
        <p:spPr>
          <a:xfrm>
            <a:off x="6126933" y="5104584"/>
            <a:ext cx="615281" cy="7039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cxnSpLocks/>
          </p:cNvCxnSpPr>
          <p:nvPr/>
        </p:nvCxnSpPr>
        <p:spPr>
          <a:xfrm>
            <a:off x="6848477" y="4296598"/>
            <a:ext cx="619944" cy="6816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40" idx="2"/>
            <a:endCxn id="43" idx="0"/>
          </p:cNvCxnSpPr>
          <p:nvPr/>
        </p:nvCxnSpPr>
        <p:spPr>
          <a:xfrm flipH="1">
            <a:off x="7476477" y="4340791"/>
            <a:ext cx="615872" cy="6185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cxnSpLocks/>
          </p:cNvCxnSpPr>
          <p:nvPr/>
        </p:nvCxnSpPr>
        <p:spPr>
          <a:xfrm flipH="1">
            <a:off x="6872235" y="5085490"/>
            <a:ext cx="587946" cy="7151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43" idx="2"/>
            <a:endCxn id="39" idx="0"/>
          </p:cNvCxnSpPr>
          <p:nvPr/>
        </p:nvCxnSpPr>
        <p:spPr>
          <a:xfrm>
            <a:off x="7476477" y="5093453"/>
            <a:ext cx="622772" cy="6480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cxnSpLocks/>
          </p:cNvCxnSpPr>
          <p:nvPr/>
        </p:nvCxnSpPr>
        <p:spPr>
          <a:xfrm flipH="1">
            <a:off x="8072740" y="5103697"/>
            <a:ext cx="655363" cy="6480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912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Example: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Let R = 4, and f = (1, 2, 1, 1).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 first step is to list all distributions for samples of size 3.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 “Combinatorics Tree” starts with (3, 0, 0, 0) and ends with (0, 0, 0, 3).</a:t>
            </a:r>
          </a:p>
        </p:txBody>
      </p:sp>
    </p:spTree>
    <p:extLst>
      <p:ext uri="{BB962C8B-B14F-4D97-AF65-F5344CB8AC3E}">
        <p14:creationId xmlns:p14="http://schemas.microsoft.com/office/powerpoint/2010/main" val="6472204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Level 4 of Pascal’s Triangle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dirty="0"/>
                  <a:t>1	4	6	4	1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=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US" dirty="0"/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US" dirty="0"/>
                  <a:t>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US" dirty="0"/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dirty="0">
                        <a:solidFill>
                          <a:prstClr val="black"/>
                        </a:solidFill>
                      </a:rPr>
                      <m:t>1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= 10,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= 1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= 14,641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7296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Level 5 of Pascal’s Triangle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dirty="0"/>
                  <a:t>1	5	</a:t>
                </a:r>
                <a:r>
                  <a:rPr lang="en-US" dirty="0">
                    <a:solidFill>
                      <a:srgbClr val="FF0000"/>
                    </a:solidFill>
                  </a:rPr>
                  <a:t>10</a:t>
                </a:r>
                <a:r>
                  <a:rPr lang="en-US" dirty="0"/>
                  <a:t>	</a:t>
                </a:r>
                <a:r>
                  <a:rPr lang="en-US" dirty="0">
                    <a:solidFill>
                      <a:srgbClr val="FF0000"/>
                    </a:solidFill>
                  </a:rPr>
                  <a:t>10</a:t>
                </a:r>
                <a:r>
                  <a:rPr lang="en-US" dirty="0"/>
                  <a:t>	5	1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Double digits</a:t>
                </a:r>
              </a:p>
              <a:p>
                <a:pPr marL="0" lv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0</a:t>
                </a:r>
                <a:r>
                  <a:rPr lang="en-US" dirty="0">
                    <a:solidFill>
                      <a:prstClr val="black"/>
                    </a:solidFill>
                  </a:rPr>
                  <a:t>1	</a:t>
                </a:r>
                <a:r>
                  <a:rPr lang="en-US" dirty="0">
                    <a:solidFill>
                      <a:srgbClr val="FF0000"/>
                    </a:solidFill>
                  </a:rPr>
                  <a:t>0</a:t>
                </a:r>
                <a:r>
                  <a:rPr lang="en-US" dirty="0">
                    <a:solidFill>
                      <a:prstClr val="black"/>
                    </a:solidFill>
                  </a:rPr>
                  <a:t>5	</a:t>
                </a:r>
                <a:r>
                  <a:rPr lang="en-US" dirty="0">
                    <a:solidFill>
                      <a:srgbClr val="FF0000"/>
                    </a:solidFill>
                  </a:rPr>
                  <a:t>10</a:t>
                </a:r>
                <a:r>
                  <a:rPr lang="en-US" dirty="0">
                    <a:solidFill>
                      <a:prstClr val="black"/>
                    </a:solidFill>
                  </a:rPr>
                  <a:t>	</a:t>
                </a:r>
                <a:r>
                  <a:rPr lang="en-US" dirty="0">
                    <a:solidFill>
                      <a:srgbClr val="FF0000"/>
                    </a:solidFill>
                  </a:rPr>
                  <a:t>10</a:t>
                </a:r>
                <a:r>
                  <a:rPr lang="en-US" dirty="0">
                    <a:solidFill>
                      <a:prstClr val="black"/>
                    </a:solidFill>
                  </a:rPr>
                  <a:t>	</a:t>
                </a:r>
                <a:r>
                  <a:rPr lang="en-US" dirty="0">
                    <a:solidFill>
                      <a:srgbClr val="FF0000"/>
                    </a:solidFill>
                  </a:rPr>
                  <a:t>0</a:t>
                </a:r>
                <a:r>
                  <a:rPr lang="en-US" dirty="0">
                    <a:solidFill>
                      <a:prstClr val="black"/>
                    </a:solidFill>
                  </a:rPr>
                  <a:t>5	</a:t>
                </a:r>
                <a:r>
                  <a:rPr lang="en-US" dirty="0">
                    <a:solidFill>
                      <a:srgbClr val="FF0000"/>
                    </a:solidFill>
                  </a:rPr>
                  <a:t>0</a:t>
                </a:r>
                <a:r>
                  <a:rPr lang="en-US" dirty="0">
                    <a:solidFill>
                      <a:prstClr val="black"/>
                    </a:solidFill>
                  </a:rPr>
                  <a:t>1</a:t>
                </a:r>
              </a:p>
              <a:p>
                <a:pPr marL="0" indent="0" algn="ctr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= 100,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= 1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101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= 10,510,100,501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0343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Level 5 of Pascal’s Triangle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dirty="0"/>
                  <a:t>1	5	</a:t>
                </a:r>
                <a:r>
                  <a:rPr lang="en-US" dirty="0">
                    <a:solidFill>
                      <a:srgbClr val="FF0000"/>
                    </a:solidFill>
                  </a:rPr>
                  <a:t>10</a:t>
                </a:r>
                <a:r>
                  <a:rPr lang="en-US" dirty="0"/>
                  <a:t>	</a:t>
                </a:r>
                <a:r>
                  <a:rPr lang="en-US" dirty="0">
                    <a:solidFill>
                      <a:srgbClr val="FF0000"/>
                    </a:solidFill>
                  </a:rPr>
                  <a:t>10</a:t>
                </a:r>
                <a:r>
                  <a:rPr lang="en-US" dirty="0"/>
                  <a:t>	5	1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Triple digits</a:t>
                </a:r>
              </a:p>
              <a:p>
                <a:pPr marL="0" lv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00</a:t>
                </a:r>
                <a:r>
                  <a:rPr lang="en-US" dirty="0">
                    <a:solidFill>
                      <a:prstClr val="black"/>
                    </a:solidFill>
                  </a:rPr>
                  <a:t>1	</a:t>
                </a:r>
                <a:r>
                  <a:rPr lang="en-US" dirty="0">
                    <a:solidFill>
                      <a:srgbClr val="FF0000"/>
                    </a:solidFill>
                  </a:rPr>
                  <a:t>00</a:t>
                </a:r>
                <a:r>
                  <a:rPr lang="en-US" dirty="0">
                    <a:solidFill>
                      <a:prstClr val="black"/>
                    </a:solidFill>
                  </a:rPr>
                  <a:t>5	</a:t>
                </a:r>
                <a:r>
                  <a:rPr lang="en-US" dirty="0">
                    <a:solidFill>
                      <a:srgbClr val="FF0000"/>
                    </a:solidFill>
                  </a:rPr>
                  <a:t>010</a:t>
                </a:r>
                <a:r>
                  <a:rPr lang="en-US" dirty="0">
                    <a:solidFill>
                      <a:prstClr val="black"/>
                    </a:solidFill>
                  </a:rPr>
                  <a:t>	</a:t>
                </a:r>
                <a:r>
                  <a:rPr lang="en-US" dirty="0">
                    <a:solidFill>
                      <a:srgbClr val="FF0000"/>
                    </a:solidFill>
                  </a:rPr>
                  <a:t>010</a:t>
                </a:r>
                <a:r>
                  <a:rPr lang="en-US" dirty="0">
                    <a:solidFill>
                      <a:prstClr val="black"/>
                    </a:solidFill>
                  </a:rPr>
                  <a:t>	</a:t>
                </a:r>
                <a:r>
                  <a:rPr lang="en-US" dirty="0">
                    <a:solidFill>
                      <a:srgbClr val="FF0000"/>
                    </a:solidFill>
                  </a:rPr>
                  <a:t>00</a:t>
                </a:r>
                <a:r>
                  <a:rPr lang="en-US" dirty="0">
                    <a:solidFill>
                      <a:prstClr val="black"/>
                    </a:solidFill>
                  </a:rPr>
                  <a:t>5	</a:t>
                </a:r>
                <a:r>
                  <a:rPr lang="en-US" dirty="0">
                    <a:solidFill>
                      <a:srgbClr val="FF0000"/>
                    </a:solidFill>
                  </a:rPr>
                  <a:t>00</a:t>
                </a:r>
                <a:r>
                  <a:rPr lang="en-US" dirty="0">
                    <a:solidFill>
                      <a:prstClr val="black"/>
                    </a:solidFill>
                  </a:rPr>
                  <a:t>1</a:t>
                </a:r>
              </a:p>
              <a:p>
                <a:pPr marL="0" indent="0" algn="ctr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= 1000,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= 1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1001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= 1,005,010,010,005,001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0484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Binomial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600" dirty="0"/>
                  <a:t>+</a:t>
                </a:r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eqArr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57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Multinomial</a:t>
            </a:r>
            <a:r>
              <a:rPr lang="en-US" dirty="0"/>
              <a:t>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sz="3600" dirty="0">
                    <a:solidFill>
                      <a:prstClr val="black"/>
                    </a:solidFill>
                  </a:rPr>
                  <a:t>Provided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, multinomial coefficients can be calculated by</a:t>
                </a:r>
              </a:p>
              <a:p>
                <a:pPr marL="0" lvl="0" indent="0">
                  <a:buNone/>
                </a:pPr>
                <a:endParaRPr lang="en-US" sz="36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…,</m:t>
                            </m:r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3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0287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Multinomial</a:t>
            </a:r>
            <a:r>
              <a:rPr lang="en-US" dirty="0"/>
              <a:t>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For n &gt; 0, they satisfy the recurrence relation</a:t>
                </a:r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3600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  <m:e>
                        <m:f>
                          <m:fPr>
                            <m:ctrlP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3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!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!</m:t>
                            </m:r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!</m:t>
                            </m:r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3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sz="3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!</m:t>
                            </m:r>
                            <m: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35650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Binomial</a:t>
            </a:r>
            <a:r>
              <a:rPr lang="en-US" dirty="0"/>
              <a:t>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sz="3600" dirty="0">
                    <a:solidFill>
                      <a:prstClr val="black"/>
                    </a:solidFill>
                  </a:rPr>
                  <a:t> Provided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, binomial coefficients can be calculated by</a:t>
                </a:r>
                <a:endParaRPr lang="en-US" sz="36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r>
                  <a:rPr lang="en-US" sz="3600" dirty="0">
                    <a:solidFill>
                      <a:prstClr val="black"/>
                    </a:solidFill>
                  </a:rPr>
                  <a:t>	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3600" dirty="0"/>
                  <a:t> </a:t>
                </a:r>
              </a:p>
              <a:p>
                <a:pPr marL="0" indent="0">
                  <a:buNone/>
                </a:pPr>
                <a:r>
                  <a:rPr lang="en-US" sz="3600" dirty="0"/>
                  <a:t>and satisfy the recurrence relation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36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	 for n &gt; 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794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Pascal’s Ray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3774" y="4249940"/>
            <a:ext cx="146317" cy="13412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077774" y="1995182"/>
            <a:ext cx="133165" cy="12428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775" y="3478007"/>
            <a:ext cx="146317" cy="1341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774" y="4970460"/>
            <a:ext cx="146317" cy="1341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692" y="5695836"/>
            <a:ext cx="146317" cy="1341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622" y="2752631"/>
            <a:ext cx="146317" cy="134124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6144356" y="2119470"/>
            <a:ext cx="1" cy="40784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93763" y="1859339"/>
                <a:ext cx="661784" cy="4154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</a:t>
                </a:r>
              </a:p>
              <a:p>
                <a:endParaRPr lang="en-US" sz="2400" dirty="0"/>
              </a:p>
              <a:p>
                <a:pPr lvl="0"/>
                <a:r>
                  <a:rPr lang="en-US" sz="2400" dirty="0"/>
                  <a:t>1a</a:t>
                </a:r>
              </a:p>
              <a:p>
                <a:endParaRPr lang="en-US" sz="2400" dirty="0"/>
              </a:p>
              <a:p>
                <a:pPr lvl="0"/>
                <a:r>
                  <a:rPr lang="en-US" sz="2400" dirty="0">
                    <a:solidFill>
                      <a:prstClr val="black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pPr lvl="0"/>
                <a:endParaRPr lang="en-US" sz="2400" dirty="0"/>
              </a:p>
              <a:p>
                <a:pPr lvl="0"/>
                <a:r>
                  <a:rPr lang="en-US" sz="2400" dirty="0">
                    <a:solidFill>
                      <a:prstClr val="black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endParaRPr lang="en-US" sz="2400" dirty="0"/>
              </a:p>
              <a:p>
                <a:pPr lvl="0"/>
                <a:r>
                  <a:rPr lang="en-US" sz="2400" dirty="0">
                    <a:solidFill>
                      <a:prstClr val="black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endParaRPr lang="en-US" sz="2400" dirty="0"/>
              </a:p>
              <a:p>
                <a:pPr lvl="0"/>
                <a:r>
                  <a:rPr lang="en-US" sz="2400" dirty="0">
                    <a:solidFill>
                      <a:prstClr val="black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763" y="1859339"/>
                <a:ext cx="661784" cy="4154984"/>
              </a:xfrm>
              <a:prstGeom prst="rect">
                <a:avLst/>
              </a:prstGeom>
              <a:blipFill>
                <a:blip r:embed="rId3"/>
                <a:stretch>
                  <a:fillRect l="-13761" t="-1173" b="-2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3367596" y="1859339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Level 0</a:t>
            </a:r>
          </a:p>
          <a:p>
            <a:pPr lvl="0"/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Level 1</a:t>
            </a:r>
          </a:p>
          <a:p>
            <a:pPr lvl="0"/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Level 2</a:t>
            </a:r>
          </a:p>
          <a:p>
            <a:pPr lvl="0"/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Level 3</a:t>
            </a:r>
          </a:p>
          <a:p>
            <a:pPr lvl="0"/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Level 4</a:t>
            </a:r>
          </a:p>
          <a:p>
            <a:pPr lvl="0"/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Level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029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Level 4 of Pascal’s Ray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dirty="0"/>
                  <a:t>1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= 1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= 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4986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Monomial</a:t>
            </a:r>
            <a:r>
              <a:rPr lang="en-US" dirty="0"/>
              <a:t>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sz="3600" dirty="0">
                    <a:solidFill>
                      <a:prstClr val="black"/>
                    </a:solidFill>
                  </a:rPr>
                  <a:t> Provided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, monomial coefficients can be calculated by</a:t>
                </a:r>
                <a:endParaRPr lang="en-US" sz="36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r>
                  <a:rPr lang="en-US" sz="3600" dirty="0">
                    <a:solidFill>
                      <a:prstClr val="black"/>
                    </a:solidFill>
                  </a:rPr>
                  <a:t>	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3600" dirty="0"/>
                  <a:t> = 1</a:t>
                </a:r>
              </a:p>
              <a:p>
                <a:pPr marL="0" indent="0">
                  <a:buNone/>
                </a:pPr>
                <a:r>
                  <a:rPr lang="en-US" sz="3600" dirty="0"/>
                  <a:t>and satisfy the recurrence relation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6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600" dirty="0"/>
                  <a:t> = 1	 for n &gt; 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965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Combinatorics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(3, 0, 0, 0)</a:t>
            </a:r>
          </a:p>
          <a:p>
            <a:pPr marL="0" indent="0">
              <a:buNone/>
            </a:pPr>
            <a:r>
              <a:rPr lang="en-US" dirty="0"/>
              <a:t>(2, 1, 0, 0)</a:t>
            </a:r>
          </a:p>
          <a:p>
            <a:pPr marL="0" indent="0">
              <a:buNone/>
            </a:pPr>
            <a:r>
              <a:rPr lang="en-US" dirty="0"/>
              <a:t>(1, 2, 0, 0)  (2, 0, 1, 0)</a:t>
            </a:r>
          </a:p>
          <a:p>
            <a:pPr marL="0" indent="0">
              <a:buNone/>
            </a:pPr>
            <a:r>
              <a:rPr lang="en-US" dirty="0"/>
              <a:t>(0, 3, 0, 0)  (1, 1, 1, 0)  (2, 0, 0, 1)</a:t>
            </a:r>
          </a:p>
          <a:p>
            <a:pPr marL="0" indent="0">
              <a:buNone/>
            </a:pPr>
            <a:r>
              <a:rPr lang="en-US" dirty="0"/>
              <a:t>(0, 2, 1, 0)  (1, 0, 2, 0)  (1, 1, 0, 1)</a:t>
            </a:r>
          </a:p>
          <a:p>
            <a:pPr marL="0" indent="0">
              <a:buNone/>
            </a:pPr>
            <a:r>
              <a:rPr lang="en-US" dirty="0"/>
              <a:t>(0, 1, 2, 0)  (0, 2, 0, 1)  (1, 0, 1, 1)</a:t>
            </a:r>
          </a:p>
          <a:p>
            <a:pPr marL="0" indent="0">
              <a:buNone/>
            </a:pPr>
            <a:r>
              <a:rPr lang="en-US" dirty="0"/>
              <a:t>(0, 0, 3, 0)  (0, 1, 1, 1)  (1, 0, 0, 2)</a:t>
            </a:r>
          </a:p>
          <a:p>
            <a:pPr marL="0" indent="0">
              <a:buNone/>
            </a:pPr>
            <a:r>
              <a:rPr lang="en-US" dirty="0"/>
              <a:t>(0, 0, 2, 1)  (0, 1, 0, 2)</a:t>
            </a:r>
          </a:p>
          <a:p>
            <a:pPr marL="0" indent="0">
              <a:buNone/>
            </a:pPr>
            <a:r>
              <a:rPr lang="en-US" dirty="0"/>
              <a:t>(0, 0, 1, 2)</a:t>
            </a:r>
          </a:p>
          <a:p>
            <a:pPr marL="0" indent="0">
              <a:buNone/>
            </a:pPr>
            <a:r>
              <a:rPr lang="en-US" dirty="0"/>
              <a:t>(0, 0, 0, 3)</a:t>
            </a:r>
          </a:p>
        </p:txBody>
      </p:sp>
    </p:spTree>
    <p:extLst>
      <p:ext uri="{BB962C8B-B14F-4D97-AF65-F5344CB8AC3E}">
        <p14:creationId xmlns:p14="http://schemas.microsoft.com/office/powerpoint/2010/main" val="16515697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</a:rPr>
              <a:t>Pascal’s Point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         1</a:t>
            </a:r>
          </a:p>
        </p:txBody>
      </p:sp>
      <p:sp>
        <p:nvSpPr>
          <p:cNvPr id="4" name="Oval 3"/>
          <p:cNvSpPr/>
          <p:nvPr/>
        </p:nvSpPr>
        <p:spPr>
          <a:xfrm>
            <a:off x="6249880" y="3977196"/>
            <a:ext cx="142042" cy="15979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31981" y="4838330"/>
                <a:ext cx="3577839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800" dirty="0">
                    <a:solidFill>
                      <a:prstClr val="black"/>
                    </a:solidFill>
                  </a:rPr>
                  <a:t>“It is assumed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.</a:t>
                </a:r>
                <a:r>
                  <a:rPr lang="en-US" sz="2800" dirty="0"/>
                  <a:t>”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981" y="4838330"/>
                <a:ext cx="3577839" cy="480131"/>
              </a:xfrm>
              <a:prstGeom prst="rect">
                <a:avLst/>
              </a:prstGeom>
              <a:blipFill>
                <a:blip r:embed="rId2"/>
                <a:stretch>
                  <a:fillRect l="-3407" t="-21795" r="-2044" b="-37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266441" y="3708906"/>
            <a:ext cx="1700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level 0</a:t>
            </a:r>
          </a:p>
        </p:txBody>
      </p:sp>
    </p:spTree>
    <p:extLst>
      <p:ext uri="{BB962C8B-B14F-4D97-AF65-F5344CB8AC3E}">
        <p14:creationId xmlns:p14="http://schemas.microsoft.com/office/powerpoint/2010/main" val="12187662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Pascal’s Pyramid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204839" y="2201662"/>
            <a:ext cx="2894120" cy="2743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4655" y="2868912"/>
            <a:ext cx="140220" cy="13412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6098959" y="2201662"/>
            <a:ext cx="0" cy="34090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98959" y="2201662"/>
            <a:ext cx="2654424" cy="23259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032377" y="2139518"/>
            <a:ext cx="133165" cy="12428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850" y="3131119"/>
            <a:ext cx="140220" cy="1341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933" y="2801850"/>
            <a:ext cx="140220" cy="1341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679" y="3573262"/>
            <a:ext cx="140220" cy="1341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298" y="3439138"/>
            <a:ext cx="140220" cy="1341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185" y="4089907"/>
            <a:ext cx="140220" cy="1341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573" y="4320727"/>
            <a:ext cx="140220" cy="1341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363" y="4132556"/>
            <a:ext cx="140220" cy="1341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850" y="5128205"/>
            <a:ext cx="140220" cy="134124"/>
          </a:xfrm>
          <a:prstGeom prst="rect">
            <a:avLst/>
          </a:prstGeom>
        </p:spPr>
      </p:pic>
      <p:cxnSp>
        <p:nvCxnSpPr>
          <p:cNvPr id="24" name="Straight Connector 23"/>
          <p:cNvCxnSpPr>
            <a:cxnSpLocks/>
          </p:cNvCxnSpPr>
          <p:nvPr/>
        </p:nvCxnSpPr>
        <p:spPr>
          <a:xfrm>
            <a:off x="5279709" y="2924172"/>
            <a:ext cx="784195" cy="26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581789" y="3663387"/>
            <a:ext cx="1440574" cy="492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966" y="3846730"/>
            <a:ext cx="140220" cy="134124"/>
          </a:xfrm>
          <a:prstGeom prst="rect">
            <a:avLst/>
          </a:prstGeom>
        </p:spPr>
      </p:pic>
      <p:cxnSp>
        <p:nvCxnSpPr>
          <p:cNvPr id="27" name="Straight Connector 26"/>
          <p:cNvCxnSpPr>
            <a:cxnSpLocks/>
            <a:stCxn id="20" idx="3"/>
            <a:endCxn id="22" idx="1"/>
          </p:cNvCxnSpPr>
          <p:nvPr/>
        </p:nvCxnSpPr>
        <p:spPr>
          <a:xfrm>
            <a:off x="3866793" y="4387789"/>
            <a:ext cx="2162057" cy="8074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  <a:stCxn id="22" idx="3"/>
          </p:cNvCxnSpPr>
          <p:nvPr/>
        </p:nvCxnSpPr>
        <p:spPr>
          <a:xfrm flipV="1">
            <a:off x="6169070" y="4172461"/>
            <a:ext cx="2148394" cy="10228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 flipV="1">
            <a:off x="6175555" y="2885422"/>
            <a:ext cx="573863" cy="3016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</p:cNvCxnSpPr>
          <p:nvPr/>
        </p:nvCxnSpPr>
        <p:spPr>
          <a:xfrm flipV="1">
            <a:off x="6162583" y="3524113"/>
            <a:ext cx="1357715" cy="6934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312" y="3783834"/>
            <a:ext cx="140220" cy="13412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986" y="4393488"/>
            <a:ext cx="140220" cy="13412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440" y="4761324"/>
            <a:ext cx="140220" cy="13412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765" y="4885012"/>
            <a:ext cx="140220" cy="13412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856" y="4599531"/>
            <a:ext cx="140220" cy="1341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296578" y="1923491"/>
                <a:ext cx="6647974" cy="3693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 		     level 0	              1</a:t>
                </a:r>
              </a:p>
              <a:p>
                <a:endParaRPr lang="en-US" dirty="0"/>
              </a:p>
              <a:p>
                <a:r>
                  <a:rPr lang="en-US" dirty="0"/>
                  <a:t>					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                 level 1	              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r>
                  <a:rPr lang="en-US" dirty="0"/>
                  <a:t>				    1b</a:t>
                </a:r>
              </a:p>
              <a:p>
                <a:r>
                  <a:rPr lang="en-US" dirty="0"/>
                  <a:t>              level 2	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				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en-US" dirty="0"/>
                  <a:t>	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						          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level 3       </a:t>
                </a:r>
                <a:r>
                  <a:rPr lang="en-US" dirty="0">
                    <a:solidFill>
                      <a:prstClr val="black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				      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	</a:t>
                </a:r>
              </a:p>
              <a:p>
                <a:r>
                  <a:rPr lang="en-US" dirty="0"/>
                  <a:t>		          </a:t>
                </a:r>
                <a:r>
                  <a:rPr lang="en-US" dirty="0">
                    <a:solidFill>
                      <a:prstClr val="black"/>
                    </a:solidFill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		            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		 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				   </a:t>
                </a:r>
                <a:r>
                  <a:rPr lang="en-US" dirty="0">
                    <a:solidFill>
                      <a:prstClr val="black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578" y="1923491"/>
                <a:ext cx="6647974" cy="3693319"/>
              </a:xfrm>
              <a:prstGeom prst="rect">
                <a:avLst/>
              </a:prstGeom>
              <a:blipFill>
                <a:blip r:embed="rId4"/>
                <a:stretch>
                  <a:fillRect l="-826" t="-992"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/>
          <p:cNvCxnSpPr/>
          <p:nvPr/>
        </p:nvCxnSpPr>
        <p:spPr>
          <a:xfrm flipV="1">
            <a:off x="5454985" y="2868912"/>
            <a:ext cx="1212145" cy="1651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4678076" y="3511951"/>
            <a:ext cx="2842222" cy="12837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cxnSpLocks/>
          </p:cNvCxnSpPr>
          <p:nvPr/>
        </p:nvCxnSpPr>
        <p:spPr>
          <a:xfrm flipV="1">
            <a:off x="3923233" y="4129700"/>
            <a:ext cx="4330951" cy="26378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2129" y="4322388"/>
                <a:ext cx="541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129" y="4322388"/>
                <a:ext cx="541367" cy="369332"/>
              </a:xfrm>
              <a:prstGeom prst="rect">
                <a:avLst/>
              </a:prstGeom>
              <a:blipFill>
                <a:blip r:embed="rId5"/>
                <a:stretch>
                  <a:fillRect l="-898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0316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Level 2 of Pascal’s Pyramid</a:t>
            </a: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6876" y="4828094"/>
            <a:ext cx="109738" cy="121931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6138909" y="3009530"/>
            <a:ext cx="1442621" cy="18731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 flipH="1">
            <a:off x="4643021" y="3009530"/>
            <a:ext cx="293850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4643021" y="3009530"/>
            <a:ext cx="1495888" cy="18731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582172" y="2956262"/>
            <a:ext cx="97654" cy="1065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641" y="2948563"/>
            <a:ext cx="109738" cy="1219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275" y="2948563"/>
            <a:ext cx="109738" cy="1219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906" y="3959940"/>
            <a:ext cx="109738" cy="12193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493" y="3895035"/>
            <a:ext cx="109738" cy="121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65974" y="2579231"/>
                <a:ext cx="4142481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		</a:t>
                </a:r>
                <a:r>
                  <a:rPr lang="en-US" dirty="0">
                    <a:solidFill>
                      <a:prstClr val="black"/>
                    </a:solidFill>
                  </a:rPr>
                  <a:t> 2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	                </a:t>
                </a:r>
                <a:r>
                  <a:rPr lang="en-US" dirty="0">
                    <a:solidFill>
                      <a:prstClr val="black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            </a:t>
                </a:r>
                <a:r>
                  <a:rPr lang="en-US" dirty="0">
                    <a:solidFill>
                      <a:prstClr val="black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		   </a:t>
                </a:r>
                <a:r>
                  <a:rPr lang="en-US" dirty="0">
                    <a:solidFill>
                      <a:prstClr val="black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		</a:t>
                </a:r>
                <a:r>
                  <a:rPr lang="en-US" dirty="0">
                    <a:solidFill>
                      <a:prstClr val="black"/>
                    </a:solidFill>
                  </a:rPr>
                  <a:t>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974" y="2579231"/>
                <a:ext cx="4142481" cy="2862322"/>
              </a:xfrm>
              <a:prstGeom prst="rect">
                <a:avLst/>
              </a:prstGeom>
              <a:blipFill>
                <a:blip r:embed="rId3"/>
                <a:stretch>
                  <a:fillRect l="-1324" t="-1064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V="1">
            <a:off x="5423331" y="3009529"/>
            <a:ext cx="752383" cy="8855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99758" y="3041983"/>
            <a:ext cx="581148" cy="8990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438490" y="3966319"/>
            <a:ext cx="1391158" cy="217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3203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86876" y="4828094"/>
            <a:ext cx="109738" cy="121931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6138909" y="3009530"/>
            <a:ext cx="1442621" cy="18731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 flipH="1">
            <a:off x="4643021" y="3009530"/>
            <a:ext cx="293850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4643021" y="3009530"/>
            <a:ext cx="1495888" cy="18731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582172" y="2956262"/>
            <a:ext cx="97654" cy="1065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641" y="2948563"/>
            <a:ext cx="109738" cy="1219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275" y="2948563"/>
            <a:ext cx="109738" cy="1219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906" y="3959940"/>
            <a:ext cx="109738" cy="12193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493" y="3895035"/>
            <a:ext cx="109738" cy="121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65974" y="2579231"/>
                <a:ext cx="4142481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		</a:t>
                </a:r>
                <a:r>
                  <a:rPr lang="en-US" dirty="0">
                    <a:solidFill>
                      <a:prstClr val="black"/>
                    </a:solidFill>
                  </a:rPr>
                  <a:t> 2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	                </a:t>
                </a:r>
                <a:r>
                  <a:rPr lang="en-US" dirty="0">
                    <a:solidFill>
                      <a:prstClr val="black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            </a:t>
                </a:r>
                <a:r>
                  <a:rPr lang="en-US" dirty="0">
                    <a:solidFill>
                      <a:prstClr val="black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		   </a:t>
                </a:r>
                <a:r>
                  <a:rPr lang="en-US" dirty="0">
                    <a:solidFill>
                      <a:prstClr val="black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		</a:t>
                </a:r>
                <a:r>
                  <a:rPr lang="en-US" dirty="0">
                    <a:solidFill>
                      <a:prstClr val="black"/>
                    </a:solidFill>
                  </a:rPr>
                  <a:t>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974" y="2579231"/>
                <a:ext cx="4142481" cy="2862322"/>
              </a:xfrm>
              <a:prstGeom prst="rect">
                <a:avLst/>
              </a:prstGeom>
              <a:blipFill>
                <a:blip r:embed="rId4"/>
                <a:stretch>
                  <a:fillRect l="-1324" t="-1064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V="1">
            <a:off x="5423331" y="3009529"/>
            <a:ext cx="752383" cy="8855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99758" y="3041983"/>
            <a:ext cx="581148" cy="8990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438490" y="3966319"/>
            <a:ext cx="1391158" cy="217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7005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=12,321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86876" y="4828094"/>
            <a:ext cx="109738" cy="121931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6138909" y="3009530"/>
            <a:ext cx="1442621" cy="18731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 flipH="1">
            <a:off x="4643021" y="3009530"/>
            <a:ext cx="293850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4643021" y="3009530"/>
            <a:ext cx="1495888" cy="18731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582172" y="2956262"/>
            <a:ext cx="97654" cy="1065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641" y="2948563"/>
            <a:ext cx="109738" cy="1219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275" y="2948563"/>
            <a:ext cx="109738" cy="1219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906" y="3959940"/>
            <a:ext cx="109738" cy="12193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493" y="3895035"/>
            <a:ext cx="109738" cy="121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65974" y="2579231"/>
                <a:ext cx="4142481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		</a:t>
                </a:r>
                <a:r>
                  <a:rPr lang="en-US" dirty="0">
                    <a:solidFill>
                      <a:prstClr val="black"/>
                    </a:solidFill>
                  </a:rPr>
                  <a:t> 2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	                </a:t>
                </a:r>
                <a:r>
                  <a:rPr lang="en-US" dirty="0">
                    <a:solidFill>
                      <a:prstClr val="black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            </a:t>
                </a:r>
                <a:r>
                  <a:rPr lang="en-US" dirty="0">
                    <a:solidFill>
                      <a:prstClr val="black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		   </a:t>
                </a:r>
                <a:r>
                  <a:rPr lang="en-US" dirty="0">
                    <a:solidFill>
                      <a:prstClr val="black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		</a:t>
                </a:r>
                <a:r>
                  <a:rPr lang="en-US" dirty="0">
                    <a:solidFill>
                      <a:prstClr val="black"/>
                    </a:solidFill>
                  </a:rPr>
                  <a:t>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974" y="2579231"/>
                <a:ext cx="4142481" cy="2862322"/>
              </a:xfrm>
              <a:prstGeom prst="rect">
                <a:avLst/>
              </a:prstGeom>
              <a:blipFill>
                <a:blip r:embed="rId4"/>
                <a:stretch>
                  <a:fillRect l="-1324" t="-1064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V="1">
            <a:off x="5423331" y="3009529"/>
            <a:ext cx="752383" cy="8855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99758" y="3041983"/>
            <a:ext cx="581148" cy="8990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438490" y="3966319"/>
            <a:ext cx="1391158" cy="217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01662" y="5441553"/>
            <a:ext cx="67008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+ (coefficients)						 </a:t>
            </a:r>
          </a:p>
          <a:p>
            <a:r>
              <a:rPr lang="en-US" dirty="0"/>
              <a:t>		      </a:t>
            </a:r>
            <a:r>
              <a:rPr lang="en-US" sz="3200" dirty="0"/>
              <a:t>1       2      3      2       1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23394" y="2370338"/>
            <a:ext cx="15456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 = 100</a:t>
            </a:r>
          </a:p>
          <a:p>
            <a:r>
              <a:rPr lang="en-US" sz="3600" dirty="0"/>
              <a:t>b = 10</a:t>
            </a:r>
          </a:p>
          <a:p>
            <a:r>
              <a:rPr lang="en-US" sz="3600" dirty="0"/>
              <a:t>c = 1</a:t>
            </a:r>
          </a:p>
        </p:txBody>
      </p:sp>
    </p:spTree>
    <p:extLst>
      <p:ext uri="{BB962C8B-B14F-4D97-AF65-F5344CB8AC3E}">
        <p14:creationId xmlns:p14="http://schemas.microsoft.com/office/powerpoint/2010/main" val="29713782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Levels 2 &amp; 3 of Pascal’s Pyramid</a:t>
            </a: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6876" y="4828094"/>
            <a:ext cx="109738" cy="121931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6138909" y="3009530"/>
            <a:ext cx="1442621" cy="18731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 flipH="1">
            <a:off x="4643021" y="3009530"/>
            <a:ext cx="293850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4643021" y="3009530"/>
            <a:ext cx="1495888" cy="18731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582172" y="2956262"/>
            <a:ext cx="97654" cy="1065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641" y="2948563"/>
            <a:ext cx="109738" cy="1219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275" y="2948563"/>
            <a:ext cx="109738" cy="1219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906" y="3959940"/>
            <a:ext cx="109738" cy="12193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493" y="3895035"/>
            <a:ext cx="109738" cy="121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65974" y="2579231"/>
                <a:ext cx="4142481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	 2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𝑎𝑐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               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2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	   2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𝑐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	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974" y="2579231"/>
                <a:ext cx="4142481" cy="2862322"/>
              </a:xfrm>
              <a:prstGeom prst="rect">
                <a:avLst/>
              </a:prstGeom>
              <a:blipFill>
                <a:blip r:embed="rId3"/>
                <a:stretch>
                  <a:fillRect l="-1324" t="-1064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>
            <a:cxnSpLocks/>
          </p:cNvCxnSpPr>
          <p:nvPr/>
        </p:nvCxnSpPr>
        <p:spPr>
          <a:xfrm flipV="1">
            <a:off x="5423331" y="3036163"/>
            <a:ext cx="746650" cy="8588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99758" y="3041983"/>
            <a:ext cx="581148" cy="8990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438490" y="3966319"/>
            <a:ext cx="1391158" cy="217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559946" y="2352583"/>
            <a:ext cx="2565646" cy="33113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68823" y="2352583"/>
            <a:ext cx="50336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125592" y="2352583"/>
            <a:ext cx="2476870" cy="33113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507293" y="2294699"/>
            <a:ext cx="92165" cy="976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394645" y="3416772"/>
            <a:ext cx="92165" cy="976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8845" y="4528803"/>
            <a:ext cx="103641" cy="1097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8673" y="2288657"/>
            <a:ext cx="103641" cy="1097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7152" y="2297713"/>
            <a:ext cx="103641" cy="1097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644" y="4523789"/>
            <a:ext cx="103641" cy="10973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741" y="3410730"/>
            <a:ext cx="103641" cy="1097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4252" y="2297713"/>
            <a:ext cx="103641" cy="1097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161" y="5622400"/>
            <a:ext cx="103641" cy="1097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 flipH="1">
                <a:off x="3090759" y="1836969"/>
                <a:ext cx="691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90759" y="1836969"/>
                <a:ext cx="691128" cy="369332"/>
              </a:xfrm>
              <a:prstGeom prst="rect">
                <a:avLst/>
              </a:prstGeom>
              <a:blipFill>
                <a:blip r:embed="rId5"/>
                <a:stretch>
                  <a:fillRect l="-708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726749" y="1836969"/>
                <a:ext cx="54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749" y="1836969"/>
                <a:ext cx="542906" cy="369332"/>
              </a:xfrm>
              <a:prstGeom prst="rect">
                <a:avLst/>
              </a:prstGeom>
              <a:blipFill>
                <a:blip r:embed="rId6"/>
                <a:stretch>
                  <a:fillRect l="-1011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948965" y="5943054"/>
                <a:ext cx="5413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965" y="5943054"/>
                <a:ext cx="541367" cy="369332"/>
              </a:xfrm>
              <a:prstGeom prst="rect">
                <a:avLst/>
              </a:prstGeom>
              <a:blipFill>
                <a:blip r:embed="rId7"/>
                <a:stretch>
                  <a:fillRect l="-1011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965792" y="1851140"/>
                <a:ext cx="6560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792" y="1851140"/>
                <a:ext cx="656013" cy="369332"/>
              </a:xfrm>
              <a:prstGeom prst="rect">
                <a:avLst/>
              </a:prstGeom>
              <a:blipFill>
                <a:blip r:embed="rId8"/>
                <a:stretch>
                  <a:fillRect l="-841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675803" y="1851140"/>
                <a:ext cx="6543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803" y="1851140"/>
                <a:ext cx="654346" cy="369332"/>
              </a:xfrm>
              <a:prstGeom prst="rect">
                <a:avLst/>
              </a:prstGeom>
              <a:blipFill>
                <a:blip r:embed="rId9"/>
                <a:stretch>
                  <a:fillRect l="-747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8154462" y="3306860"/>
                <a:ext cx="7152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462" y="3306860"/>
                <a:ext cx="71526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7121746" y="4547040"/>
                <a:ext cx="7185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746" y="4547040"/>
                <a:ext cx="71859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455331" y="3329760"/>
                <a:ext cx="7371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331" y="3329760"/>
                <a:ext cx="73712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207286" y="4536325"/>
                <a:ext cx="7305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286" y="4536325"/>
                <a:ext cx="73052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6051969" y="34074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cxnSp>
        <p:nvCxnSpPr>
          <p:cNvPr id="49" name="Straight Arrow Connector 48"/>
          <p:cNvCxnSpPr>
            <a:cxnSpLocks/>
          </p:cNvCxnSpPr>
          <p:nvPr/>
        </p:nvCxnSpPr>
        <p:spPr>
          <a:xfrm>
            <a:off x="6173802" y="3079782"/>
            <a:ext cx="29010" cy="3369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/>
          </p:cNvCxnSpPr>
          <p:nvPr/>
        </p:nvCxnSpPr>
        <p:spPr>
          <a:xfrm flipH="1" flipV="1">
            <a:off x="6376741" y="3672209"/>
            <a:ext cx="316687" cy="2585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438490" y="3672209"/>
            <a:ext cx="613479" cy="2585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6201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Level 3 of Pascal’s Pyramid</a:t>
            </a: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1161" y="3430560"/>
            <a:ext cx="109738" cy="12193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559946" y="2352583"/>
            <a:ext cx="2565646" cy="33113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68823" y="2352583"/>
            <a:ext cx="50336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125592" y="2352583"/>
            <a:ext cx="2476870" cy="33113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507293" y="2294699"/>
            <a:ext cx="92165" cy="976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394645" y="3416772"/>
            <a:ext cx="92165" cy="976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845" y="4528803"/>
            <a:ext cx="103641" cy="1097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673" y="2288657"/>
            <a:ext cx="103641" cy="1097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152" y="2297713"/>
            <a:ext cx="103641" cy="1097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644" y="4523789"/>
            <a:ext cx="103641" cy="10973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741" y="3410730"/>
            <a:ext cx="103641" cy="1097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252" y="2297713"/>
            <a:ext cx="103641" cy="1097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161" y="5622400"/>
            <a:ext cx="103641" cy="1097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 flipH="1">
                <a:off x="3090759" y="1836969"/>
                <a:ext cx="691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90759" y="1836969"/>
                <a:ext cx="691128" cy="369332"/>
              </a:xfrm>
              <a:prstGeom prst="rect">
                <a:avLst/>
              </a:prstGeom>
              <a:blipFill>
                <a:blip r:embed="rId4"/>
                <a:stretch>
                  <a:fillRect l="-708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726749" y="1836969"/>
                <a:ext cx="54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749" y="1836969"/>
                <a:ext cx="542906" cy="369332"/>
              </a:xfrm>
              <a:prstGeom prst="rect">
                <a:avLst/>
              </a:prstGeom>
              <a:blipFill>
                <a:blip r:embed="rId5"/>
                <a:stretch>
                  <a:fillRect l="-1011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948965" y="5943054"/>
                <a:ext cx="5413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965" y="5943054"/>
                <a:ext cx="541367" cy="369332"/>
              </a:xfrm>
              <a:prstGeom prst="rect">
                <a:avLst/>
              </a:prstGeom>
              <a:blipFill>
                <a:blip r:embed="rId6"/>
                <a:stretch>
                  <a:fillRect l="-1011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965792" y="1851140"/>
                <a:ext cx="6560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792" y="1851140"/>
                <a:ext cx="656013" cy="369332"/>
              </a:xfrm>
              <a:prstGeom prst="rect">
                <a:avLst/>
              </a:prstGeom>
              <a:blipFill>
                <a:blip r:embed="rId7"/>
                <a:stretch>
                  <a:fillRect l="-841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675803" y="1851140"/>
                <a:ext cx="6543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803" y="1851140"/>
                <a:ext cx="654346" cy="369332"/>
              </a:xfrm>
              <a:prstGeom prst="rect">
                <a:avLst/>
              </a:prstGeom>
              <a:blipFill>
                <a:blip r:embed="rId8"/>
                <a:stretch>
                  <a:fillRect l="-747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8154462" y="3306860"/>
                <a:ext cx="7152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462" y="3306860"/>
                <a:ext cx="71526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7121746" y="4547040"/>
                <a:ext cx="7185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746" y="4547040"/>
                <a:ext cx="71859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455331" y="3329760"/>
                <a:ext cx="7371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331" y="3329760"/>
                <a:ext cx="73712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207286" y="4536325"/>
                <a:ext cx="7305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286" y="4536325"/>
                <a:ext cx="73052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051969" y="3407484"/>
                <a:ext cx="732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969" y="3407484"/>
                <a:ext cx="73218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>
            <a:cxnSpLocks/>
          </p:cNvCxnSpPr>
          <p:nvPr/>
        </p:nvCxnSpPr>
        <p:spPr>
          <a:xfrm>
            <a:off x="6173802" y="3079782"/>
            <a:ext cx="29010" cy="3369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/>
          </p:cNvCxnSpPr>
          <p:nvPr/>
        </p:nvCxnSpPr>
        <p:spPr>
          <a:xfrm flipH="1" flipV="1">
            <a:off x="6376741" y="3672209"/>
            <a:ext cx="316687" cy="2585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438490" y="3672209"/>
            <a:ext cx="613479" cy="2585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5191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Level 3 of Pascal’s Pyramid</a:t>
            </a: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1161" y="3430560"/>
            <a:ext cx="109738" cy="12193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559946" y="2352583"/>
            <a:ext cx="2565646" cy="33113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68823" y="2352583"/>
            <a:ext cx="50336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125592" y="2352583"/>
            <a:ext cx="2476870" cy="33113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507293" y="2294699"/>
            <a:ext cx="92165" cy="976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394645" y="3416772"/>
            <a:ext cx="92165" cy="976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845" y="4528803"/>
            <a:ext cx="103641" cy="1097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673" y="2288657"/>
            <a:ext cx="103641" cy="1097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152" y="2297713"/>
            <a:ext cx="103641" cy="1097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644" y="4523789"/>
            <a:ext cx="103641" cy="10973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741" y="3410730"/>
            <a:ext cx="103641" cy="1097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252" y="2297713"/>
            <a:ext cx="103641" cy="1097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161" y="5622400"/>
            <a:ext cx="103641" cy="1097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 flipH="1">
                <a:off x="3090759" y="1836969"/>
                <a:ext cx="691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90759" y="1836969"/>
                <a:ext cx="691128" cy="369332"/>
              </a:xfrm>
              <a:prstGeom prst="rect">
                <a:avLst/>
              </a:prstGeom>
              <a:blipFill>
                <a:blip r:embed="rId4"/>
                <a:stretch>
                  <a:fillRect l="-708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726749" y="1836969"/>
                <a:ext cx="54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749" y="1836969"/>
                <a:ext cx="542906" cy="369332"/>
              </a:xfrm>
              <a:prstGeom prst="rect">
                <a:avLst/>
              </a:prstGeom>
              <a:blipFill>
                <a:blip r:embed="rId5"/>
                <a:stretch>
                  <a:fillRect l="-1011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948965" y="5943054"/>
                <a:ext cx="5413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965" y="5943054"/>
                <a:ext cx="541367" cy="369332"/>
              </a:xfrm>
              <a:prstGeom prst="rect">
                <a:avLst/>
              </a:prstGeom>
              <a:blipFill>
                <a:blip r:embed="rId6"/>
                <a:stretch>
                  <a:fillRect l="-1011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965792" y="1851140"/>
                <a:ext cx="6560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792" y="1851140"/>
                <a:ext cx="656013" cy="369332"/>
              </a:xfrm>
              <a:prstGeom prst="rect">
                <a:avLst/>
              </a:prstGeom>
              <a:blipFill>
                <a:blip r:embed="rId7"/>
                <a:stretch>
                  <a:fillRect l="-841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675803" y="1851140"/>
                <a:ext cx="6543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803" y="1851140"/>
                <a:ext cx="654346" cy="369332"/>
              </a:xfrm>
              <a:prstGeom prst="rect">
                <a:avLst/>
              </a:prstGeom>
              <a:blipFill>
                <a:blip r:embed="rId8"/>
                <a:stretch>
                  <a:fillRect l="-747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8154462" y="3306860"/>
                <a:ext cx="7152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462" y="3306860"/>
                <a:ext cx="71526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7121746" y="4547040"/>
                <a:ext cx="7185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746" y="4547040"/>
                <a:ext cx="71859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455331" y="3329760"/>
                <a:ext cx="7371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331" y="3329760"/>
                <a:ext cx="73712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207286" y="4536325"/>
                <a:ext cx="7305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286" y="4536325"/>
                <a:ext cx="73052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257575" y="3447945"/>
                <a:ext cx="732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575" y="3447945"/>
                <a:ext cx="73218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>
            <a:stCxn id="25" idx="6"/>
            <a:endCxn id="29" idx="3"/>
          </p:cNvCxnSpPr>
          <p:nvPr/>
        </p:nvCxnSpPr>
        <p:spPr>
          <a:xfrm>
            <a:off x="4486810" y="3465599"/>
            <a:ext cx="33545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5280665" y="4559762"/>
            <a:ext cx="1661799" cy="50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H="1">
            <a:off x="5296861" y="2373495"/>
            <a:ext cx="1570291" cy="21465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2"/>
            <a:endCxn id="27" idx="1"/>
          </p:cNvCxnSpPr>
          <p:nvPr/>
        </p:nvCxnSpPr>
        <p:spPr>
          <a:xfrm>
            <a:off x="5270494" y="2398395"/>
            <a:ext cx="1620150" cy="21802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5" idx="0"/>
            <a:endCxn id="16" idx="2"/>
          </p:cNvCxnSpPr>
          <p:nvPr/>
        </p:nvCxnSpPr>
        <p:spPr>
          <a:xfrm flipV="1">
            <a:off x="4440728" y="2398395"/>
            <a:ext cx="829766" cy="10183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7" idx="2"/>
            <a:endCxn id="29" idx="1"/>
          </p:cNvCxnSpPr>
          <p:nvPr/>
        </p:nvCxnSpPr>
        <p:spPr>
          <a:xfrm>
            <a:off x="6918973" y="2407451"/>
            <a:ext cx="818768" cy="10581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2300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Level 3 of Pascal’s Pyramid</a:t>
            </a: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1161" y="3430560"/>
            <a:ext cx="109738" cy="12193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559946" y="2352583"/>
            <a:ext cx="2565646" cy="33113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68823" y="2352583"/>
            <a:ext cx="50336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125592" y="2352583"/>
            <a:ext cx="2476870" cy="33113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507293" y="2294699"/>
            <a:ext cx="92165" cy="976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394645" y="3416772"/>
            <a:ext cx="92165" cy="976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845" y="4528803"/>
            <a:ext cx="103641" cy="1097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673" y="2288657"/>
            <a:ext cx="103641" cy="1097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152" y="2297713"/>
            <a:ext cx="103641" cy="1097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644" y="4523789"/>
            <a:ext cx="103641" cy="10973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741" y="3410730"/>
            <a:ext cx="103641" cy="1097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252" y="2297713"/>
            <a:ext cx="103641" cy="1097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161" y="5622400"/>
            <a:ext cx="103641" cy="1097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 flipH="1">
                <a:off x="3090759" y="1836969"/>
                <a:ext cx="691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90759" y="1836969"/>
                <a:ext cx="691128" cy="369332"/>
              </a:xfrm>
              <a:prstGeom prst="rect">
                <a:avLst/>
              </a:prstGeom>
              <a:blipFill>
                <a:blip r:embed="rId4"/>
                <a:stretch>
                  <a:fillRect l="-708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726749" y="1836969"/>
                <a:ext cx="54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749" y="1836969"/>
                <a:ext cx="542906" cy="369332"/>
              </a:xfrm>
              <a:prstGeom prst="rect">
                <a:avLst/>
              </a:prstGeom>
              <a:blipFill>
                <a:blip r:embed="rId5"/>
                <a:stretch>
                  <a:fillRect l="-1011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948965" y="5943054"/>
                <a:ext cx="5413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965" y="5943054"/>
                <a:ext cx="541367" cy="369332"/>
              </a:xfrm>
              <a:prstGeom prst="rect">
                <a:avLst/>
              </a:prstGeom>
              <a:blipFill>
                <a:blip r:embed="rId6"/>
                <a:stretch>
                  <a:fillRect l="-1011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965792" y="1851140"/>
                <a:ext cx="6560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792" y="1851140"/>
                <a:ext cx="656013" cy="369332"/>
              </a:xfrm>
              <a:prstGeom prst="rect">
                <a:avLst/>
              </a:prstGeom>
              <a:blipFill>
                <a:blip r:embed="rId7"/>
                <a:stretch>
                  <a:fillRect l="-841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675803" y="1851140"/>
                <a:ext cx="6543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803" y="1851140"/>
                <a:ext cx="654346" cy="369332"/>
              </a:xfrm>
              <a:prstGeom prst="rect">
                <a:avLst/>
              </a:prstGeom>
              <a:blipFill>
                <a:blip r:embed="rId8"/>
                <a:stretch>
                  <a:fillRect l="-747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8154462" y="3306860"/>
                <a:ext cx="7152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462" y="3306860"/>
                <a:ext cx="71526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7121746" y="4547040"/>
                <a:ext cx="7185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746" y="4547040"/>
                <a:ext cx="71859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455331" y="3329760"/>
                <a:ext cx="7371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331" y="3329760"/>
                <a:ext cx="73712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207286" y="4536325"/>
                <a:ext cx="7305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286" y="4536325"/>
                <a:ext cx="73052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257575" y="3447945"/>
                <a:ext cx="732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575" y="3447945"/>
                <a:ext cx="73218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>
            <a:stCxn id="25" idx="6"/>
            <a:endCxn id="29" idx="3"/>
          </p:cNvCxnSpPr>
          <p:nvPr/>
        </p:nvCxnSpPr>
        <p:spPr>
          <a:xfrm>
            <a:off x="4486810" y="3465599"/>
            <a:ext cx="33545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5280665" y="4559762"/>
            <a:ext cx="1661799" cy="50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H="1">
            <a:off x="5296861" y="2373495"/>
            <a:ext cx="1570291" cy="21465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2"/>
            <a:endCxn id="27" idx="1"/>
          </p:cNvCxnSpPr>
          <p:nvPr/>
        </p:nvCxnSpPr>
        <p:spPr>
          <a:xfrm>
            <a:off x="5270494" y="2398395"/>
            <a:ext cx="1620150" cy="21802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5" idx="0"/>
            <a:endCxn id="16" idx="2"/>
          </p:cNvCxnSpPr>
          <p:nvPr/>
        </p:nvCxnSpPr>
        <p:spPr>
          <a:xfrm flipV="1">
            <a:off x="4440728" y="2398395"/>
            <a:ext cx="829766" cy="10183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7" idx="2"/>
            <a:endCxn id="29" idx="1"/>
          </p:cNvCxnSpPr>
          <p:nvPr/>
        </p:nvCxnSpPr>
        <p:spPr>
          <a:xfrm>
            <a:off x="6918973" y="2407451"/>
            <a:ext cx="818768" cy="10581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35984" y="285613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703042" y="2856137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chemeClr val="accent1"/>
                </a:solidFill>
              </a:rPr>
              <a:t>12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886648" y="396599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chemeClr val="accent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3262512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Level 4 of Pascal’s Pyramid</a:t>
            </a: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6382" y="1772180"/>
            <a:ext cx="109738" cy="121931"/>
          </a:xfrm>
          <a:prstGeom prst="rect">
            <a:avLst/>
          </a:prstGeom>
        </p:spPr>
      </p:pic>
      <p:cxnSp>
        <p:nvCxnSpPr>
          <p:cNvPr id="4" name="Straight Connector 3"/>
          <p:cNvCxnSpPr>
            <a:cxnSpLocks/>
          </p:cNvCxnSpPr>
          <p:nvPr/>
        </p:nvCxnSpPr>
        <p:spPr>
          <a:xfrm>
            <a:off x="3108365" y="1866907"/>
            <a:ext cx="3017227" cy="379704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3090759" y="1828092"/>
            <a:ext cx="5778963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>
            <a:off x="6125592" y="1836969"/>
            <a:ext cx="2744130" cy="382698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749279" y="2664042"/>
            <a:ext cx="92165" cy="976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519030" y="3583784"/>
            <a:ext cx="92165" cy="976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845" y="4528803"/>
            <a:ext cx="103641" cy="1097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660" y="1766945"/>
            <a:ext cx="103641" cy="1097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696" y="1751755"/>
            <a:ext cx="103641" cy="1097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644" y="4523789"/>
            <a:ext cx="103641" cy="10973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180" y="3528915"/>
            <a:ext cx="103641" cy="1097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263" y="2626970"/>
            <a:ext cx="103641" cy="1097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158" y="3585031"/>
            <a:ext cx="103641" cy="10973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983650" y="13976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854908" y="5745445"/>
            <a:ext cx="301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1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8341456" y="2552042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456" y="2552042"/>
                <a:ext cx="36580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6898810" y="4529019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810" y="4529019"/>
                <a:ext cx="36580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>
            <a:cxnSpLocks/>
            <a:stCxn id="25" idx="6"/>
          </p:cNvCxnSpPr>
          <p:nvPr/>
        </p:nvCxnSpPr>
        <p:spPr>
          <a:xfrm flipV="1">
            <a:off x="4611195" y="3611516"/>
            <a:ext cx="3017227" cy="210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5280665" y="4559762"/>
            <a:ext cx="1661799" cy="50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  <a:endCxn id="15" idx="3"/>
          </p:cNvCxnSpPr>
          <p:nvPr/>
        </p:nvCxnSpPr>
        <p:spPr>
          <a:xfrm flipH="1">
            <a:off x="5332486" y="1836969"/>
            <a:ext cx="2148698" cy="27467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2"/>
            <a:endCxn id="27" idx="1"/>
          </p:cNvCxnSpPr>
          <p:nvPr/>
        </p:nvCxnSpPr>
        <p:spPr>
          <a:xfrm>
            <a:off x="4519481" y="1876683"/>
            <a:ext cx="2371163" cy="27019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  <a:stCxn id="25" idx="3"/>
            <a:endCxn id="19" idx="2"/>
          </p:cNvCxnSpPr>
          <p:nvPr/>
        </p:nvCxnSpPr>
        <p:spPr>
          <a:xfrm flipV="1">
            <a:off x="4532527" y="1894111"/>
            <a:ext cx="1418724" cy="17730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  <a:stCxn id="19" idx="2"/>
            <a:endCxn id="29" idx="1"/>
          </p:cNvCxnSpPr>
          <p:nvPr/>
        </p:nvCxnSpPr>
        <p:spPr>
          <a:xfrm>
            <a:off x="5951251" y="1894111"/>
            <a:ext cx="1662929" cy="16896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62155" y="285588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595984" y="280377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chemeClr val="accent1"/>
                </a:solidFill>
              </a:rPr>
              <a:t>12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886048" y="37088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chemeClr val="accent1"/>
                </a:solidFill>
              </a:rPr>
              <a:t>12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8938" y="1757169"/>
            <a:ext cx="103641" cy="10973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5960" y="1766945"/>
            <a:ext cx="103641" cy="109738"/>
          </a:xfrm>
          <a:prstGeom prst="rect">
            <a:avLst/>
          </a:prstGeom>
        </p:spPr>
      </p:pic>
      <p:cxnSp>
        <p:nvCxnSpPr>
          <p:cNvPr id="44" name="Straight Connector 43"/>
          <p:cNvCxnSpPr>
            <a:cxnSpLocks/>
            <a:stCxn id="14" idx="6"/>
            <a:endCxn id="31" idx="1"/>
          </p:cNvCxnSpPr>
          <p:nvPr/>
        </p:nvCxnSpPr>
        <p:spPr>
          <a:xfrm flipV="1">
            <a:off x="3841444" y="2681839"/>
            <a:ext cx="4391819" cy="310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7846" y="2658138"/>
            <a:ext cx="109738" cy="12193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7605" y="2664907"/>
            <a:ext cx="103641" cy="10973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4179" y="5584808"/>
            <a:ext cx="103641" cy="109738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2696268" y="146965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7337613" y="1424234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613" y="1424234"/>
                <a:ext cx="36580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4323035" y="1450275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035" y="1450275"/>
                <a:ext cx="36580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3347139" y="2540493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139" y="2540493"/>
                <a:ext cx="36580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/>
          <p:cNvCxnSpPr>
            <a:stCxn id="14" idx="7"/>
            <a:endCxn id="63" idx="2"/>
          </p:cNvCxnSpPr>
          <p:nvPr/>
        </p:nvCxnSpPr>
        <p:spPr>
          <a:xfrm flipV="1">
            <a:off x="3827947" y="1819607"/>
            <a:ext cx="677991" cy="8587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2"/>
            <a:endCxn id="31" idx="1"/>
          </p:cNvCxnSpPr>
          <p:nvPr/>
        </p:nvCxnSpPr>
        <p:spPr>
          <a:xfrm>
            <a:off x="7520517" y="1861493"/>
            <a:ext cx="712746" cy="8203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4864990" y="4462176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990" y="4462176"/>
                <a:ext cx="36580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7635538" y="348247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538" y="3482471"/>
                <a:ext cx="36580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4154554" y="3510103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554" y="3510103"/>
                <a:ext cx="36580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5731502" y="1441592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502" y="1441592"/>
                <a:ext cx="36580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357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“one bumps”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(3, 0, 0, 0)</a:t>
            </a:r>
          </a:p>
          <a:p>
            <a:pPr marL="0" indent="0">
              <a:buNone/>
            </a:pPr>
            <a:r>
              <a:rPr lang="en-US" sz="2600" dirty="0"/>
              <a:t>(2, 1, 0, 0)</a:t>
            </a:r>
          </a:p>
          <a:p>
            <a:pPr marL="0" indent="0">
              <a:buNone/>
            </a:pPr>
            <a:r>
              <a:rPr lang="en-US" sz="2600" dirty="0"/>
              <a:t>(1, 2, 0, 0)</a:t>
            </a:r>
          </a:p>
          <a:p>
            <a:pPr marL="0" indent="0">
              <a:buNone/>
            </a:pPr>
            <a:r>
              <a:rPr lang="en-US" sz="2600" dirty="0"/>
              <a:t>(0, 3, 0, 0)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1109709" y="2192784"/>
            <a:ext cx="0" cy="1953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1109709" y="2664780"/>
            <a:ext cx="0" cy="1953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1109709" y="3151572"/>
            <a:ext cx="0" cy="1953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4351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Level 4 of Pascal’s Pyramid</a:t>
            </a: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6382" y="1772180"/>
            <a:ext cx="109738" cy="121931"/>
          </a:xfrm>
          <a:prstGeom prst="rect">
            <a:avLst/>
          </a:prstGeom>
        </p:spPr>
      </p:pic>
      <p:cxnSp>
        <p:nvCxnSpPr>
          <p:cNvPr id="4" name="Straight Connector 3"/>
          <p:cNvCxnSpPr>
            <a:cxnSpLocks/>
          </p:cNvCxnSpPr>
          <p:nvPr/>
        </p:nvCxnSpPr>
        <p:spPr>
          <a:xfrm>
            <a:off x="3108365" y="1866907"/>
            <a:ext cx="3017227" cy="379704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3090759" y="1828092"/>
            <a:ext cx="5778963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>
            <a:off x="6125592" y="1836969"/>
            <a:ext cx="2744130" cy="382698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749279" y="2664042"/>
            <a:ext cx="92165" cy="976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519030" y="3583784"/>
            <a:ext cx="92165" cy="976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845" y="4528803"/>
            <a:ext cx="103641" cy="1097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660" y="1766945"/>
            <a:ext cx="103641" cy="1097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696" y="1751755"/>
            <a:ext cx="103641" cy="1097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644" y="4523789"/>
            <a:ext cx="103641" cy="10973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180" y="3528915"/>
            <a:ext cx="103641" cy="1097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263" y="2626970"/>
            <a:ext cx="103641" cy="1097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158" y="3585031"/>
            <a:ext cx="103641" cy="10973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983650" y="13976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854908" y="5745445"/>
            <a:ext cx="301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1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8341456" y="2552042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456" y="2552042"/>
                <a:ext cx="36580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6898810" y="4529019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810" y="4529019"/>
                <a:ext cx="36580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>
            <a:cxnSpLocks/>
            <a:stCxn id="25" idx="6"/>
          </p:cNvCxnSpPr>
          <p:nvPr/>
        </p:nvCxnSpPr>
        <p:spPr>
          <a:xfrm flipV="1">
            <a:off x="4611195" y="3611516"/>
            <a:ext cx="3017227" cy="210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5280665" y="4559762"/>
            <a:ext cx="1661799" cy="50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  <a:endCxn id="15" idx="3"/>
          </p:cNvCxnSpPr>
          <p:nvPr/>
        </p:nvCxnSpPr>
        <p:spPr>
          <a:xfrm flipH="1">
            <a:off x="5332486" y="1836969"/>
            <a:ext cx="2148698" cy="27467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2"/>
            <a:endCxn id="27" idx="1"/>
          </p:cNvCxnSpPr>
          <p:nvPr/>
        </p:nvCxnSpPr>
        <p:spPr>
          <a:xfrm>
            <a:off x="4519481" y="1876683"/>
            <a:ext cx="2371163" cy="27019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  <a:stCxn id="25" idx="3"/>
            <a:endCxn id="19" idx="2"/>
          </p:cNvCxnSpPr>
          <p:nvPr/>
        </p:nvCxnSpPr>
        <p:spPr>
          <a:xfrm flipV="1">
            <a:off x="4532527" y="1894111"/>
            <a:ext cx="1418724" cy="17730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  <a:stCxn id="19" idx="2"/>
            <a:endCxn id="29" idx="1"/>
          </p:cNvCxnSpPr>
          <p:nvPr/>
        </p:nvCxnSpPr>
        <p:spPr>
          <a:xfrm>
            <a:off x="5951251" y="1894111"/>
            <a:ext cx="1662929" cy="16896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62155" y="285588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595984" y="280377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chemeClr val="accent1"/>
                </a:solidFill>
              </a:rPr>
              <a:t>12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886048" y="37088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chemeClr val="accent1"/>
                </a:solidFill>
              </a:rPr>
              <a:t>12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8938" y="1757169"/>
            <a:ext cx="103641" cy="10973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5960" y="1766945"/>
            <a:ext cx="103641" cy="109738"/>
          </a:xfrm>
          <a:prstGeom prst="rect">
            <a:avLst/>
          </a:prstGeom>
        </p:spPr>
      </p:pic>
      <p:cxnSp>
        <p:nvCxnSpPr>
          <p:cNvPr id="44" name="Straight Connector 43"/>
          <p:cNvCxnSpPr>
            <a:cxnSpLocks/>
            <a:stCxn id="14" idx="6"/>
            <a:endCxn id="31" idx="1"/>
          </p:cNvCxnSpPr>
          <p:nvPr/>
        </p:nvCxnSpPr>
        <p:spPr>
          <a:xfrm flipV="1">
            <a:off x="3841444" y="2681839"/>
            <a:ext cx="4391819" cy="310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7846" y="2658138"/>
            <a:ext cx="109738" cy="12193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7605" y="2664907"/>
            <a:ext cx="103641" cy="10973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4179" y="5584808"/>
            <a:ext cx="103641" cy="109738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2696268" y="146965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7337613" y="1424234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613" y="1424234"/>
                <a:ext cx="36580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4323035" y="1450275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035" y="1450275"/>
                <a:ext cx="36580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3347139" y="2540493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139" y="2540493"/>
                <a:ext cx="36580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/>
          <p:cNvCxnSpPr>
            <a:stCxn id="14" idx="7"/>
            <a:endCxn id="63" idx="2"/>
          </p:cNvCxnSpPr>
          <p:nvPr/>
        </p:nvCxnSpPr>
        <p:spPr>
          <a:xfrm flipV="1">
            <a:off x="3827947" y="1819607"/>
            <a:ext cx="677991" cy="8587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2"/>
            <a:endCxn id="31" idx="1"/>
          </p:cNvCxnSpPr>
          <p:nvPr/>
        </p:nvCxnSpPr>
        <p:spPr>
          <a:xfrm>
            <a:off x="7520517" y="1861493"/>
            <a:ext cx="712746" cy="8203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4864990" y="4462176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990" y="4462176"/>
                <a:ext cx="36580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7635538" y="348247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538" y="3482471"/>
                <a:ext cx="36580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4154554" y="3510103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554" y="3510103"/>
                <a:ext cx="36580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5731502" y="1441592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502" y="1441592"/>
                <a:ext cx="36580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315764" y="218271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" name="Rectangle 6"/>
          <p:cNvSpPr/>
          <p:nvPr/>
        </p:nvSpPr>
        <p:spPr>
          <a:xfrm>
            <a:off x="7271558" y="215903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78831" y="405284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23937" y="3140771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52765" y="224002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077212" y="315509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3019870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Level 5 of Pascal’s Pyramid</a:t>
            </a: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2461" y="1720269"/>
            <a:ext cx="109738" cy="121931"/>
          </a:xfrm>
          <a:prstGeom prst="rect">
            <a:avLst/>
          </a:prstGeom>
        </p:spPr>
      </p:pic>
      <p:cxnSp>
        <p:nvCxnSpPr>
          <p:cNvPr id="4" name="Straight Connector 3"/>
          <p:cNvCxnSpPr>
            <a:cxnSpLocks/>
            <a:endCxn id="34" idx="1"/>
          </p:cNvCxnSpPr>
          <p:nvPr/>
        </p:nvCxnSpPr>
        <p:spPr>
          <a:xfrm>
            <a:off x="2473636" y="1766945"/>
            <a:ext cx="3623672" cy="43960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2491111" y="1789992"/>
            <a:ext cx="703111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  <a:endCxn id="34" idx="3"/>
          </p:cNvCxnSpPr>
          <p:nvPr/>
        </p:nvCxnSpPr>
        <p:spPr>
          <a:xfrm flipH="1">
            <a:off x="6196619" y="1797290"/>
            <a:ext cx="3364246" cy="436570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216352" y="2645064"/>
            <a:ext cx="92165" cy="976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925839" y="3530372"/>
            <a:ext cx="92165" cy="976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602" y="5265858"/>
            <a:ext cx="103641" cy="1097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768" y="1733371"/>
            <a:ext cx="103641" cy="1097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147" y="1754606"/>
            <a:ext cx="103641" cy="1097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249" y="4384553"/>
            <a:ext cx="103641" cy="10973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488" y="3528409"/>
            <a:ext cx="103641" cy="1097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185" y="2653491"/>
            <a:ext cx="103641" cy="1097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342" y="4330997"/>
            <a:ext cx="103641" cy="10973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9614568" y="14676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996120" y="6156012"/>
            <a:ext cx="301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1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7528631" y="4317303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631" y="4317303"/>
                <a:ext cx="49404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>
            <a:cxnSpLocks/>
            <a:endCxn id="27" idx="1"/>
          </p:cNvCxnSpPr>
          <p:nvPr/>
        </p:nvCxnSpPr>
        <p:spPr>
          <a:xfrm flipV="1">
            <a:off x="4617340" y="4439422"/>
            <a:ext cx="2855909" cy="12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5369801" y="5301848"/>
            <a:ext cx="1495589" cy="72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  <a:endCxn id="60" idx="3"/>
          </p:cNvCxnSpPr>
          <p:nvPr/>
        </p:nvCxnSpPr>
        <p:spPr>
          <a:xfrm flipH="1">
            <a:off x="4703239" y="1836969"/>
            <a:ext cx="1893820" cy="25924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  <a:stCxn id="15" idx="0"/>
            <a:endCxn id="17" idx="2"/>
          </p:cNvCxnSpPr>
          <p:nvPr/>
        </p:nvCxnSpPr>
        <p:spPr>
          <a:xfrm flipV="1">
            <a:off x="5357423" y="1864344"/>
            <a:ext cx="2727545" cy="34015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  <a:stCxn id="25" idx="7"/>
            <a:endCxn id="16" idx="2"/>
          </p:cNvCxnSpPr>
          <p:nvPr/>
        </p:nvCxnSpPr>
        <p:spPr>
          <a:xfrm flipV="1">
            <a:off x="4004507" y="1843109"/>
            <a:ext cx="1171082" cy="17015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  <a:endCxn id="29" idx="1"/>
          </p:cNvCxnSpPr>
          <p:nvPr/>
        </p:nvCxnSpPr>
        <p:spPr>
          <a:xfrm>
            <a:off x="4027906" y="3579199"/>
            <a:ext cx="4101582" cy="40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7470" y="1751755"/>
            <a:ext cx="103641" cy="10973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2596" y="1754606"/>
            <a:ext cx="103641" cy="109738"/>
          </a:xfrm>
          <a:prstGeom prst="rect">
            <a:avLst/>
          </a:prstGeom>
        </p:spPr>
      </p:pic>
      <p:cxnSp>
        <p:nvCxnSpPr>
          <p:cNvPr id="44" name="Straight Connector 43"/>
          <p:cNvCxnSpPr>
            <a:cxnSpLocks/>
            <a:endCxn id="31" idx="1"/>
          </p:cNvCxnSpPr>
          <p:nvPr/>
        </p:nvCxnSpPr>
        <p:spPr>
          <a:xfrm flipV="1">
            <a:off x="3232137" y="2708360"/>
            <a:ext cx="5520048" cy="333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473" y="2667068"/>
            <a:ext cx="109738" cy="12193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2297" y="2677089"/>
            <a:ext cx="103641" cy="10973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9598" y="4374581"/>
            <a:ext cx="103641" cy="109738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2084176" y="141416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6350329" y="1432161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329" y="1432161"/>
                <a:ext cx="4940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858439" y="2609356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439" y="2609356"/>
                <a:ext cx="36580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/>
          <p:cNvCxnSpPr>
            <a:cxnSpLocks/>
            <a:endCxn id="23" idx="2"/>
          </p:cNvCxnSpPr>
          <p:nvPr/>
        </p:nvCxnSpPr>
        <p:spPr>
          <a:xfrm flipV="1">
            <a:off x="3268747" y="1866822"/>
            <a:ext cx="533475" cy="7945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cxnSpLocks/>
            <a:stCxn id="17" idx="2"/>
            <a:endCxn id="31" idx="0"/>
          </p:cNvCxnSpPr>
          <p:nvPr/>
        </p:nvCxnSpPr>
        <p:spPr>
          <a:xfrm>
            <a:off x="8084968" y="1864344"/>
            <a:ext cx="719038" cy="7891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3615057" y="1425834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057" y="1425834"/>
                <a:ext cx="36580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395299" y="27567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" name="Rectangle 6"/>
          <p:cNvSpPr/>
          <p:nvPr/>
        </p:nvSpPr>
        <p:spPr>
          <a:xfrm>
            <a:off x="7208362" y="276322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87334" y="4434463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40941" y="3614583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77915" y="278169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48070" y="363311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30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7308" y="6110420"/>
            <a:ext cx="99311" cy="1051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0401" y="1757084"/>
            <a:ext cx="103641" cy="10973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16256" y="5265147"/>
            <a:ext cx="103641" cy="109738"/>
          </a:xfrm>
          <a:prstGeom prst="rect">
            <a:avLst/>
          </a:prstGeom>
        </p:spPr>
      </p:pic>
      <p:cxnSp>
        <p:nvCxnSpPr>
          <p:cNvPr id="89" name="Straight Connector 88"/>
          <p:cNvCxnSpPr>
            <a:cxnSpLocks/>
            <a:stCxn id="19" idx="2"/>
            <a:endCxn id="29" idx="0"/>
          </p:cNvCxnSpPr>
          <p:nvPr/>
        </p:nvCxnSpPr>
        <p:spPr>
          <a:xfrm>
            <a:off x="6627330" y="1842200"/>
            <a:ext cx="1553979" cy="16862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16" idx="2"/>
            <a:endCxn id="27" idx="0"/>
          </p:cNvCxnSpPr>
          <p:nvPr/>
        </p:nvCxnSpPr>
        <p:spPr>
          <a:xfrm>
            <a:off x="5175589" y="1843109"/>
            <a:ext cx="2349481" cy="25414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23" idx="3"/>
            <a:endCxn id="65" idx="0"/>
          </p:cNvCxnSpPr>
          <p:nvPr/>
        </p:nvCxnSpPr>
        <p:spPr>
          <a:xfrm>
            <a:off x="3854042" y="1811953"/>
            <a:ext cx="3014035" cy="34531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8931904" y="2557074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904" y="2557074"/>
                <a:ext cx="36580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7902064" y="1450994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064" y="1450994"/>
                <a:ext cx="36580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4908161" y="1432872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161" y="1432872"/>
                <a:ext cx="49404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6898810" y="5190219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810" y="5190219"/>
                <a:ext cx="36580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4953942" y="5190219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942" y="5190219"/>
                <a:ext cx="36580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>
                <a:off x="4106192" y="4351037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192" y="4351037"/>
                <a:ext cx="49404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8292307" y="3448449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307" y="3448449"/>
                <a:ext cx="49404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3418118" y="3482471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118" y="3482471"/>
                <a:ext cx="49404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1" name="Picture 1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16545" y="3505382"/>
            <a:ext cx="103641" cy="109738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83444" y="3497255"/>
            <a:ext cx="103641" cy="109738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69608" y="2647027"/>
            <a:ext cx="103641" cy="1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496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</a:t>
            </a:r>
            <a:r>
              <a:rPr lang="en-US" sz="3600" dirty="0"/>
              <a:t>01  05  15   30  45   51  45   30  15   05  01</a:t>
            </a:r>
            <a:endParaRPr lang="en-US" dirty="0"/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2461" y="1720269"/>
            <a:ext cx="109738" cy="121931"/>
          </a:xfrm>
          <a:prstGeom prst="rect">
            <a:avLst/>
          </a:prstGeom>
        </p:spPr>
      </p:pic>
      <p:cxnSp>
        <p:nvCxnSpPr>
          <p:cNvPr id="4" name="Straight Connector 3"/>
          <p:cNvCxnSpPr>
            <a:cxnSpLocks/>
            <a:endCxn id="34" idx="1"/>
          </p:cNvCxnSpPr>
          <p:nvPr/>
        </p:nvCxnSpPr>
        <p:spPr>
          <a:xfrm>
            <a:off x="2473636" y="1766945"/>
            <a:ext cx="3623672" cy="43960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2491111" y="1789992"/>
            <a:ext cx="703111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  <a:endCxn id="34" idx="3"/>
          </p:cNvCxnSpPr>
          <p:nvPr/>
        </p:nvCxnSpPr>
        <p:spPr>
          <a:xfrm flipH="1">
            <a:off x="6196619" y="1797290"/>
            <a:ext cx="3364246" cy="436570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216352" y="2645064"/>
            <a:ext cx="92165" cy="976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925839" y="3530372"/>
            <a:ext cx="92165" cy="976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602" y="5265858"/>
            <a:ext cx="103641" cy="1097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768" y="1733371"/>
            <a:ext cx="103641" cy="1097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147" y="1754606"/>
            <a:ext cx="103641" cy="1097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249" y="4384553"/>
            <a:ext cx="103641" cy="10973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488" y="3528409"/>
            <a:ext cx="103641" cy="1097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185" y="2653491"/>
            <a:ext cx="103641" cy="1097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342" y="4330997"/>
            <a:ext cx="103641" cy="10973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9645137" y="14676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996120" y="6156012"/>
            <a:ext cx="301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1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7528631" y="4317303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631" y="4317303"/>
                <a:ext cx="49404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>
            <a:cxnSpLocks/>
            <a:endCxn id="27" idx="1"/>
          </p:cNvCxnSpPr>
          <p:nvPr/>
        </p:nvCxnSpPr>
        <p:spPr>
          <a:xfrm flipV="1">
            <a:off x="4617340" y="4439422"/>
            <a:ext cx="2855909" cy="12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5369801" y="5301848"/>
            <a:ext cx="1495589" cy="72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  <a:endCxn id="60" idx="3"/>
          </p:cNvCxnSpPr>
          <p:nvPr/>
        </p:nvCxnSpPr>
        <p:spPr>
          <a:xfrm flipH="1">
            <a:off x="4703239" y="1836969"/>
            <a:ext cx="1893820" cy="25924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  <a:stCxn id="15" idx="0"/>
            <a:endCxn id="17" idx="2"/>
          </p:cNvCxnSpPr>
          <p:nvPr/>
        </p:nvCxnSpPr>
        <p:spPr>
          <a:xfrm flipV="1">
            <a:off x="5357423" y="1864344"/>
            <a:ext cx="2727545" cy="34015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  <a:stCxn id="25" idx="7"/>
            <a:endCxn id="16" idx="2"/>
          </p:cNvCxnSpPr>
          <p:nvPr/>
        </p:nvCxnSpPr>
        <p:spPr>
          <a:xfrm flipV="1">
            <a:off x="4004507" y="1843109"/>
            <a:ext cx="1171082" cy="17015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  <a:endCxn id="29" idx="1"/>
          </p:cNvCxnSpPr>
          <p:nvPr/>
        </p:nvCxnSpPr>
        <p:spPr>
          <a:xfrm>
            <a:off x="4027906" y="3579199"/>
            <a:ext cx="4101582" cy="40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7470" y="1751755"/>
            <a:ext cx="103641" cy="10973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2596" y="1754606"/>
            <a:ext cx="103641" cy="109738"/>
          </a:xfrm>
          <a:prstGeom prst="rect">
            <a:avLst/>
          </a:prstGeom>
        </p:spPr>
      </p:pic>
      <p:cxnSp>
        <p:nvCxnSpPr>
          <p:cNvPr id="44" name="Straight Connector 43"/>
          <p:cNvCxnSpPr>
            <a:cxnSpLocks/>
            <a:endCxn id="31" idx="1"/>
          </p:cNvCxnSpPr>
          <p:nvPr/>
        </p:nvCxnSpPr>
        <p:spPr>
          <a:xfrm flipV="1">
            <a:off x="3232137" y="2708360"/>
            <a:ext cx="5520048" cy="333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473" y="2667068"/>
            <a:ext cx="109738" cy="12193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2297" y="2677089"/>
            <a:ext cx="103641" cy="10973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9598" y="4374581"/>
            <a:ext cx="103641" cy="109738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2084176" y="141416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6350329" y="1432161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329" y="1432161"/>
                <a:ext cx="4940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858439" y="2609356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439" y="2609356"/>
                <a:ext cx="36580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/>
          <p:cNvCxnSpPr>
            <a:cxnSpLocks/>
            <a:endCxn id="23" idx="2"/>
          </p:cNvCxnSpPr>
          <p:nvPr/>
        </p:nvCxnSpPr>
        <p:spPr>
          <a:xfrm flipV="1">
            <a:off x="3268747" y="1866822"/>
            <a:ext cx="533475" cy="7945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cxnSpLocks/>
            <a:stCxn id="17" idx="2"/>
            <a:endCxn id="31" idx="0"/>
          </p:cNvCxnSpPr>
          <p:nvPr/>
        </p:nvCxnSpPr>
        <p:spPr>
          <a:xfrm>
            <a:off x="8084968" y="1864344"/>
            <a:ext cx="719038" cy="7891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3615057" y="1425834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057" y="1425834"/>
                <a:ext cx="36580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395299" y="27567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7" name="Rectangle 6"/>
          <p:cNvSpPr/>
          <p:nvPr/>
        </p:nvSpPr>
        <p:spPr>
          <a:xfrm>
            <a:off x="7208362" y="276322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/>
              <a:t>20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87334" y="4434463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/>
              <a:t>20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40941" y="3614583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/>
              <a:t>30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77915" y="278169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/>
              <a:t>30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48070" y="363311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/>
              <a:t>30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7308" y="6110420"/>
            <a:ext cx="99311" cy="1051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0401" y="1757084"/>
            <a:ext cx="103641" cy="10973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16256" y="5265147"/>
            <a:ext cx="103641" cy="109738"/>
          </a:xfrm>
          <a:prstGeom prst="rect">
            <a:avLst/>
          </a:prstGeom>
        </p:spPr>
      </p:pic>
      <p:cxnSp>
        <p:nvCxnSpPr>
          <p:cNvPr id="89" name="Straight Connector 88"/>
          <p:cNvCxnSpPr>
            <a:cxnSpLocks/>
            <a:stCxn id="19" idx="2"/>
            <a:endCxn id="29" idx="0"/>
          </p:cNvCxnSpPr>
          <p:nvPr/>
        </p:nvCxnSpPr>
        <p:spPr>
          <a:xfrm>
            <a:off x="6627330" y="1842200"/>
            <a:ext cx="1553979" cy="16862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16" idx="2"/>
            <a:endCxn id="27" idx="0"/>
          </p:cNvCxnSpPr>
          <p:nvPr/>
        </p:nvCxnSpPr>
        <p:spPr>
          <a:xfrm>
            <a:off x="5175589" y="1843109"/>
            <a:ext cx="2349481" cy="25414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23" idx="3"/>
            <a:endCxn id="65" idx="0"/>
          </p:cNvCxnSpPr>
          <p:nvPr/>
        </p:nvCxnSpPr>
        <p:spPr>
          <a:xfrm>
            <a:off x="3854042" y="1811953"/>
            <a:ext cx="3014035" cy="34531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8931904" y="2557074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904" y="2557074"/>
                <a:ext cx="36580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7902064" y="1450994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064" y="1450994"/>
                <a:ext cx="36580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4908161" y="1432872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161" y="1432872"/>
                <a:ext cx="49404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6898810" y="5190219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810" y="5190219"/>
                <a:ext cx="36580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4953942" y="5190219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942" y="5190219"/>
                <a:ext cx="36580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>
                <a:off x="4106192" y="4351037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192" y="4351037"/>
                <a:ext cx="49404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8292307" y="3448449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307" y="3448449"/>
                <a:ext cx="49404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3418118" y="3482471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118" y="3482471"/>
                <a:ext cx="49404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1" name="Picture 1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16545" y="3505382"/>
            <a:ext cx="103641" cy="109738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83444" y="3497255"/>
            <a:ext cx="103641" cy="109738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69608" y="2647027"/>
            <a:ext cx="103641" cy="1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557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</m:t>
                        </m:r>
                        <m:r>
                          <a:rPr lang="en-US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1)</m:t>
                        </m:r>
                      </m:e>
                      <m:sup>
                        <m:r>
                          <a:rPr lang="en-US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=105,153,045,514,530,150,501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72461" y="1720269"/>
            <a:ext cx="109738" cy="121931"/>
          </a:xfrm>
          <a:prstGeom prst="rect">
            <a:avLst/>
          </a:prstGeom>
        </p:spPr>
      </p:pic>
      <p:cxnSp>
        <p:nvCxnSpPr>
          <p:cNvPr id="4" name="Straight Connector 3"/>
          <p:cNvCxnSpPr>
            <a:cxnSpLocks/>
            <a:endCxn id="34" idx="1"/>
          </p:cNvCxnSpPr>
          <p:nvPr/>
        </p:nvCxnSpPr>
        <p:spPr>
          <a:xfrm>
            <a:off x="2473636" y="1766945"/>
            <a:ext cx="3623672" cy="43960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2491111" y="1789992"/>
            <a:ext cx="703111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  <a:endCxn id="34" idx="3"/>
          </p:cNvCxnSpPr>
          <p:nvPr/>
        </p:nvCxnSpPr>
        <p:spPr>
          <a:xfrm flipH="1">
            <a:off x="6196619" y="1797290"/>
            <a:ext cx="3364246" cy="436570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216352" y="2645064"/>
            <a:ext cx="92165" cy="976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925839" y="3530372"/>
            <a:ext cx="92165" cy="976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602" y="5265858"/>
            <a:ext cx="103641" cy="1097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768" y="1733371"/>
            <a:ext cx="103641" cy="1097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147" y="1754606"/>
            <a:ext cx="103641" cy="1097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249" y="4384553"/>
            <a:ext cx="103641" cy="10973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9488" y="3528409"/>
            <a:ext cx="103641" cy="1097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2185" y="2653491"/>
            <a:ext cx="103641" cy="1097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342" y="4330997"/>
            <a:ext cx="103641" cy="10973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9570527" y="15208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996120" y="6156012"/>
            <a:ext cx="301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1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7528631" y="4317303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631" y="4317303"/>
                <a:ext cx="4940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>
            <a:cxnSpLocks/>
            <a:endCxn id="27" idx="1"/>
          </p:cNvCxnSpPr>
          <p:nvPr/>
        </p:nvCxnSpPr>
        <p:spPr>
          <a:xfrm flipV="1">
            <a:off x="4617340" y="4439422"/>
            <a:ext cx="2855909" cy="12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5369801" y="5301848"/>
            <a:ext cx="1495589" cy="72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  <a:endCxn id="60" idx="3"/>
          </p:cNvCxnSpPr>
          <p:nvPr/>
        </p:nvCxnSpPr>
        <p:spPr>
          <a:xfrm flipH="1">
            <a:off x="4703239" y="1836969"/>
            <a:ext cx="1893820" cy="25924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  <a:stCxn id="15" idx="0"/>
            <a:endCxn id="17" idx="2"/>
          </p:cNvCxnSpPr>
          <p:nvPr/>
        </p:nvCxnSpPr>
        <p:spPr>
          <a:xfrm flipV="1">
            <a:off x="5357423" y="1864344"/>
            <a:ext cx="2727545" cy="34015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  <a:stCxn id="25" idx="7"/>
            <a:endCxn id="16" idx="2"/>
          </p:cNvCxnSpPr>
          <p:nvPr/>
        </p:nvCxnSpPr>
        <p:spPr>
          <a:xfrm flipV="1">
            <a:off x="4004507" y="1843109"/>
            <a:ext cx="1171082" cy="17015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  <a:endCxn id="29" idx="1"/>
          </p:cNvCxnSpPr>
          <p:nvPr/>
        </p:nvCxnSpPr>
        <p:spPr>
          <a:xfrm>
            <a:off x="4027906" y="3579199"/>
            <a:ext cx="4101582" cy="40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7470" y="1751755"/>
            <a:ext cx="103641" cy="10973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2596" y="1754606"/>
            <a:ext cx="103641" cy="109738"/>
          </a:xfrm>
          <a:prstGeom prst="rect">
            <a:avLst/>
          </a:prstGeom>
        </p:spPr>
      </p:pic>
      <p:cxnSp>
        <p:nvCxnSpPr>
          <p:cNvPr id="44" name="Straight Connector 43"/>
          <p:cNvCxnSpPr>
            <a:cxnSpLocks/>
            <a:endCxn id="31" idx="1"/>
          </p:cNvCxnSpPr>
          <p:nvPr/>
        </p:nvCxnSpPr>
        <p:spPr>
          <a:xfrm flipV="1">
            <a:off x="3232137" y="2708360"/>
            <a:ext cx="5520048" cy="333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8473" y="2667068"/>
            <a:ext cx="109738" cy="12193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2297" y="2677089"/>
            <a:ext cx="103641" cy="10973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9598" y="4374581"/>
            <a:ext cx="103641" cy="109738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2084176" y="141416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6350329" y="1432161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329" y="1432161"/>
                <a:ext cx="49404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858439" y="2609356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439" y="2609356"/>
                <a:ext cx="36580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/>
          <p:cNvCxnSpPr>
            <a:cxnSpLocks/>
            <a:endCxn id="23" idx="2"/>
          </p:cNvCxnSpPr>
          <p:nvPr/>
        </p:nvCxnSpPr>
        <p:spPr>
          <a:xfrm flipV="1">
            <a:off x="3268747" y="1866822"/>
            <a:ext cx="533475" cy="7945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cxnSpLocks/>
            <a:stCxn id="17" idx="2"/>
            <a:endCxn id="31" idx="0"/>
          </p:cNvCxnSpPr>
          <p:nvPr/>
        </p:nvCxnSpPr>
        <p:spPr>
          <a:xfrm>
            <a:off x="8084968" y="1864344"/>
            <a:ext cx="719038" cy="7891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3615057" y="1425834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057" y="1425834"/>
                <a:ext cx="36580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395299" y="27567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7" name="Rectangle 6"/>
          <p:cNvSpPr/>
          <p:nvPr/>
        </p:nvSpPr>
        <p:spPr>
          <a:xfrm>
            <a:off x="7208362" y="276322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/>
              <a:t>20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87334" y="4434463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/>
              <a:t>20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40941" y="3614583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/>
              <a:t>30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77915" y="278169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/>
              <a:t>30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48070" y="363311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/>
              <a:t>30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7308" y="6110420"/>
            <a:ext cx="99311" cy="1051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50401" y="1757084"/>
            <a:ext cx="103641" cy="10973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16256" y="5265147"/>
            <a:ext cx="103641" cy="109738"/>
          </a:xfrm>
          <a:prstGeom prst="rect">
            <a:avLst/>
          </a:prstGeom>
        </p:spPr>
      </p:pic>
      <p:cxnSp>
        <p:nvCxnSpPr>
          <p:cNvPr id="89" name="Straight Connector 88"/>
          <p:cNvCxnSpPr>
            <a:cxnSpLocks/>
            <a:stCxn id="19" idx="2"/>
            <a:endCxn id="29" idx="0"/>
          </p:cNvCxnSpPr>
          <p:nvPr/>
        </p:nvCxnSpPr>
        <p:spPr>
          <a:xfrm>
            <a:off x="6627330" y="1842200"/>
            <a:ext cx="1553979" cy="16862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16" idx="2"/>
            <a:endCxn id="27" idx="0"/>
          </p:cNvCxnSpPr>
          <p:nvPr/>
        </p:nvCxnSpPr>
        <p:spPr>
          <a:xfrm>
            <a:off x="5175589" y="1843109"/>
            <a:ext cx="2349481" cy="25414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23" idx="3"/>
            <a:endCxn id="65" idx="0"/>
          </p:cNvCxnSpPr>
          <p:nvPr/>
        </p:nvCxnSpPr>
        <p:spPr>
          <a:xfrm>
            <a:off x="3854042" y="1811953"/>
            <a:ext cx="3014035" cy="34531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8931904" y="2557074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904" y="2557074"/>
                <a:ext cx="36580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7902064" y="1450994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064" y="1450994"/>
                <a:ext cx="36580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4908161" y="1432872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161" y="1432872"/>
                <a:ext cx="49404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6898810" y="5190219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810" y="5190219"/>
                <a:ext cx="36580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4953942" y="5190219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942" y="5190219"/>
                <a:ext cx="36580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>
                <a:off x="4106192" y="4351037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192" y="4351037"/>
                <a:ext cx="49404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8292307" y="3448449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307" y="3448449"/>
                <a:ext cx="49404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3418118" y="3482471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118" y="3482471"/>
                <a:ext cx="494046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1" name="Picture 1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16545" y="3505382"/>
            <a:ext cx="103641" cy="109738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83444" y="3497255"/>
            <a:ext cx="103641" cy="109738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69608" y="2647027"/>
            <a:ext cx="103641" cy="10973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9079935" y="3435893"/>
            <a:ext cx="21722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</a:rPr>
              <a:t>a = 10000</a:t>
            </a:r>
          </a:p>
          <a:p>
            <a:pPr lvl="0"/>
            <a:r>
              <a:rPr lang="en-US" sz="3600" dirty="0">
                <a:solidFill>
                  <a:prstClr val="black"/>
                </a:solidFill>
              </a:rPr>
              <a:t>b = 100</a:t>
            </a:r>
          </a:p>
          <a:p>
            <a:pPr lvl="0"/>
            <a:r>
              <a:rPr lang="en-US" sz="3600" dirty="0">
                <a:solidFill>
                  <a:prstClr val="black"/>
                </a:solidFill>
              </a:rPr>
              <a:t>c = 1</a:t>
            </a:r>
          </a:p>
        </p:txBody>
      </p:sp>
    </p:spTree>
    <p:extLst>
      <p:ext uri="{BB962C8B-B14F-4D97-AF65-F5344CB8AC3E}">
        <p14:creationId xmlns:p14="http://schemas.microsoft.com/office/powerpoint/2010/main" val="4836492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Trinomial Theorem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58405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</m:ctrlPr>
                      </m:sSupPr>
                      <m:e>
                        <m:r>
                          <a:rPr lang="en-US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a</m:t>
                        </m:r>
                        <m:r>
                          <a:rPr lang="en-US" sz="4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b</m:t>
                        </m:r>
                        <m:r>
                          <a:rPr lang="en-US" sz="4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c</m:t>
                        </m:r>
                        <m:r>
                          <a:rPr lang="en-US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)</m:t>
                        </m:r>
                      </m:e>
                      <m:sup>
                        <m:r>
                          <a:rPr lang="en-US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=?</a:t>
                </a:r>
              </a:p>
              <a:p>
                <a:pPr marL="0" indent="0">
                  <a:buNone/>
                </a:pPr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5 = 5</a:t>
                </a:r>
              </a:p>
              <a:p>
                <a:pPr marL="0" indent="0">
                  <a:buNone/>
                </a:pPr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   = 4 + 1</a:t>
                </a:r>
              </a:p>
              <a:p>
                <a:pPr marL="0" indent="0">
                  <a:buNone/>
                </a:pPr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   = 3 + 2</a:t>
                </a:r>
              </a:p>
              <a:p>
                <a:pPr marL="0" indent="0">
                  <a:buNone/>
                </a:pPr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   = 3 + 1 + 1</a:t>
                </a:r>
              </a:p>
              <a:p>
                <a:pPr marL="0" indent="0">
                  <a:buNone/>
                </a:pPr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   = 2 + 2 + 1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584053"/>
              </a:xfrm>
              <a:blipFill>
                <a:blip r:embed="rId2"/>
                <a:stretch>
                  <a:fillRect l="-2377" t="-3989" b="-1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87905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Trinomial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71898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endParaRPr lang="en-US" sz="44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7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7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j-cs"/>
                              </a:rPr>
                            </m:ctrlPr>
                          </m:eqArrPr>
                          <m:e>
                            <m:r>
                              <a:rPr lang="en-US" sz="47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j-cs"/>
                              </a:rPr>
                              <m:t>5</m:t>
                            </m:r>
                          </m:e>
                          <m:e>
                            <m:r>
                              <a:rPr lang="en-US" sz="47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j-cs"/>
                              </a:rPr>
                              <m:t>5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7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 = 1</a:t>
                </a:r>
              </a:p>
              <a:p>
                <a:pPr marL="0" lvl="0" indent="0">
                  <a:buNone/>
                </a:pPr>
                <a:r>
                  <a:rPr lang="en-US" sz="47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			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  <m:e>
                            <m:r>
                              <a:rPr lang="en-US" sz="47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3,1</m:t>
                            </m:r>
                            <m:r>
                              <a:rPr lang="en-US" sz="4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7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20</a:t>
                </a:r>
                <a:endParaRPr lang="en-US" sz="47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lvl="0" indent="0">
                  <a:buNone/>
                </a:pPr>
                <a:r>
                  <a:rPr lang="en-US" sz="47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  <m:e>
                            <m:r>
                              <a:rPr lang="en-US" sz="47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4,1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7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5</a:t>
                </a:r>
                <a:endParaRPr lang="en-US" sz="47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lvl="0" indent="0">
                  <a:buNone/>
                </a:pPr>
                <a:r>
                  <a:rPr lang="en-US" sz="47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			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  <m:e>
                            <m:r>
                              <a:rPr lang="en-US" sz="47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2,2</m:t>
                            </m:r>
                            <m:r>
                              <a:rPr lang="en-US" sz="4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7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30</a:t>
                </a:r>
                <a:endParaRPr lang="en-US" sz="47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lvl="0" indent="0">
                  <a:buNone/>
                </a:pPr>
                <a:r>
                  <a:rPr lang="en-US" sz="47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  <m:e>
                            <m:r>
                              <a:rPr lang="en-US" sz="47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4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7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7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10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71898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73773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Trinomial Theorem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667260" cy="458405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</m:ctrlPr>
                      </m:sSupPr>
                      <m:e>
                        <m:r>
                          <a:rPr lang="en-US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(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4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+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4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+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)</m:t>
                        </m:r>
                      </m:e>
                      <m:sup>
                        <m:r>
                          <a:rPr lang="en-US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=?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+</a:t>
                </a:r>
                <a:r>
                  <a:rPr lang="en-US" sz="4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+</a:t>
                </a:r>
                <a:r>
                  <a:rPr lang="en-US" sz="4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+</a:t>
                </a:r>
              </a:p>
              <a:p>
                <a:pPr marL="0" indent="0">
                  <a:buNone/>
                </a:pPr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5(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+</a:t>
                </a:r>
                <a:r>
                  <a:rPr lang="en-US" sz="4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sz="4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𝑎𝑏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sz="4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sz="4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𝑎𝑐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sz="4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𝑏𝑐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)+</a:t>
                </a:r>
              </a:p>
              <a:p>
                <a:pPr marL="0" indent="0">
                  <a:buNone/>
                </a:pPr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10</a:t>
                </a:r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)+</a:t>
                </a:r>
              </a:p>
              <a:p>
                <a:pPr marL="0" indent="0">
                  <a:buNone/>
                </a:pPr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20(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+</a:t>
                </a:r>
                <a:r>
                  <a:rPr lang="en-US" sz="4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+</a:t>
                </a:r>
                <a:r>
                  <a:rPr lang="en-US" sz="4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𝑎𝑏</m:t>
                        </m:r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)+</a:t>
                </a:r>
              </a:p>
              <a:p>
                <a:pPr marL="0" indent="0">
                  <a:buNone/>
                </a:pPr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30(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+</a:t>
                </a:r>
                <a:r>
                  <a:rPr lang="en-US" sz="4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sz="4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667260" cy="4584053"/>
              </a:xfrm>
              <a:blipFill>
                <a:blip r:embed="rId2"/>
                <a:stretch>
                  <a:fillRect l="-2344" t="-3989" r="-1887" b="-1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1858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Multinomial Theorem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58405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</m:ctrlPr>
                      </m:sSupPr>
                      <m:e>
                        <m:r>
                          <a:rPr lang="en-US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a</m:t>
                        </m:r>
                        <m:r>
                          <a:rPr lang="en-US" sz="4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b</m:t>
                        </m:r>
                        <m:r>
                          <a:rPr lang="en-US" sz="4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c</m:t>
                        </m:r>
                        <m:r>
                          <a:rPr lang="en-US" sz="4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d</m:t>
                        </m:r>
                        <m:r>
                          <a:rPr lang="en-US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)</m:t>
                        </m:r>
                      </m:e>
                      <m:sup>
                        <m:r>
                          <a:rPr lang="en-US" sz="4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=?</a:t>
                </a:r>
              </a:p>
              <a:p>
                <a:pPr marL="0" indent="0">
                  <a:buNone/>
                </a:pPr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3 = 3		</a:t>
                </a:r>
                <a:r>
                  <a:rPr lang="en-US" sz="36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1</a:t>
                </a:r>
                <a:endParaRPr lang="en-US" sz="44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   = 2 + 1	</a:t>
                </a:r>
                <a:r>
                  <a:rPr lang="en-US" sz="36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3 </a:t>
                </a:r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    = 1 + 1 + 1	</a:t>
                </a:r>
                <a:r>
                  <a:rPr lang="en-US" sz="36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1 ,1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6</a:t>
                </a:r>
                <a:endParaRPr lang="en-US" sz="44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584053"/>
              </a:xfrm>
              <a:blipFill>
                <a:blip r:embed="rId2"/>
                <a:stretch>
                  <a:fillRect l="-2377" t="-4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2884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Multinomial Theorem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667260" cy="4584053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r>
                          <a:rPr lang="en-US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en-US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en-US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=?</a:t>
                </a:r>
              </a:p>
              <a:p>
                <a:pPr marL="0" indent="0">
                  <a:buNone/>
                </a:pPr>
                <a:endParaRPr lang="en-US" sz="44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+</a:t>
                </a:r>
                <a:r>
                  <a:rPr lang="en-US" sz="4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+</a:t>
                </a:r>
                <a:r>
                  <a:rPr lang="en-US" sz="4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+</a:t>
                </a:r>
              </a:p>
              <a:p>
                <a:pPr marL="0" indent="0">
                  <a:buNone/>
                </a:pPr>
                <a:endParaRPr lang="en-US" sz="44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3(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+</a:t>
                </a:r>
                <a:r>
                  <a:rPr lang="en-US" sz="4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sz="4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𝑎𝑏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sz="4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sz="4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</a:p>
              <a:p>
                <a:pPr marL="0" indent="0">
                  <a:buNone/>
                </a:pPr>
                <a:r>
                  <a:rPr lang="en-US" sz="4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𝑎𝑐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sz="4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𝑏𝑐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+</a:t>
                </a:r>
                <a:r>
                  <a:rPr lang="en-US" sz="4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+</a:t>
                </a:r>
                <a:r>
                  <a:rPr lang="en-US" sz="4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sz="4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+</a:t>
                </a:r>
                <a:r>
                  <a:rPr lang="en-US" sz="4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𝑐𝑑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)+</a:t>
                </a:r>
              </a:p>
              <a:p>
                <a:pPr marL="0" indent="0">
                  <a:buNone/>
                </a:pPr>
                <a:endParaRPr lang="en-US" sz="44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6</a:t>
                </a:r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𝑏𝑑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𝑐𝑑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𝑐𝑑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US" sz="44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667260" cy="4584053"/>
              </a:xfrm>
              <a:blipFill>
                <a:blip r:embed="rId2"/>
                <a:stretch>
                  <a:fillRect l="-1830" t="-5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3985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0</a:t>
            </a:r>
            <a:r>
              <a:rPr lang="en-US" sz="3600" b="1" baseline="30000" dirty="0">
                <a:solidFill>
                  <a:prstClr val="black"/>
                </a:solidFill>
              </a:rPr>
              <a:t>th</a:t>
            </a:r>
            <a:r>
              <a:rPr lang="en-US" sz="3600" b="1" dirty="0">
                <a:solidFill>
                  <a:prstClr val="black"/>
                </a:solidFill>
              </a:rPr>
              <a:t> Level of the 4</a:t>
            </a:r>
            <a:r>
              <a:rPr lang="en-US" sz="3600" b="1" baseline="30000" dirty="0">
                <a:solidFill>
                  <a:prstClr val="black"/>
                </a:solidFill>
              </a:rPr>
              <a:t>th</a:t>
            </a:r>
            <a:r>
              <a:rPr lang="en-US" sz="3600" b="1" dirty="0">
                <a:solidFill>
                  <a:prstClr val="black"/>
                </a:solidFill>
              </a:rPr>
              <a:t> Dimensional Hyper-Pascal’s Pyramid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       1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0" y="4001294"/>
            <a:ext cx="186431" cy="213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69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“two bumps”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(3, 0, 0, 0)</a:t>
            </a:r>
          </a:p>
          <a:p>
            <a:pPr marL="0" indent="0">
              <a:buNone/>
            </a:pPr>
            <a:r>
              <a:rPr lang="en-US" dirty="0"/>
              <a:t>(2, 1, 0, 0)</a:t>
            </a:r>
          </a:p>
          <a:p>
            <a:pPr marL="0" indent="0">
              <a:buNone/>
            </a:pPr>
            <a:r>
              <a:rPr lang="en-US" dirty="0"/>
              <a:t>(1, 2, 0, 0)  (2, 0, 1, 0)</a:t>
            </a:r>
          </a:p>
          <a:p>
            <a:pPr marL="0" indent="0">
              <a:buNone/>
            </a:pPr>
            <a:r>
              <a:rPr lang="en-US" dirty="0"/>
              <a:t>(0, 3, 0, 0)  (1, 1, 1, 0)</a:t>
            </a:r>
          </a:p>
          <a:p>
            <a:pPr marL="0" indent="0">
              <a:buNone/>
            </a:pPr>
            <a:r>
              <a:rPr lang="en-US" dirty="0"/>
              <a:t>(0, 2, 1, 0)  (1, 0, 2, 0)</a:t>
            </a:r>
          </a:p>
          <a:p>
            <a:pPr marL="0" indent="0">
              <a:buNone/>
            </a:pPr>
            <a:r>
              <a:rPr lang="en-US" dirty="0"/>
              <a:t>(0, 1, 2, 0)</a:t>
            </a:r>
          </a:p>
          <a:p>
            <a:pPr marL="0" indent="0">
              <a:buNone/>
            </a:pPr>
            <a:r>
              <a:rPr lang="en-US" dirty="0"/>
              <a:t>(0, 0, 3, 0)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1473694" y="2734323"/>
            <a:ext cx="1589102" cy="2041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1473694" y="3737499"/>
            <a:ext cx="0" cy="2637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473694" y="3222594"/>
            <a:ext cx="1589102" cy="2130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860" y="4239333"/>
            <a:ext cx="231668" cy="3779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778" y="4727604"/>
            <a:ext cx="231668" cy="3779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962" y="3737499"/>
            <a:ext cx="231668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4974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0</a:t>
            </a:r>
            <a:r>
              <a:rPr lang="en-US" sz="3600" b="1" baseline="30000" dirty="0">
                <a:solidFill>
                  <a:prstClr val="black"/>
                </a:solidFill>
              </a:rPr>
              <a:t>th</a:t>
            </a:r>
            <a:r>
              <a:rPr lang="en-US" sz="3600" b="1" dirty="0">
                <a:solidFill>
                  <a:prstClr val="black"/>
                </a:solidFill>
              </a:rPr>
              <a:t> &amp; 1</a:t>
            </a:r>
            <a:r>
              <a:rPr lang="en-US" sz="3600" b="1" baseline="30000" dirty="0">
                <a:solidFill>
                  <a:prstClr val="black"/>
                </a:solidFill>
              </a:rPr>
              <a:t>st</a:t>
            </a:r>
            <a:r>
              <a:rPr lang="en-US" sz="3600" b="1" dirty="0">
                <a:solidFill>
                  <a:prstClr val="black"/>
                </a:solidFill>
              </a:rPr>
              <a:t>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1a</a:t>
            </a:r>
          </a:p>
          <a:p>
            <a:pPr marL="0" indent="0">
              <a:buNone/>
            </a:pPr>
            <a:r>
              <a:rPr lang="en-US" dirty="0"/>
              <a:t>										1d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      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1b					1c</a:t>
            </a:r>
          </a:p>
        </p:txBody>
      </p:sp>
      <p:sp>
        <p:nvSpPr>
          <p:cNvPr id="28" name="Star: 5 Points 27"/>
          <p:cNvSpPr/>
          <p:nvPr/>
        </p:nvSpPr>
        <p:spPr>
          <a:xfrm>
            <a:off x="1473692" y="2006353"/>
            <a:ext cx="177554" cy="20418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/>
          <p:cNvSpPr/>
          <p:nvPr/>
        </p:nvSpPr>
        <p:spPr>
          <a:xfrm>
            <a:off x="4533528" y="5762349"/>
            <a:ext cx="177554" cy="20418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r: 5 Points 29"/>
          <p:cNvSpPr/>
          <p:nvPr/>
        </p:nvSpPr>
        <p:spPr>
          <a:xfrm>
            <a:off x="7525304" y="5824639"/>
            <a:ext cx="177554" cy="20418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5 Points 30"/>
          <p:cNvSpPr/>
          <p:nvPr/>
        </p:nvSpPr>
        <p:spPr>
          <a:xfrm>
            <a:off x="10591059" y="2675733"/>
            <a:ext cx="177554" cy="20418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cxnSpLocks/>
          </p:cNvCxnSpPr>
          <p:nvPr/>
        </p:nvCxnSpPr>
        <p:spPr>
          <a:xfrm flipH="1" flipV="1">
            <a:off x="1708961" y="2219680"/>
            <a:ext cx="4475078" cy="19438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cxnSpLocks/>
          </p:cNvCxnSpPr>
          <p:nvPr/>
        </p:nvCxnSpPr>
        <p:spPr>
          <a:xfrm flipV="1">
            <a:off x="6184039" y="2825532"/>
            <a:ext cx="4401103" cy="13379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/>
          </p:cNvCxnSpPr>
          <p:nvPr/>
        </p:nvCxnSpPr>
        <p:spPr>
          <a:xfrm>
            <a:off x="6184039" y="4134606"/>
            <a:ext cx="1369010" cy="17719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</p:cNvCxnSpPr>
          <p:nvPr/>
        </p:nvCxnSpPr>
        <p:spPr>
          <a:xfrm flipH="1">
            <a:off x="4697775" y="4163509"/>
            <a:ext cx="1478874" cy="16286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6096000" y="4041272"/>
            <a:ext cx="213034" cy="211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130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1</a:t>
            </a:r>
            <a:r>
              <a:rPr lang="en-US" sz="3600" b="1" baseline="30000" dirty="0">
                <a:solidFill>
                  <a:prstClr val="black"/>
                </a:solidFill>
              </a:rPr>
              <a:t>st</a:t>
            </a:r>
            <a:r>
              <a:rPr lang="en-US" sz="3600" b="1" dirty="0">
                <a:solidFill>
                  <a:prstClr val="black"/>
                </a:solidFill>
              </a:rPr>
              <a:t>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1a</a:t>
            </a:r>
          </a:p>
          <a:p>
            <a:pPr marL="0" indent="0">
              <a:buNone/>
            </a:pPr>
            <a:r>
              <a:rPr lang="en-US" dirty="0"/>
              <a:t>										1d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1b					1c</a:t>
            </a:r>
          </a:p>
        </p:txBody>
      </p:sp>
      <p:sp>
        <p:nvSpPr>
          <p:cNvPr id="28" name="Star: 5 Points 27"/>
          <p:cNvSpPr/>
          <p:nvPr/>
        </p:nvSpPr>
        <p:spPr>
          <a:xfrm>
            <a:off x="1473692" y="2006353"/>
            <a:ext cx="177554" cy="20418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/>
          <p:cNvSpPr/>
          <p:nvPr/>
        </p:nvSpPr>
        <p:spPr>
          <a:xfrm>
            <a:off x="4533528" y="5762349"/>
            <a:ext cx="177554" cy="20418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r: 5 Points 29"/>
          <p:cNvSpPr/>
          <p:nvPr/>
        </p:nvSpPr>
        <p:spPr>
          <a:xfrm>
            <a:off x="7525304" y="5824639"/>
            <a:ext cx="177554" cy="20418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5 Points 30"/>
          <p:cNvSpPr/>
          <p:nvPr/>
        </p:nvSpPr>
        <p:spPr>
          <a:xfrm>
            <a:off x="10591059" y="2675733"/>
            <a:ext cx="177554" cy="20418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940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1</a:t>
            </a:r>
            <a:r>
              <a:rPr lang="en-US" sz="3600" b="1" baseline="30000" dirty="0">
                <a:solidFill>
                  <a:prstClr val="black"/>
                </a:solidFill>
              </a:rPr>
              <a:t>st</a:t>
            </a:r>
            <a:r>
              <a:rPr lang="en-US" sz="3600" b="1" dirty="0">
                <a:solidFill>
                  <a:prstClr val="black"/>
                </a:solidFill>
              </a:rPr>
              <a:t> &amp; 2</a:t>
            </a:r>
            <a:r>
              <a:rPr lang="en-US" sz="3600" b="1" baseline="30000" dirty="0">
                <a:solidFill>
                  <a:prstClr val="black"/>
                </a:solidFill>
              </a:rPr>
              <a:t>nd</a:t>
            </a:r>
            <a:r>
              <a:rPr lang="en-US" sz="3600" b="1" dirty="0">
                <a:solidFill>
                  <a:prstClr val="black"/>
                </a:solidFill>
              </a:rPr>
              <a:t> Level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9800" dirty="0"/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9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9800" dirty="0"/>
                  <a:t>					      2ad</a:t>
                </a:r>
              </a:p>
              <a:p>
                <a:pPr marL="0" indent="0">
                  <a:buNone/>
                </a:pPr>
                <a:r>
                  <a:rPr lang="en-US" sz="9800" dirty="0"/>
                  <a:t>	      2ab	</a:t>
                </a:r>
              </a:p>
              <a:p>
                <a:pPr marL="0" indent="0">
                  <a:buNone/>
                </a:pPr>
                <a:r>
                  <a:rPr lang="en-US" sz="9800" dirty="0"/>
                  <a:t>				   2ac		        2bd</a:t>
                </a:r>
              </a:p>
              <a:p>
                <a:pPr marL="0" indent="0">
                  <a:buNone/>
                </a:pPr>
                <a:r>
                  <a:rPr lang="en-US" sz="9800" dirty="0"/>
                  <a:t>					2bc</a:t>
                </a:r>
              </a:p>
              <a:p>
                <a:pPr marL="0" lvl="0" indent="0">
                  <a:buNone/>
                </a:pPr>
                <a:r>
                  <a:rPr lang="en-US" sz="9800" dirty="0"/>
                  <a:t>			      </a:t>
                </a:r>
                <a:r>
                  <a:rPr lang="en-US" sz="9800" dirty="0">
                    <a:solidFill>
                      <a:prstClr val="black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9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9800" dirty="0">
                    <a:solidFill>
                      <a:prstClr val="black"/>
                    </a:solidFill>
                  </a:rPr>
                  <a:t>			      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9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98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endParaRPr lang="en-US" sz="98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9800" dirty="0">
                    <a:solidFill>
                      <a:prstClr val="black"/>
                    </a:solidFill>
                  </a:rPr>
                  <a:t>									2cd</a:t>
                </a:r>
              </a:p>
              <a:p>
                <a:pPr marL="0" lvl="0" indent="0">
                  <a:buNone/>
                </a:pPr>
                <a:r>
                  <a:rPr lang="en-US" sz="9800" dirty="0">
                    <a:solidFill>
                      <a:prstClr val="black"/>
                    </a:solidFill>
                  </a:rPr>
                  <a:t>									         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9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9800" dirty="0">
                    <a:solidFill>
                      <a:prstClr val="black"/>
                    </a:solidFill>
                  </a:rPr>
                  <a:t>	      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>
            <a:cxnSpLocks/>
          </p:cNvCxnSpPr>
          <p:nvPr/>
        </p:nvCxnSpPr>
        <p:spPr>
          <a:xfrm>
            <a:off x="1562470" y="2947387"/>
            <a:ext cx="9170633" cy="2689934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 flipH="1">
            <a:off x="10635448" y="5579616"/>
            <a:ext cx="97655" cy="1154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>
            <a:off x="1513642" y="2889683"/>
            <a:ext cx="97655" cy="1154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H="1">
            <a:off x="6050131" y="4234649"/>
            <a:ext cx="97655" cy="1154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H="1">
            <a:off x="9083335" y="5110579"/>
            <a:ext cx="97655" cy="1154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H="1">
            <a:off x="7565254" y="4649365"/>
            <a:ext cx="97655" cy="1154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H="1">
            <a:off x="4573479" y="3796684"/>
            <a:ext cx="97655" cy="1154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flipH="1">
            <a:off x="2984376" y="3317289"/>
            <a:ext cx="97655" cy="1154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flipH="1">
            <a:off x="7555636" y="3796683"/>
            <a:ext cx="97655" cy="1154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flipH="1">
            <a:off x="4573478" y="4659297"/>
            <a:ext cx="97655" cy="1154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flipH="1">
            <a:off x="6050131" y="3317288"/>
            <a:ext cx="97655" cy="1154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27"/>
          <p:cNvSpPr/>
          <p:nvPr/>
        </p:nvSpPr>
        <p:spPr>
          <a:xfrm>
            <a:off x="1473692" y="2006353"/>
            <a:ext cx="177554" cy="20418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/>
          <p:cNvSpPr/>
          <p:nvPr/>
        </p:nvSpPr>
        <p:spPr>
          <a:xfrm>
            <a:off x="4533528" y="5762349"/>
            <a:ext cx="177554" cy="20418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r: 5 Points 29"/>
          <p:cNvSpPr/>
          <p:nvPr/>
        </p:nvSpPr>
        <p:spPr>
          <a:xfrm>
            <a:off x="7525304" y="5824639"/>
            <a:ext cx="177554" cy="20418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5 Points 30"/>
          <p:cNvSpPr/>
          <p:nvPr/>
        </p:nvSpPr>
        <p:spPr>
          <a:xfrm>
            <a:off x="10591059" y="2675733"/>
            <a:ext cx="177554" cy="20418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cxnSpLocks/>
          </p:cNvCxnSpPr>
          <p:nvPr/>
        </p:nvCxnSpPr>
        <p:spPr>
          <a:xfrm>
            <a:off x="1562468" y="2272683"/>
            <a:ext cx="0" cy="617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651246" y="2272683"/>
            <a:ext cx="1333130" cy="10446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</p:cNvCxnSpPr>
          <p:nvPr/>
        </p:nvCxnSpPr>
        <p:spPr>
          <a:xfrm>
            <a:off x="1700073" y="2210539"/>
            <a:ext cx="2830496" cy="15861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735955" y="2120581"/>
            <a:ext cx="4259430" cy="11967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3082031" y="3500063"/>
            <a:ext cx="1421907" cy="22721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/>
          </p:cNvCxnSpPr>
          <p:nvPr/>
        </p:nvCxnSpPr>
        <p:spPr>
          <a:xfrm flipH="1" flipV="1">
            <a:off x="4611949" y="4838330"/>
            <a:ext cx="10356" cy="7989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4711082" y="4391489"/>
            <a:ext cx="1301320" cy="13708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</p:cNvCxnSpPr>
          <p:nvPr/>
        </p:nvCxnSpPr>
        <p:spPr>
          <a:xfrm flipV="1">
            <a:off x="4819093" y="3947372"/>
            <a:ext cx="2706211" cy="18772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0" idx="1"/>
          </p:cNvCxnSpPr>
          <p:nvPr/>
        </p:nvCxnSpPr>
        <p:spPr>
          <a:xfrm flipH="1" flipV="1">
            <a:off x="4711082" y="3912092"/>
            <a:ext cx="2814222" cy="19905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>
          <a:xfrm flipH="1" flipV="1">
            <a:off x="6189956" y="4391489"/>
            <a:ext cx="1335348" cy="14331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0" idx="0"/>
          </p:cNvCxnSpPr>
          <p:nvPr/>
        </p:nvCxnSpPr>
        <p:spPr>
          <a:xfrm flipH="1" flipV="1">
            <a:off x="7604463" y="4838330"/>
            <a:ext cx="9618" cy="9863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7742068" y="5225988"/>
            <a:ext cx="1291701" cy="6384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10679836" y="2947387"/>
            <a:ext cx="0" cy="25390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1" idx="2"/>
          </p:cNvCxnSpPr>
          <p:nvPr/>
        </p:nvCxnSpPr>
        <p:spPr>
          <a:xfrm flipH="1">
            <a:off x="9180990" y="2879918"/>
            <a:ext cx="1443979" cy="21970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7711736" y="2812450"/>
            <a:ext cx="2815699" cy="9842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cxnSpLocks/>
            <a:stCxn id="31" idx="1"/>
          </p:cNvCxnSpPr>
          <p:nvPr/>
        </p:nvCxnSpPr>
        <p:spPr>
          <a:xfrm flipH="1">
            <a:off x="6189957" y="2753725"/>
            <a:ext cx="4401102" cy="6212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7350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2</a:t>
            </a:r>
            <a:r>
              <a:rPr lang="en-US" sz="3600" b="1" baseline="30000" dirty="0">
                <a:solidFill>
                  <a:prstClr val="black"/>
                </a:solidFill>
              </a:rPr>
              <a:t>nd</a:t>
            </a:r>
            <a:r>
              <a:rPr lang="en-US" sz="3600" b="1" dirty="0">
                <a:solidFill>
                  <a:prstClr val="black"/>
                </a:solidFill>
              </a:rPr>
              <a:t> Level of the 4</a:t>
            </a:r>
            <a:r>
              <a:rPr lang="en-US" sz="3600" b="1" baseline="30000" dirty="0">
                <a:solidFill>
                  <a:prstClr val="black"/>
                </a:solidFill>
              </a:rPr>
              <a:t>th</a:t>
            </a:r>
            <a:r>
              <a:rPr lang="en-US" sz="3600" b="1" dirty="0">
                <a:solidFill>
                  <a:prstClr val="black"/>
                </a:solidFill>
              </a:rPr>
              <a:t> Dimensional Hyper-Pascal’s Pyramid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68138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9800" dirty="0"/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9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9800" dirty="0"/>
                  <a:t>					      2ad</a:t>
                </a:r>
              </a:p>
              <a:p>
                <a:pPr marL="0" indent="0">
                  <a:buNone/>
                </a:pPr>
                <a:r>
                  <a:rPr lang="en-US" sz="9800" dirty="0"/>
                  <a:t>	      2ab	</a:t>
                </a:r>
              </a:p>
              <a:p>
                <a:pPr marL="0" indent="0">
                  <a:buNone/>
                </a:pPr>
                <a:r>
                  <a:rPr lang="en-US" sz="9800" dirty="0"/>
                  <a:t>				   2ac		        2bd</a:t>
                </a:r>
              </a:p>
              <a:p>
                <a:pPr marL="0" indent="0">
                  <a:buNone/>
                </a:pPr>
                <a:r>
                  <a:rPr lang="en-US" sz="9800" dirty="0"/>
                  <a:t>					2bc</a:t>
                </a:r>
              </a:p>
              <a:p>
                <a:pPr marL="0" lvl="0" indent="0">
                  <a:buNone/>
                </a:pPr>
                <a:r>
                  <a:rPr lang="en-US" sz="9800" dirty="0"/>
                  <a:t>			      </a:t>
                </a:r>
                <a:r>
                  <a:rPr lang="en-US" sz="9800" dirty="0">
                    <a:solidFill>
                      <a:prstClr val="black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9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9800" dirty="0">
                    <a:solidFill>
                      <a:prstClr val="black"/>
                    </a:solidFill>
                  </a:rPr>
                  <a:t>			      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9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98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endParaRPr lang="en-US" sz="98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9800" dirty="0">
                    <a:solidFill>
                      <a:prstClr val="black"/>
                    </a:solidFill>
                  </a:rPr>
                  <a:t>									2cd</a:t>
                </a:r>
              </a:p>
              <a:p>
                <a:pPr marL="0" lvl="0" indent="0">
                  <a:buNone/>
                </a:pPr>
                <a:r>
                  <a:rPr lang="en-US" sz="9800" dirty="0">
                    <a:solidFill>
                      <a:prstClr val="black"/>
                    </a:solidFill>
                  </a:rPr>
                  <a:t>									         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9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9800" dirty="0">
                    <a:solidFill>
                      <a:prstClr val="black"/>
                    </a:solidFill>
                  </a:rPr>
                  <a:t>	</a:t>
                </a:r>
              </a:p>
              <a:p>
                <a:pPr marL="0" lvl="0" indent="0">
                  <a:buNone/>
                </a:pPr>
                <a:r>
                  <a:rPr lang="en-US" sz="9800" dirty="0">
                    <a:solidFill>
                      <a:prstClr val="black"/>
                    </a:solidFill>
                  </a:rPr>
                  <a:t>       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68138"/>
              </a:xfrm>
              <a:blipFill>
                <a:blip r:embed="rId2"/>
                <a:stretch>
                  <a:fillRect l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>
            <a:cxnSpLocks/>
          </p:cNvCxnSpPr>
          <p:nvPr/>
        </p:nvCxnSpPr>
        <p:spPr>
          <a:xfrm>
            <a:off x="1562470" y="2947387"/>
            <a:ext cx="9170633" cy="2689934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 flipH="1">
            <a:off x="10635448" y="5579616"/>
            <a:ext cx="97655" cy="1154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>
            <a:off x="1513642" y="2889683"/>
            <a:ext cx="97655" cy="1154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H="1">
            <a:off x="6050131" y="4234649"/>
            <a:ext cx="97655" cy="1154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H="1">
            <a:off x="9083335" y="5110579"/>
            <a:ext cx="97655" cy="1154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H="1">
            <a:off x="7565254" y="4649365"/>
            <a:ext cx="97655" cy="1154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H="1">
            <a:off x="4573479" y="3796684"/>
            <a:ext cx="97655" cy="1154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flipH="1">
            <a:off x="2984376" y="3317289"/>
            <a:ext cx="97655" cy="1154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flipH="1">
            <a:off x="7555636" y="3796683"/>
            <a:ext cx="97655" cy="1154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flipH="1">
            <a:off x="4573478" y="4659297"/>
            <a:ext cx="97655" cy="1154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flipH="1">
            <a:off x="6050131" y="3317288"/>
            <a:ext cx="97655" cy="1154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4841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(1111)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= 1,234,321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68138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9800" dirty="0"/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9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9800" dirty="0"/>
                  <a:t>					      2ad</a:t>
                </a:r>
              </a:p>
              <a:p>
                <a:pPr marL="0" indent="0">
                  <a:buNone/>
                </a:pPr>
                <a:r>
                  <a:rPr lang="en-US" sz="9800" dirty="0"/>
                  <a:t>	      2ab	</a:t>
                </a:r>
              </a:p>
              <a:p>
                <a:pPr marL="0" indent="0">
                  <a:buNone/>
                </a:pPr>
                <a:r>
                  <a:rPr lang="en-US" sz="9800" dirty="0"/>
                  <a:t>				   2ac		        2bd</a:t>
                </a:r>
              </a:p>
              <a:p>
                <a:pPr marL="0" indent="0">
                  <a:buNone/>
                </a:pPr>
                <a:r>
                  <a:rPr lang="en-US" sz="9800" dirty="0"/>
                  <a:t>					2bc</a:t>
                </a:r>
              </a:p>
              <a:p>
                <a:pPr marL="0" lvl="0" indent="0">
                  <a:buNone/>
                </a:pPr>
                <a:r>
                  <a:rPr lang="en-US" sz="9800" dirty="0"/>
                  <a:t>			      </a:t>
                </a:r>
                <a:r>
                  <a:rPr lang="en-US" sz="9800" dirty="0">
                    <a:solidFill>
                      <a:prstClr val="black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9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9800" dirty="0">
                    <a:solidFill>
                      <a:prstClr val="black"/>
                    </a:solidFill>
                  </a:rPr>
                  <a:t>			      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9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98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endParaRPr lang="en-US" sz="98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9800" dirty="0">
                    <a:solidFill>
                      <a:prstClr val="black"/>
                    </a:solidFill>
                  </a:rPr>
                  <a:t>									2cd</a:t>
                </a:r>
              </a:p>
              <a:p>
                <a:pPr marL="0" lvl="0" indent="0">
                  <a:buNone/>
                </a:pPr>
                <a:r>
                  <a:rPr lang="en-US" sz="9800" u="sng" dirty="0">
                    <a:solidFill>
                      <a:prstClr val="black"/>
                    </a:solidFill>
                  </a:rPr>
                  <a:t>+ (coefficients)							         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800" i="1" u="sng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800" b="0" i="1" u="sng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9800" i="1" u="sng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9800" u="sng" dirty="0">
                    <a:solidFill>
                      <a:prstClr val="black"/>
                    </a:solidFill>
                  </a:rPr>
                  <a:t>	</a:t>
                </a:r>
              </a:p>
              <a:p>
                <a:pPr marL="0" lvl="0" indent="0">
                  <a:buNone/>
                </a:pPr>
                <a:r>
                  <a:rPr lang="en-US" sz="9800" dirty="0">
                    <a:solidFill>
                      <a:prstClr val="black"/>
                    </a:solidFill>
                  </a:rPr>
                  <a:t>         1		   2		3	        4		   3		2	        1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68138"/>
              </a:xfrm>
              <a:blipFill>
                <a:blip r:embed="rId3"/>
                <a:stretch>
                  <a:fillRect l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>
            <a:cxnSpLocks/>
          </p:cNvCxnSpPr>
          <p:nvPr/>
        </p:nvCxnSpPr>
        <p:spPr>
          <a:xfrm>
            <a:off x="1562470" y="2947387"/>
            <a:ext cx="9170633" cy="2689934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 flipH="1">
            <a:off x="10635448" y="5579616"/>
            <a:ext cx="97655" cy="1154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>
            <a:off x="1513642" y="2889683"/>
            <a:ext cx="97655" cy="1154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H="1">
            <a:off x="6050131" y="4234649"/>
            <a:ext cx="97655" cy="1154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H="1">
            <a:off x="9083335" y="5110579"/>
            <a:ext cx="97655" cy="1154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H="1">
            <a:off x="7565254" y="4649365"/>
            <a:ext cx="97655" cy="1154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H="1">
            <a:off x="4573479" y="3796684"/>
            <a:ext cx="97655" cy="1154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flipH="1">
            <a:off x="2984376" y="3317289"/>
            <a:ext cx="97655" cy="1154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flipH="1">
            <a:off x="7555636" y="3796683"/>
            <a:ext cx="97655" cy="1154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flipH="1">
            <a:off x="4573478" y="4659297"/>
            <a:ext cx="97655" cy="1154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flipH="1">
            <a:off x="6050131" y="3317288"/>
            <a:ext cx="97655" cy="1154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4668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(111,111,111)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= 12,345,678,987,654,321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32154" y="1825625"/>
                <a:ext cx="10421645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4400" dirty="0">
                    <a:solidFill>
                      <a:prstClr val="black"/>
                    </a:solidFill>
                    <a:latin typeface="Calibri Light" panose="020F0302020204030204"/>
                    <a:ea typeface="+mj-ea"/>
                    <a:cs typeface="+mj-cs"/>
                  </a:rPr>
                  <a:t>How About Ten Ones?</a:t>
                </a:r>
                <a:endParaRPr lang="en-US" sz="4400" i="1" dirty="0">
                  <a:solidFill>
                    <a:prstClr val="black"/>
                  </a:solidFill>
                  <a:latin typeface="Cambria Math" panose="02040503050406030204" pitchFamily="18" charset="0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(</m:t>
                        </m:r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1,0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1</m:t>
                        </m:r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0,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1</m:t>
                        </m:r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0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1</m:t>
                        </m:r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,0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1</m:t>
                        </m:r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0,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1</m:t>
                        </m:r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0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1</m:t>
                        </m:r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,0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1</m:t>
                        </m:r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0,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1</m:t>
                        </m:r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0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1)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libri Light" panose="020F0302020204030204"/>
                    <a:ea typeface="+mj-ea"/>
                    <a:cs typeface="+mj-cs"/>
                  </a:rPr>
                  <a:t> =</a:t>
                </a:r>
              </a:p>
              <a:p>
                <a:pPr marL="0" indent="0">
                  <a:buNone/>
                </a:pPr>
                <a:endParaRPr lang="en-US" sz="4400" dirty="0">
                  <a:solidFill>
                    <a:prstClr val="black"/>
                  </a:solidFill>
                  <a:latin typeface="Calibri Light" panose="020F0302020204030204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r>
                  <a:rPr lang="en-US" sz="4300" dirty="0">
                    <a:solidFill>
                      <a:prstClr val="black"/>
                    </a:solidFill>
                    <a:latin typeface="Calibri Light" panose="020F0302020204030204"/>
                    <a:ea typeface="+mj-ea"/>
                    <a:cs typeface="+mj-cs"/>
                  </a:rPr>
                  <a:t>10203040506070809</a:t>
                </a:r>
                <a:r>
                  <a:rPr lang="en-US" sz="4300" dirty="0">
                    <a:solidFill>
                      <a:srgbClr val="FF0000"/>
                    </a:solidFill>
                    <a:latin typeface="Calibri Light" panose="020F0302020204030204"/>
                    <a:ea typeface="+mj-ea"/>
                    <a:cs typeface="+mj-cs"/>
                  </a:rPr>
                  <a:t>10</a:t>
                </a:r>
                <a:r>
                  <a:rPr lang="en-US" sz="4300" dirty="0">
                    <a:solidFill>
                      <a:prstClr val="black"/>
                    </a:solidFill>
                    <a:latin typeface="Calibri Light" panose="020F0302020204030204"/>
                    <a:ea typeface="+mj-ea"/>
                    <a:cs typeface="+mj-cs"/>
                  </a:rPr>
                  <a:t>090807060504030201</a:t>
                </a:r>
                <a:endParaRPr lang="en-US" sz="43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2154" y="1825625"/>
                <a:ext cx="10421645" cy="4351338"/>
              </a:xfrm>
              <a:blipFill>
                <a:blip r:embed="rId3"/>
                <a:stretch>
                  <a:fillRect l="-2399" t="-4202" r="-2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07955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7850"/>
          </a:xfrm>
        </p:spPr>
        <p:txBody>
          <a:bodyPr>
            <a:normAutofit/>
          </a:bodyPr>
          <a:lstStyle/>
          <a:p>
            <a:r>
              <a:rPr lang="en-US" sz="3600" b="1" dirty="0"/>
              <a:t>Third Level of the 4</a:t>
            </a:r>
            <a:r>
              <a:rPr lang="en-US" sz="3600" b="1" baseline="30000" dirty="0"/>
              <a:t>th</a:t>
            </a:r>
            <a:r>
              <a:rPr lang="en-US" sz="3600" b="1" dirty="0"/>
              <a:t> Dimensional Hyper-Pascal’s Pyramid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049" y="1162976"/>
            <a:ext cx="11088209" cy="5013987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(3,0,0,0) (2,1,0,0) (1,2,0,0) (0,3,0,0) (0,2,1,0) (0,1,2,0) (0,0,3,0) (0,0,2,1) (0,0,1,2) (0,0,0,3) 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/>
              <a:t>                                (2,0,1,0) (1,1,1,0) (1,0,2,0) (0,2,0,1) (0,1,1,1) (0,1,0,2)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/>
              <a:t>                                                (2,0,0,1) (1,1,0,1) (1,0,1,1) (1,0,0,2)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658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785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Multinomial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7049" y="1162976"/>
                <a:ext cx="11088209" cy="501398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(3,0,0,0) (2,1,0,0) (1,2,0,0) (0,3,0,0) (0,2,1,0) (0,1,2,0) (0,0,3,0) (0,0,2,1) (0,0,1,2) (0,0,0,3)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       1              3             3              1              3              3              1              3              3             1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                  (2,0,1,0) (1,1,1,0) (1,0,2,0) (0,2,0,1) (0,1,1,1) (0,1,0,2)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                                       3              6              3             3              6              3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                                  (2,0,0,1) (1,1,0,1) (1,0,1,1) (1,0,0,2)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                                                       3              6             6              3</a:t>
                </a:r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600" dirty="0"/>
                  <a:t> = </a:t>
                </a:r>
                <a:r>
                  <a:rPr lang="en-US" sz="3600" dirty="0">
                    <a:solidFill>
                      <a:srgbClr val="FF0000"/>
                    </a:solidFill>
                  </a:rPr>
                  <a:t>1</a:t>
                </a:r>
                <a:r>
                  <a:rPr lang="en-US" sz="3600" dirty="0"/>
                  <a:t>		</a:t>
                </a:r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= </a:t>
                </a:r>
                <a:r>
                  <a:rPr lang="en-US" sz="3600" dirty="0">
                    <a:solidFill>
                      <a:srgbClr val="FF0000"/>
                    </a:solidFill>
                  </a:rPr>
                  <a:t>3</a:t>
                </a:r>
                <a:r>
                  <a:rPr lang="en-US" sz="3600" dirty="0">
                    <a:solidFill>
                      <a:prstClr val="black"/>
                    </a:solidFill>
                  </a:rPr>
                  <a:t> 	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1,1,1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= </a:t>
                </a:r>
                <a:r>
                  <a:rPr lang="en-US" sz="3600" dirty="0">
                    <a:solidFill>
                      <a:srgbClr val="FF0000"/>
                    </a:solidFill>
                  </a:rPr>
                  <a:t>6</a:t>
                </a:r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/>
                  <a:t>		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7049" y="1162976"/>
                <a:ext cx="11088209" cy="5013987"/>
              </a:xfrm>
              <a:blipFill>
                <a:blip r:embed="rId2"/>
                <a:stretch>
                  <a:fillRect l="-880" r="-1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56683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7850"/>
          </a:xfrm>
        </p:spPr>
        <p:txBody>
          <a:bodyPr>
            <a:normAutofit/>
          </a:bodyPr>
          <a:lstStyle/>
          <a:p>
            <a:r>
              <a:rPr lang="en-US" sz="3600" b="1" dirty="0"/>
              <a:t>Third Level of the 4</a:t>
            </a:r>
            <a:r>
              <a:rPr lang="en-US" sz="3600" b="1" baseline="30000" dirty="0"/>
              <a:t>th</a:t>
            </a:r>
            <a:r>
              <a:rPr lang="en-US" sz="3600" b="1" dirty="0"/>
              <a:t> Dimensional Hyper-Pascal’s Pyramid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049" y="1162976"/>
            <a:ext cx="11088209" cy="5013987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(3,0,0,0) (2,1,0,0) (1,2,0,0) (0,3,0,0) (0,2,1,0) (0,1,2,0) (0,0,3,0) (0,0,2,1) (0,0,1,2) (0,0,0,3)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      1              3             3              1              3              3              1              3              3             1</a:t>
            </a:r>
          </a:p>
          <a:p>
            <a:pPr marL="0" indent="0">
              <a:buNone/>
            </a:pPr>
            <a:r>
              <a:rPr lang="en-US" sz="2400" dirty="0"/>
              <a:t>                                (2,0,1,0) (1,1,1,0) (1,0,2,0) (0,2,0,1) (0,1,1,1) (0,1,0,2)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                                      3              6              3             3              6              3</a:t>
            </a:r>
          </a:p>
          <a:p>
            <a:pPr marL="0" indent="0">
              <a:buNone/>
            </a:pPr>
            <a:r>
              <a:rPr lang="en-US" sz="2400" dirty="0"/>
              <a:t>                                                (2,0,0,1) (1,1,0,1) (1,0,1,1) (1,0,0,2)</a:t>
            </a:r>
          </a:p>
          <a:p>
            <a:pPr marL="0" indent="0">
              <a:buNone/>
            </a:pPr>
            <a:r>
              <a:rPr lang="en-US" sz="2400" u="sng" dirty="0">
                <a:solidFill>
                  <a:srgbClr val="FF0000"/>
                </a:solidFill>
              </a:rPr>
              <a:t>+                                                     3              6             6              3                           (double digit)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     01            03           06           10            12           12            10           06             03          01</a:t>
            </a:r>
          </a:p>
          <a:p>
            <a:pPr marL="0" indent="0">
              <a:buNone/>
            </a:pPr>
            <a:r>
              <a:rPr lang="en-US" dirty="0"/>
              <a:t> 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784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7850"/>
          </a:xfrm>
        </p:spPr>
        <p:txBody>
          <a:bodyPr>
            <a:normAutofit/>
          </a:bodyPr>
          <a:lstStyle/>
          <a:p>
            <a:r>
              <a:rPr lang="en-US" sz="3600" b="1" dirty="0"/>
              <a:t>Third Level of the 4</a:t>
            </a:r>
            <a:r>
              <a:rPr lang="en-US" sz="3600" b="1" baseline="30000" dirty="0"/>
              <a:t>th</a:t>
            </a:r>
            <a:r>
              <a:rPr lang="en-US" sz="3600" b="1" dirty="0"/>
              <a:t> Dimensional Hyper-Pascal’s Pyramid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7049" y="1162976"/>
                <a:ext cx="11088209" cy="5013987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(3,0,0,0) (2,1,0,0) (1,2,0,0) (0,3,0,0) (0,2,1,0) (0,1,2,0) (0,0,3,0) (0,0,2,1) (0,0,1,2) (0,0,0,3)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       1              3             3              1              3              3              1              3              3             1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                  (2,0,1,0) (1,1,1,0) (1,0,2,0) (0,2,0,1) (0,1,1,1) (0,1,0,2)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                                       3              6              3             3              6              3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                                  (2,0,0,1) (1,1,0,1) (1,0,1,1) (1,0,0,2)</a:t>
                </a:r>
              </a:p>
              <a:p>
                <a:pPr marL="0" indent="0">
                  <a:buNone/>
                </a:pPr>
                <a:r>
                  <a:rPr lang="en-US" sz="2400" u="sng" dirty="0">
                    <a:solidFill>
                      <a:srgbClr val="FF0000"/>
                    </a:solidFill>
                  </a:rPr>
                  <a:t>+                                                     3              6             6              3                           (double digit)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      01            03           06           10            12           12            10           06             03          01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sz="4800" dirty="0"/>
                  <a:t>1,030,610,121,210,060,301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800" dirty="0"/>
                          <m:t>(1</m:t>
                        </m:r>
                        <m:r>
                          <m:rPr>
                            <m:nor/>
                          </m:rPr>
                          <a:rPr lang="en-US" sz="4800" b="0" i="0" dirty="0" smtClean="0"/>
                          <m:t>,</m:t>
                        </m:r>
                        <m:r>
                          <m:rPr>
                            <m:nor/>
                          </m:rPr>
                          <a:rPr lang="en-US" sz="4800" dirty="0"/>
                          <m:t>010</m:t>
                        </m:r>
                        <m:r>
                          <m:rPr>
                            <m:nor/>
                          </m:rPr>
                          <a:rPr lang="en-US" sz="4800" b="0" i="0" dirty="0" smtClean="0"/>
                          <m:t>,</m:t>
                        </m:r>
                        <m:r>
                          <m:rPr>
                            <m:nor/>
                          </m:rPr>
                          <a:rPr lang="en-US" sz="4800" dirty="0"/>
                          <m:t>101)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8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7049" y="1162976"/>
                <a:ext cx="11088209" cy="5013987"/>
              </a:xfrm>
              <a:blipFill>
                <a:blip r:embed="rId2"/>
                <a:stretch>
                  <a:fillRect l="-880" r="-1374" b="-4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314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“three bumps”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(3, 0, 0, 0)</a:t>
            </a:r>
          </a:p>
          <a:p>
            <a:pPr marL="0" indent="0">
              <a:buNone/>
            </a:pPr>
            <a:r>
              <a:rPr lang="en-US" dirty="0"/>
              <a:t>(2, 1, 0, 0)</a:t>
            </a:r>
          </a:p>
          <a:p>
            <a:pPr marL="0" indent="0">
              <a:buNone/>
            </a:pPr>
            <a:r>
              <a:rPr lang="en-US" dirty="0"/>
              <a:t>(1, 2, 0, 0)  (2, 0, 1, 0)</a:t>
            </a:r>
          </a:p>
          <a:p>
            <a:pPr marL="0" indent="0">
              <a:buNone/>
            </a:pPr>
            <a:r>
              <a:rPr lang="en-US" dirty="0"/>
              <a:t>(0, 3, 0, 0)  (1, 1, 1, 0)  (2, 0, 0, 1)</a:t>
            </a:r>
          </a:p>
          <a:p>
            <a:pPr marL="0" indent="0">
              <a:buNone/>
            </a:pPr>
            <a:r>
              <a:rPr lang="en-US" dirty="0"/>
              <a:t>(0, 2, 1, 0)  (1, 0, 2, 0)  (1, 1, 0, 1)</a:t>
            </a:r>
          </a:p>
          <a:p>
            <a:pPr marL="0" indent="0">
              <a:buNone/>
            </a:pPr>
            <a:r>
              <a:rPr lang="en-US" dirty="0"/>
              <a:t>(0, 1, 2, 0)  (0, 2, 0, 1)  (1, 0, 1, 1)</a:t>
            </a:r>
          </a:p>
          <a:p>
            <a:pPr marL="0" indent="0">
              <a:buNone/>
            </a:pPr>
            <a:r>
              <a:rPr lang="en-US" dirty="0"/>
              <a:t>(0, 0, 3, 0)  (0, 1, 1, 1)  (1, 0, 0, 2)</a:t>
            </a:r>
          </a:p>
          <a:p>
            <a:pPr marL="0" indent="0">
              <a:buNone/>
            </a:pPr>
            <a:r>
              <a:rPr lang="en-US" dirty="0"/>
              <a:t>(0, 0, 2, 1)  (0, 1, 0, 2)</a:t>
            </a:r>
          </a:p>
          <a:p>
            <a:pPr marL="0" indent="0">
              <a:buNone/>
            </a:pPr>
            <a:r>
              <a:rPr lang="en-US" dirty="0"/>
              <a:t>(0, 0, 1, 2)</a:t>
            </a:r>
          </a:p>
          <a:p>
            <a:pPr marL="0" indent="0">
              <a:buNone/>
            </a:pPr>
            <a:r>
              <a:rPr lang="en-US" dirty="0"/>
              <a:t>(0, 0, 0, 3)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49227" y="2947386"/>
            <a:ext cx="1438183" cy="1154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3249227" y="4518734"/>
            <a:ext cx="0" cy="1775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1768135" y="4518734"/>
            <a:ext cx="0" cy="1775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227" y="3312899"/>
            <a:ext cx="1560711" cy="2499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227" y="3751336"/>
            <a:ext cx="1560711" cy="2499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270" y="4136231"/>
            <a:ext cx="231668" cy="2926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301" y="4881955"/>
            <a:ext cx="231668" cy="2926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709" y="5342501"/>
            <a:ext cx="231668" cy="2926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543" y="3748525"/>
            <a:ext cx="1560711" cy="2499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135" y="4138593"/>
            <a:ext cx="1560711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6762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Paul Kinion &amp; Dustin </a:t>
            </a:r>
            <a:r>
              <a:rPr lang="en-US" sz="3600" dirty="0" err="1"/>
              <a:t>Haxton’s</a:t>
            </a:r>
            <a:r>
              <a:rPr lang="en-US" sz="3600" dirty="0"/>
              <a:t> Free Copy of </a:t>
            </a:r>
            <a:r>
              <a:rPr lang="en-US" sz="3600" dirty="0">
                <a:sym typeface="Symbol" panose="05050102010706020507" pitchFamily="18" charset="2"/>
              </a:rPr>
              <a:t></a:t>
            </a:r>
            <a:r>
              <a:rPr lang="en-US" sz="3600" dirty="0"/>
              <a:t>eta: Sampling Distributions for Small Samples </a:t>
            </a:r>
            <a:r>
              <a:rPr lang="en-US" sz="3600" u="sng" dirty="0">
                <a:hlinkClick r:id="rId2"/>
              </a:rPr>
              <a:t>http://www.rctc.edu/academics/math/sdss.html</a:t>
            </a:r>
            <a:endParaRPr lang="en-US" sz="3600" u="sng" dirty="0"/>
          </a:p>
          <a:p>
            <a:pPr marL="0" indent="0">
              <a:buNone/>
            </a:pPr>
            <a:endParaRPr lang="en-US" sz="3600" u="sng" dirty="0"/>
          </a:p>
          <a:p>
            <a:r>
              <a:rPr lang="en-US" sz="3600" dirty="0">
                <a:hlinkClick r:id="rId3"/>
              </a:rPr>
              <a:t>https://en.wikipedia.org/wiki/Pascal%27s_pyramid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>
                <a:hlinkClick r:id="rId4"/>
              </a:rPr>
              <a:t>https://en.wikipedia.org/wiki/Multinomial_theorem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178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Coefficients: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 </m:t>
                            </m:r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 …, </m:t>
                            </m:r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𝑅</m:t>
                            </m:r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(3, 0, 0, 0)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= 1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(2, 1, 0, 0)</a:t>
                </a:r>
              </a:p>
              <a:p>
                <a:pPr marL="0" indent="0">
                  <a:buNone/>
                </a:pPr>
                <a:r>
                  <a:rPr lang="en-US" dirty="0"/>
                  <a:t>(1, 2, 0, 0)  		(2, 0, 1, 0)</a:t>
                </a:r>
              </a:p>
              <a:p>
                <a:pPr marL="0" indent="0">
                  <a:buNone/>
                </a:pPr>
                <a:r>
                  <a:rPr lang="en-US" dirty="0"/>
                  <a:t>(0, 3, 0, 0)  		(1, 1, 1, 0)  		(2, 0, 0, 1)</a:t>
                </a:r>
              </a:p>
              <a:p>
                <a:pPr marL="0" indent="0">
                  <a:buNone/>
                </a:pPr>
                <a:r>
                  <a:rPr lang="en-US" dirty="0"/>
                  <a:t>(0, 2, 1, 0)  		(1, 0, 2, 0)  		(1, 1, 0, 1)</a:t>
                </a:r>
              </a:p>
              <a:p>
                <a:pPr marL="0" indent="0">
                  <a:buNone/>
                </a:pPr>
                <a:r>
                  <a:rPr lang="en-US" dirty="0"/>
                  <a:t>(0, 1, 2, 0)  		(0, 2, 0, 1)  		(1, 0, 1, 1)</a:t>
                </a:r>
              </a:p>
              <a:p>
                <a:pPr marL="0" indent="0">
                  <a:buNone/>
                </a:pPr>
                <a:r>
                  <a:rPr lang="en-US" dirty="0"/>
                  <a:t>(0, 0, 3, 0)  		(0, 1, 1, 1)  		(1, 0, 0, 2)</a:t>
                </a:r>
              </a:p>
              <a:p>
                <a:pPr marL="0" indent="0">
                  <a:buNone/>
                </a:pPr>
                <a:r>
                  <a:rPr lang="en-US" dirty="0"/>
                  <a:t>(0, 0, 2, 1)  		(0, 1, 0, 2)</a:t>
                </a:r>
              </a:p>
              <a:p>
                <a:pPr marL="0" indent="0">
                  <a:buNone/>
                </a:pPr>
                <a:r>
                  <a:rPr lang="en-US" dirty="0"/>
                  <a:t>(0, 0, 1, 2)</a:t>
                </a:r>
              </a:p>
              <a:p>
                <a:pPr marL="0" indent="0">
                  <a:buNone/>
                </a:pPr>
                <a:r>
                  <a:rPr lang="en-US" dirty="0"/>
                  <a:t>(0, 0, 0, 3)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401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876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2168</TotalTime>
  <Words>2634</Words>
  <Application>Microsoft Office PowerPoint</Application>
  <PresentationFormat>Widescreen</PresentationFormat>
  <Paragraphs>676</Paragraphs>
  <Slides>80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9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1_Office Theme</vt:lpstr>
      <vt:lpstr>Document</vt:lpstr>
      <vt:lpstr>Recreational Exponentiation</vt:lpstr>
      <vt:lpstr>Recreational Exponentiation Theorem</vt:lpstr>
      <vt:lpstr>Multinomial Coefficients</vt:lpstr>
      <vt:lpstr>Example:  5^3</vt:lpstr>
      <vt:lpstr>Combinatorics Tree</vt:lpstr>
      <vt:lpstr>The “one bumps”</vt:lpstr>
      <vt:lpstr>The “two bumps”</vt:lpstr>
      <vt:lpstr>The “three bumps”</vt:lpstr>
      <vt:lpstr>Coefficients:(█(n@s(1), s(2), …, s(R)))</vt:lpstr>
      <vt:lpstr>Coefficients:(█(n@s(1), s(2), …, s(R)))</vt:lpstr>
      <vt:lpstr>Coefficients:(█(n@s(1), s(2), …, s(R)))</vt:lpstr>
      <vt:lpstr>Coefficients Sum to 64, 4^3 not 5^3 </vt:lpstr>
      <vt:lpstr>(█(n@s(1), s(2), …, s(R))) ∏1_(i=1)^R▒〖f(i)〗^s(i)  </vt:lpstr>
      <vt:lpstr>5^3=∑_█(All samples,   s,   of size n,@with repetition)▒〖(█(n@s(1), s(2), …, s(R))) ∏1_(i=1)^R▒〖f(i)〗^s(i)  〗= 125</vt:lpstr>
      <vt:lpstr>Example:  3^5</vt:lpstr>
      <vt:lpstr>Combinatorics Tree</vt:lpstr>
      <vt:lpstr>3^5 = 243</vt:lpstr>
      <vt:lpstr>Recreational Combination Theorem</vt:lpstr>
      <vt:lpstr>Example:  C(5, 3)</vt:lpstr>
      <vt:lpstr>Combinatorics Tree</vt:lpstr>
      <vt:lpstr>Coefficients:∏1_(i=1)^R▒〖C(f(i),s(i))〗</vt:lpstr>
      <vt:lpstr>Example:  C(6, 3)</vt:lpstr>
      <vt:lpstr>Combinatorics Tree</vt:lpstr>
      <vt:lpstr>Coefficients</vt:lpstr>
      <vt:lpstr>PowerPoint Presentation</vt:lpstr>
      <vt:lpstr>PowerPoint Presentation</vt:lpstr>
      <vt:lpstr>PowerPoint Presentation</vt:lpstr>
      <vt:lpstr>Left Clicks on Distributions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Pascal’s Triangle</vt:lpstr>
      <vt:lpstr>Level 4 of Pascal’s Triangle</vt:lpstr>
      <vt:lpstr>Level 5 of Pascal’s Triangle</vt:lpstr>
      <vt:lpstr>Level 5 of Pascal’s Triangle</vt:lpstr>
      <vt:lpstr>Binomial Coefficients</vt:lpstr>
      <vt:lpstr>Multinomial Coefficients</vt:lpstr>
      <vt:lpstr>Multinomial Coefficients</vt:lpstr>
      <vt:lpstr>Binomial Coefficients</vt:lpstr>
      <vt:lpstr>Pascal’s Ray</vt:lpstr>
      <vt:lpstr>Level 4 of Pascal’s Ray</vt:lpstr>
      <vt:lpstr>Monomial Coefficients</vt:lpstr>
      <vt:lpstr>Pascal’s Point</vt:lpstr>
      <vt:lpstr>Pascal’s Pyramid</vt:lpstr>
      <vt:lpstr>Level 2 of Pascal’s Pyramid</vt:lpstr>
      <vt:lpstr>〖(a+b+c)〗^2= a^2+b^2+c^2+2(ab+ac+bc)</vt:lpstr>
      <vt:lpstr>〖(111)〗^2=12,321</vt:lpstr>
      <vt:lpstr>Levels 2 &amp; 3 of Pascal’s Pyramid</vt:lpstr>
      <vt:lpstr>Level 3 of Pascal’s Pyramid</vt:lpstr>
      <vt:lpstr>Level 3 of Pascal’s Pyramid</vt:lpstr>
      <vt:lpstr>Level 3 of Pascal’s Pyramid</vt:lpstr>
      <vt:lpstr>Level 4 of Pascal’s Pyramid</vt:lpstr>
      <vt:lpstr>Level 4 of Pascal’s Pyramid</vt:lpstr>
      <vt:lpstr>Level 5 of Pascal’s Pyramid</vt:lpstr>
      <vt:lpstr>          01  05  15   30  45   51  45   30  15   05  01</vt:lpstr>
      <vt:lpstr> 〖(10101)〗^5=105,153,045,514,530,150,501</vt:lpstr>
      <vt:lpstr>Trinomial Theorem Example</vt:lpstr>
      <vt:lpstr>Trinomial Coefficients</vt:lpstr>
      <vt:lpstr>Trinomial Theorem Example</vt:lpstr>
      <vt:lpstr>Multinomial Theorem Example</vt:lpstr>
      <vt:lpstr>Multinomial Theorem Example</vt:lpstr>
      <vt:lpstr>0th Level of the 4th Dimensional Hyper-Pascal’s Pyramid</vt:lpstr>
      <vt:lpstr>0th &amp; 1st Level</vt:lpstr>
      <vt:lpstr>1st Level</vt:lpstr>
      <vt:lpstr>1st &amp; 2nd Level</vt:lpstr>
      <vt:lpstr>2nd Level of the 4th Dimensional Hyper-Pascal’s Pyramid</vt:lpstr>
      <vt:lpstr>〖(1111)〗^2 = 1,234,321</vt:lpstr>
      <vt:lpstr>〖(111,111,111)〗^2 = 12,345,678,987,654,321</vt:lpstr>
      <vt:lpstr>Third Level of the 4th Dimensional Hyper-Pascal’s Pyramid</vt:lpstr>
      <vt:lpstr>Multinomial Coefficients</vt:lpstr>
      <vt:lpstr>Third Level of the 4th Dimensional Hyper-Pascal’s Pyramid</vt:lpstr>
      <vt:lpstr>Third Level of the 4th Dimensional Hyper-Pascal’s Pyramid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Recreational Exponentiation</dc:title>
  <dc:creator>Paul Kinion</dc:creator>
  <cp:lastModifiedBy>Paul Kinion</cp:lastModifiedBy>
  <cp:revision>144</cp:revision>
  <dcterms:created xsi:type="dcterms:W3CDTF">2017-03-27T15:52:07Z</dcterms:created>
  <dcterms:modified xsi:type="dcterms:W3CDTF">2017-04-16T15:17:10Z</dcterms:modified>
</cp:coreProperties>
</file>