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309" r:id="rId2"/>
    <p:sldId id="310" r:id="rId3"/>
    <p:sldId id="269" r:id="rId4"/>
    <p:sldId id="275" r:id="rId5"/>
    <p:sldId id="281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7E68-8F7F-A240-B4D8-7BCDAFF472A1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FD538-45AF-6445-B811-2CD2C2564C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-5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-5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-5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-5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B6FDB-A3BE-A84F-8CC2-589AE4985B5B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5</a:t>
            </a:fld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-5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098A-B484-454D-8A3D-6D2563F3B480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C389-8DC2-2443-BB0A-EB33EEF93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098A-B484-454D-8A3D-6D2563F3B480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C389-8DC2-2443-BB0A-EB33EEF93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098A-B484-454D-8A3D-6D2563F3B480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C389-8DC2-2443-BB0A-EB33EEF93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098A-B484-454D-8A3D-6D2563F3B480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C389-8DC2-2443-BB0A-EB33EEF93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098A-B484-454D-8A3D-6D2563F3B480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C389-8DC2-2443-BB0A-EB33EEF93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098A-B484-454D-8A3D-6D2563F3B480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C389-8DC2-2443-BB0A-EB33EEF93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098A-B484-454D-8A3D-6D2563F3B480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C389-8DC2-2443-BB0A-EB33EEF93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098A-B484-454D-8A3D-6D2563F3B480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C389-8DC2-2443-BB0A-EB33EEF93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098A-B484-454D-8A3D-6D2563F3B480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C389-8DC2-2443-BB0A-EB33EEF93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098A-B484-454D-8A3D-6D2563F3B480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C389-8DC2-2443-BB0A-EB33EEF93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098A-B484-454D-8A3D-6D2563F3B480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C389-8DC2-2443-BB0A-EB33EEF93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098A-B484-454D-8A3D-6D2563F3B480}" type="datetimeFigureOut">
              <a:rPr lang="en-US" smtClean="0"/>
              <a:pPr/>
              <a:t>3/16/17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C389-8DC2-2443-BB0A-EB33EEF93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51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5" Type="http://schemas.openxmlformats.org/officeDocument/2006/relationships/image" Target="../media/image2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7477" y="2579812"/>
            <a:ext cx="41536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</a:rPr>
              <a:t>Variation: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smtClean="0">
                <a:solidFill>
                  <a:srgbClr val="984807"/>
                </a:solidFill>
              </a:rPr>
              <a:t>The team hides a pair of identical pentominoes but one is a 180° rotation of the other about the origin. The two may not touch.</a:t>
            </a:r>
            <a:endParaRPr lang="en-US" sz="3200" b="1" dirty="0">
              <a:solidFill>
                <a:srgbClr val="984807"/>
              </a:solidFill>
              <a:latin typeface="Times New Roman" charset="0"/>
            </a:endParaRPr>
          </a:p>
        </p:txBody>
      </p:sp>
      <p:pic>
        <p:nvPicPr>
          <p:cNvPr id="10" name="Picture 9" descr="two L-pentominoes rotated 180°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 l="17728" t="10347" r="41055" b="3520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 l="17728" t="10347" r="41055" b="35208"/>
              <a:stretch>
                <a:fillRect/>
              </a:stretch>
            </p:blipFill>
          </mc:Fallback>
        </mc:AlternateContent>
        <p:spPr>
          <a:xfrm>
            <a:off x="4471137" y="2225675"/>
            <a:ext cx="4100745" cy="4186177"/>
          </a:xfrm>
          <a:prstGeom prst="rect">
            <a:avLst/>
          </a:prstGeom>
        </p:spPr>
      </p:pic>
      <p:pic>
        <p:nvPicPr>
          <p:cNvPr id="13" name="Picture 5" descr="HiR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61963"/>
            <a:ext cx="1763713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Grp="1" noChangeArrowheads="1"/>
          </p:cNvSpPr>
          <p:nvPr/>
        </p:nvSpPr>
        <p:spPr bwMode="auto">
          <a:xfrm>
            <a:off x="1986956" y="859608"/>
            <a:ext cx="6552928" cy="115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latin typeface="Century Gothic" pitchFamily="-1" charset="0"/>
              </a:rPr>
              <a:t>Rectangular Buried Treasure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73129" y="2579812"/>
            <a:ext cx="41022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</a:rPr>
              <a:t>Variation:</a:t>
            </a: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The team hides a pair of identical pentominoes but one is a 90° rotation of the other about the origin. The two may not touch.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</p:txBody>
      </p:sp>
      <p:pic>
        <p:nvPicPr>
          <p:cNvPr id="11" name="Picture 10" descr="two F-pentominoes rotated 90°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 l="18558" t="11451" r="40510" b="3745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 l="18558" t="11451" r="40510" b="37457"/>
              <a:stretch>
                <a:fillRect/>
              </a:stretch>
            </p:blipFill>
          </mc:Fallback>
        </mc:AlternateContent>
        <p:spPr>
          <a:xfrm>
            <a:off x="5022930" y="2579812"/>
            <a:ext cx="3632338" cy="3503919"/>
          </a:xfrm>
          <a:prstGeom prst="rect">
            <a:avLst/>
          </a:prstGeom>
        </p:spPr>
      </p:pic>
      <p:pic>
        <p:nvPicPr>
          <p:cNvPr id="14" name="Picture 5" descr="HiR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61963"/>
            <a:ext cx="1763713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Grp="1" noChangeArrowheads="1"/>
          </p:cNvSpPr>
          <p:nvPr/>
        </p:nvSpPr>
        <p:spPr bwMode="auto">
          <a:xfrm>
            <a:off x="1986956" y="859608"/>
            <a:ext cx="6552928" cy="115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latin typeface="Century Gothic" pitchFamily="-1" charset="0"/>
              </a:rPr>
              <a:t>Rectangular Buried Treasure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357163" y="2421052"/>
            <a:ext cx="493412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</a:rPr>
              <a:t>Variation: </a:t>
            </a:r>
            <a:r>
              <a:rPr lang="en-US" sz="3200" b="1" dirty="0">
                <a:solidFill>
                  <a:srgbClr val="984807"/>
                </a:solidFill>
              </a:rPr>
              <a:t>A team calls out a linear equation (think of it as a metal-detecting ray). One line will locate a buried treasure if the line passes through any portion of the buried treasure.</a:t>
            </a:r>
            <a:r>
              <a:rPr lang="en-US" sz="3200" b="1" dirty="0" smtClean="0">
                <a:solidFill>
                  <a:srgbClr val="984807"/>
                </a:solidFill>
              </a:rPr>
              <a:t> “</a:t>
            </a:r>
            <a:r>
              <a:rPr lang="en-US" sz="3200" b="1" dirty="0">
                <a:solidFill>
                  <a:srgbClr val="984807"/>
                </a:solidFill>
              </a:rPr>
              <a:t>You hit my U-pentomino</a:t>
            </a:r>
            <a:r>
              <a:rPr lang="en-US" sz="3200" b="1" dirty="0" smtClean="0">
                <a:solidFill>
                  <a:srgbClr val="984807"/>
                </a:solidFill>
              </a:rPr>
              <a:t>”. </a:t>
            </a:r>
            <a:endParaRPr lang="en-US" sz="3200" b="1" dirty="0">
              <a:solidFill>
                <a:srgbClr val="984807"/>
              </a:solidFill>
            </a:endParaRPr>
          </a:p>
        </p:txBody>
      </p:sp>
      <p:pic>
        <p:nvPicPr>
          <p:cNvPr id="219142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 l="6231" t="8394" r="8088" b="8910"/>
              <a:stretch>
                <a:fillRect/>
              </a:stretch>
            </p:blipFill>
          </mc:Choice>
          <mc:Fallback>
            <p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 l="6231" t="8394" r="8088" b="8910"/>
              <a:stretch>
                <a:fillRect/>
              </a:stretch>
            </p:blipFill>
          </mc:Fallback>
        </mc:AlternateContent>
        <p:spPr bwMode="auto">
          <a:xfrm>
            <a:off x="5357425" y="2498748"/>
            <a:ext cx="3571616" cy="34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iR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61963"/>
            <a:ext cx="1763713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Grp="1" noChangeArrowheads="1"/>
          </p:cNvSpPr>
          <p:nvPr/>
        </p:nvSpPr>
        <p:spPr bwMode="auto">
          <a:xfrm>
            <a:off x="1986956" y="859608"/>
            <a:ext cx="6552928" cy="115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latin typeface="Century Gothic" pitchFamily="-1" charset="0"/>
              </a:rPr>
              <a:t>Rectangular Buried Treasure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82041" y="3069318"/>
            <a:ext cx="789724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Pick a partner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play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Rectangular Buried Treasure with a pair of twin pentominoes where one is a transformation of the other.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 descr="HiR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61963"/>
            <a:ext cx="1763713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7492" y="638097"/>
            <a:ext cx="4261790" cy="317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1618742" y="2968320"/>
            <a:ext cx="5502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dirty="0">
                <a:solidFill>
                  <a:srgbClr val="984807"/>
                </a:solidFill>
              </a:rPr>
              <a:t>• Polar coordinates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610804" y="3811806"/>
            <a:ext cx="6569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984807"/>
                </a:solidFill>
              </a:rPr>
              <a:t>• Spherical coordinates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1594932" y="4770785"/>
            <a:ext cx="55295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984807"/>
                </a:solidFill>
              </a:rPr>
              <a:t>•  3-D coordinates</a:t>
            </a:r>
          </a:p>
        </p:txBody>
      </p:sp>
      <p:sp>
        <p:nvSpPr>
          <p:cNvPr id="6" name="Rectangle 17"/>
          <p:cNvSpPr>
            <a:spLocks noGrp="1" noChangeArrowheads="1"/>
          </p:cNvSpPr>
          <p:nvPr/>
        </p:nvSpPr>
        <p:spPr bwMode="auto">
          <a:xfrm>
            <a:off x="1986956" y="859608"/>
            <a:ext cx="6552928" cy="115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C00000"/>
                </a:solidFill>
                <a:latin typeface="Century Gothic" pitchFamily="-1" charset="0"/>
              </a:rPr>
              <a:t>Other Buried Treasure Games</a:t>
            </a:r>
            <a:endParaRPr lang="en-US" sz="4800" b="1" dirty="0">
              <a:solidFill>
                <a:srgbClr val="C00000"/>
              </a:solidFill>
              <a:latin typeface="Century Gothic" pitchFamily="-1" charset="0"/>
            </a:endParaRPr>
          </a:p>
        </p:txBody>
      </p:sp>
      <p:pic>
        <p:nvPicPr>
          <p:cNvPr id="7" name="Picture 5" descr="HiR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61963"/>
            <a:ext cx="1763713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  <p:bldP spid="237573" grpId="0"/>
      <p:bldP spid="2375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6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3774" t="3774" r="5660" b="5660"/>
              <a:stretch>
                <a:fillRect/>
              </a:stretch>
            </p:blipFill>
          </mc:Choice>
          <mc:Fallback>
            <p:blipFill>
              <a:blip r:embed="rId4"/>
              <a:srcRect l="3774" t="3774" r="5660" b="5660"/>
              <a:stretch>
                <a:fillRect/>
              </a:stretch>
            </p:blipFill>
          </mc:Fallback>
        </mc:AlternateContent>
        <p:spPr bwMode="auto">
          <a:xfrm>
            <a:off x="4810872" y="2286000"/>
            <a:ext cx="3932008" cy="393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iR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61963"/>
            <a:ext cx="1763713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748" y="2712111"/>
            <a:ext cx="4261790" cy="317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7"/>
          <p:cNvSpPr>
            <a:spLocks noGrp="1" noChangeArrowheads="1"/>
          </p:cNvSpPr>
          <p:nvPr/>
        </p:nvSpPr>
        <p:spPr bwMode="auto">
          <a:xfrm>
            <a:off x="1986956" y="859608"/>
            <a:ext cx="6552928" cy="115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C00000"/>
                </a:solidFill>
                <a:latin typeface="Century Gothic" pitchFamily="-1" charset="0"/>
              </a:rPr>
              <a:t>Polar Buried </a:t>
            </a:r>
            <a:r>
              <a:rPr lang="en-US" sz="4800" b="1" dirty="0">
                <a:solidFill>
                  <a:srgbClr val="C00000"/>
                </a:solidFill>
                <a:latin typeface="Century Gothic" pitchFamily="-1" charset="0"/>
              </a:rPr>
              <a:t>Treasure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161</Words>
  <Application>Microsoft Macintosh PowerPoint</Application>
  <PresentationFormat>On-screen Show (4:3)</PresentationFormat>
  <Paragraphs>13</Paragraphs>
  <Slides>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Serra</dc:creator>
  <cp:lastModifiedBy>Michael Serra</cp:lastModifiedBy>
  <cp:revision>38</cp:revision>
  <dcterms:created xsi:type="dcterms:W3CDTF">2017-03-16T21:34:35Z</dcterms:created>
  <dcterms:modified xsi:type="dcterms:W3CDTF">2017-03-16T21:35:00Z</dcterms:modified>
</cp:coreProperties>
</file>