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8"/>
  </p:notesMasterIdLst>
  <p:sldIdLst>
    <p:sldId id="32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320" r:id="rId12"/>
    <p:sldId id="321" r:id="rId13"/>
    <p:sldId id="264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5" r:id="rId22"/>
    <p:sldId id="274" r:id="rId23"/>
    <p:sldId id="316" r:id="rId24"/>
    <p:sldId id="317" r:id="rId25"/>
    <p:sldId id="319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7" r:id="rId37"/>
    <p:sldId id="286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312" r:id="rId50"/>
    <p:sldId id="313" r:id="rId51"/>
    <p:sldId id="299" r:id="rId52"/>
    <p:sldId id="300" r:id="rId53"/>
    <p:sldId id="314" r:id="rId54"/>
    <p:sldId id="315" r:id="rId55"/>
    <p:sldId id="301" r:id="rId56"/>
    <p:sldId id="302" r:id="rId57"/>
    <p:sldId id="303" r:id="rId58"/>
    <p:sldId id="304" r:id="rId59"/>
    <p:sldId id="305" r:id="rId60"/>
    <p:sldId id="306" r:id="rId61"/>
    <p:sldId id="307" r:id="rId62"/>
    <p:sldId id="308" r:id="rId63"/>
    <p:sldId id="309" r:id="rId64"/>
    <p:sldId id="311" r:id="rId65"/>
    <p:sldId id="310" r:id="rId66"/>
    <p:sldId id="318" r:id="rId6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D0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-11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notesMaster" Target="notesMasters/notesMaster1.xml"/><Relationship Id="rId69" Type="http://schemas.openxmlformats.org/officeDocument/2006/relationships/printerSettings" Target="printerSettings/printerSettings1.bin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presProps" Target="presProps.xml"/><Relationship Id="rId71" Type="http://schemas.openxmlformats.org/officeDocument/2006/relationships/viewProps" Target="viewProps.xml"/><Relationship Id="rId72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00194C-C459-DD4A-8A0C-E38030A39354}" type="datetimeFigureOut">
              <a:rPr lang="en-US" smtClean="0"/>
              <a:t>4/19/17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79C6F4-671F-2540-AF6B-9ADC047C7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963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AC0D3-3287-8349-971E-8F409EA871A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048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3331A-6D8E-E44A-BE34-7F7A06DD7F4F}" type="datetimeFigureOut">
              <a:rPr lang="en-US" smtClean="0"/>
              <a:t>4/19/17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F03BB-F8D4-3F43-B605-2065106E7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21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3331A-6D8E-E44A-BE34-7F7A06DD7F4F}" type="datetimeFigureOut">
              <a:rPr lang="en-US" smtClean="0"/>
              <a:t>4/19/17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F03BB-F8D4-3F43-B605-2065106E7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37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3331A-6D8E-E44A-BE34-7F7A06DD7F4F}" type="datetimeFigureOut">
              <a:rPr lang="en-US" smtClean="0"/>
              <a:t>4/19/17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F03BB-F8D4-3F43-B605-2065106E7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439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3331A-6D8E-E44A-BE34-7F7A06DD7F4F}" type="datetimeFigureOut">
              <a:rPr lang="en-US" smtClean="0"/>
              <a:t>4/19/17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F03BB-F8D4-3F43-B605-2065106E7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898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3331A-6D8E-E44A-BE34-7F7A06DD7F4F}" type="datetimeFigureOut">
              <a:rPr lang="en-US" smtClean="0"/>
              <a:t>4/19/17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F03BB-F8D4-3F43-B605-2065106E7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134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3331A-6D8E-E44A-BE34-7F7A06DD7F4F}" type="datetimeFigureOut">
              <a:rPr lang="en-US" smtClean="0"/>
              <a:t>4/19/17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F03BB-F8D4-3F43-B605-2065106E7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81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3331A-6D8E-E44A-BE34-7F7A06DD7F4F}" type="datetimeFigureOut">
              <a:rPr lang="en-US" smtClean="0"/>
              <a:t>4/19/17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F03BB-F8D4-3F43-B605-2065106E7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807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3331A-6D8E-E44A-BE34-7F7A06DD7F4F}" type="datetimeFigureOut">
              <a:rPr lang="en-US" smtClean="0"/>
              <a:t>4/19/17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F03BB-F8D4-3F43-B605-2065106E7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06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3331A-6D8E-E44A-BE34-7F7A06DD7F4F}" type="datetimeFigureOut">
              <a:rPr lang="en-US" smtClean="0"/>
              <a:t>4/19/17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F03BB-F8D4-3F43-B605-2065106E7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591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3331A-6D8E-E44A-BE34-7F7A06DD7F4F}" type="datetimeFigureOut">
              <a:rPr lang="en-US" smtClean="0"/>
              <a:t>4/19/17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F03BB-F8D4-3F43-B605-2065106E7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8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3331A-6D8E-E44A-BE34-7F7A06DD7F4F}" type="datetimeFigureOut">
              <a:rPr lang="en-US" smtClean="0"/>
              <a:t>4/19/17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F03BB-F8D4-3F43-B605-2065106E7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456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3331A-6D8E-E44A-BE34-7F7A06DD7F4F}" type="datetimeFigureOut">
              <a:rPr lang="en-US" smtClean="0"/>
              <a:t>4/19/17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F03BB-F8D4-3F43-B605-2065106E7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965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jpg"/><Relationship Id="rId12" Type="http://schemas.openxmlformats.org/officeDocument/2006/relationships/image" Target="../media/image11.jpg"/><Relationship Id="rId13" Type="http://schemas.openxmlformats.org/officeDocument/2006/relationships/image" Target="../media/image12.jpg"/><Relationship Id="rId14" Type="http://schemas.openxmlformats.org/officeDocument/2006/relationships/image" Target="../media/image13.jpg"/><Relationship Id="rId15" Type="http://schemas.openxmlformats.org/officeDocument/2006/relationships/image" Target="../media/image14.jpg"/><Relationship Id="rId16" Type="http://schemas.openxmlformats.org/officeDocument/2006/relationships/image" Target="../media/image15.jpg"/><Relationship Id="rId17" Type="http://schemas.openxmlformats.org/officeDocument/2006/relationships/image" Target="../media/image16.jpg"/><Relationship Id="rId18" Type="http://schemas.openxmlformats.org/officeDocument/2006/relationships/image" Target="../media/image17.jpg"/><Relationship Id="rId19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8" Type="http://schemas.openxmlformats.org/officeDocument/2006/relationships/image" Target="../media/image7.jpg"/><Relationship Id="rId9" Type="http://schemas.openxmlformats.org/officeDocument/2006/relationships/image" Target="../media/image8.jpg"/><Relationship Id="rId10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Relationship Id="rId3" Type="http://schemas.openxmlformats.org/officeDocument/2006/relationships/image" Target="../media/image3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Relationship Id="rId3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g"/><Relationship Id="rId3" Type="http://schemas.openxmlformats.org/officeDocument/2006/relationships/image" Target="../media/image4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g"/><Relationship Id="rId3" Type="http://schemas.openxmlformats.org/officeDocument/2006/relationships/image" Target="../media/image45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jpg"/><Relationship Id="rId3" Type="http://schemas.openxmlformats.org/officeDocument/2006/relationships/image" Target="../media/image60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gi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4" Type="http://schemas.openxmlformats.org/officeDocument/2006/relationships/image" Target="../media/image64.jpg"/><Relationship Id="rId5" Type="http://schemas.openxmlformats.org/officeDocument/2006/relationships/image" Target="../media/image6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4" Type="http://schemas.openxmlformats.org/officeDocument/2006/relationships/image" Target="../media/image70.jpg"/><Relationship Id="rId5" Type="http://schemas.openxmlformats.org/officeDocument/2006/relationships/image" Target="../media/image7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jp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4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jp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jp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jp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jp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jpg"/><Relationship Id="rId3" Type="http://schemas.openxmlformats.org/officeDocument/2006/relationships/image" Target="../media/image80.jp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jp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jp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jpg"/><Relationship Id="rId3" Type="http://schemas.openxmlformats.org/officeDocument/2006/relationships/image" Target="../media/image8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Supersonic_(J.J._Fad_song)" TargetMode="Externa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7.jp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g"/><Relationship Id="rId4" Type="http://schemas.openxmlformats.org/officeDocument/2006/relationships/image" Target="../media/image9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emf"/><Relationship Id="rId3" Type="http://schemas.openxmlformats.org/officeDocument/2006/relationships/image" Target="../media/image2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Relationship Id="rId3" Type="http://schemas.openxmlformats.org/officeDocument/2006/relationships/image" Target="../media/image2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 descr="drake-wayne-kanye-eminem.jpg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55" r="-7855"/>
          <a:stretch>
            <a:fillRect/>
          </a:stretch>
        </p:blipFill>
        <p:spPr>
          <a:xfrm>
            <a:off x="-284410" y="0"/>
            <a:ext cx="4174832" cy="2295997"/>
          </a:xfrm>
          <a:prstGeom prst="rect">
            <a:avLst/>
          </a:prstGeom>
        </p:spPr>
      </p:pic>
      <p:pic>
        <p:nvPicPr>
          <p:cNvPr id="5" name="Picture 4" descr="640px-Rihanna_live_at_Kollen_Music_Festival_2012_cropp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366" y="0"/>
            <a:ext cx="1825390" cy="2295997"/>
          </a:xfrm>
          <a:prstGeom prst="rect">
            <a:avLst/>
          </a:prstGeom>
        </p:spPr>
      </p:pic>
      <p:pic>
        <p:nvPicPr>
          <p:cNvPr id="6" name="Picture 5" descr="img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003" y="0"/>
            <a:ext cx="2295997" cy="2295997"/>
          </a:xfrm>
          <a:prstGeom prst="rect">
            <a:avLst/>
          </a:prstGeom>
        </p:spPr>
      </p:pic>
      <p:pic>
        <p:nvPicPr>
          <p:cNvPr id="8" name="Picture 7" descr="imgr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329" y="2295997"/>
            <a:ext cx="1863093" cy="1863093"/>
          </a:xfrm>
          <a:prstGeom prst="rect">
            <a:avLst/>
          </a:prstGeom>
        </p:spPr>
      </p:pic>
      <p:pic>
        <p:nvPicPr>
          <p:cNvPr id="10" name="Picture 9" descr="imgr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658" y="0"/>
            <a:ext cx="1678345" cy="2362115"/>
          </a:xfrm>
          <a:prstGeom prst="rect">
            <a:avLst/>
          </a:prstGeom>
        </p:spPr>
      </p:pic>
      <p:pic>
        <p:nvPicPr>
          <p:cNvPr id="12" name="Picture 11" descr="imgre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580" y="2295997"/>
            <a:ext cx="4305300" cy="1892300"/>
          </a:xfrm>
          <a:prstGeom prst="rect">
            <a:avLst/>
          </a:prstGeom>
        </p:spPr>
      </p:pic>
      <p:pic>
        <p:nvPicPr>
          <p:cNvPr id="13" name="Picture 12" descr="imgres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494" y="2295997"/>
            <a:ext cx="1952849" cy="1952849"/>
          </a:xfrm>
          <a:prstGeom prst="rect">
            <a:avLst/>
          </a:prstGeom>
        </p:spPr>
      </p:pic>
      <p:pic>
        <p:nvPicPr>
          <p:cNvPr id="14" name="Picture 13" descr="images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410" y="3943202"/>
            <a:ext cx="3140965" cy="1742662"/>
          </a:xfrm>
          <a:prstGeom prst="rect">
            <a:avLst/>
          </a:prstGeom>
        </p:spPr>
      </p:pic>
      <p:pic>
        <p:nvPicPr>
          <p:cNvPr id="16" name="Picture 15" descr="th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556" y="4047270"/>
            <a:ext cx="1638594" cy="1638594"/>
          </a:xfrm>
          <a:prstGeom prst="rect">
            <a:avLst/>
          </a:prstGeom>
        </p:spPr>
      </p:pic>
      <p:pic>
        <p:nvPicPr>
          <p:cNvPr id="17" name="Picture 16" descr="th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7375"/>
            <a:ext cx="2011973" cy="2011973"/>
          </a:xfrm>
          <a:prstGeom prst="rect">
            <a:avLst/>
          </a:prstGeom>
        </p:spPr>
      </p:pic>
      <p:pic>
        <p:nvPicPr>
          <p:cNvPr id="18" name="Picture 17" descr="th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6407"/>
            <a:ext cx="2116599" cy="1800863"/>
          </a:xfrm>
          <a:prstGeom prst="rect">
            <a:avLst/>
          </a:prstGeom>
        </p:spPr>
      </p:pic>
      <p:pic>
        <p:nvPicPr>
          <p:cNvPr id="19" name="Picture 18" descr="imgres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142" y="4002458"/>
            <a:ext cx="1120230" cy="1683406"/>
          </a:xfrm>
          <a:prstGeom prst="rect">
            <a:avLst/>
          </a:prstGeom>
        </p:spPr>
      </p:pic>
      <p:pic>
        <p:nvPicPr>
          <p:cNvPr id="20" name="Picture 19" descr="imgres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372" y="4047270"/>
            <a:ext cx="1450637" cy="1881907"/>
          </a:xfrm>
          <a:prstGeom prst="rect">
            <a:avLst/>
          </a:prstGeom>
        </p:spPr>
      </p:pic>
      <p:pic>
        <p:nvPicPr>
          <p:cNvPr id="21" name="Picture 20" descr="imgres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973" y="5667376"/>
            <a:ext cx="2654241" cy="1743942"/>
          </a:xfrm>
          <a:prstGeom prst="rect">
            <a:avLst/>
          </a:prstGeom>
        </p:spPr>
      </p:pic>
      <p:pic>
        <p:nvPicPr>
          <p:cNvPr id="22" name="Picture 21" descr="imgres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214" y="5667375"/>
            <a:ext cx="2812263" cy="1478706"/>
          </a:xfrm>
          <a:prstGeom prst="rect">
            <a:avLst/>
          </a:prstGeom>
        </p:spPr>
      </p:pic>
      <p:pic>
        <p:nvPicPr>
          <p:cNvPr id="23" name="Picture 22" descr="images.jp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003" y="4047270"/>
            <a:ext cx="2295997" cy="1676165"/>
          </a:xfrm>
          <a:prstGeom prst="rect">
            <a:avLst/>
          </a:prstGeom>
        </p:spPr>
      </p:pic>
      <p:pic>
        <p:nvPicPr>
          <p:cNvPr id="24" name="Picture 23" descr="imgres.jp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973" y="4047270"/>
            <a:ext cx="955585" cy="1433377"/>
          </a:xfrm>
          <a:prstGeom prst="rect">
            <a:avLst/>
          </a:prstGeom>
        </p:spPr>
      </p:pic>
      <p:pic>
        <p:nvPicPr>
          <p:cNvPr id="25" name="Picture 24" descr="imgres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113" y="5723435"/>
            <a:ext cx="2459230" cy="165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999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7701" y="1216026"/>
            <a:ext cx="7035800" cy="114935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accent4">
                    <a:lumMod val="75000"/>
                  </a:schemeClr>
                </a:solidFill>
                <a:latin typeface="Chalkduster"/>
                <a:cs typeface="Chalkduster"/>
              </a:rPr>
              <a:t>D Major</a:t>
            </a:r>
            <a:endParaRPr lang="en-US" sz="6000" dirty="0">
              <a:solidFill>
                <a:schemeClr val="accent4">
                  <a:lumMod val="75000"/>
                </a:schemeClr>
              </a:solidFill>
              <a:latin typeface="Chalkduster"/>
              <a:cs typeface="Chalkduster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384285"/>
              </p:ext>
            </p:extLst>
          </p:nvPr>
        </p:nvGraphicFramePr>
        <p:xfrm>
          <a:off x="2809874" y="3236278"/>
          <a:ext cx="6095999" cy="1036319"/>
        </p:xfrm>
        <a:graphic>
          <a:graphicData uri="http://schemas.openxmlformats.org/drawingml/2006/table">
            <a:tbl>
              <a:tblPr bandRow="1">
                <a:tableStyleId>{775DCB02-9BB8-47FD-8907-85C794F793BA}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D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E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F</a:t>
                      </a:r>
                      <a:r>
                        <a:rPr lang="en-US" sz="2800" b="1" baseline="30000" dirty="0" smtClean="0"/>
                        <a:t>#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G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A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B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C</a:t>
                      </a:r>
                      <a:r>
                        <a:rPr lang="en-US" sz="2800" b="1" baseline="30000" dirty="0" smtClean="0"/>
                        <a:t>#</a:t>
                      </a:r>
                      <a:endParaRPr lang="en-US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1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2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3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4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5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6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7</a:t>
                      </a:r>
                      <a:endParaRPr lang="en-US" sz="28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965543"/>
              </p:ext>
            </p:extLst>
          </p:nvPr>
        </p:nvGraphicFramePr>
        <p:xfrm>
          <a:off x="457200" y="4472305"/>
          <a:ext cx="4286250" cy="1828800"/>
        </p:xfrm>
        <a:graphic>
          <a:graphicData uri="http://schemas.openxmlformats.org/drawingml/2006/table">
            <a:tbl>
              <a:tblPr bandRow="1">
                <a:tableStyleId>{284E427A-3D55-4303-BF80-6455036E1DE7}</a:tableStyleId>
              </a:tblPr>
              <a:tblGrid>
                <a:gridCol w="714375"/>
                <a:gridCol w="647402"/>
                <a:gridCol w="781348"/>
                <a:gridCol w="714375"/>
                <a:gridCol w="714375"/>
                <a:gridCol w="71437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2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2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3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4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3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4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5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6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5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4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3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2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000624" y="3140710"/>
            <a:ext cx="4143376" cy="31750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000" dirty="0" smtClean="0">
                <a:solidFill>
                  <a:srgbClr val="FF0000"/>
                </a:solidFill>
              </a:rPr>
              <a:t>Hold Me</a:t>
            </a:r>
          </a:p>
          <a:p>
            <a:pPr marL="0" indent="0">
              <a:buNone/>
            </a:pPr>
            <a:r>
              <a:rPr lang="en-US" sz="3000" dirty="0" smtClean="0">
                <a:solidFill>
                  <a:srgbClr val="FF0000"/>
                </a:solidFill>
              </a:rPr>
              <a:t>Like The River Jordan</a:t>
            </a:r>
          </a:p>
          <a:p>
            <a:pPr marL="0" indent="0">
              <a:buNone/>
            </a:pPr>
            <a:r>
              <a:rPr lang="en-US" sz="3000" dirty="0" smtClean="0">
                <a:solidFill>
                  <a:srgbClr val="FF0000"/>
                </a:solidFill>
              </a:rPr>
              <a:t>And I Will Then Say To Thee</a:t>
            </a:r>
          </a:p>
          <a:p>
            <a:pPr marL="0" indent="0">
              <a:buNone/>
            </a:pPr>
            <a:r>
              <a:rPr lang="en-US" sz="3000" dirty="0" smtClean="0">
                <a:solidFill>
                  <a:srgbClr val="FF0000"/>
                </a:solidFill>
              </a:rPr>
              <a:t>You Are My Friend</a:t>
            </a:r>
            <a:endParaRPr lang="en-US" sz="3000" dirty="0">
              <a:solidFill>
                <a:srgbClr val="FF0000"/>
              </a:solidFill>
            </a:endParaRPr>
          </a:p>
        </p:txBody>
      </p:sp>
      <p:pic>
        <p:nvPicPr>
          <p:cNvPr id="10" name="Picture 9" descr="-Free-Willy-michael-jackson-9508482-500-4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143510"/>
            <a:ext cx="3746500" cy="29972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175125" y="381001"/>
            <a:ext cx="52546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Chalkduster"/>
                <a:cs typeface="Chalkduster"/>
              </a:rPr>
              <a:t>Will You Be There</a:t>
            </a:r>
            <a:endParaRPr lang="en-US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856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6446" y="378593"/>
            <a:ext cx="3667554" cy="621234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4F6228"/>
                </a:solidFill>
                <a:latin typeface="Chalkduster"/>
                <a:cs typeface="Chalkduster"/>
              </a:rPr>
              <a:t>May 1979</a:t>
            </a:r>
          </a:p>
          <a:p>
            <a:pPr marL="0" indent="0" algn="ctr">
              <a:buNone/>
            </a:pPr>
            <a:endParaRPr lang="en-US" dirty="0">
              <a:solidFill>
                <a:srgbClr val="4F6228"/>
              </a:solidFill>
              <a:latin typeface="Chalkduster"/>
              <a:cs typeface="Chalkduster"/>
            </a:endParaRPr>
          </a:p>
          <a:p>
            <a:pPr marL="0" indent="0" algn="ctr">
              <a:buNone/>
            </a:pPr>
            <a:endParaRPr lang="en-US" dirty="0" smtClean="0">
              <a:solidFill>
                <a:srgbClr val="4F6228"/>
              </a:solidFill>
              <a:latin typeface="Chalkduster"/>
              <a:cs typeface="Chalkduster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4F6228"/>
                </a:solidFill>
                <a:latin typeface="Chalkduster"/>
                <a:cs typeface="Chalkduster"/>
              </a:rPr>
              <a:t>52</a:t>
            </a:r>
            <a:r>
              <a:rPr lang="en-US" baseline="30000" dirty="0" smtClean="0">
                <a:solidFill>
                  <a:srgbClr val="4F6228"/>
                </a:solidFill>
                <a:latin typeface="Chalkduster"/>
                <a:cs typeface="Chalkduster"/>
              </a:rPr>
              <a:t>nd</a:t>
            </a:r>
            <a:r>
              <a:rPr lang="en-US" dirty="0" smtClean="0">
                <a:solidFill>
                  <a:srgbClr val="4F6228"/>
                </a:solidFill>
                <a:latin typeface="Chalkduster"/>
                <a:cs typeface="Chalkduster"/>
              </a:rPr>
              <a:t> Street</a:t>
            </a:r>
          </a:p>
          <a:p>
            <a:pPr marL="0" indent="0" algn="ctr">
              <a:buNone/>
            </a:pPr>
            <a:endParaRPr lang="en-US" sz="2000" b="1" dirty="0"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en-US" sz="2000" b="1" dirty="0" smtClean="0">
                <a:latin typeface="Arial"/>
                <a:cs typeface="Arial"/>
              </a:rPr>
              <a:t>  </a:t>
            </a:r>
            <a:r>
              <a:rPr lang="en-US" sz="2400" b="1" dirty="0" smtClean="0">
                <a:latin typeface="Arial"/>
                <a:cs typeface="Arial"/>
              </a:rPr>
              <a:t>   US Billboard Hot 100</a:t>
            </a:r>
          </a:p>
          <a:p>
            <a:pPr marL="0" indent="0" algn="ctr">
              <a:buNone/>
            </a:pPr>
            <a:r>
              <a:rPr lang="en-US" sz="2400" b="1" dirty="0" smtClean="0">
                <a:latin typeface="Arial"/>
                <a:cs typeface="Arial"/>
              </a:rPr>
              <a:t>   #24</a:t>
            </a:r>
          </a:p>
          <a:p>
            <a:pPr marL="0" indent="0" algn="ctr">
              <a:buNone/>
            </a:pPr>
            <a:endParaRPr lang="en-US" sz="2400" b="1" dirty="0" smtClean="0"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en-US" sz="2400" b="1" dirty="0" smtClean="0">
                <a:latin typeface="Arial"/>
                <a:cs typeface="Arial"/>
              </a:rPr>
              <a:t>     France</a:t>
            </a:r>
          </a:p>
          <a:p>
            <a:pPr marL="0" indent="0" algn="ctr">
              <a:buNone/>
            </a:pPr>
            <a:r>
              <a:rPr lang="en-US" sz="2400" b="1" dirty="0" smtClean="0">
                <a:latin typeface="Arial"/>
                <a:cs typeface="Arial"/>
              </a:rPr>
              <a:t> (French Single)</a:t>
            </a:r>
          </a:p>
          <a:p>
            <a:pPr marL="0" indent="0" algn="ctr">
              <a:buNone/>
            </a:pPr>
            <a:r>
              <a:rPr lang="en-US" sz="2400" b="1" dirty="0" smtClean="0">
                <a:latin typeface="Arial"/>
                <a:cs typeface="Arial"/>
              </a:rPr>
              <a:t>   #1</a:t>
            </a:r>
            <a:endParaRPr lang="en-US" sz="2400" b="1" dirty="0">
              <a:latin typeface="Arial"/>
              <a:cs typeface="Arial"/>
            </a:endParaRPr>
          </a:p>
        </p:txBody>
      </p:sp>
      <p:pic>
        <p:nvPicPr>
          <p:cNvPr id="4" name="Picture 3" descr="Honest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16" y="1003746"/>
            <a:ext cx="5513023" cy="55871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55129" y="193926"/>
            <a:ext cx="2253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4F6228"/>
                </a:solidFill>
              </a:rPr>
              <a:t>Honesty</a:t>
            </a:r>
            <a:endParaRPr lang="en-US" sz="4000" dirty="0">
              <a:solidFill>
                <a:srgbClr val="4F62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207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oz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141090"/>
            <a:ext cx="4775200" cy="1701800"/>
          </a:xfrm>
          <a:prstGeom prst="rect">
            <a:avLst/>
          </a:prstGeom>
        </p:spPr>
      </p:pic>
      <p:pic>
        <p:nvPicPr>
          <p:cNvPr id="5" name="Picture 4" descr="Honesty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250" y="1842890"/>
            <a:ext cx="5742491" cy="50151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027943"/>
            <a:ext cx="3679250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Billy Joel’s original version is played in the key of B</a:t>
            </a:r>
            <a:r>
              <a:rPr lang="en-US" sz="3600" baseline="-25000" dirty="0" smtClean="0">
                <a:solidFill>
                  <a:srgbClr val="FF0000"/>
                </a:solidFill>
              </a:rPr>
              <a:t>b</a:t>
            </a:r>
          </a:p>
          <a:p>
            <a:endParaRPr lang="en-US" sz="3600" baseline="-25000" dirty="0"/>
          </a:p>
          <a:p>
            <a:endParaRPr lang="en-US" sz="3600" baseline="-25000" dirty="0" smtClean="0">
              <a:solidFill>
                <a:srgbClr val="FF0000"/>
              </a:solidFill>
            </a:endParaRPr>
          </a:p>
          <a:p>
            <a:endParaRPr lang="en-US" sz="3600" baseline="-25000" dirty="0"/>
          </a:p>
          <a:p>
            <a:r>
              <a:rPr lang="en-US" sz="3600" dirty="0" err="1" smtClean="0">
                <a:solidFill>
                  <a:srgbClr val="3366FF"/>
                </a:solidFill>
              </a:rPr>
              <a:t>Idina</a:t>
            </a:r>
            <a:r>
              <a:rPr lang="en-US" sz="3600" dirty="0" smtClean="0">
                <a:solidFill>
                  <a:srgbClr val="3366FF"/>
                </a:solidFill>
              </a:rPr>
              <a:t> </a:t>
            </a:r>
            <a:r>
              <a:rPr lang="en-US" sz="3600" dirty="0" err="1" smtClean="0">
                <a:solidFill>
                  <a:srgbClr val="3366FF"/>
                </a:solidFill>
              </a:rPr>
              <a:t>Menzel’s</a:t>
            </a:r>
            <a:endParaRPr lang="en-US" sz="3600" dirty="0" smtClean="0">
              <a:solidFill>
                <a:srgbClr val="3366FF"/>
              </a:solidFill>
            </a:endParaRPr>
          </a:p>
          <a:p>
            <a:r>
              <a:rPr lang="en-US" sz="3600" dirty="0" smtClean="0">
                <a:solidFill>
                  <a:srgbClr val="3366FF"/>
                </a:solidFill>
              </a:rPr>
              <a:t>live cover version is played in the key of D</a:t>
            </a:r>
            <a:endParaRPr lang="en-US" sz="36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382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ot In Her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9493"/>
            <a:ext cx="4185938" cy="39866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6264" y="473890"/>
            <a:ext cx="44838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Hot In </a:t>
            </a:r>
            <a:r>
              <a:rPr lang="en-US" sz="4800" dirty="0" err="1" smtClean="0">
                <a:solidFill>
                  <a:srgbClr val="FF0000"/>
                </a:solidFill>
              </a:rPr>
              <a:t>Herre</a:t>
            </a:r>
            <a:endParaRPr lang="en-US" sz="4800" dirty="0" smtClean="0">
              <a:solidFill>
                <a:srgbClr val="FF0000"/>
              </a:solidFill>
            </a:endParaRPr>
          </a:p>
          <a:p>
            <a:r>
              <a:rPr lang="en-US" sz="4800" dirty="0" smtClean="0">
                <a:solidFill>
                  <a:srgbClr val="FF0000"/>
                </a:solidFill>
              </a:rPr>
              <a:t>By Nelly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32455" y="764023"/>
            <a:ext cx="4948515" cy="6093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Chalkduster"/>
                <a:cs typeface="Chalkduster"/>
              </a:rPr>
              <a:t>April 16, 2002</a:t>
            </a:r>
          </a:p>
          <a:p>
            <a:pPr algn="ctr"/>
            <a:endParaRPr lang="en-US" sz="2800" dirty="0">
              <a:solidFill>
                <a:srgbClr val="0000FF"/>
              </a:solidFill>
              <a:latin typeface="Chalkduster"/>
              <a:cs typeface="Chalkduster"/>
            </a:endParaRPr>
          </a:p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Chalkduster"/>
                <a:cs typeface="Chalkduster"/>
              </a:rPr>
              <a:t>Nellyville</a:t>
            </a:r>
            <a:endParaRPr lang="en-US" sz="2800" dirty="0" smtClean="0">
              <a:solidFill>
                <a:srgbClr val="0000FF"/>
              </a:solidFill>
              <a:latin typeface="Chalkduster"/>
              <a:cs typeface="Chalkduster"/>
            </a:endParaRPr>
          </a:p>
          <a:p>
            <a:pPr algn="ctr"/>
            <a:endParaRPr lang="en-US" sz="2400" dirty="0">
              <a:solidFill>
                <a:srgbClr val="0000FF"/>
              </a:solidFill>
              <a:latin typeface="Chalkduster"/>
              <a:cs typeface="Chalkduster"/>
            </a:endParaRPr>
          </a:p>
          <a:p>
            <a:pPr algn="ctr"/>
            <a:endParaRPr lang="en-US" sz="2400" dirty="0" smtClean="0">
              <a:solidFill>
                <a:srgbClr val="0000FF"/>
              </a:solidFill>
              <a:latin typeface="Chalkduster"/>
              <a:cs typeface="Chalkduster"/>
            </a:endParaRPr>
          </a:p>
          <a:p>
            <a:pPr algn="ctr"/>
            <a:endParaRPr lang="en-US" sz="2400" dirty="0" smtClean="0">
              <a:solidFill>
                <a:srgbClr val="0000FF"/>
              </a:solidFill>
              <a:latin typeface="Chalkduster"/>
              <a:cs typeface="Chalkduster"/>
            </a:endParaRPr>
          </a:p>
          <a:p>
            <a:pPr algn="ctr"/>
            <a:r>
              <a:rPr lang="en-US" sz="3600" b="1" dirty="0" smtClean="0">
                <a:latin typeface="+mj-lt"/>
                <a:cs typeface="Chalkduster"/>
              </a:rPr>
              <a:t>US Billboard Peak</a:t>
            </a:r>
          </a:p>
          <a:p>
            <a:pPr algn="ctr"/>
            <a:r>
              <a:rPr lang="en-US" sz="3600" b="1" dirty="0" smtClean="0">
                <a:latin typeface="+mj-lt"/>
                <a:cs typeface="Chalkduster"/>
              </a:rPr>
              <a:t>#1</a:t>
            </a:r>
            <a:endParaRPr lang="en-US" sz="3600" b="1" dirty="0">
              <a:latin typeface="+mj-lt"/>
              <a:cs typeface="Chalkduster"/>
            </a:endParaRPr>
          </a:p>
          <a:p>
            <a:pPr algn="ctr"/>
            <a:endParaRPr lang="en-US" sz="3600" b="1" dirty="0" smtClean="0">
              <a:solidFill>
                <a:srgbClr val="0000FF"/>
              </a:solidFill>
              <a:latin typeface="+mj-lt"/>
              <a:cs typeface="Chalkduster"/>
            </a:endParaRPr>
          </a:p>
          <a:p>
            <a:r>
              <a:rPr lang="en-US" sz="3600" b="1" dirty="0" smtClean="0">
                <a:latin typeface="+mj-lt"/>
                <a:cs typeface="Chalkduster"/>
              </a:rPr>
              <a:t>US Billboard (2000-2009)</a:t>
            </a:r>
            <a:endParaRPr lang="en-US" sz="3600" b="1" dirty="0">
              <a:latin typeface="+mj-lt"/>
              <a:cs typeface="Chalkduster"/>
            </a:endParaRPr>
          </a:p>
          <a:p>
            <a:r>
              <a:rPr lang="en-US" sz="3600" b="1" dirty="0" smtClean="0">
                <a:latin typeface="+mj-lt"/>
                <a:cs typeface="Chalkduster"/>
              </a:rPr>
              <a:t>#32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764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ll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29" y="176412"/>
            <a:ext cx="2463800" cy="32893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35081" y="3794249"/>
            <a:ext cx="8229600" cy="30754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E</a:t>
            </a:r>
            <a:r>
              <a:rPr lang="en-US" sz="4000" b="1" dirty="0" smtClean="0"/>
              <a:t>			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    -  G   -  B			</a:t>
            </a:r>
            <a:r>
              <a:rPr lang="en-US" sz="4000" b="1" dirty="0" smtClean="0">
                <a:solidFill>
                  <a:srgbClr val="008000"/>
                </a:solidFill>
              </a:rPr>
              <a:t>6:5   5:4     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</a:rPr>
              <a:t>3:2</a:t>
            </a:r>
          </a:p>
          <a:p>
            <a:pPr marL="0" indent="0">
              <a:buNone/>
            </a:pPr>
            <a:r>
              <a:rPr lang="en-US" sz="4000" b="1" dirty="0" smtClean="0"/>
              <a:t>F			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F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	  -   A  -  C</a:t>
            </a:r>
            <a:r>
              <a:rPr lang="en-US" sz="4000" b="1" baseline="30000" dirty="0" smtClean="0">
                <a:solidFill>
                  <a:schemeClr val="accent6">
                    <a:lumMod val="75000"/>
                  </a:schemeClr>
                </a:solidFill>
              </a:rPr>
              <a:t>                 </a:t>
            </a:r>
            <a:r>
              <a:rPr lang="en-US" sz="4000" b="1" dirty="0" smtClean="0">
                <a:solidFill>
                  <a:srgbClr val="008000"/>
                </a:solidFill>
              </a:rPr>
              <a:t>5:4   6:5     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</a:rPr>
              <a:t>3:2</a:t>
            </a:r>
          </a:p>
          <a:p>
            <a:pPr marL="0" indent="0">
              <a:buNone/>
            </a:pPr>
            <a:r>
              <a:rPr lang="en-US" sz="4000" b="1" dirty="0" smtClean="0"/>
              <a:t>G</a:t>
            </a:r>
            <a:r>
              <a:rPr lang="en-US" sz="4000" b="1" baseline="30000" dirty="0" smtClean="0"/>
              <a:t> </a:t>
            </a:r>
            <a:r>
              <a:rPr lang="en-US" sz="4000" b="1" dirty="0" smtClean="0"/>
              <a:t> 		</a:t>
            </a:r>
            <a:r>
              <a:rPr lang="en-US" sz="4000" b="1" dirty="0" smtClean="0">
                <a:solidFill>
                  <a:srgbClr val="FF0000"/>
                </a:solidFill>
              </a:rPr>
              <a:t>G   -   B</a:t>
            </a:r>
            <a:r>
              <a:rPr lang="en-US" sz="4000" b="1" baseline="30000" dirty="0" smtClean="0">
                <a:solidFill>
                  <a:srgbClr val="FF0000"/>
                </a:solidFill>
              </a:rPr>
              <a:t>   </a:t>
            </a:r>
            <a:r>
              <a:rPr lang="en-US" sz="4000" b="1" dirty="0" smtClean="0">
                <a:solidFill>
                  <a:srgbClr val="FF0000"/>
                </a:solidFill>
              </a:rPr>
              <a:t>-  D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			</a:t>
            </a:r>
            <a:r>
              <a:rPr lang="en-US" sz="4000" b="1" dirty="0" smtClean="0">
                <a:solidFill>
                  <a:srgbClr val="3366FF"/>
                </a:solidFill>
              </a:rPr>
              <a:t>5:4   6:5     </a:t>
            </a: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</a:rPr>
              <a:t>3:2</a:t>
            </a:r>
          </a:p>
          <a:p>
            <a:pPr marL="0" indent="0">
              <a:buNone/>
            </a:pPr>
            <a:r>
              <a:rPr lang="en-US" sz="4000" b="1" dirty="0" smtClean="0"/>
              <a:t>F</a:t>
            </a:r>
            <a:r>
              <a:rPr lang="en-US" sz="4000" b="1" baseline="30000" dirty="0" smtClean="0"/>
              <a:t># </a:t>
            </a:r>
            <a:r>
              <a:rPr lang="en-US" sz="4000" b="1" dirty="0" smtClean="0"/>
              <a:t> 		</a:t>
            </a:r>
            <a:r>
              <a:rPr lang="en-US" sz="4000" b="1" dirty="0" smtClean="0">
                <a:solidFill>
                  <a:srgbClr val="FF0000"/>
                </a:solidFill>
              </a:rPr>
              <a:t>F</a:t>
            </a:r>
            <a:r>
              <a:rPr lang="en-US" sz="4000" b="1" baseline="30000" dirty="0" smtClean="0">
                <a:solidFill>
                  <a:srgbClr val="FF0000"/>
                </a:solidFill>
              </a:rPr>
              <a:t>#</a:t>
            </a:r>
            <a:r>
              <a:rPr lang="en-US" sz="4000" b="1" dirty="0" smtClean="0">
                <a:solidFill>
                  <a:srgbClr val="FF0000"/>
                </a:solidFill>
              </a:rPr>
              <a:t>  -   A</a:t>
            </a:r>
            <a:r>
              <a:rPr lang="en-US" sz="4000" b="1" baseline="30000" dirty="0" smtClean="0">
                <a:solidFill>
                  <a:srgbClr val="FF0000"/>
                </a:solidFill>
              </a:rPr>
              <a:t># </a:t>
            </a:r>
            <a:r>
              <a:rPr lang="en-US" sz="4000" b="1" dirty="0" smtClean="0">
                <a:solidFill>
                  <a:srgbClr val="FF0000"/>
                </a:solidFill>
              </a:rPr>
              <a:t>-  C</a:t>
            </a:r>
            <a:r>
              <a:rPr lang="en-US" sz="4000" b="1" baseline="30000" dirty="0" smtClean="0">
                <a:solidFill>
                  <a:srgbClr val="FF0000"/>
                </a:solidFill>
              </a:rPr>
              <a:t>#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			</a:t>
            </a:r>
            <a:r>
              <a:rPr lang="en-US" sz="4000" b="1" dirty="0" smtClean="0">
                <a:solidFill>
                  <a:srgbClr val="3366FF"/>
                </a:solidFill>
              </a:rPr>
              <a:t>5:4   6:5     </a:t>
            </a:r>
            <a:r>
              <a:rPr lang="en-US" sz="4000" b="1" dirty="0" smtClean="0">
                <a:solidFill>
                  <a:srgbClr val="4F6228"/>
                </a:solidFill>
              </a:rPr>
              <a:t>3:2</a:t>
            </a:r>
          </a:p>
          <a:p>
            <a:pPr marL="0" indent="0">
              <a:buNone/>
            </a:pPr>
            <a:endParaRPr lang="en-US" sz="4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Picture 5" descr="St. Lunatic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276" y="681104"/>
            <a:ext cx="3365500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40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0822" y="413800"/>
            <a:ext cx="2945977" cy="5851524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halkduster"/>
                <a:cs typeface="Chalkduster"/>
              </a:rPr>
              <a:t>May 26, 2011</a:t>
            </a:r>
            <a:br>
              <a:rPr lang="en-US" sz="2400" b="1" dirty="0" smtClean="0">
                <a:solidFill>
                  <a:srgbClr val="FF0000"/>
                </a:solidFill>
                <a:latin typeface="Chalkduster"/>
                <a:cs typeface="Chalkduster"/>
              </a:rPr>
            </a:br>
            <a:r>
              <a:rPr lang="en-US" sz="2400" b="1" dirty="0" smtClean="0">
                <a:solidFill>
                  <a:srgbClr val="FF0000"/>
                </a:solidFill>
                <a:latin typeface="Chalkduster"/>
                <a:cs typeface="Chalkduster"/>
              </a:rPr>
              <a:t/>
            </a:r>
            <a:br>
              <a:rPr lang="en-US" sz="2400" b="1" dirty="0" smtClean="0">
                <a:solidFill>
                  <a:srgbClr val="FF0000"/>
                </a:solidFill>
                <a:latin typeface="Chalkduster"/>
                <a:cs typeface="Chalkduster"/>
              </a:rPr>
            </a:br>
            <a:r>
              <a:rPr lang="en-US" sz="2400" b="1" dirty="0" err="1" smtClean="0">
                <a:solidFill>
                  <a:srgbClr val="FF0000"/>
                </a:solidFill>
                <a:latin typeface="Chalkduster"/>
                <a:cs typeface="Chalkduster"/>
              </a:rPr>
              <a:t>Tha</a:t>
            </a:r>
            <a:r>
              <a:rPr lang="en-US" sz="2400" b="1" dirty="0" smtClean="0">
                <a:solidFill>
                  <a:srgbClr val="FF0000"/>
                </a:solidFill>
                <a:latin typeface="Chalkduster"/>
                <a:cs typeface="Chalkduster"/>
              </a:rPr>
              <a:t> Carter IV</a:t>
            </a:r>
            <a:r>
              <a:rPr lang="en-US" sz="2400" b="1" dirty="0" smtClean="0">
                <a:cs typeface="Braggadocio"/>
              </a:rPr>
              <a:t/>
            </a:r>
            <a:br>
              <a:rPr lang="en-US" sz="2400" b="1" dirty="0" smtClean="0">
                <a:cs typeface="Braggadocio"/>
              </a:rPr>
            </a:br>
            <a:r>
              <a:rPr lang="en-US" sz="2400" b="1" dirty="0">
                <a:cs typeface="Braggadocio"/>
              </a:rPr>
              <a:t/>
            </a:r>
            <a:br>
              <a:rPr lang="en-US" sz="2400" b="1" dirty="0">
                <a:cs typeface="Braggadocio"/>
              </a:rPr>
            </a:br>
            <a:r>
              <a:rPr lang="en-US" sz="2400" b="1" dirty="0" smtClean="0">
                <a:cs typeface="Braggadocio"/>
              </a:rPr>
              <a:t/>
            </a:r>
            <a:br>
              <a:rPr lang="en-US" sz="2400" b="1" dirty="0" smtClean="0">
                <a:cs typeface="Braggadocio"/>
              </a:rPr>
            </a:br>
            <a:r>
              <a:rPr lang="en-US" sz="2400" b="1" dirty="0">
                <a:cs typeface="Braggadocio"/>
              </a:rPr>
              <a:t/>
            </a:r>
            <a:br>
              <a:rPr lang="en-US" sz="2400" b="1" dirty="0">
                <a:cs typeface="Braggadocio"/>
              </a:rPr>
            </a:br>
            <a:r>
              <a:rPr lang="en-US" sz="2400" b="1" dirty="0" smtClean="0">
                <a:cs typeface="Braggadocio"/>
              </a:rPr>
              <a:t>US Billboard Peak: </a:t>
            </a:r>
            <a:br>
              <a:rPr lang="en-US" sz="2400" b="1" dirty="0" smtClean="0">
                <a:cs typeface="Braggadocio"/>
              </a:rPr>
            </a:br>
            <a:r>
              <a:rPr lang="en-US" sz="2400" b="1" dirty="0" smtClean="0">
                <a:cs typeface="Braggadocio"/>
              </a:rPr>
              <a:t>#5</a:t>
            </a:r>
            <a:br>
              <a:rPr lang="en-US" sz="2400" b="1" dirty="0" smtClean="0">
                <a:cs typeface="Braggadocio"/>
              </a:rPr>
            </a:br>
            <a:r>
              <a:rPr lang="en-US" sz="2400" b="1" dirty="0" smtClean="0">
                <a:cs typeface="Braggadocio"/>
              </a:rPr>
              <a:t/>
            </a:r>
            <a:br>
              <a:rPr lang="en-US" sz="2400" b="1" dirty="0" smtClean="0">
                <a:cs typeface="Braggadocio"/>
              </a:rPr>
            </a:br>
            <a:r>
              <a:rPr lang="en-US" sz="2400" b="1" dirty="0" smtClean="0">
                <a:cs typeface="Braggadocio"/>
              </a:rPr>
              <a:t>US Rhythmic Peak: </a:t>
            </a:r>
            <a:br>
              <a:rPr lang="en-US" sz="2400" b="1" dirty="0" smtClean="0">
                <a:cs typeface="Braggadocio"/>
              </a:rPr>
            </a:br>
            <a:r>
              <a:rPr lang="en-US" sz="2400" b="1" dirty="0" smtClean="0">
                <a:cs typeface="Braggadocio"/>
              </a:rPr>
              <a:t>#1</a:t>
            </a:r>
            <a:br>
              <a:rPr lang="en-US" sz="2400" b="1" dirty="0" smtClean="0">
                <a:cs typeface="Braggadocio"/>
              </a:rPr>
            </a:br>
            <a:r>
              <a:rPr lang="en-US" sz="2400" b="1" dirty="0">
                <a:cs typeface="Braggadocio"/>
              </a:rPr>
              <a:t/>
            </a:r>
            <a:br>
              <a:rPr lang="en-US" sz="2400" b="1" dirty="0">
                <a:cs typeface="Braggadocio"/>
              </a:rPr>
            </a:br>
            <a:r>
              <a:rPr lang="en-US" sz="2400" b="1" dirty="0" smtClean="0">
                <a:cs typeface="Braggadocio"/>
              </a:rPr>
              <a:t>US Hot Rap Songs </a:t>
            </a:r>
            <a:br>
              <a:rPr lang="en-US" sz="2400" b="1" dirty="0" smtClean="0">
                <a:cs typeface="Braggadocio"/>
              </a:rPr>
            </a:br>
            <a:r>
              <a:rPr lang="en-US" sz="2400" b="1" dirty="0" smtClean="0">
                <a:cs typeface="Braggadocio"/>
              </a:rPr>
              <a:t>#2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4" name="Content Placeholder 3" descr="220px-How_to_love_cove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502" r="-40502"/>
          <a:stretch>
            <a:fillRect/>
          </a:stretch>
        </p:blipFill>
        <p:spPr>
          <a:xfrm>
            <a:off x="-2242382" y="257244"/>
            <a:ext cx="10227345" cy="5851525"/>
          </a:xfrm>
        </p:spPr>
      </p:pic>
    </p:spTree>
    <p:extLst>
      <p:ext uri="{BB962C8B-B14F-4D97-AF65-F5344CB8AC3E}">
        <p14:creationId xmlns:p14="http://schemas.microsoft.com/office/powerpoint/2010/main" val="3364039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3923"/>
            <a:ext cx="8229600" cy="1143000"/>
          </a:xfrm>
        </p:spPr>
        <p:txBody>
          <a:bodyPr/>
          <a:lstStyle/>
          <a:p>
            <a:r>
              <a:rPr lang="en-US" dirty="0" smtClean="0"/>
              <a:t>“How To Love”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974" y="952558"/>
            <a:ext cx="8218026" cy="590544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2800" dirty="0" smtClean="0">
              <a:solidFill>
                <a:srgbClr val="008000"/>
              </a:solidFill>
            </a:endParaRPr>
          </a:p>
          <a:p>
            <a:pPr marL="0" indent="0" algn="ctr">
              <a:buNone/>
            </a:pPr>
            <a:r>
              <a:rPr lang="en-US" sz="2200" b="1" dirty="0" smtClean="0">
                <a:solidFill>
                  <a:srgbClr val="008000"/>
                </a:solidFill>
              </a:rPr>
              <a:t>You </a:t>
            </a:r>
            <a:r>
              <a:rPr lang="en-US" sz="2200" b="1" dirty="0">
                <a:solidFill>
                  <a:srgbClr val="008000"/>
                </a:solidFill>
              </a:rPr>
              <a:t>had a lot of crooks </a:t>
            </a:r>
            <a:r>
              <a:rPr lang="en-US" sz="2200" b="1" dirty="0" err="1">
                <a:solidFill>
                  <a:srgbClr val="008000"/>
                </a:solidFill>
              </a:rPr>
              <a:t>tryna</a:t>
            </a:r>
            <a:r>
              <a:rPr lang="en-US" sz="2200" b="1" dirty="0">
                <a:solidFill>
                  <a:srgbClr val="008000"/>
                </a:solidFill>
              </a:rPr>
              <a:t> steal your </a:t>
            </a:r>
            <a:r>
              <a:rPr lang="en-US" sz="2200" b="1" dirty="0" smtClean="0">
                <a:solidFill>
                  <a:srgbClr val="FF0000"/>
                </a:solidFill>
              </a:rPr>
              <a:t>heart       </a:t>
            </a:r>
          </a:p>
          <a:p>
            <a:pPr marL="0" indent="0" algn="ctr">
              <a:buNone/>
            </a:pPr>
            <a:r>
              <a:rPr lang="en-US" sz="2200" b="1" dirty="0" smtClean="0">
                <a:solidFill>
                  <a:srgbClr val="008000"/>
                </a:solidFill>
              </a:rPr>
              <a:t>Never really had luck, couldn't ever figure </a:t>
            </a:r>
            <a:r>
              <a:rPr lang="en-US" sz="2200" b="1" dirty="0" smtClean="0">
                <a:solidFill>
                  <a:srgbClr val="FF0000"/>
                </a:solidFill>
              </a:rPr>
              <a:t>out    </a:t>
            </a:r>
          </a:p>
          <a:p>
            <a:pPr marL="0" indent="0" algn="ctr">
              <a:buNone/>
            </a:pPr>
            <a:r>
              <a:rPr lang="en-US" sz="2200" b="1" dirty="0" smtClean="0">
                <a:solidFill>
                  <a:srgbClr val="800000"/>
                </a:solidFill>
              </a:rPr>
              <a:t>How </a:t>
            </a:r>
            <a:r>
              <a:rPr lang="en-US" sz="2200" b="1" dirty="0">
                <a:solidFill>
                  <a:srgbClr val="800000"/>
                </a:solidFill>
              </a:rPr>
              <a:t>to </a:t>
            </a:r>
            <a:r>
              <a:rPr lang="en-US" sz="2200" b="1" dirty="0" smtClean="0">
                <a:solidFill>
                  <a:srgbClr val="800000"/>
                </a:solidFill>
              </a:rPr>
              <a:t>love</a:t>
            </a:r>
          </a:p>
          <a:p>
            <a:pPr marL="0" indent="0" algn="ctr">
              <a:buNone/>
            </a:pPr>
            <a:r>
              <a:rPr lang="en-US" sz="2200" b="1" dirty="0" smtClean="0">
                <a:solidFill>
                  <a:srgbClr val="800000"/>
                </a:solidFill>
              </a:rPr>
              <a:t>How </a:t>
            </a:r>
            <a:r>
              <a:rPr lang="en-US" sz="2200" b="1" dirty="0">
                <a:solidFill>
                  <a:srgbClr val="800000"/>
                </a:solidFill>
              </a:rPr>
              <a:t>to </a:t>
            </a:r>
            <a:r>
              <a:rPr lang="en-US" sz="2200" b="1" dirty="0" smtClean="0">
                <a:solidFill>
                  <a:srgbClr val="800000"/>
                </a:solidFill>
              </a:rPr>
              <a:t>love</a:t>
            </a:r>
          </a:p>
          <a:p>
            <a:pPr marL="0" indent="0" algn="ctr">
              <a:buNone/>
            </a:pPr>
            <a:endParaRPr lang="en-US" sz="2200" b="1" dirty="0">
              <a:solidFill>
                <a:srgbClr val="008000"/>
              </a:solidFill>
            </a:endParaRPr>
          </a:p>
          <a:p>
            <a:pPr marL="0" indent="0" algn="ctr">
              <a:buNone/>
            </a:pPr>
            <a:r>
              <a:rPr lang="en-US" sz="2200" b="1" dirty="0">
                <a:solidFill>
                  <a:srgbClr val="008000"/>
                </a:solidFill>
              </a:rPr>
              <a:t>You had a lot of moments that didn't last </a:t>
            </a:r>
            <a:r>
              <a:rPr lang="en-US" sz="2200" b="1" dirty="0" smtClean="0">
                <a:solidFill>
                  <a:srgbClr val="0000FF"/>
                </a:solidFill>
              </a:rPr>
              <a:t>forever</a:t>
            </a:r>
            <a:endParaRPr lang="en-US" sz="2200" b="1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en-US" sz="2200" b="1" dirty="0">
                <a:solidFill>
                  <a:srgbClr val="008000"/>
                </a:solidFill>
              </a:rPr>
              <a:t>Now you're in a corner </a:t>
            </a:r>
            <a:r>
              <a:rPr lang="en-US" sz="2200" b="1" dirty="0" err="1">
                <a:solidFill>
                  <a:srgbClr val="008000"/>
                </a:solidFill>
              </a:rPr>
              <a:t>tryna</a:t>
            </a:r>
            <a:r>
              <a:rPr lang="en-US" sz="2200" b="1" dirty="0">
                <a:solidFill>
                  <a:srgbClr val="008000"/>
                </a:solidFill>
              </a:rPr>
              <a:t> put it </a:t>
            </a:r>
            <a:r>
              <a:rPr lang="en-US" sz="2200" b="1" dirty="0" smtClean="0">
                <a:solidFill>
                  <a:srgbClr val="0000FF"/>
                </a:solidFill>
              </a:rPr>
              <a:t>together</a:t>
            </a:r>
          </a:p>
          <a:p>
            <a:pPr marL="0" indent="0" algn="ctr">
              <a:buNone/>
            </a:pPr>
            <a:r>
              <a:rPr lang="en-US" sz="2200" b="1" dirty="0" smtClean="0">
                <a:solidFill>
                  <a:srgbClr val="800000"/>
                </a:solidFill>
              </a:rPr>
              <a:t>How </a:t>
            </a:r>
            <a:r>
              <a:rPr lang="en-US" sz="2200" b="1" dirty="0">
                <a:solidFill>
                  <a:srgbClr val="800000"/>
                </a:solidFill>
              </a:rPr>
              <a:t>to </a:t>
            </a:r>
            <a:r>
              <a:rPr lang="en-US" sz="2200" b="1" dirty="0" smtClean="0">
                <a:solidFill>
                  <a:srgbClr val="800000"/>
                </a:solidFill>
              </a:rPr>
              <a:t>love</a:t>
            </a:r>
          </a:p>
          <a:p>
            <a:pPr marL="0" indent="0" algn="ctr">
              <a:buNone/>
            </a:pPr>
            <a:r>
              <a:rPr lang="en-US" sz="2200" b="1" dirty="0" smtClean="0">
                <a:solidFill>
                  <a:srgbClr val="800000"/>
                </a:solidFill>
              </a:rPr>
              <a:t>How </a:t>
            </a:r>
            <a:r>
              <a:rPr lang="en-US" sz="2200" b="1" dirty="0">
                <a:solidFill>
                  <a:srgbClr val="800000"/>
                </a:solidFill>
              </a:rPr>
              <a:t>to </a:t>
            </a:r>
            <a:r>
              <a:rPr lang="en-US" sz="2200" b="1" dirty="0" smtClean="0">
                <a:solidFill>
                  <a:srgbClr val="800000"/>
                </a:solidFill>
              </a:rPr>
              <a:t>love</a:t>
            </a:r>
          </a:p>
          <a:p>
            <a:pPr marL="0" indent="0" algn="ctr">
              <a:buNone/>
            </a:pPr>
            <a:endParaRPr lang="en-US" sz="2200" b="1" dirty="0">
              <a:solidFill>
                <a:srgbClr val="008000"/>
              </a:solidFill>
            </a:endParaRPr>
          </a:p>
          <a:p>
            <a:pPr marL="0" indent="0" algn="ctr">
              <a:buNone/>
            </a:pPr>
            <a:r>
              <a:rPr lang="en-US" sz="2200" b="1" dirty="0" smtClean="0">
                <a:solidFill>
                  <a:srgbClr val="008000"/>
                </a:solidFill>
              </a:rPr>
              <a:t>For a second you were here now you over </a:t>
            </a: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  <a:t>there</a:t>
            </a:r>
          </a:p>
          <a:p>
            <a:pPr marL="0" indent="0" algn="ctr">
              <a:buNone/>
            </a:pPr>
            <a:r>
              <a:rPr lang="en-US" sz="2200" b="1" dirty="0" smtClean="0">
                <a:solidFill>
                  <a:srgbClr val="008000"/>
                </a:solidFill>
              </a:rPr>
              <a:t>It’s hard not to </a:t>
            </a: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  <a:t>stare</a:t>
            </a:r>
            <a:r>
              <a:rPr lang="en-US" sz="2200" b="1" dirty="0" smtClean="0">
                <a:solidFill>
                  <a:srgbClr val="008000"/>
                </a:solidFill>
              </a:rPr>
              <a:t>, the way you moving your body</a:t>
            </a:r>
          </a:p>
          <a:p>
            <a:pPr marL="0" indent="0" algn="ctr">
              <a:buNone/>
            </a:pPr>
            <a:r>
              <a:rPr lang="en-US" sz="2200" b="1" dirty="0" smtClean="0">
                <a:solidFill>
                  <a:srgbClr val="008000"/>
                </a:solidFill>
              </a:rPr>
              <a:t>Like you </a:t>
            </a:r>
            <a:r>
              <a:rPr lang="en-US" sz="2200" b="1" dirty="0" smtClean="0">
                <a:solidFill>
                  <a:srgbClr val="800000"/>
                </a:solidFill>
              </a:rPr>
              <a:t>never</a:t>
            </a:r>
            <a:r>
              <a:rPr lang="en-US" sz="2200" b="1" dirty="0" smtClean="0">
                <a:solidFill>
                  <a:srgbClr val="008000"/>
                </a:solidFill>
              </a:rPr>
              <a:t> </a:t>
            </a:r>
            <a:r>
              <a:rPr lang="en-US" sz="2200" b="1" dirty="0" smtClean="0">
                <a:solidFill>
                  <a:srgbClr val="800000"/>
                </a:solidFill>
              </a:rPr>
              <a:t>had a love</a:t>
            </a:r>
          </a:p>
          <a:p>
            <a:pPr marL="0" indent="0" algn="ctr">
              <a:buNone/>
            </a:pPr>
            <a:r>
              <a:rPr lang="en-US" sz="2200" b="1" dirty="0" smtClean="0">
                <a:solidFill>
                  <a:srgbClr val="800000"/>
                </a:solidFill>
              </a:rPr>
              <a:t>Never</a:t>
            </a:r>
            <a:r>
              <a:rPr lang="en-US" sz="2200" b="1" dirty="0" smtClean="0">
                <a:solidFill>
                  <a:srgbClr val="008000"/>
                </a:solidFill>
              </a:rPr>
              <a:t> </a:t>
            </a:r>
            <a:r>
              <a:rPr lang="en-US" sz="2200" b="1" dirty="0" smtClean="0">
                <a:solidFill>
                  <a:srgbClr val="800000"/>
                </a:solidFill>
              </a:rPr>
              <a:t>had a love</a:t>
            </a:r>
            <a:endParaRPr lang="en-US" sz="2200" b="1" dirty="0">
              <a:solidFill>
                <a:srgbClr val="800000"/>
              </a:solidFill>
            </a:endParaRPr>
          </a:p>
        </p:txBody>
      </p:sp>
      <p:pic>
        <p:nvPicPr>
          <p:cNvPr id="4" name="Picture 3" descr="220px-Lil_Wayne_-_Tha_Carter_IV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293" y="0"/>
            <a:ext cx="2296008" cy="22960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25707" y="1926676"/>
            <a:ext cx="4446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8315526" y="3669451"/>
            <a:ext cx="4446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2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8315526" y="5751066"/>
            <a:ext cx="4446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3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66608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345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B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         D</a:t>
            </a:r>
            <a:r>
              <a:rPr lang="en-US" b="1" baseline="30000" dirty="0" smtClean="0">
                <a:solidFill>
                  <a:schemeClr val="accent4">
                    <a:lumMod val="75000"/>
                  </a:schemeClr>
                </a:solidFill>
              </a:rPr>
              <a:t>#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  -  F</a:t>
            </a:r>
            <a:r>
              <a:rPr lang="en-US" b="1" baseline="30000" dirty="0" smtClean="0">
                <a:solidFill>
                  <a:schemeClr val="accent4">
                    <a:lumMod val="75000"/>
                  </a:schemeClr>
                </a:solidFill>
              </a:rPr>
              <a:t>#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  - B              </a:t>
            </a:r>
            <a:r>
              <a:rPr lang="en-US" b="1" dirty="0" smtClean="0">
                <a:solidFill>
                  <a:srgbClr val="3366FF"/>
                </a:solidFill>
              </a:rPr>
              <a:t>6:5     4:3         </a:t>
            </a:r>
            <a:r>
              <a:rPr lang="en-US" b="1" dirty="0" smtClean="0">
                <a:solidFill>
                  <a:srgbClr val="FF6600"/>
                </a:solidFill>
              </a:rPr>
              <a:t>8:5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B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		  D</a:t>
            </a:r>
            <a:r>
              <a:rPr lang="en-US" b="1" baseline="30000" dirty="0" smtClean="0">
                <a:solidFill>
                  <a:schemeClr val="accent4">
                    <a:lumMod val="75000"/>
                  </a:schemeClr>
                </a:solidFill>
              </a:rPr>
              <a:t>#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- 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F</a:t>
            </a:r>
            <a:r>
              <a:rPr lang="en-US" b="1" baseline="30000" dirty="0">
                <a:solidFill>
                  <a:schemeClr val="accent4">
                    <a:lumMod val="75000"/>
                  </a:schemeClr>
                </a:solidFill>
              </a:rPr>
              <a:t>#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-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A</a:t>
            </a:r>
            <a:r>
              <a:rPr lang="en-US" b="1" baseline="30000" dirty="0" smtClean="0">
                <a:solidFill>
                  <a:schemeClr val="accent4">
                    <a:lumMod val="75000"/>
                  </a:schemeClr>
                </a:solidFill>
              </a:rPr>
              <a:t>#                  </a:t>
            </a:r>
            <a:r>
              <a:rPr lang="en-US" b="1" dirty="0" smtClean="0">
                <a:solidFill>
                  <a:srgbClr val="3366FF"/>
                </a:solidFill>
              </a:rPr>
              <a:t>6:5     5:4         </a:t>
            </a:r>
            <a:r>
              <a:rPr lang="en-US" b="1" dirty="0" smtClean="0">
                <a:solidFill>
                  <a:srgbClr val="FF6600"/>
                </a:solidFill>
              </a:rPr>
              <a:t>3:2</a:t>
            </a:r>
            <a:endParaRPr lang="en-US" b="1" baseline="30000" dirty="0" smtClean="0">
              <a:solidFill>
                <a:srgbClr val="FF66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E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		  B   -   E  -  G</a:t>
            </a:r>
            <a:r>
              <a:rPr lang="en-US" b="1" baseline="30000" dirty="0" smtClean="0">
                <a:solidFill>
                  <a:schemeClr val="accent4">
                    <a:lumMod val="75000"/>
                  </a:schemeClr>
                </a:solidFill>
              </a:rPr>
              <a:t>#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			 </a:t>
            </a:r>
            <a:r>
              <a:rPr lang="en-US" b="1" dirty="0" smtClean="0">
                <a:solidFill>
                  <a:srgbClr val="3366FF"/>
                </a:solidFill>
              </a:rPr>
              <a:t>4:3     5:4         </a:t>
            </a:r>
            <a:r>
              <a:rPr lang="en-US" b="1" dirty="0" smtClean="0">
                <a:solidFill>
                  <a:srgbClr val="FF6600"/>
                </a:solidFill>
              </a:rPr>
              <a:t>5:3</a:t>
            </a:r>
          </a:p>
          <a:p>
            <a:pPr marL="0" indent="0">
              <a:buNone/>
            </a:pPr>
            <a:endParaRPr lang="en-US" b="1" dirty="0" smtClean="0">
              <a:solidFill>
                <a:srgbClr val="3366FF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E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		  B   -   E  - 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G</a:t>
            </a:r>
            <a:r>
              <a:rPr lang="en-US" b="1" baseline="30000" dirty="0">
                <a:solidFill>
                  <a:schemeClr val="accent4">
                    <a:lumMod val="75000"/>
                  </a:schemeClr>
                </a:solidFill>
              </a:rPr>
              <a:t>	</a:t>
            </a:r>
            <a:r>
              <a:rPr lang="en-US" b="1" baseline="30000" dirty="0" smtClean="0">
                <a:solidFill>
                  <a:schemeClr val="accent4">
                    <a:lumMod val="75000"/>
                  </a:schemeClr>
                </a:solidFill>
              </a:rPr>
              <a:t>			</a:t>
            </a:r>
            <a:r>
              <a:rPr lang="en-US" b="1" dirty="0" smtClean="0">
                <a:solidFill>
                  <a:srgbClr val="3366FF"/>
                </a:solidFill>
              </a:rPr>
              <a:t>4:3       6:5        </a:t>
            </a:r>
            <a:r>
              <a:rPr lang="en-US" b="1" dirty="0" smtClean="0">
                <a:solidFill>
                  <a:srgbClr val="FF6600"/>
                </a:solidFill>
              </a:rPr>
              <a:t>8:5</a:t>
            </a:r>
            <a:r>
              <a:rPr lang="en-US" b="1" dirty="0" smtClean="0">
                <a:solidFill>
                  <a:srgbClr val="3366FF"/>
                </a:solidFill>
              </a:rPr>
              <a:t>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             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E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		 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E  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-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  G  -  B			</a:t>
            </a:r>
            <a:r>
              <a:rPr lang="en-US" b="1" dirty="0" smtClean="0">
                <a:solidFill>
                  <a:srgbClr val="3366FF"/>
                </a:solidFill>
              </a:rPr>
              <a:t>6:5       5:4		  </a:t>
            </a:r>
            <a:r>
              <a:rPr lang="en-US" b="1" dirty="0" smtClean="0">
                <a:solidFill>
                  <a:srgbClr val="FF6600"/>
                </a:solidFill>
              </a:rPr>
              <a:t>3:2</a:t>
            </a:r>
            <a:endParaRPr lang="en-US" b="1" dirty="0">
              <a:solidFill>
                <a:srgbClr val="FF66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lilway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039" y="0"/>
            <a:ext cx="4896561" cy="284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83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iss Independe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95" y="2505043"/>
            <a:ext cx="3723304" cy="37399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68693" y="423387"/>
            <a:ext cx="4365960" cy="83099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halkduster"/>
                <a:cs typeface="Chalkduster"/>
              </a:rPr>
              <a:t>September 2, 2008</a:t>
            </a:r>
          </a:p>
          <a:p>
            <a:endParaRPr lang="en-US" sz="2400" dirty="0">
              <a:solidFill>
                <a:srgbClr val="FF0000"/>
              </a:solidFill>
              <a:latin typeface="Chalkduster"/>
              <a:cs typeface="Chalkduster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Chalkduster"/>
                <a:cs typeface="Chalkduster"/>
              </a:rPr>
              <a:t>Year Of The Gentleman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pPr algn="ctr"/>
            <a:r>
              <a:rPr lang="en-US" sz="2400" b="1" dirty="0" smtClean="0">
                <a:cs typeface="Braggadocio"/>
              </a:rPr>
              <a:t>US Billboard Peak: </a:t>
            </a:r>
            <a:br>
              <a:rPr lang="en-US" sz="2400" b="1" dirty="0" smtClean="0">
                <a:cs typeface="Braggadocio"/>
              </a:rPr>
            </a:br>
            <a:r>
              <a:rPr lang="en-US" sz="2400" b="1" dirty="0" smtClean="0">
                <a:cs typeface="Braggadocio"/>
              </a:rPr>
              <a:t>                 #7</a:t>
            </a:r>
            <a:br>
              <a:rPr lang="en-US" sz="2400" b="1" dirty="0" smtClean="0">
                <a:cs typeface="Braggadocio"/>
              </a:rPr>
            </a:br>
            <a:r>
              <a:rPr lang="en-US" sz="2400" b="1" dirty="0" smtClean="0">
                <a:cs typeface="Braggadocio"/>
              </a:rPr>
              <a:t/>
            </a:r>
            <a:br>
              <a:rPr lang="en-US" sz="2400" b="1" dirty="0" smtClean="0">
                <a:cs typeface="Braggadocio"/>
              </a:rPr>
            </a:br>
            <a:r>
              <a:rPr lang="en-US" sz="2400" b="1" dirty="0" smtClean="0">
                <a:cs typeface="Braggadocio"/>
              </a:rPr>
              <a:t>US Rhythmic Peak: </a:t>
            </a:r>
            <a:br>
              <a:rPr lang="en-US" sz="2400" b="1" dirty="0" smtClean="0">
                <a:cs typeface="Braggadocio"/>
              </a:rPr>
            </a:br>
            <a:r>
              <a:rPr lang="en-US" sz="2400" b="1" dirty="0" smtClean="0">
                <a:cs typeface="Braggadocio"/>
              </a:rPr>
              <a:t>                 #3</a:t>
            </a:r>
            <a:br>
              <a:rPr lang="en-US" sz="2400" b="1" dirty="0" smtClean="0">
                <a:cs typeface="Braggadocio"/>
              </a:rPr>
            </a:br>
            <a:r>
              <a:rPr lang="en-US" sz="2400" b="1" dirty="0" smtClean="0">
                <a:cs typeface="Braggadocio"/>
              </a:rPr>
              <a:t/>
            </a:r>
            <a:br>
              <a:rPr lang="en-US" sz="2400" b="1" dirty="0" smtClean="0">
                <a:cs typeface="Braggadocio"/>
              </a:rPr>
            </a:br>
            <a:r>
              <a:rPr lang="en-US" sz="2400" b="1" dirty="0" smtClean="0">
                <a:cs typeface="Braggadocio"/>
              </a:rPr>
              <a:t>US Hot R&amp;B/ Hip-Hop Songs </a:t>
            </a:r>
            <a:br>
              <a:rPr lang="en-US" sz="2400" b="1" dirty="0" smtClean="0">
                <a:cs typeface="Braggadocio"/>
              </a:rPr>
            </a:br>
            <a:r>
              <a:rPr lang="en-US" sz="2400" b="1" dirty="0" smtClean="0">
                <a:cs typeface="Braggadocio"/>
              </a:rPr>
              <a:t>                 #1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1118" y="405746"/>
            <a:ext cx="41629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660066"/>
                </a:solidFill>
              </a:rPr>
              <a:t>      </a:t>
            </a:r>
            <a:r>
              <a:rPr lang="en-US" sz="4400" dirty="0" smtClean="0">
                <a:solidFill>
                  <a:srgbClr val="660066"/>
                </a:solidFill>
                <a:latin typeface="Arial Black"/>
                <a:cs typeface="Arial Black"/>
              </a:rPr>
              <a:t>Miss</a:t>
            </a:r>
          </a:p>
          <a:p>
            <a:r>
              <a:rPr lang="en-US" sz="4400" dirty="0" smtClean="0">
                <a:solidFill>
                  <a:srgbClr val="660066"/>
                </a:solidFill>
                <a:latin typeface="Arial Black"/>
                <a:cs typeface="Arial Black"/>
              </a:rPr>
              <a:t>Independent</a:t>
            </a:r>
            <a:endParaRPr lang="en-US" sz="4400" dirty="0">
              <a:solidFill>
                <a:srgbClr val="660066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781369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99677" y="3529633"/>
            <a:ext cx="8229600" cy="30754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/>
              <a:t>F			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F</a:t>
            </a:r>
            <a:r>
              <a:rPr lang="en-US" sz="4000" b="1" baseline="30000" dirty="0" smtClean="0">
                <a:solidFill>
                  <a:schemeClr val="accent6">
                    <a:lumMod val="75000"/>
                  </a:schemeClr>
                </a:solidFill>
              </a:rPr>
              <a:t>#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   -  A</a:t>
            </a:r>
            <a:r>
              <a:rPr lang="en-US" sz="4000" b="1" baseline="30000" dirty="0" smtClean="0">
                <a:solidFill>
                  <a:schemeClr val="accent6">
                    <a:lumMod val="75000"/>
                  </a:schemeClr>
                </a:solidFill>
              </a:rPr>
              <a:t>#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   -  C</a:t>
            </a:r>
            <a:r>
              <a:rPr lang="en-US" sz="4000" b="1" baseline="30000" dirty="0" smtClean="0">
                <a:solidFill>
                  <a:schemeClr val="accent6">
                    <a:lumMod val="75000"/>
                  </a:schemeClr>
                </a:solidFill>
              </a:rPr>
              <a:t>#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			</a:t>
            </a:r>
            <a:r>
              <a:rPr lang="en-US" sz="4000" b="1" dirty="0" smtClean="0">
                <a:solidFill>
                  <a:srgbClr val="008000"/>
                </a:solidFill>
              </a:rPr>
              <a:t>5:4   6:5</a:t>
            </a:r>
            <a:endParaRPr lang="en-US" sz="4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4000" b="1" dirty="0" smtClean="0"/>
              <a:t>F			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F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	   -   A</a:t>
            </a:r>
            <a:r>
              <a:rPr lang="en-US" sz="4000" b="1" baseline="30000" dirty="0" smtClean="0">
                <a:solidFill>
                  <a:schemeClr val="accent6">
                    <a:lumMod val="75000"/>
                  </a:schemeClr>
                </a:solidFill>
              </a:rPr>
              <a:t>#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  -  C</a:t>
            </a:r>
            <a:r>
              <a:rPr lang="en-US" sz="4000" b="1" baseline="30000" dirty="0" smtClean="0">
                <a:solidFill>
                  <a:schemeClr val="accent6">
                    <a:lumMod val="75000"/>
                  </a:schemeClr>
                </a:solidFill>
              </a:rPr>
              <a:t>#                 </a:t>
            </a:r>
            <a:r>
              <a:rPr lang="en-US" sz="4000" b="1" dirty="0" smtClean="0">
                <a:solidFill>
                  <a:srgbClr val="008000"/>
                </a:solidFill>
              </a:rPr>
              <a:t>6:5   6:5     </a:t>
            </a:r>
            <a:endParaRPr lang="en-US" sz="4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4000" b="1" dirty="0" smtClean="0"/>
              <a:t>F			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F</a:t>
            </a:r>
            <a:r>
              <a:rPr lang="en-US" sz="4000" b="1" baseline="30000" dirty="0" smtClean="0">
                <a:solidFill>
                  <a:schemeClr val="accent6">
                    <a:lumMod val="75000"/>
                  </a:schemeClr>
                </a:solidFill>
              </a:rPr>
              <a:t>#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   -  A</a:t>
            </a:r>
            <a:r>
              <a:rPr lang="en-US" sz="4000" b="1" baseline="30000" dirty="0" smtClean="0">
                <a:solidFill>
                  <a:schemeClr val="accent6">
                    <a:lumMod val="75000"/>
                  </a:schemeClr>
                </a:solidFill>
              </a:rPr>
              <a:t>#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   -  C</a:t>
            </a:r>
            <a:r>
              <a:rPr lang="en-US" sz="4000" b="1" baseline="30000" dirty="0" smtClean="0">
                <a:solidFill>
                  <a:schemeClr val="accent6">
                    <a:lumMod val="75000"/>
                  </a:schemeClr>
                </a:solidFill>
              </a:rPr>
              <a:t>#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			</a:t>
            </a:r>
            <a:r>
              <a:rPr lang="en-US" sz="4000" b="1" dirty="0" smtClean="0">
                <a:solidFill>
                  <a:srgbClr val="008000"/>
                </a:solidFill>
              </a:rPr>
              <a:t>5:4   6:5     </a:t>
            </a:r>
            <a:endParaRPr lang="en-US" sz="4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4000" b="1" dirty="0"/>
              <a:t>C</a:t>
            </a:r>
            <a:r>
              <a:rPr lang="en-US" sz="4000" b="1" baseline="30000" dirty="0" smtClean="0"/>
              <a:t># </a:t>
            </a:r>
            <a:r>
              <a:rPr lang="en-US" sz="4000" b="1" dirty="0" smtClean="0"/>
              <a:t> 		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G</a:t>
            </a:r>
            <a:r>
              <a:rPr lang="en-US" sz="4000" b="1" baseline="30000" dirty="0" smtClean="0">
                <a:solidFill>
                  <a:schemeClr val="accent6">
                    <a:lumMod val="75000"/>
                  </a:schemeClr>
                </a:solidFill>
              </a:rPr>
              <a:t>#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   -   C</a:t>
            </a:r>
            <a:r>
              <a:rPr lang="en-US" sz="4000" b="1" baseline="30000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-  D</a:t>
            </a:r>
            <a:r>
              <a:rPr lang="en-US" sz="4000" b="1" baseline="30000" dirty="0" smtClean="0">
                <a:solidFill>
                  <a:schemeClr val="accent6">
                    <a:lumMod val="75000"/>
                  </a:schemeClr>
                </a:solidFill>
              </a:rPr>
              <a:t>#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		    </a:t>
            </a:r>
            <a:r>
              <a:rPr lang="en-US" sz="4000" b="1" dirty="0" smtClean="0">
                <a:solidFill>
                  <a:srgbClr val="008000"/>
                </a:solidFill>
              </a:rPr>
              <a:t>5:4   6:5     </a:t>
            </a:r>
            <a:endParaRPr lang="en-US" sz="4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4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4" descr="Miss Independent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239" y="188032"/>
            <a:ext cx="5967144" cy="334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560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16963"/>
            <a:ext cx="7772400" cy="2280238"/>
          </a:xfrm>
        </p:spPr>
        <p:txBody>
          <a:bodyPr/>
          <a:lstStyle/>
          <a:p>
            <a:r>
              <a:rPr lang="en-US" dirty="0" smtClean="0">
                <a:solidFill>
                  <a:srgbClr val="660066"/>
                </a:solidFill>
                <a:latin typeface="Chalkduster"/>
                <a:cs typeface="Chalkduster"/>
              </a:rPr>
              <a:t>The Math of Rock and Pop Music</a:t>
            </a:r>
            <a:endParaRPr lang="en-US" dirty="0">
              <a:solidFill>
                <a:srgbClr val="660066"/>
              </a:solidFill>
              <a:latin typeface="Chalkduster"/>
              <a:cs typeface="Chalkduster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997201"/>
            <a:ext cx="7772400" cy="3463924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660066"/>
                </a:solidFill>
              </a:rPr>
              <a:t>April 22, 2017</a:t>
            </a:r>
          </a:p>
          <a:p>
            <a:endParaRPr lang="en-US" b="1" dirty="0">
              <a:solidFill>
                <a:srgbClr val="660066"/>
              </a:solidFill>
            </a:endParaRPr>
          </a:p>
          <a:p>
            <a:r>
              <a:rPr lang="en-US" b="1" dirty="0" smtClean="0">
                <a:solidFill>
                  <a:srgbClr val="660066"/>
                </a:solidFill>
              </a:rPr>
              <a:t>CMC</a:t>
            </a:r>
            <a:r>
              <a:rPr lang="en-US" b="1" baseline="30000" dirty="0" smtClean="0">
                <a:solidFill>
                  <a:srgbClr val="660066"/>
                </a:solidFill>
              </a:rPr>
              <a:t>3</a:t>
            </a:r>
            <a:r>
              <a:rPr lang="en-US" b="1" dirty="0" smtClean="0">
                <a:solidFill>
                  <a:srgbClr val="660066"/>
                </a:solidFill>
              </a:rPr>
              <a:t> Tahoe</a:t>
            </a:r>
          </a:p>
          <a:p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Presented by Helene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Nehrebecki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,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Assistant Professor of Mathematics, 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American River College</a:t>
            </a:r>
          </a:p>
          <a:p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545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6562" y="318067"/>
            <a:ext cx="2992186" cy="6070874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>
                <a:solidFill>
                  <a:srgbClr val="3366FF"/>
                </a:solidFill>
                <a:latin typeface="Chalkduster"/>
                <a:cs typeface="Chalkduster"/>
              </a:rPr>
              <a:t>April 7, 2009</a:t>
            </a:r>
            <a:br>
              <a:rPr lang="en-US" sz="2400" b="1" dirty="0" smtClean="0">
                <a:solidFill>
                  <a:srgbClr val="3366FF"/>
                </a:solidFill>
                <a:latin typeface="Chalkduster"/>
                <a:cs typeface="Chalkduster"/>
              </a:rPr>
            </a:br>
            <a:r>
              <a:rPr lang="en-US" sz="2400" b="1" dirty="0" smtClean="0">
                <a:solidFill>
                  <a:srgbClr val="3366FF"/>
                </a:solidFill>
                <a:latin typeface="Chalkduster"/>
                <a:cs typeface="Chalkduster"/>
              </a:rPr>
              <a:t/>
            </a:r>
            <a:br>
              <a:rPr lang="en-US" sz="2400" b="1" dirty="0" smtClean="0">
                <a:solidFill>
                  <a:srgbClr val="3366FF"/>
                </a:solidFill>
                <a:latin typeface="Chalkduster"/>
                <a:cs typeface="Chalkduster"/>
              </a:rPr>
            </a:br>
            <a:r>
              <a:rPr lang="en-US" sz="2400" b="1" dirty="0" smtClean="0">
                <a:solidFill>
                  <a:srgbClr val="3366FF"/>
                </a:solidFill>
                <a:latin typeface="Chalkduster"/>
                <a:cs typeface="Chalkduster"/>
              </a:rPr>
              <a:t>In A Perfect World…</a:t>
            </a:r>
            <a:r>
              <a:rPr lang="en-US" sz="2400" b="1" dirty="0" smtClean="0">
                <a:solidFill>
                  <a:srgbClr val="3366FF"/>
                </a:solidFill>
                <a:cs typeface="Braggadocio"/>
              </a:rPr>
              <a:t/>
            </a:r>
            <a:br>
              <a:rPr lang="en-US" sz="2400" b="1" dirty="0" smtClean="0">
                <a:solidFill>
                  <a:srgbClr val="3366FF"/>
                </a:solidFill>
                <a:cs typeface="Braggadocio"/>
              </a:rPr>
            </a:br>
            <a:r>
              <a:rPr lang="en-US" sz="2400" b="1" dirty="0" smtClean="0">
                <a:cs typeface="Braggadocio"/>
              </a:rPr>
              <a:t/>
            </a:r>
            <a:br>
              <a:rPr lang="en-US" sz="2400" b="1" dirty="0" smtClean="0">
                <a:cs typeface="Braggadocio"/>
              </a:rPr>
            </a:br>
            <a:r>
              <a:rPr lang="en-US" sz="2400" b="1" dirty="0" smtClean="0">
                <a:cs typeface="Braggadocio"/>
              </a:rPr>
              <a:t/>
            </a:r>
            <a:br>
              <a:rPr lang="en-US" sz="2400" b="1" dirty="0" smtClean="0">
                <a:cs typeface="Braggadocio"/>
              </a:rPr>
            </a:br>
            <a:r>
              <a:rPr lang="en-US" sz="2400" b="1" dirty="0">
                <a:cs typeface="Braggadocio"/>
              </a:rPr>
              <a:t/>
            </a:r>
            <a:br>
              <a:rPr lang="en-US" sz="2400" b="1" dirty="0">
                <a:cs typeface="Braggadocio"/>
              </a:rPr>
            </a:br>
            <a:r>
              <a:rPr lang="en-US" sz="2400" b="1" dirty="0" smtClean="0">
                <a:cs typeface="Braggadocio"/>
              </a:rPr>
              <a:t>US Billboard Peak:</a:t>
            </a:r>
            <a:br>
              <a:rPr lang="en-US" sz="2400" b="1" dirty="0" smtClean="0">
                <a:cs typeface="Braggadocio"/>
              </a:rPr>
            </a:br>
            <a:r>
              <a:rPr lang="en-US" sz="2400" b="1" dirty="0" smtClean="0">
                <a:cs typeface="Braggadocio"/>
              </a:rPr>
              <a:t> #3</a:t>
            </a:r>
            <a:br>
              <a:rPr lang="en-US" sz="2400" b="1" dirty="0" smtClean="0">
                <a:cs typeface="Braggadocio"/>
              </a:rPr>
            </a:br>
            <a:r>
              <a:rPr lang="en-US" sz="2400" b="1" dirty="0">
                <a:cs typeface="Braggadocio"/>
              </a:rPr>
              <a:t/>
            </a:r>
            <a:br>
              <a:rPr lang="en-US" sz="2400" b="1" dirty="0">
                <a:cs typeface="Braggadocio"/>
              </a:rPr>
            </a:br>
            <a:r>
              <a:rPr lang="en-US" sz="2400" b="1" dirty="0" smtClean="0">
                <a:cs typeface="Braggadocio"/>
              </a:rPr>
              <a:t>US Hot R&amp;B/Hip-Hop Songs: #1</a:t>
            </a:r>
            <a:br>
              <a:rPr lang="en-US" sz="2400" b="1" dirty="0" smtClean="0">
                <a:cs typeface="Braggadocio"/>
              </a:rPr>
            </a:br>
            <a:r>
              <a:rPr lang="en-US" sz="2400" b="1" dirty="0">
                <a:cs typeface="Braggadocio"/>
              </a:rPr>
              <a:t/>
            </a:r>
            <a:br>
              <a:rPr lang="en-US" sz="2400" b="1" dirty="0">
                <a:cs typeface="Braggadocio"/>
              </a:rPr>
            </a:br>
            <a:r>
              <a:rPr lang="en-US" sz="2400" b="1" dirty="0" smtClean="0">
                <a:cs typeface="Braggadocio"/>
              </a:rPr>
              <a:t>US Rhythmic:</a:t>
            </a:r>
            <a:br>
              <a:rPr lang="en-US" sz="2400" b="1" dirty="0" smtClean="0">
                <a:cs typeface="Braggadocio"/>
              </a:rPr>
            </a:br>
            <a:r>
              <a:rPr lang="en-US" sz="2400" b="1" dirty="0" smtClean="0">
                <a:cs typeface="Braggadocio"/>
              </a:rPr>
              <a:t> #1</a:t>
            </a:r>
            <a:br>
              <a:rPr lang="en-US" sz="2400" b="1" dirty="0" smtClean="0">
                <a:cs typeface="Braggadocio"/>
              </a:rPr>
            </a:br>
            <a:r>
              <a:rPr lang="en-US" sz="2400" b="1" dirty="0">
                <a:cs typeface="Braggadocio"/>
              </a:rPr>
              <a:t/>
            </a:r>
            <a:br>
              <a:rPr lang="en-US" sz="2400" b="1" dirty="0">
                <a:cs typeface="Braggadocio"/>
              </a:rPr>
            </a:br>
            <a:r>
              <a:rPr lang="en-US" sz="2400" b="1" dirty="0" smtClean="0">
                <a:cs typeface="Braggadocio"/>
              </a:rPr>
              <a:t> </a:t>
            </a:r>
            <a:endParaRPr lang="en-US" sz="2400" b="1" dirty="0">
              <a:cs typeface="Braggadocio"/>
            </a:endParaRPr>
          </a:p>
        </p:txBody>
      </p:sp>
      <p:pic>
        <p:nvPicPr>
          <p:cNvPr id="4" name="Content Placeholder 3" descr="Knockyoudown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/>
        </p:blipFill>
        <p:spPr>
          <a:xfrm>
            <a:off x="-2418350" y="318067"/>
            <a:ext cx="11070356" cy="6088269"/>
          </a:xfrm>
        </p:spPr>
      </p:pic>
    </p:spTree>
    <p:extLst>
      <p:ext uri="{BB962C8B-B14F-4D97-AF65-F5344CB8AC3E}">
        <p14:creationId xmlns:p14="http://schemas.microsoft.com/office/powerpoint/2010/main" val="1525527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9905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D</a:t>
            </a:r>
            <a:r>
              <a:rPr lang="en-US" b="1" baseline="30000" dirty="0" smtClean="0"/>
              <a:t>#							</a:t>
            </a:r>
            <a:r>
              <a:rPr lang="en-US" b="1" dirty="0" smtClean="0">
                <a:solidFill>
                  <a:srgbClr val="000090"/>
                </a:solidFill>
              </a:rPr>
              <a:t>D</a:t>
            </a:r>
            <a:r>
              <a:rPr lang="en-US" b="1" baseline="30000" dirty="0" smtClean="0">
                <a:solidFill>
                  <a:srgbClr val="000090"/>
                </a:solidFill>
              </a:rPr>
              <a:t>#</a:t>
            </a:r>
            <a:r>
              <a:rPr lang="en-US" b="1" dirty="0" smtClean="0">
                <a:solidFill>
                  <a:srgbClr val="000090"/>
                </a:solidFill>
              </a:rPr>
              <a:t>  -  G   -  A</a:t>
            </a:r>
            <a:r>
              <a:rPr lang="en-US" b="1" baseline="30000" dirty="0" smtClean="0">
                <a:solidFill>
                  <a:srgbClr val="000090"/>
                </a:solidFill>
              </a:rPr>
              <a:t>#</a:t>
            </a:r>
            <a:r>
              <a:rPr lang="en-US" b="1" dirty="0" smtClean="0"/>
              <a:t>                 5:4   6:5       </a:t>
            </a:r>
            <a:r>
              <a:rPr lang="en-US" b="1" dirty="0" smtClean="0">
                <a:solidFill>
                  <a:srgbClr val="FF6600"/>
                </a:solidFill>
              </a:rPr>
              <a:t>3:2</a:t>
            </a:r>
            <a:r>
              <a:rPr lang="en-US" b="1" dirty="0" smtClean="0"/>
              <a:t>                               F      		     </a:t>
            </a:r>
            <a:r>
              <a:rPr lang="en-US" b="1" dirty="0" smtClean="0">
                <a:solidFill>
                  <a:srgbClr val="000090"/>
                </a:solidFill>
              </a:rPr>
              <a:t>F    -  A   -   C                  </a:t>
            </a:r>
            <a:r>
              <a:rPr lang="en-US" b="1" dirty="0" smtClean="0"/>
              <a:t>5:4   6:5		  </a:t>
            </a:r>
            <a:r>
              <a:rPr lang="en-US" b="1" dirty="0" smtClean="0">
                <a:solidFill>
                  <a:srgbClr val="FF6600"/>
                </a:solidFill>
              </a:rPr>
              <a:t>3:2</a:t>
            </a:r>
            <a:r>
              <a:rPr lang="en-US" b="1" dirty="0" smtClean="0"/>
              <a:t>                   </a:t>
            </a:r>
            <a:r>
              <a:rPr lang="en-US" b="1" dirty="0" smtClean="0">
                <a:solidFill>
                  <a:srgbClr val="800000"/>
                </a:solidFill>
              </a:rPr>
              <a:t>A</a:t>
            </a:r>
            <a:r>
              <a:rPr lang="en-US" b="1" baseline="30000" dirty="0" smtClean="0">
                <a:solidFill>
                  <a:srgbClr val="800000"/>
                </a:solidFill>
              </a:rPr>
              <a:t>#            </a:t>
            </a:r>
            <a:r>
              <a:rPr lang="en-US" b="1" baseline="30000" dirty="0" smtClean="0"/>
              <a:t>			</a:t>
            </a:r>
            <a:r>
              <a:rPr lang="en-US" b="1" dirty="0" smtClean="0">
                <a:solidFill>
                  <a:srgbClr val="FF0000"/>
                </a:solidFill>
              </a:rPr>
              <a:t>F    -  A</a:t>
            </a:r>
            <a:r>
              <a:rPr lang="en-US" b="1" baseline="30000" dirty="0" smtClean="0">
                <a:solidFill>
                  <a:srgbClr val="FF0000"/>
                </a:solidFill>
              </a:rPr>
              <a:t>#</a:t>
            </a:r>
            <a:r>
              <a:rPr lang="en-US" b="1" dirty="0" smtClean="0">
                <a:solidFill>
                  <a:srgbClr val="FF0000"/>
                </a:solidFill>
              </a:rPr>
              <a:t>  -   D</a:t>
            </a:r>
            <a:r>
              <a:rPr lang="en-US" b="1" dirty="0" smtClean="0"/>
              <a:t>                 4:3   5:4		  </a:t>
            </a:r>
            <a:r>
              <a:rPr lang="en-US" b="1" dirty="0" smtClean="0">
                <a:solidFill>
                  <a:srgbClr val="FF6600"/>
                </a:solidFill>
              </a:rPr>
              <a:t>5:3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D</a:t>
            </a:r>
            <a:r>
              <a:rPr lang="en-US" b="1" baseline="30000" dirty="0"/>
              <a:t>#						</a:t>
            </a:r>
            <a:r>
              <a:rPr lang="en-US" b="1" baseline="30000" dirty="0" smtClean="0"/>
              <a:t>	</a:t>
            </a:r>
            <a:r>
              <a:rPr lang="en-US" b="1" dirty="0" smtClean="0">
                <a:solidFill>
                  <a:srgbClr val="000090"/>
                </a:solidFill>
              </a:rPr>
              <a:t>D</a:t>
            </a:r>
            <a:r>
              <a:rPr lang="en-US" b="1" baseline="30000" dirty="0">
                <a:solidFill>
                  <a:srgbClr val="000090"/>
                </a:solidFill>
              </a:rPr>
              <a:t>#</a:t>
            </a:r>
            <a:r>
              <a:rPr lang="en-US" b="1" dirty="0">
                <a:solidFill>
                  <a:srgbClr val="000090"/>
                </a:solidFill>
              </a:rPr>
              <a:t>  -  G  </a:t>
            </a:r>
            <a:r>
              <a:rPr lang="en-US" b="1" dirty="0" smtClean="0">
                <a:solidFill>
                  <a:srgbClr val="000090"/>
                </a:solidFill>
              </a:rPr>
              <a:t> -   A</a:t>
            </a:r>
            <a:r>
              <a:rPr lang="en-US" b="1" baseline="30000" dirty="0" smtClean="0">
                <a:solidFill>
                  <a:srgbClr val="000090"/>
                </a:solidFill>
              </a:rPr>
              <a:t>#        </a:t>
            </a:r>
            <a:r>
              <a:rPr lang="en-US" b="1" baseline="30000" dirty="0" smtClean="0"/>
              <a:t>                </a:t>
            </a:r>
            <a:endParaRPr lang="en-US" b="1" baseline="30000" dirty="0"/>
          </a:p>
          <a:p>
            <a:pPr marL="0" indent="0">
              <a:buNone/>
            </a:pPr>
            <a:r>
              <a:rPr lang="en-US" b="1" dirty="0" smtClean="0"/>
              <a:t>F      </a:t>
            </a:r>
            <a:r>
              <a:rPr lang="en-US" b="1" dirty="0"/>
              <a:t>		     </a:t>
            </a:r>
            <a:r>
              <a:rPr lang="en-US" b="1" dirty="0">
                <a:solidFill>
                  <a:srgbClr val="000090"/>
                </a:solidFill>
              </a:rPr>
              <a:t>F    -  A  </a:t>
            </a:r>
            <a:r>
              <a:rPr lang="en-US" b="1" dirty="0" smtClean="0">
                <a:solidFill>
                  <a:srgbClr val="000090"/>
                </a:solidFill>
              </a:rPr>
              <a:t> -   C</a:t>
            </a:r>
            <a:endParaRPr lang="en-US" b="1" dirty="0">
              <a:solidFill>
                <a:srgbClr val="00009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800000"/>
                </a:solidFill>
              </a:rPr>
              <a:t>G</a:t>
            </a:r>
            <a:r>
              <a:rPr lang="en-US" b="1" baseline="30000" dirty="0" smtClean="0"/>
              <a:t>            			</a:t>
            </a:r>
            <a:r>
              <a:rPr lang="en-US" b="1" dirty="0">
                <a:solidFill>
                  <a:srgbClr val="FF0000"/>
                </a:solidFill>
              </a:rPr>
              <a:t>G</a:t>
            </a:r>
            <a:r>
              <a:rPr lang="en-US" b="1" dirty="0" smtClean="0">
                <a:solidFill>
                  <a:srgbClr val="FF0000"/>
                </a:solidFill>
              </a:rPr>
              <a:t>    </a:t>
            </a:r>
            <a:r>
              <a:rPr lang="en-US" b="1" dirty="0">
                <a:solidFill>
                  <a:srgbClr val="FF0000"/>
                </a:solidFill>
              </a:rPr>
              <a:t>-  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n-US" b="1" baseline="30000" dirty="0">
                <a:solidFill>
                  <a:srgbClr val="FF0000"/>
                </a:solidFill>
              </a:rPr>
              <a:t>#</a:t>
            </a:r>
            <a:r>
              <a:rPr lang="en-US" b="1" dirty="0">
                <a:solidFill>
                  <a:srgbClr val="FF0000"/>
                </a:solidFill>
              </a:rPr>
              <a:t>  </a:t>
            </a:r>
            <a:r>
              <a:rPr lang="en-US" b="1" dirty="0" smtClean="0">
                <a:solidFill>
                  <a:srgbClr val="FF0000"/>
                </a:solidFill>
              </a:rPr>
              <a:t>-  D   </a:t>
            </a:r>
            <a:r>
              <a:rPr lang="en-US" b="1" dirty="0" smtClean="0"/>
              <a:t>               6:5   5:4      </a:t>
            </a:r>
            <a:r>
              <a:rPr lang="en-US" b="1" dirty="0" smtClean="0">
                <a:solidFill>
                  <a:srgbClr val="FF6600"/>
                </a:solidFill>
              </a:rPr>
              <a:t>3:2</a:t>
            </a:r>
            <a:endParaRPr lang="en-US" b="1" dirty="0">
              <a:solidFill>
                <a:srgbClr val="FF660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kerihilsonkydow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76" y="32792"/>
            <a:ext cx="7016750" cy="276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448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274638"/>
            <a:ext cx="44958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Chalkduster"/>
                <a:cs typeface="Chalkduster"/>
              </a:rPr>
              <a:t>Ne-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  <a:latin typeface="Chalkduster"/>
                <a:cs typeface="Chalkduster"/>
              </a:rPr>
              <a:t>Yo’s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Chalkduster"/>
                <a:cs typeface="Chalkduster"/>
              </a:rPr>
              <a:t> Lyrics</a:t>
            </a:r>
            <a:endParaRPr lang="en-US" b="1" dirty="0">
              <a:solidFill>
                <a:schemeClr val="accent4">
                  <a:lumMod val="75000"/>
                </a:schemeClr>
              </a:solidFill>
              <a:latin typeface="Chalkduster"/>
              <a:cs typeface="Chalkdus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51425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Hey 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'til now I'm</a:t>
            </a:r>
            <a:r>
              <a:rPr lang="en-US" sz="2400" b="1" dirty="0"/>
              <a:t>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crashing</a:t>
            </a:r>
            <a:endParaRPr lang="en-US" sz="2400" b="1" dirty="0"/>
          </a:p>
          <a:p>
            <a:pPr marL="0" indent="0" algn="r">
              <a:buNone/>
            </a:pPr>
            <a:r>
              <a:rPr lang="en-US" sz="2400" b="1" dirty="0"/>
              <a:t> 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I don't know how it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happened</a:t>
            </a:r>
          </a:p>
          <a:p>
            <a:pPr marL="0" indent="0" algn="r">
              <a:buNone/>
            </a:pP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But I know it feels so damn </a:t>
            </a:r>
            <a:r>
              <a:rPr lang="en-US" sz="2400" b="1" dirty="0">
                <a:solidFill>
                  <a:srgbClr val="008000"/>
                </a:solidFill>
              </a:rPr>
              <a:t>good</a:t>
            </a:r>
          </a:p>
          <a:p>
            <a:pPr marL="0" indent="0" algn="r">
              <a:buNone/>
            </a:pP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Said if I could go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back, and </a:t>
            </a:r>
          </a:p>
          <a:p>
            <a:pPr marL="0" indent="0" algn="r">
              <a:buNone/>
            </a:pP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make it happen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faster</a:t>
            </a:r>
          </a:p>
          <a:p>
            <a:pPr marL="0" indent="0" algn="r">
              <a:buNone/>
            </a:pP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Don't you know I would baby if I </a:t>
            </a:r>
            <a:r>
              <a:rPr lang="en-US" sz="2400" b="1" dirty="0">
                <a:solidFill>
                  <a:srgbClr val="008000"/>
                </a:solidFill>
              </a:rPr>
              <a:t>could</a:t>
            </a:r>
          </a:p>
          <a:p>
            <a:pPr marL="0" indent="0" algn="r">
              <a:buNone/>
            </a:pP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Miss 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independent, oh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, to the </a:t>
            </a:r>
            <a:r>
              <a:rPr lang="en-US" sz="2400" b="1" dirty="0" smtClean="0">
                <a:solidFill>
                  <a:schemeClr val="accent5"/>
                </a:solidFill>
              </a:rPr>
              <a:t>fullest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 algn="r">
              <a:buNone/>
            </a:pP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the load never to much, she helping me </a:t>
            </a:r>
            <a:r>
              <a:rPr lang="en-US" sz="2400" b="1" dirty="0">
                <a:solidFill>
                  <a:schemeClr val="accent5"/>
                </a:solidFill>
              </a:rPr>
              <a:t>pull it</a:t>
            </a:r>
          </a:p>
          <a:p>
            <a:pPr marL="0" indent="0" algn="r">
              <a:buNone/>
            </a:pP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She shot the </a:t>
            </a:r>
            <a:r>
              <a:rPr lang="en-US" sz="2400" b="1" dirty="0">
                <a:solidFill>
                  <a:schemeClr val="accent5"/>
                </a:solidFill>
              </a:rPr>
              <a:t>bullet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pPr marL="0" indent="0" algn="r">
              <a:buNone/>
            </a:pP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that ended that </a:t>
            </a:r>
            <a:r>
              <a:rPr lang="en-US" sz="2400" b="1" dirty="0"/>
              <a:t>life</a:t>
            </a:r>
          </a:p>
          <a:p>
            <a:pPr marL="0" indent="0" algn="r">
              <a:buNone/>
            </a:pP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I swear to you the pimp in me just died </a:t>
            </a:r>
            <a:r>
              <a:rPr lang="en-US" sz="2400" b="1" dirty="0"/>
              <a:t>tonight</a:t>
            </a:r>
          </a:p>
          <a:p>
            <a:pPr marL="0" indent="0" algn="r">
              <a:buNone/>
            </a:pPr>
            <a:endParaRPr lang="en-US" sz="2400" dirty="0"/>
          </a:p>
        </p:txBody>
      </p:sp>
      <p:pic>
        <p:nvPicPr>
          <p:cNvPr id="4" name="Picture 3" descr="Ne-Yo_Performs_New_Album_R.E.D._on_Walmart_Soundchec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679436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782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4794915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What It Takes</a:t>
            </a:r>
            <a:br>
              <a:rPr lang="en-US" dirty="0" smtClean="0">
                <a:solidFill>
                  <a:srgbClr val="660066"/>
                </a:solidFill>
              </a:rPr>
            </a:br>
            <a:r>
              <a:rPr lang="en-US" dirty="0" smtClean="0">
                <a:solidFill>
                  <a:srgbClr val="660066"/>
                </a:solidFill>
              </a:rPr>
              <a:t>By Aerosmith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4915" y="480510"/>
            <a:ext cx="4771530" cy="619515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660066"/>
                </a:solidFill>
                <a:latin typeface="Chalkduster"/>
                <a:cs typeface="Chalkduster"/>
              </a:rPr>
              <a:t>December 19, 1989</a:t>
            </a:r>
          </a:p>
          <a:p>
            <a:pPr marL="0" indent="0">
              <a:buNone/>
            </a:pPr>
            <a:endParaRPr lang="en-US" dirty="0">
              <a:solidFill>
                <a:srgbClr val="660066"/>
              </a:solidFill>
              <a:latin typeface="Chalkduster"/>
              <a:cs typeface="Chalkduster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660066"/>
                </a:solidFill>
                <a:latin typeface="Chalkduster"/>
                <a:cs typeface="Chalkduster"/>
              </a:rPr>
              <a:t>Pump</a:t>
            </a:r>
          </a:p>
          <a:p>
            <a:pPr marL="0" indent="0" algn="ctr">
              <a:buNone/>
            </a:pPr>
            <a:endParaRPr lang="en-US" sz="1050" dirty="0" smtClean="0"/>
          </a:p>
          <a:p>
            <a:pPr marL="0" indent="0" algn="ctr">
              <a:buNone/>
            </a:pPr>
            <a:r>
              <a:rPr lang="en-US" b="1" dirty="0" smtClean="0"/>
              <a:t>Billboard Hot 100</a:t>
            </a:r>
          </a:p>
          <a:p>
            <a:pPr marL="0" indent="0" algn="ctr">
              <a:buNone/>
            </a:pPr>
            <a:r>
              <a:rPr lang="en-US" b="1" dirty="0" smtClean="0"/>
              <a:t>#9</a:t>
            </a:r>
            <a:endParaRPr lang="en-US" b="1" dirty="0"/>
          </a:p>
        </p:txBody>
      </p:sp>
      <p:pic>
        <p:nvPicPr>
          <p:cNvPr id="4" name="Picture 3" descr="220px-Aerosmith_Pum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40" y="1938278"/>
            <a:ext cx="4737385" cy="4737385"/>
          </a:xfrm>
          <a:prstGeom prst="rect">
            <a:avLst/>
          </a:prstGeom>
        </p:spPr>
      </p:pic>
      <p:pic>
        <p:nvPicPr>
          <p:cNvPr id="5" name="Picture 4" descr="Rockin_outsid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311" y="3907504"/>
            <a:ext cx="3627745" cy="276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066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0128"/>
            <a:ext cx="9144000" cy="67378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>
                <a:latin typeface="Arial"/>
                <a:cs typeface="Arial"/>
              </a:rPr>
              <a:t>There goes my old girlfriend, there’s another diamond </a:t>
            </a:r>
            <a:r>
              <a:rPr lang="en-US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ring</a:t>
            </a:r>
          </a:p>
          <a:p>
            <a:pPr marL="0" indent="0">
              <a:buNone/>
            </a:pPr>
            <a:r>
              <a:rPr lang="en-US" sz="2000" b="1" dirty="0" smtClean="0">
                <a:latin typeface="Arial"/>
                <a:cs typeface="Arial"/>
              </a:rPr>
              <a:t>And, uh, all those late night promises I guess they don’t mean a </a:t>
            </a:r>
            <a:r>
              <a:rPr lang="en-US" sz="2000" b="1" dirty="0" smtClean="0">
                <a:solidFill>
                  <a:srgbClr val="C3D69B"/>
                </a:solidFill>
                <a:latin typeface="Arial"/>
                <a:cs typeface="Arial"/>
              </a:rPr>
              <a:t>thing</a:t>
            </a:r>
          </a:p>
          <a:p>
            <a:pPr marL="0" indent="0">
              <a:buNone/>
            </a:pPr>
            <a:r>
              <a:rPr lang="en-US" sz="2000" b="1" dirty="0" smtClean="0">
                <a:latin typeface="Arial"/>
                <a:cs typeface="Arial"/>
              </a:rPr>
              <a:t>So baby what’s the story, did you find another man</a:t>
            </a:r>
          </a:p>
          <a:p>
            <a:pPr marL="0" indent="0">
              <a:buNone/>
            </a:pPr>
            <a:endParaRPr lang="en-US" sz="2000" b="1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000" b="1" dirty="0" smtClean="0">
                <a:latin typeface="Arial"/>
                <a:cs typeface="Arial"/>
              </a:rPr>
              <a:t>Is it easy to </a:t>
            </a:r>
            <a:r>
              <a:rPr lang="en-US" sz="2000" b="1" dirty="0" smtClean="0">
                <a:solidFill>
                  <a:srgbClr val="FF0000"/>
                </a:solidFill>
                <a:latin typeface="Arial"/>
                <a:cs typeface="Arial"/>
              </a:rPr>
              <a:t>sleep</a:t>
            </a:r>
            <a:r>
              <a:rPr lang="en-US" sz="2000" b="1" dirty="0" smtClean="0">
                <a:latin typeface="Arial"/>
                <a:cs typeface="Arial"/>
              </a:rPr>
              <a:t>				in the bed that we </a:t>
            </a:r>
            <a:r>
              <a:rPr lang="en-US" sz="2000" b="1" dirty="0" smtClean="0">
                <a:solidFill>
                  <a:srgbClr val="0000FF"/>
                </a:solidFill>
                <a:latin typeface="Arial"/>
                <a:cs typeface="Arial"/>
              </a:rPr>
              <a:t>made</a:t>
            </a:r>
            <a:r>
              <a:rPr lang="en-US" sz="2000" dirty="0" smtClean="0"/>
              <a:t> </a:t>
            </a:r>
          </a:p>
          <a:p>
            <a:pPr marL="0" indent="0">
              <a:buNone/>
            </a:pPr>
            <a:r>
              <a:rPr lang="en-US" sz="2000" b="1" dirty="0" smtClean="0">
                <a:latin typeface="Arial"/>
                <a:cs typeface="Arial"/>
              </a:rPr>
              <a:t>When you don’t look back		I guess the feelings start to </a:t>
            </a:r>
            <a:r>
              <a:rPr lang="en-US" sz="2000" b="1" dirty="0" smtClean="0">
                <a:solidFill>
                  <a:srgbClr val="0000FF"/>
                </a:solidFill>
                <a:latin typeface="Arial"/>
                <a:cs typeface="Arial"/>
              </a:rPr>
              <a:t>fade</a:t>
            </a:r>
            <a:r>
              <a:rPr lang="en-US" sz="2000" b="1" dirty="0" smtClean="0">
                <a:latin typeface="Arial"/>
                <a:cs typeface="Arial"/>
              </a:rPr>
              <a:t>		away</a:t>
            </a:r>
          </a:p>
          <a:p>
            <a:pPr marL="0" indent="0">
              <a:buNone/>
            </a:pPr>
            <a:endParaRPr lang="en-US" sz="2000" b="1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000" b="1" dirty="0" smtClean="0">
                <a:latin typeface="Arial"/>
                <a:cs typeface="Arial"/>
              </a:rPr>
              <a:t>I used to feel your fire, but now it’s cold inside</a:t>
            </a:r>
          </a:p>
          <a:p>
            <a:pPr marL="0" indent="0">
              <a:buNone/>
            </a:pPr>
            <a:r>
              <a:rPr lang="en-US" sz="2000" b="1" dirty="0" smtClean="0">
                <a:latin typeface="Arial"/>
                <a:cs typeface="Arial"/>
              </a:rPr>
              <a:t>And you’re back on the </a:t>
            </a:r>
            <a:r>
              <a:rPr lang="en-US" sz="2000" b="1" dirty="0" smtClean="0">
                <a:solidFill>
                  <a:srgbClr val="FF0000"/>
                </a:solidFill>
                <a:latin typeface="Arial"/>
                <a:cs typeface="Arial"/>
              </a:rPr>
              <a:t>street</a:t>
            </a:r>
          </a:p>
          <a:p>
            <a:pPr marL="0" indent="0">
              <a:buNone/>
            </a:pPr>
            <a:r>
              <a:rPr lang="en-US" sz="2000" b="1" dirty="0" smtClean="0">
                <a:latin typeface="Arial"/>
                <a:cs typeface="Arial"/>
              </a:rPr>
              <a:t>Like you didn’t miss a </a:t>
            </a:r>
            <a:r>
              <a:rPr lang="en-US" sz="2000" b="1" dirty="0" smtClean="0">
                <a:solidFill>
                  <a:srgbClr val="FF0000"/>
                </a:solidFill>
                <a:latin typeface="Arial"/>
                <a:cs typeface="Arial"/>
              </a:rPr>
              <a:t>beat</a:t>
            </a:r>
            <a:r>
              <a:rPr lang="en-US" sz="2000" b="1" dirty="0" smtClean="0">
                <a:latin typeface="Arial"/>
                <a:cs typeface="Arial"/>
              </a:rPr>
              <a:t>	yeah</a:t>
            </a:r>
          </a:p>
          <a:p>
            <a:pPr marL="0" indent="0">
              <a:buNone/>
            </a:pPr>
            <a:endParaRPr lang="en-US" sz="2000" b="1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000" b="1" dirty="0" smtClean="0">
                <a:latin typeface="Arial"/>
                <a:cs typeface="Arial"/>
              </a:rPr>
              <a:t>Tell me what it </a:t>
            </a:r>
            <a:r>
              <a:rPr lang="en-US" sz="2000" b="1" dirty="0" smtClean="0">
                <a:solidFill>
                  <a:srgbClr val="008000"/>
                </a:solidFill>
                <a:latin typeface="Arial"/>
                <a:cs typeface="Arial"/>
              </a:rPr>
              <a:t>takes</a:t>
            </a:r>
            <a:r>
              <a:rPr lang="en-US" sz="2000" b="1" dirty="0" smtClean="0">
                <a:latin typeface="Arial"/>
                <a:cs typeface="Arial"/>
              </a:rPr>
              <a:t>					to let </a:t>
            </a:r>
            <a:r>
              <a:rPr lang="en-US" sz="2000" b="1" dirty="0" smtClean="0">
                <a:solidFill>
                  <a:srgbClr val="FF6600"/>
                </a:solidFill>
                <a:latin typeface="Arial"/>
                <a:cs typeface="Arial"/>
              </a:rPr>
              <a:t>you go</a:t>
            </a:r>
          </a:p>
          <a:p>
            <a:pPr marL="0" indent="0">
              <a:buNone/>
            </a:pPr>
            <a:r>
              <a:rPr lang="en-US" sz="2000" b="1" dirty="0" smtClean="0">
                <a:latin typeface="Arial"/>
                <a:cs typeface="Arial"/>
              </a:rPr>
              <a:t>Tell me how the </a:t>
            </a:r>
            <a:r>
              <a:rPr lang="en-US" sz="2000" b="1" dirty="0" smtClean="0">
                <a:solidFill>
                  <a:srgbClr val="008000"/>
                </a:solidFill>
                <a:latin typeface="Arial"/>
                <a:cs typeface="Arial"/>
              </a:rPr>
              <a:t>pain’s</a:t>
            </a:r>
            <a:r>
              <a:rPr lang="en-US" sz="2000" b="1" dirty="0" smtClean="0">
                <a:latin typeface="Arial"/>
                <a:cs typeface="Arial"/>
              </a:rPr>
              <a:t>					supposed </a:t>
            </a:r>
            <a:r>
              <a:rPr lang="en-US" sz="2000" b="1" dirty="0" smtClean="0">
                <a:solidFill>
                  <a:srgbClr val="FF6600"/>
                </a:solidFill>
                <a:latin typeface="Arial"/>
                <a:cs typeface="Arial"/>
              </a:rPr>
              <a:t>to go</a:t>
            </a:r>
            <a:endParaRPr lang="en-US" sz="2000" b="1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000" b="1" dirty="0" smtClean="0">
                <a:latin typeface="Arial"/>
                <a:cs typeface="Arial"/>
              </a:rPr>
              <a:t>Tell me how it is that you can sleep	 in the night</a:t>
            </a:r>
            <a:endParaRPr lang="en-US" sz="2000" b="1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000" b="1" dirty="0" smtClean="0">
                <a:latin typeface="Arial"/>
                <a:cs typeface="Arial"/>
              </a:rPr>
              <a:t>Without thinking you </a:t>
            </a:r>
            <a:r>
              <a:rPr lang="en-US" sz="2000" b="1" dirty="0" smtClean="0">
                <a:solidFill>
                  <a:srgbClr val="000090"/>
                </a:solidFill>
                <a:latin typeface="Arial"/>
                <a:cs typeface="Arial"/>
              </a:rPr>
              <a:t>lost</a:t>
            </a:r>
            <a:r>
              <a:rPr lang="en-US" sz="2000" b="1" dirty="0" smtClean="0">
                <a:latin typeface="Arial"/>
                <a:cs typeface="Arial"/>
              </a:rPr>
              <a:t>				everything that was good</a:t>
            </a:r>
          </a:p>
          <a:p>
            <a:pPr marL="0" indent="0">
              <a:buNone/>
            </a:pPr>
            <a:r>
              <a:rPr lang="en-US" sz="2000" b="1" dirty="0" smtClean="0">
                <a:latin typeface="Arial"/>
                <a:cs typeface="Arial"/>
              </a:rPr>
              <a:t>In your life to the </a:t>
            </a:r>
            <a:r>
              <a:rPr lang="en-US" sz="2000" b="1" dirty="0" smtClean="0">
                <a:solidFill>
                  <a:srgbClr val="000090"/>
                </a:solidFill>
                <a:latin typeface="Arial"/>
                <a:cs typeface="Arial"/>
              </a:rPr>
              <a:t>toss</a:t>
            </a:r>
            <a:r>
              <a:rPr lang="en-US" sz="2000" b="1" dirty="0" smtClean="0">
                <a:latin typeface="Arial"/>
                <a:cs typeface="Arial"/>
              </a:rPr>
              <a:t>					of the dime</a:t>
            </a:r>
            <a:endParaRPr lang="en-US" sz="2000" b="1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000" b="1" dirty="0" smtClean="0">
                <a:latin typeface="Arial"/>
                <a:cs typeface="Arial"/>
              </a:rPr>
              <a:t>Tell me what it </a:t>
            </a:r>
            <a:r>
              <a:rPr lang="en-US" sz="2000" b="1" dirty="0" smtClean="0">
                <a:solidFill>
                  <a:srgbClr val="008000"/>
                </a:solidFill>
                <a:latin typeface="Arial"/>
                <a:cs typeface="Arial"/>
              </a:rPr>
              <a:t>takes </a:t>
            </a:r>
            <a:r>
              <a:rPr lang="en-US" sz="2000" b="1" dirty="0" smtClean="0">
                <a:latin typeface="Arial"/>
                <a:cs typeface="Arial"/>
              </a:rPr>
              <a:t>					to let </a:t>
            </a:r>
            <a:r>
              <a:rPr lang="en-US" sz="2000" b="1" dirty="0" smtClean="0">
                <a:solidFill>
                  <a:srgbClr val="FF6600"/>
                </a:solidFill>
                <a:latin typeface="Arial"/>
                <a:cs typeface="Arial"/>
              </a:rPr>
              <a:t>you go</a:t>
            </a:r>
            <a:endParaRPr lang="en-US" sz="2000" b="1" dirty="0">
              <a:solidFill>
                <a:srgbClr val="FF66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7192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161"/>
            <a:ext cx="8828401" cy="49423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>
                <a:latin typeface="Arial"/>
                <a:cs typeface="Arial"/>
              </a:rPr>
              <a:t>Girl before I met you I was F.I.N.E. </a:t>
            </a:r>
            <a:r>
              <a:rPr lang="en-US" sz="2000" b="1" dirty="0" smtClean="0">
                <a:solidFill>
                  <a:srgbClr val="0000FF"/>
                </a:solidFill>
                <a:latin typeface="Arial"/>
                <a:cs typeface="Arial"/>
              </a:rPr>
              <a:t>fine</a:t>
            </a:r>
          </a:p>
          <a:p>
            <a:pPr marL="0" indent="0">
              <a:buNone/>
            </a:pPr>
            <a:r>
              <a:rPr lang="en-US" sz="2000" b="1" dirty="0" smtClean="0">
                <a:latin typeface="Arial"/>
                <a:cs typeface="Arial"/>
              </a:rPr>
              <a:t>But your love made me a prisoner, yeah my heart’s been doing </a:t>
            </a:r>
            <a:r>
              <a:rPr lang="en-US" sz="2000" b="1" dirty="0" smtClean="0">
                <a:solidFill>
                  <a:srgbClr val="0000FF"/>
                </a:solidFill>
                <a:latin typeface="Arial"/>
                <a:cs typeface="Arial"/>
              </a:rPr>
              <a:t>time</a:t>
            </a:r>
            <a:endParaRPr lang="en-US" sz="2000" b="1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000" b="1" dirty="0" smtClean="0">
                <a:latin typeface="Arial"/>
                <a:cs typeface="Arial"/>
              </a:rPr>
              <a:t>You spent me up like money, then you hung me out to dry</a:t>
            </a:r>
          </a:p>
          <a:p>
            <a:pPr marL="0" indent="0">
              <a:buNone/>
            </a:pPr>
            <a:endParaRPr lang="en-US" sz="2000" b="1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000" b="1" dirty="0" smtClean="0">
                <a:latin typeface="Arial"/>
                <a:cs typeface="Arial"/>
              </a:rPr>
              <a:t>Is it easy to </a:t>
            </a:r>
            <a:r>
              <a:rPr lang="en-US" sz="2000" b="1" dirty="0" smtClean="0">
                <a:solidFill>
                  <a:srgbClr val="FF0000"/>
                </a:solidFill>
                <a:latin typeface="Arial"/>
                <a:cs typeface="Arial"/>
              </a:rPr>
              <a:t>keep</a:t>
            </a:r>
            <a:r>
              <a:rPr lang="en-US" sz="2000" b="1" dirty="0" smtClean="0">
                <a:latin typeface="Arial"/>
                <a:cs typeface="Arial"/>
              </a:rPr>
              <a:t>					all your lies in </a:t>
            </a:r>
            <a:r>
              <a:rPr lang="en-US" sz="2000" b="1" dirty="0" smtClean="0">
                <a:solidFill>
                  <a:srgbClr val="008000"/>
                </a:solidFill>
                <a:latin typeface="Arial"/>
                <a:cs typeface="Arial"/>
              </a:rPr>
              <a:t>disguise</a:t>
            </a:r>
          </a:p>
          <a:p>
            <a:pPr marL="0" indent="0">
              <a:buNone/>
            </a:pPr>
            <a:r>
              <a:rPr lang="en-US" sz="2000" b="1" dirty="0" smtClean="0">
                <a:latin typeface="Arial"/>
                <a:cs typeface="Arial"/>
              </a:rPr>
              <a:t>Cause you had me in </a:t>
            </a:r>
            <a:r>
              <a:rPr lang="en-US" sz="2000" b="1" dirty="0" smtClean="0">
                <a:solidFill>
                  <a:srgbClr val="FF0000"/>
                </a:solidFill>
                <a:latin typeface="Arial"/>
                <a:cs typeface="Arial"/>
              </a:rPr>
              <a:t>deep</a:t>
            </a:r>
            <a:r>
              <a:rPr lang="en-US" sz="2000" b="1" dirty="0" smtClean="0">
                <a:latin typeface="Arial"/>
                <a:cs typeface="Arial"/>
              </a:rPr>
              <a:t>		with the devil in </a:t>
            </a:r>
            <a:r>
              <a:rPr lang="en-US" sz="2000" b="1" dirty="0" smtClean="0">
                <a:solidFill>
                  <a:srgbClr val="008000"/>
                </a:solidFill>
                <a:latin typeface="Arial"/>
                <a:cs typeface="Arial"/>
              </a:rPr>
              <a:t>your eyes</a:t>
            </a:r>
          </a:p>
          <a:p>
            <a:pPr marL="0" indent="0">
              <a:buNone/>
            </a:pPr>
            <a:endParaRPr lang="en-US" sz="2000" b="1" dirty="0">
              <a:latin typeface="Arial"/>
              <a:cs typeface="Arial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000" b="1" dirty="0">
                <a:latin typeface="Arial"/>
                <a:cs typeface="Arial"/>
              </a:rPr>
              <a:t>Tell me that you're happy, that you're on your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own</a:t>
            </a:r>
            <a:r>
              <a:rPr lang="en-US" sz="2000" b="1" dirty="0">
                <a:latin typeface="Arial"/>
                <a:cs typeface="Arial"/>
              </a:rPr>
              <a:t/>
            </a:r>
            <a:br>
              <a:rPr lang="en-US" sz="2000" b="1" dirty="0">
                <a:latin typeface="Arial"/>
                <a:cs typeface="Arial"/>
              </a:rPr>
            </a:br>
            <a:r>
              <a:rPr lang="en-US" sz="2000" b="1" dirty="0" smtClean="0">
                <a:latin typeface="Arial"/>
                <a:cs typeface="Arial"/>
              </a:rPr>
              <a:t>Yeah </a:t>
            </a:r>
            <a:r>
              <a:rPr lang="en-US" sz="2000" b="1" dirty="0">
                <a:latin typeface="Arial"/>
                <a:cs typeface="Arial"/>
              </a:rPr>
              <a:t>yeah, yeah</a:t>
            </a:r>
            <a:br>
              <a:rPr lang="en-US" sz="2000" b="1" dirty="0">
                <a:latin typeface="Arial"/>
                <a:cs typeface="Arial"/>
              </a:rPr>
            </a:br>
            <a:r>
              <a:rPr lang="en-US" sz="2000" b="1" dirty="0">
                <a:latin typeface="Arial"/>
                <a:cs typeface="Arial"/>
              </a:rPr>
              <a:t>Tell me that it's better when you're all </a:t>
            </a:r>
            <a:r>
              <a:rPr lang="en-US" sz="2000" b="1" dirty="0">
                <a:solidFill>
                  <a:srgbClr val="E46C0A"/>
                </a:solidFill>
                <a:latin typeface="Arial"/>
                <a:cs typeface="Arial"/>
              </a:rPr>
              <a:t>alone</a:t>
            </a:r>
            <a:r>
              <a:rPr lang="en-US" sz="2000" b="1" dirty="0">
                <a:latin typeface="Arial"/>
                <a:cs typeface="Arial"/>
              </a:rPr>
              <a:t/>
            </a:r>
            <a:br>
              <a:rPr lang="en-US" sz="2000" b="1" dirty="0">
                <a:latin typeface="Arial"/>
                <a:cs typeface="Arial"/>
              </a:rPr>
            </a:br>
            <a:r>
              <a:rPr lang="en-US" sz="2000" b="1" dirty="0">
                <a:latin typeface="Arial"/>
                <a:cs typeface="Arial"/>
              </a:rPr>
              <a:t>Tell me that your body doesn't miss my </a:t>
            </a:r>
            <a:r>
              <a:rPr lang="en-US" sz="2000" b="1" dirty="0">
                <a:solidFill>
                  <a:srgbClr val="660066"/>
                </a:solidFill>
                <a:latin typeface="Arial"/>
                <a:cs typeface="Arial"/>
              </a:rPr>
              <a:t>touch</a:t>
            </a:r>
            <a:r>
              <a:rPr lang="en-US" sz="2000" b="1" dirty="0">
                <a:latin typeface="Arial"/>
                <a:cs typeface="Arial"/>
              </a:rPr>
              <a:t/>
            </a:r>
            <a:br>
              <a:rPr lang="en-US" sz="2000" b="1" dirty="0">
                <a:latin typeface="Arial"/>
                <a:cs typeface="Arial"/>
              </a:rPr>
            </a:br>
            <a:r>
              <a:rPr lang="en-US" sz="2000" b="1" dirty="0">
                <a:latin typeface="Arial"/>
                <a:cs typeface="Arial"/>
              </a:rPr>
              <a:t>Tell me that my </a:t>
            </a:r>
            <a:r>
              <a:rPr lang="en-US" sz="2000" b="1" dirty="0" err="1">
                <a:latin typeface="Arial"/>
                <a:cs typeface="Arial"/>
              </a:rPr>
              <a:t>lovin</a:t>
            </a:r>
            <a:r>
              <a:rPr lang="en-US" sz="2000" b="1" dirty="0">
                <a:latin typeface="Arial"/>
                <a:cs typeface="Arial"/>
              </a:rPr>
              <a:t>' didn't mean that </a:t>
            </a:r>
            <a:r>
              <a:rPr lang="en-US" sz="2000" b="1" dirty="0">
                <a:solidFill>
                  <a:srgbClr val="660066"/>
                </a:solidFill>
                <a:latin typeface="Arial"/>
                <a:cs typeface="Arial"/>
              </a:rPr>
              <a:t>much</a:t>
            </a:r>
            <a:r>
              <a:rPr lang="en-US" sz="2000" b="1" dirty="0">
                <a:latin typeface="Arial"/>
                <a:cs typeface="Arial"/>
              </a:rPr>
              <a:t/>
            </a:r>
            <a:br>
              <a:rPr lang="en-US" sz="2000" b="1" dirty="0">
                <a:latin typeface="Arial"/>
                <a:cs typeface="Arial"/>
              </a:rPr>
            </a:br>
            <a:r>
              <a:rPr lang="en-US" sz="2000" b="1" dirty="0">
                <a:latin typeface="Arial"/>
                <a:cs typeface="Arial"/>
              </a:rPr>
              <a:t>Tell me you </a:t>
            </a:r>
            <a:r>
              <a:rPr lang="en-US" sz="2000" b="1" dirty="0" err="1">
                <a:latin typeface="Arial"/>
                <a:cs typeface="Arial"/>
              </a:rPr>
              <a:t>ain't</a:t>
            </a:r>
            <a:r>
              <a:rPr lang="en-US" sz="2000" b="1" dirty="0">
                <a:latin typeface="Arial"/>
                <a:cs typeface="Arial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Arial"/>
                <a:cs typeface="Arial"/>
              </a:rPr>
              <a:t>dyin</a:t>
            </a:r>
            <a:r>
              <a:rPr lang="en-US" sz="2000" b="1" dirty="0">
                <a:solidFill>
                  <a:srgbClr val="800000"/>
                </a:solidFill>
                <a:latin typeface="Arial"/>
                <a:cs typeface="Arial"/>
              </a:rPr>
              <a:t>'</a:t>
            </a:r>
            <a:r>
              <a:rPr lang="en-US" sz="2000" b="1" dirty="0">
                <a:latin typeface="Arial"/>
                <a:cs typeface="Arial"/>
              </a:rPr>
              <a:t> </a:t>
            </a:r>
            <a:r>
              <a:rPr lang="en-US" sz="2000" b="1" dirty="0" smtClean="0">
                <a:latin typeface="Arial"/>
                <a:cs typeface="Arial"/>
              </a:rPr>
              <a:t>			when </a:t>
            </a:r>
            <a:r>
              <a:rPr lang="en-US" sz="2000" b="1" dirty="0">
                <a:latin typeface="Arial"/>
                <a:cs typeface="Arial"/>
              </a:rPr>
              <a:t>you're </a:t>
            </a:r>
            <a:r>
              <a:rPr lang="en-US" sz="2000" b="1" dirty="0" err="1">
                <a:solidFill>
                  <a:srgbClr val="800000"/>
                </a:solidFill>
                <a:latin typeface="Arial"/>
                <a:cs typeface="Arial"/>
              </a:rPr>
              <a:t>cryin</a:t>
            </a:r>
            <a:r>
              <a:rPr lang="en-US" sz="2000" b="1" dirty="0">
                <a:solidFill>
                  <a:srgbClr val="800000"/>
                </a:solidFill>
                <a:latin typeface="Arial"/>
                <a:cs typeface="Arial"/>
              </a:rPr>
              <a:t>' </a:t>
            </a:r>
            <a:r>
              <a:rPr lang="en-US" sz="2000" b="1" dirty="0">
                <a:latin typeface="Arial"/>
                <a:cs typeface="Arial"/>
              </a:rPr>
              <a:t>for me</a:t>
            </a:r>
          </a:p>
          <a:p>
            <a:pPr marL="0" indent="0">
              <a:buNone/>
            </a:pPr>
            <a:endParaRPr lang="en-US" sz="2000" b="1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2000" b="1" dirty="0">
              <a:latin typeface="Arial"/>
              <a:cs typeface="Arial"/>
            </a:endParaRPr>
          </a:p>
        </p:txBody>
      </p:sp>
      <p:pic>
        <p:nvPicPr>
          <p:cNvPr id="4" name="Picture 3" descr="What It Tak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978" y="2229251"/>
            <a:ext cx="2880442" cy="2157551"/>
          </a:xfrm>
          <a:prstGeom prst="rect">
            <a:avLst/>
          </a:prstGeom>
        </p:spPr>
      </p:pic>
      <p:pic>
        <p:nvPicPr>
          <p:cNvPr id="5" name="Picture 4" descr="What It Take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917" y="4736461"/>
            <a:ext cx="3011742" cy="199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71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rever In Blu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94" y="1587887"/>
            <a:ext cx="5057889" cy="50804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0869" y="288650"/>
            <a:ext cx="41525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3366FF"/>
                </a:solidFill>
              </a:rPr>
              <a:t>Forever In Blue Jeans</a:t>
            </a:r>
          </a:p>
          <a:p>
            <a:r>
              <a:rPr lang="en-US" sz="3600" dirty="0" smtClean="0">
                <a:solidFill>
                  <a:srgbClr val="3366FF"/>
                </a:solidFill>
              </a:rPr>
              <a:t>By Neil Diamond</a:t>
            </a:r>
            <a:endParaRPr lang="en-US" sz="3600" dirty="0">
              <a:solidFill>
                <a:srgbClr val="3366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70398" y="1305629"/>
            <a:ext cx="3159839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  <a:latin typeface="Chalkduster"/>
                <a:cs typeface="Chalkduster"/>
              </a:rPr>
              <a:t>February 1979</a:t>
            </a:r>
          </a:p>
          <a:p>
            <a:endParaRPr lang="en-US" sz="2400" dirty="0">
              <a:solidFill>
                <a:srgbClr val="000090"/>
              </a:solidFill>
              <a:latin typeface="Chalkduster"/>
              <a:cs typeface="Chalkduster"/>
            </a:endParaRPr>
          </a:p>
          <a:p>
            <a:r>
              <a:rPr lang="en-US" sz="2400" dirty="0" smtClean="0">
                <a:solidFill>
                  <a:srgbClr val="000090"/>
                </a:solidFill>
                <a:latin typeface="Chalkduster"/>
                <a:cs typeface="Chalkduster"/>
              </a:rPr>
              <a:t>You Don’t Bring </a:t>
            </a:r>
          </a:p>
          <a:p>
            <a:r>
              <a:rPr lang="en-US" sz="2400" dirty="0" smtClean="0">
                <a:solidFill>
                  <a:srgbClr val="000090"/>
                </a:solidFill>
                <a:latin typeface="Chalkduster"/>
                <a:cs typeface="Chalkduster"/>
              </a:rPr>
              <a:t>Me Flowers</a:t>
            </a:r>
          </a:p>
          <a:p>
            <a:endParaRPr lang="en-US" sz="2400" dirty="0">
              <a:solidFill>
                <a:srgbClr val="000090"/>
              </a:solidFill>
            </a:endParaRPr>
          </a:p>
          <a:p>
            <a:endParaRPr lang="en-US" sz="2400" dirty="0" smtClean="0">
              <a:solidFill>
                <a:srgbClr val="000090"/>
              </a:solidFill>
            </a:endParaRPr>
          </a:p>
          <a:p>
            <a:endParaRPr lang="en-US" sz="2400" dirty="0">
              <a:solidFill>
                <a:srgbClr val="000090"/>
              </a:solidFill>
            </a:endParaRPr>
          </a:p>
          <a:p>
            <a:r>
              <a:rPr lang="en-US" sz="2400" dirty="0" smtClean="0">
                <a:solidFill>
                  <a:srgbClr val="000090"/>
                </a:solidFill>
              </a:rPr>
              <a:t>US Billboard Hot 100</a:t>
            </a:r>
          </a:p>
          <a:p>
            <a:pPr algn="ctr"/>
            <a:r>
              <a:rPr lang="en-US" sz="2400" dirty="0" smtClean="0">
                <a:solidFill>
                  <a:srgbClr val="000090"/>
                </a:solidFill>
              </a:rPr>
              <a:t>                 #20</a:t>
            </a:r>
          </a:p>
          <a:p>
            <a:endParaRPr lang="en-US" sz="2400" dirty="0">
              <a:solidFill>
                <a:srgbClr val="000090"/>
              </a:solidFill>
            </a:endParaRPr>
          </a:p>
          <a:p>
            <a:endParaRPr lang="en-US" sz="2400" dirty="0" smtClean="0">
              <a:solidFill>
                <a:srgbClr val="000090"/>
              </a:solidFill>
            </a:endParaRPr>
          </a:p>
          <a:p>
            <a:r>
              <a:rPr lang="en-US" sz="2400" dirty="0" smtClean="0">
                <a:solidFill>
                  <a:srgbClr val="000090"/>
                </a:solidFill>
              </a:rPr>
              <a:t>US Adult Contemporary</a:t>
            </a:r>
          </a:p>
          <a:p>
            <a:r>
              <a:rPr lang="en-US" sz="2400" dirty="0" smtClean="0">
                <a:solidFill>
                  <a:srgbClr val="000090"/>
                </a:solidFill>
              </a:rPr>
              <a:t>                    #2</a:t>
            </a:r>
            <a:endParaRPr lang="en-US" sz="24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95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559" y="733248"/>
            <a:ext cx="900288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		Money </a:t>
            </a:r>
            <a:r>
              <a:rPr lang="en-US" sz="2800" dirty="0" smtClean="0">
                <a:solidFill>
                  <a:srgbClr val="FF0000"/>
                </a:solidFill>
              </a:rPr>
              <a:t>talks</a:t>
            </a:r>
          </a:p>
          <a:p>
            <a:r>
              <a:rPr lang="en-US" sz="2800" dirty="0" smtClean="0"/>
              <a:t>C</a:t>
            </a:r>
            <a:r>
              <a:rPr lang="en-US" sz="2800" baseline="30000" dirty="0" smtClean="0"/>
              <a:t>#</a:t>
            </a:r>
            <a:r>
              <a:rPr lang="en-US" sz="2800" dirty="0" smtClean="0"/>
              <a:t>  	But it don’t sing and dance</a:t>
            </a:r>
          </a:p>
          <a:p>
            <a:r>
              <a:rPr lang="en-US" sz="2800" dirty="0" smtClean="0"/>
              <a:t>A   		And it don’t </a:t>
            </a:r>
            <a:r>
              <a:rPr lang="en-US" sz="2800" dirty="0" smtClean="0">
                <a:solidFill>
                  <a:srgbClr val="FF0000"/>
                </a:solidFill>
              </a:rPr>
              <a:t>walk</a:t>
            </a:r>
          </a:p>
          <a:p>
            <a:r>
              <a:rPr lang="en-US" sz="2800" dirty="0" smtClean="0"/>
              <a:t>C</a:t>
            </a:r>
            <a:r>
              <a:rPr lang="en-US" sz="2800" baseline="30000" dirty="0" smtClean="0"/>
              <a:t>#</a:t>
            </a:r>
            <a:r>
              <a:rPr lang="en-US" sz="2800" dirty="0" smtClean="0"/>
              <a:t>  	As long as I can have you here with </a:t>
            </a:r>
            <a:r>
              <a:rPr lang="en-US" sz="2800" dirty="0" smtClean="0">
                <a:solidFill>
                  <a:srgbClr val="008000"/>
                </a:solidFill>
              </a:rPr>
              <a:t>me</a:t>
            </a:r>
          </a:p>
          <a:p>
            <a:r>
              <a:rPr lang="en-US" sz="2800" dirty="0" smtClean="0"/>
              <a:t>E   </a:t>
            </a:r>
            <a:r>
              <a:rPr lang="en-US" sz="2800" dirty="0"/>
              <a:t> </a:t>
            </a:r>
            <a:r>
              <a:rPr lang="en-US" sz="2800" dirty="0" smtClean="0"/>
              <a:t>	I’d much rather </a:t>
            </a:r>
            <a:r>
              <a:rPr lang="en-US" sz="2800" dirty="0" smtClean="0">
                <a:solidFill>
                  <a:srgbClr val="008000"/>
                </a:solidFill>
              </a:rPr>
              <a:t>be</a:t>
            </a:r>
          </a:p>
          <a:p>
            <a:r>
              <a:rPr lang="en-US" sz="2800" dirty="0" smtClean="0"/>
              <a:t>B    	</a:t>
            </a:r>
            <a:r>
              <a:rPr lang="en-US" sz="2800" dirty="0" smtClean="0">
                <a:solidFill>
                  <a:srgbClr val="3366FF"/>
                </a:solidFill>
              </a:rPr>
              <a:t>Forever in blue jeans</a:t>
            </a:r>
          </a:p>
          <a:p>
            <a:endParaRPr lang="en-US" sz="2800" dirty="0"/>
          </a:p>
          <a:p>
            <a:r>
              <a:rPr lang="en-US" sz="2800" dirty="0" smtClean="0"/>
              <a:t>B		Honey’s </a:t>
            </a:r>
            <a:r>
              <a:rPr lang="en-US" sz="2800" dirty="0" smtClean="0">
                <a:solidFill>
                  <a:srgbClr val="FF6600"/>
                </a:solidFill>
              </a:rPr>
              <a:t>sweet</a:t>
            </a:r>
          </a:p>
          <a:p>
            <a:r>
              <a:rPr lang="en-US" sz="2800" dirty="0" smtClean="0"/>
              <a:t>C</a:t>
            </a:r>
            <a:r>
              <a:rPr lang="en-US" sz="2800" baseline="30000" dirty="0" smtClean="0"/>
              <a:t>#</a:t>
            </a:r>
            <a:r>
              <a:rPr lang="en-US" sz="2800" dirty="0" smtClean="0"/>
              <a:t>  	But it </a:t>
            </a:r>
            <a:r>
              <a:rPr lang="en-US" sz="2800" dirty="0" err="1" smtClean="0"/>
              <a:t>ain’t</a:t>
            </a:r>
            <a:r>
              <a:rPr lang="en-US" sz="2800" dirty="0" smtClean="0"/>
              <a:t> nothing</a:t>
            </a:r>
          </a:p>
          <a:p>
            <a:r>
              <a:rPr lang="en-US" sz="2800" dirty="0" smtClean="0"/>
              <a:t>A   		Next to baby’s </a:t>
            </a:r>
            <a:r>
              <a:rPr lang="en-US" sz="2800" dirty="0" smtClean="0">
                <a:solidFill>
                  <a:srgbClr val="FF6600"/>
                </a:solidFill>
              </a:rPr>
              <a:t>treat</a:t>
            </a:r>
          </a:p>
          <a:p>
            <a:r>
              <a:rPr lang="en-US" sz="2800" dirty="0" smtClean="0"/>
              <a:t>C</a:t>
            </a:r>
            <a:r>
              <a:rPr lang="en-US" sz="2800" baseline="30000" dirty="0" smtClean="0"/>
              <a:t>#</a:t>
            </a:r>
            <a:r>
              <a:rPr lang="en-US" sz="2800" dirty="0" smtClean="0"/>
              <a:t>  	And if you pardon me I’d like </a:t>
            </a:r>
            <a:r>
              <a:rPr lang="en-US" sz="2800" dirty="0" smtClean="0">
                <a:solidFill>
                  <a:srgbClr val="4D0096"/>
                </a:solidFill>
              </a:rPr>
              <a:t>to say</a:t>
            </a:r>
          </a:p>
          <a:p>
            <a:r>
              <a:rPr lang="en-US" sz="2800" dirty="0" smtClean="0"/>
              <a:t>E    	We’ll do </a:t>
            </a:r>
            <a:r>
              <a:rPr lang="en-US" sz="2800" dirty="0" smtClean="0">
                <a:solidFill>
                  <a:srgbClr val="4D0096"/>
                </a:solidFill>
              </a:rPr>
              <a:t>okay</a:t>
            </a:r>
          </a:p>
          <a:p>
            <a:r>
              <a:rPr lang="en-US" sz="2800" dirty="0" smtClean="0"/>
              <a:t>B    	</a:t>
            </a:r>
            <a:r>
              <a:rPr lang="en-US" sz="2800" dirty="0" smtClean="0">
                <a:solidFill>
                  <a:srgbClr val="3366FF"/>
                </a:solidFill>
              </a:rPr>
              <a:t>Forever in blue jeans</a:t>
            </a:r>
          </a:p>
          <a:p>
            <a:endParaRPr lang="en-US" sz="2800" dirty="0">
              <a:solidFill>
                <a:srgbClr val="3366FF"/>
              </a:solidFill>
            </a:endParaRPr>
          </a:p>
        </p:txBody>
      </p:sp>
      <p:pic>
        <p:nvPicPr>
          <p:cNvPr id="5" name="Picture 4" descr="Forever In Blu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082" y="2628715"/>
            <a:ext cx="2844800" cy="2857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57265" y="177544"/>
            <a:ext cx="2000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90"/>
                </a:solidFill>
              </a:rPr>
              <a:t>THE  VERSES</a:t>
            </a:r>
            <a:endParaRPr lang="en-US" sz="28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288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THE CHORUS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0164"/>
            <a:ext cx="8229600" cy="52747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Maybe tonight</a:t>
            </a:r>
          </a:p>
          <a:p>
            <a:pPr marL="0" indent="0">
              <a:buNone/>
            </a:pPr>
            <a:endParaRPr lang="en-US" dirty="0" smtClean="0">
              <a:solidFill>
                <a:srgbClr val="660066"/>
              </a:solidFill>
            </a:endParaRPr>
          </a:p>
          <a:p>
            <a:pPr marL="0" indent="0">
              <a:buNone/>
            </a:pPr>
            <a:r>
              <a:rPr lang="en-US" dirty="0" smtClean="0"/>
              <a:t>Maybe </a:t>
            </a:r>
            <a:r>
              <a:rPr lang="en-US" dirty="0" smtClean="0">
                <a:solidFill>
                  <a:srgbClr val="660066"/>
                </a:solidFill>
              </a:rPr>
              <a:t>tonight							</a:t>
            </a:r>
            <a:r>
              <a:rPr lang="en-US" dirty="0" smtClean="0">
                <a:solidFill>
                  <a:srgbClr val="3366FF"/>
                </a:solidFill>
              </a:rPr>
              <a:t>GF</a:t>
            </a:r>
            <a:r>
              <a:rPr lang="en-US" baseline="30000" dirty="0" smtClean="0">
                <a:solidFill>
                  <a:srgbClr val="3366FF"/>
                </a:solidFill>
              </a:rPr>
              <a:t>#</a:t>
            </a:r>
            <a:r>
              <a:rPr lang="en-US" dirty="0" smtClean="0">
                <a:solidFill>
                  <a:srgbClr val="3366FF"/>
                </a:solidFill>
              </a:rPr>
              <a:t>  E</a:t>
            </a:r>
          </a:p>
          <a:p>
            <a:pPr marL="0" indent="0">
              <a:buNone/>
            </a:pPr>
            <a:r>
              <a:rPr lang="en-US" dirty="0" smtClean="0"/>
              <a:t>You </a:t>
            </a:r>
            <a:r>
              <a:rPr lang="en-US" dirty="0" smtClean="0">
                <a:solidFill>
                  <a:srgbClr val="660066"/>
                </a:solidFill>
              </a:rPr>
              <a:t>and I								   	   </a:t>
            </a:r>
            <a:r>
              <a:rPr lang="en-US" dirty="0" smtClean="0">
                <a:solidFill>
                  <a:srgbClr val="3366FF"/>
                </a:solidFill>
              </a:rPr>
              <a:t>F</a:t>
            </a:r>
            <a:r>
              <a:rPr lang="en-US" baseline="30000" dirty="0" smtClean="0">
                <a:solidFill>
                  <a:srgbClr val="3366FF"/>
                </a:solidFill>
              </a:rPr>
              <a:t>#</a:t>
            </a:r>
            <a:r>
              <a:rPr lang="en-US" dirty="0" smtClean="0">
                <a:solidFill>
                  <a:srgbClr val="3366FF"/>
                </a:solidFill>
              </a:rPr>
              <a:t>  ED</a:t>
            </a:r>
          </a:p>
          <a:p>
            <a:pPr marL="0" indent="0">
              <a:buNone/>
            </a:pPr>
            <a:r>
              <a:rPr lang="en-US" dirty="0" smtClean="0"/>
              <a:t>All alone by the </a:t>
            </a:r>
            <a:r>
              <a:rPr lang="en-US" dirty="0" smtClean="0">
                <a:solidFill>
                  <a:srgbClr val="FF0000"/>
                </a:solidFill>
              </a:rPr>
              <a:t>fire                          	  </a:t>
            </a:r>
            <a:r>
              <a:rPr lang="en-US" dirty="0" smtClean="0">
                <a:solidFill>
                  <a:srgbClr val="3366FF"/>
                </a:solidFill>
              </a:rPr>
              <a:t>FEDC</a:t>
            </a:r>
            <a:r>
              <a:rPr lang="en-US" baseline="30000" dirty="0" smtClean="0">
                <a:solidFill>
                  <a:srgbClr val="3366FF"/>
                </a:solidFill>
              </a:rPr>
              <a:t>#</a:t>
            </a:r>
            <a:endParaRPr lang="en-US" dirty="0" smtClean="0">
              <a:solidFill>
                <a:srgbClr val="3366FF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Nothing </a:t>
            </a:r>
            <a:r>
              <a:rPr lang="en-US" dirty="0" smtClean="0">
                <a:solidFill>
                  <a:srgbClr val="000090"/>
                </a:solidFill>
              </a:rPr>
              <a:t>around								</a:t>
            </a:r>
            <a:r>
              <a:rPr lang="en-US" dirty="0" smtClean="0">
                <a:solidFill>
                  <a:srgbClr val="3366FF"/>
                </a:solidFill>
              </a:rPr>
              <a:t>BAG</a:t>
            </a:r>
          </a:p>
          <a:p>
            <a:pPr marL="0" indent="0">
              <a:buNone/>
            </a:pPr>
            <a:r>
              <a:rPr lang="en-US" dirty="0" smtClean="0"/>
              <a:t>But the </a:t>
            </a:r>
            <a:r>
              <a:rPr lang="en-US" dirty="0" smtClean="0">
                <a:solidFill>
                  <a:srgbClr val="000090"/>
                </a:solidFill>
              </a:rPr>
              <a:t>sound						             </a:t>
            </a:r>
            <a:r>
              <a:rPr lang="en-US" dirty="0" smtClean="0">
                <a:solidFill>
                  <a:srgbClr val="3366FF"/>
                </a:solidFill>
              </a:rPr>
              <a:t>AGF</a:t>
            </a:r>
            <a:r>
              <a:rPr lang="en-US" baseline="30000" dirty="0" smtClean="0">
                <a:solidFill>
                  <a:srgbClr val="3366FF"/>
                </a:solidFill>
              </a:rPr>
              <a:t>#</a:t>
            </a:r>
            <a:endParaRPr lang="en-US" dirty="0" smtClean="0">
              <a:solidFill>
                <a:srgbClr val="3366FF"/>
              </a:solidFill>
            </a:endParaRPr>
          </a:p>
          <a:p>
            <a:pPr marL="0" indent="0">
              <a:buNone/>
            </a:pPr>
            <a:r>
              <a:rPr lang="en-US" dirty="0" smtClean="0"/>
              <a:t>Of my heart and your </a:t>
            </a:r>
            <a:r>
              <a:rPr lang="en-US" dirty="0" smtClean="0">
                <a:solidFill>
                  <a:srgbClr val="FF0000"/>
                </a:solidFill>
              </a:rPr>
              <a:t>sighs                      </a:t>
            </a:r>
            <a:r>
              <a:rPr lang="en-US" dirty="0" smtClean="0">
                <a:solidFill>
                  <a:srgbClr val="3366FF"/>
                </a:solidFill>
              </a:rPr>
              <a:t>GF</a:t>
            </a:r>
            <a:r>
              <a:rPr lang="en-US" baseline="30000" dirty="0" smtClean="0">
                <a:solidFill>
                  <a:srgbClr val="3366FF"/>
                </a:solidFill>
              </a:rPr>
              <a:t>#</a:t>
            </a:r>
            <a:r>
              <a:rPr lang="en-US" dirty="0" smtClean="0">
                <a:solidFill>
                  <a:srgbClr val="3366FF"/>
                </a:solidFill>
              </a:rPr>
              <a:t>DE</a:t>
            </a:r>
            <a:endParaRPr lang="en-US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537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587" y="1141530"/>
            <a:ext cx="8229600" cy="526221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500" dirty="0" smtClean="0">
                <a:solidFill>
                  <a:srgbClr val="660066"/>
                </a:solidFill>
              </a:rPr>
              <a:t>Song Structure</a:t>
            </a:r>
          </a:p>
          <a:p>
            <a:pPr marL="0" indent="0">
              <a:buNone/>
            </a:pPr>
            <a:endParaRPr lang="en-US" sz="3500" dirty="0"/>
          </a:p>
          <a:p>
            <a:pPr marL="0" indent="0">
              <a:buNone/>
            </a:pPr>
            <a:r>
              <a:rPr lang="en-US" sz="3500" dirty="0" smtClean="0"/>
              <a:t>Verse 1 </a:t>
            </a:r>
            <a:r>
              <a:rPr lang="en-US" sz="3500" dirty="0" smtClean="0">
                <a:solidFill>
                  <a:srgbClr val="000090"/>
                </a:solidFill>
              </a:rPr>
              <a:t>(low octave)</a:t>
            </a:r>
          </a:p>
          <a:p>
            <a:pPr marL="0" indent="0">
              <a:buNone/>
            </a:pPr>
            <a:r>
              <a:rPr lang="en-US" sz="3500" dirty="0" smtClean="0"/>
              <a:t>Verse 2 </a:t>
            </a:r>
            <a:r>
              <a:rPr lang="en-US" sz="3500" dirty="0" smtClean="0">
                <a:solidFill>
                  <a:srgbClr val="000090"/>
                </a:solidFill>
              </a:rPr>
              <a:t>(low octave)</a:t>
            </a:r>
          </a:p>
          <a:p>
            <a:pPr marL="0" indent="0">
              <a:buNone/>
            </a:pPr>
            <a:r>
              <a:rPr lang="en-US" sz="3500" dirty="0" smtClean="0"/>
              <a:t>Chorus  </a:t>
            </a:r>
            <a:r>
              <a:rPr lang="en-US" sz="3500" dirty="0" smtClean="0">
                <a:solidFill>
                  <a:srgbClr val="0000FF"/>
                </a:solidFill>
              </a:rPr>
              <a:t>(higher than start)</a:t>
            </a:r>
          </a:p>
          <a:p>
            <a:pPr marL="0" indent="0">
              <a:buNone/>
            </a:pPr>
            <a:r>
              <a:rPr lang="en-US" sz="3500" dirty="0" smtClean="0"/>
              <a:t>Verse 1 </a:t>
            </a:r>
            <a:r>
              <a:rPr lang="en-US" sz="3500" dirty="0" smtClean="0">
                <a:solidFill>
                  <a:srgbClr val="3366FF"/>
                </a:solidFill>
              </a:rPr>
              <a:t>(middle octave)</a:t>
            </a:r>
          </a:p>
          <a:p>
            <a:pPr marL="0" indent="0">
              <a:buNone/>
            </a:pPr>
            <a:r>
              <a:rPr lang="en-US" sz="3500" dirty="0" smtClean="0"/>
              <a:t>Verse 2 </a:t>
            </a:r>
            <a:r>
              <a:rPr lang="en-US" sz="3500" dirty="0" smtClean="0">
                <a:solidFill>
                  <a:srgbClr val="3366FF"/>
                </a:solidFill>
              </a:rPr>
              <a:t>(middle octave)</a:t>
            </a:r>
          </a:p>
          <a:p>
            <a:pPr marL="0" indent="0">
              <a:buNone/>
            </a:pPr>
            <a:r>
              <a:rPr lang="en-US" sz="3500" dirty="0" smtClean="0"/>
              <a:t>Chorus </a:t>
            </a:r>
            <a:r>
              <a:rPr lang="en-US" sz="3500" dirty="0" smtClean="0">
                <a:solidFill>
                  <a:srgbClr val="0000FF"/>
                </a:solidFill>
              </a:rPr>
              <a:t>(same as above chorus)</a:t>
            </a:r>
          </a:p>
          <a:p>
            <a:pPr marL="0" indent="0">
              <a:buNone/>
            </a:pPr>
            <a:r>
              <a:rPr lang="en-US" sz="3500" dirty="0" smtClean="0"/>
              <a:t>Verse 1 </a:t>
            </a:r>
            <a:r>
              <a:rPr lang="en-US" sz="3500" dirty="0" smtClean="0">
                <a:solidFill>
                  <a:srgbClr val="3366FF"/>
                </a:solidFill>
              </a:rPr>
              <a:t>(middle octave)</a:t>
            </a:r>
          </a:p>
          <a:p>
            <a:pPr marL="0" indent="0">
              <a:buNone/>
            </a:pPr>
            <a:r>
              <a:rPr lang="en-US" sz="3500" dirty="0" smtClean="0"/>
              <a:t>Verse 2 </a:t>
            </a:r>
            <a:r>
              <a:rPr lang="en-US" sz="3500" dirty="0" smtClean="0">
                <a:solidFill>
                  <a:srgbClr val="3366FF"/>
                </a:solidFill>
              </a:rPr>
              <a:t>(middle octave)</a:t>
            </a: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" name="Picture 3" descr="Forever In Blue Jea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387" y="498118"/>
            <a:ext cx="3810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581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6132"/>
            <a:ext cx="8229600" cy="6581868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2400" b="1" dirty="0" smtClean="0"/>
              <a:t>The </a:t>
            </a:r>
            <a:r>
              <a:rPr lang="en-US" sz="2400" b="1" dirty="0" smtClean="0">
                <a:solidFill>
                  <a:srgbClr val="FF0000"/>
                </a:solidFill>
              </a:rPr>
              <a:t>frequency</a:t>
            </a:r>
            <a:r>
              <a:rPr lang="en-US" sz="2400" b="1" dirty="0" smtClean="0"/>
              <a:t> is the number of complete vibrations per second. </a:t>
            </a:r>
            <a:r>
              <a:rPr lang="en-US" sz="2400" b="1" dirty="0" smtClean="0">
                <a:solidFill>
                  <a:srgbClr val="3366FF"/>
                </a:solidFill>
              </a:rPr>
              <a:t>(Middle C </a:t>
            </a:r>
            <a:r>
              <a:rPr lang="en-US" sz="2400" b="1" dirty="0">
                <a:solidFill>
                  <a:srgbClr val="3366FF"/>
                </a:solidFill>
              </a:rPr>
              <a:t>frequency ≈ </a:t>
            </a:r>
            <a:r>
              <a:rPr lang="en-US" sz="2400" b="1" dirty="0" smtClean="0">
                <a:solidFill>
                  <a:srgbClr val="3366FF"/>
                </a:solidFill>
              </a:rPr>
              <a:t>261.6 </a:t>
            </a:r>
            <a:r>
              <a:rPr lang="en-US" sz="2400" b="1" dirty="0">
                <a:solidFill>
                  <a:srgbClr val="3366FF"/>
                </a:solidFill>
              </a:rPr>
              <a:t>Hertz</a:t>
            </a:r>
            <a:r>
              <a:rPr lang="en-US" sz="2400" b="1" dirty="0" smtClean="0">
                <a:solidFill>
                  <a:srgbClr val="3366FF"/>
                </a:solidFill>
              </a:rPr>
              <a:t>)</a:t>
            </a:r>
          </a:p>
          <a:p>
            <a:pPr marL="0" indent="0">
              <a:buNone/>
            </a:pPr>
            <a:endParaRPr lang="en-US" sz="2400" b="1" dirty="0" smtClean="0"/>
          </a:p>
          <a:p>
            <a:pPr>
              <a:buFontTx/>
              <a:buChar char="-"/>
            </a:pPr>
            <a:r>
              <a:rPr lang="en-US" sz="2400" b="1" dirty="0" smtClean="0"/>
              <a:t>The </a:t>
            </a:r>
            <a:r>
              <a:rPr lang="en-US" sz="2400" b="1" dirty="0" smtClean="0">
                <a:solidFill>
                  <a:srgbClr val="FF0000"/>
                </a:solidFill>
              </a:rPr>
              <a:t>period</a:t>
            </a:r>
            <a:r>
              <a:rPr lang="en-US" sz="2400" b="1" dirty="0" smtClean="0"/>
              <a:t> is the amount of time (in seconds) it takes for one complete vibration.</a:t>
            </a:r>
          </a:p>
          <a:p>
            <a:pPr>
              <a:buFontTx/>
              <a:buChar char="-"/>
            </a:pPr>
            <a:endParaRPr lang="en-US" sz="2400" b="1" dirty="0"/>
          </a:p>
          <a:p>
            <a:pPr>
              <a:buFontTx/>
              <a:buChar char="-"/>
            </a:pPr>
            <a:r>
              <a:rPr lang="en-US" sz="2400" b="1" dirty="0"/>
              <a:t>P</a:t>
            </a:r>
            <a:r>
              <a:rPr lang="en-US" sz="2400" b="1" dirty="0" smtClean="0"/>
              <a:t>eriod = 1/frequency. </a:t>
            </a:r>
            <a:r>
              <a:rPr lang="en-US" sz="2400" b="1" dirty="0" smtClean="0">
                <a:solidFill>
                  <a:srgbClr val="3366FF"/>
                </a:solidFill>
              </a:rPr>
              <a:t>(Middle C period ≈ .0038 seconds)</a:t>
            </a:r>
          </a:p>
          <a:p>
            <a:pPr>
              <a:buFontTx/>
              <a:buChar char="-"/>
            </a:pPr>
            <a:endParaRPr lang="en-US" sz="2400" b="1" dirty="0"/>
          </a:p>
          <a:p>
            <a:pPr>
              <a:buFontTx/>
              <a:buChar char="-"/>
            </a:pPr>
            <a:r>
              <a:rPr lang="en-US" sz="2400" b="1" dirty="0" smtClean="0"/>
              <a:t>The waves decrease in </a:t>
            </a:r>
            <a:r>
              <a:rPr lang="en-US" sz="2400" b="1" dirty="0" smtClean="0">
                <a:solidFill>
                  <a:srgbClr val="FF0000"/>
                </a:solidFill>
              </a:rPr>
              <a:t>amplitude</a:t>
            </a:r>
            <a:r>
              <a:rPr lang="en-US" sz="2400" b="1" dirty="0" smtClean="0"/>
              <a:t> (height) with weaker sound, but they stay in the same frequency.</a:t>
            </a:r>
          </a:p>
          <a:p>
            <a:pPr>
              <a:buFontTx/>
              <a:buChar char="-"/>
            </a:pPr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Figure_17_07_02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742" y="4684716"/>
            <a:ext cx="4834964" cy="203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949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4966" y="647578"/>
            <a:ext cx="4281881" cy="589729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660066"/>
                </a:solidFill>
                <a:latin typeface="Chalkduster"/>
                <a:cs typeface="Chalkduster"/>
              </a:rPr>
              <a:t>May 1972</a:t>
            </a:r>
          </a:p>
          <a:p>
            <a:pPr marL="0" indent="0" algn="ctr">
              <a:buNone/>
            </a:pPr>
            <a:endParaRPr lang="en-US" dirty="0">
              <a:solidFill>
                <a:srgbClr val="660066"/>
              </a:solidFill>
              <a:latin typeface="Chalkduster"/>
              <a:cs typeface="Chalkduster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660066"/>
                </a:solidFill>
                <a:latin typeface="Chalkduster"/>
                <a:cs typeface="Chalkduster"/>
              </a:rPr>
              <a:t>Moods</a:t>
            </a:r>
          </a:p>
          <a:p>
            <a:pPr marL="0" indent="0" algn="ctr">
              <a:buNone/>
            </a:pPr>
            <a:endParaRPr lang="en-US" dirty="0">
              <a:solidFill>
                <a:srgbClr val="660066"/>
              </a:solidFill>
              <a:latin typeface="Chalkduster"/>
              <a:cs typeface="Chalkduster"/>
            </a:endParaRPr>
          </a:p>
          <a:p>
            <a:pPr marL="0" indent="0" algn="ctr">
              <a:buNone/>
            </a:pPr>
            <a:endParaRPr lang="en-US" dirty="0" smtClean="0">
              <a:solidFill>
                <a:srgbClr val="660066"/>
              </a:solidFill>
              <a:latin typeface="Chalkduster"/>
              <a:cs typeface="Chalkduster"/>
            </a:endParaRPr>
          </a:p>
          <a:p>
            <a:pPr marL="0" indent="0" algn="ctr">
              <a:buNone/>
            </a:pPr>
            <a:r>
              <a:rPr lang="en-US" sz="3600" dirty="0" smtClean="0">
                <a:latin typeface="+mj-lt"/>
                <a:cs typeface="Chalkduster"/>
              </a:rPr>
              <a:t>US Billboard Hot 100</a:t>
            </a:r>
          </a:p>
          <a:p>
            <a:pPr marL="0" indent="0" algn="ctr">
              <a:buNone/>
            </a:pPr>
            <a:r>
              <a:rPr lang="en-US" sz="3600" dirty="0" smtClean="0">
                <a:latin typeface="+mj-lt"/>
                <a:cs typeface="Chalkduster"/>
              </a:rPr>
              <a:t>#11</a:t>
            </a:r>
          </a:p>
          <a:p>
            <a:pPr marL="0" indent="0" algn="ctr">
              <a:buNone/>
            </a:pPr>
            <a:endParaRPr lang="en-US" dirty="0">
              <a:solidFill>
                <a:srgbClr val="660066"/>
              </a:solidFill>
              <a:latin typeface="Chalkduster"/>
              <a:cs typeface="Chalkduster"/>
            </a:endParaRPr>
          </a:p>
          <a:p>
            <a:pPr marL="0" indent="0" algn="ctr">
              <a:buNone/>
            </a:pPr>
            <a:endParaRPr lang="en-US" dirty="0">
              <a:solidFill>
                <a:srgbClr val="660066"/>
              </a:solidFill>
              <a:latin typeface="Chalkduster"/>
              <a:cs typeface="Chalkduster"/>
            </a:endParaRPr>
          </a:p>
        </p:txBody>
      </p:sp>
      <p:pic>
        <p:nvPicPr>
          <p:cNvPr id="4" name="Picture 3" descr="PlayM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43" y="1529636"/>
            <a:ext cx="5062579" cy="48899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2671" y="312396"/>
            <a:ext cx="32812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660066"/>
                </a:solidFill>
              </a:rPr>
              <a:t>PLAY   ME</a:t>
            </a:r>
            <a:endParaRPr lang="en-US" sz="60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342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57" y="3644099"/>
            <a:ext cx="8229600" cy="2741999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FF6600"/>
                </a:solidFill>
              </a:rPr>
              <a:t>You are the sun                  D – G – B 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I am the moon                    E – A – C</a:t>
            </a:r>
            <a:r>
              <a:rPr lang="en-US" baseline="30000" dirty="0" smtClean="0">
                <a:solidFill>
                  <a:schemeClr val="accent5">
                    <a:lumMod val="50000"/>
                  </a:schemeClr>
                </a:solidFill>
              </a:rPr>
              <a:t>#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6600"/>
                </a:solidFill>
              </a:rPr>
              <a:t>You are the words              G – B – D </a:t>
            </a:r>
            <a:br>
              <a:rPr lang="en-US" dirty="0" smtClean="0">
                <a:solidFill>
                  <a:srgbClr val="FF6600"/>
                </a:solidFill>
              </a:rPr>
            </a:b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I am the tune                       E – A – C</a:t>
            </a:r>
            <a:r>
              <a:rPr lang="en-US" baseline="30000" dirty="0" smtClean="0">
                <a:solidFill>
                  <a:schemeClr val="accent5">
                    <a:lumMod val="50000"/>
                  </a:schemeClr>
                </a:solidFill>
              </a:rPr>
              <a:t>#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rgbClr val="660066"/>
                </a:solidFill>
              </a:rPr>
              <a:t>Play me                                 D – D – D </a:t>
            </a:r>
            <a:endParaRPr lang="en-US" dirty="0">
              <a:solidFill>
                <a:srgbClr val="660066"/>
              </a:solidFill>
            </a:endParaRPr>
          </a:p>
        </p:txBody>
      </p:sp>
      <p:pic>
        <p:nvPicPr>
          <p:cNvPr id="4" name="Content Placeholder 3" descr="PlayMe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2" b="22502"/>
          <a:stretch>
            <a:fillRect/>
          </a:stretch>
        </p:blipFill>
        <p:spPr>
          <a:xfrm>
            <a:off x="158757" y="400602"/>
            <a:ext cx="5415402" cy="2978262"/>
          </a:xfrm>
        </p:spPr>
      </p:pic>
      <p:sp>
        <p:nvSpPr>
          <p:cNvPr id="5" name="TextBox 4"/>
          <p:cNvSpPr txBox="1"/>
          <p:nvPr/>
        </p:nvSpPr>
        <p:spPr>
          <a:xfrm>
            <a:off x="5309562" y="614446"/>
            <a:ext cx="384031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This song has a timing </a:t>
            </a:r>
          </a:p>
          <a:p>
            <a:r>
              <a:rPr lang="en-US" sz="3200" dirty="0" smtClean="0"/>
              <a:t>of 3/4, which is </a:t>
            </a:r>
          </a:p>
          <a:p>
            <a:r>
              <a:rPr lang="en-US" sz="3200" dirty="0" smtClean="0"/>
              <a:t>unusual for a pop </a:t>
            </a:r>
          </a:p>
          <a:p>
            <a:r>
              <a:rPr lang="en-US" sz="3200" dirty="0" smtClean="0"/>
              <a:t>song, but it works!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92803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volv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55" y="458138"/>
            <a:ext cx="6713613" cy="611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606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0066"/>
                </a:solidFill>
              </a:rPr>
              <a:t>And Your Bird Can Sing</a:t>
            </a:r>
            <a:endParaRPr lang="en-US" dirty="0">
              <a:solidFill>
                <a:srgbClr val="660066"/>
              </a:solidFill>
            </a:endParaRPr>
          </a:p>
        </p:txBody>
      </p:sp>
      <p:pic>
        <p:nvPicPr>
          <p:cNvPr id="4" name="Content Placeholder 3" descr="And Your Bir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24" b="22624"/>
          <a:stretch>
            <a:fillRect/>
          </a:stretch>
        </p:blipFill>
        <p:spPr>
          <a:xfrm>
            <a:off x="686517" y="1241226"/>
            <a:ext cx="7798198" cy="4288709"/>
          </a:xfrm>
        </p:spPr>
      </p:pic>
      <p:sp>
        <p:nvSpPr>
          <p:cNvPr id="5" name="TextBox 4"/>
          <p:cNvSpPr txBox="1"/>
          <p:nvPr/>
        </p:nvSpPr>
        <p:spPr>
          <a:xfrm>
            <a:off x="1287701" y="5768658"/>
            <a:ext cx="60641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Revolver, 1966           Track 9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59630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d Your Bird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55" y="176065"/>
            <a:ext cx="5349418" cy="37755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47906" y="965591"/>
            <a:ext cx="349609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Dual </a:t>
            </a:r>
            <a:r>
              <a:rPr lang="en-US" sz="2800" dirty="0" err="1" smtClean="0"/>
              <a:t>Epiphone</a:t>
            </a:r>
            <a:r>
              <a:rPr lang="en-US" sz="2800" dirty="0" smtClean="0"/>
              <a:t> Casinos 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In the key of E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 smtClean="0">
                <a:solidFill>
                  <a:srgbClr val="660066"/>
                </a:solidFill>
              </a:rPr>
              <a:t>Played by McCartney</a:t>
            </a:r>
          </a:p>
          <a:p>
            <a:pPr algn="ctr"/>
            <a:r>
              <a:rPr lang="en-US" sz="2800" dirty="0" smtClean="0">
                <a:solidFill>
                  <a:srgbClr val="660066"/>
                </a:solidFill>
              </a:rPr>
              <a:t>And Harrison </a:t>
            </a:r>
            <a:endParaRPr lang="en-US" sz="2800" dirty="0">
              <a:solidFill>
                <a:srgbClr val="6600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9445" y="4394127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29445" y="4209461"/>
            <a:ext cx="3157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 dual guitar solo: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829445" y="5065035"/>
            <a:ext cx="51248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660066"/>
                </a:solidFill>
              </a:rPr>
              <a:t>“Half” </a:t>
            </a:r>
            <a:r>
              <a:rPr lang="en-US" sz="2800" dirty="0">
                <a:solidFill>
                  <a:srgbClr val="660066"/>
                </a:solidFill>
              </a:rPr>
              <a:t>is played at the song’s start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29445" y="5589847"/>
            <a:ext cx="64556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660066"/>
                </a:solidFill>
              </a:rPr>
              <a:t>The whole thing is played twice in the song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9445" y="6121666"/>
            <a:ext cx="75713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660066"/>
                </a:solidFill>
              </a:rPr>
              <a:t>Pieces are played periodically throughout the song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54873" y="4086350"/>
            <a:ext cx="32907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E      </a:t>
            </a:r>
            <a:r>
              <a:rPr lang="en-US" sz="3600" dirty="0" err="1" smtClean="0">
                <a:solidFill>
                  <a:srgbClr val="0000FF"/>
                </a:solidFill>
              </a:rPr>
              <a:t>F</a:t>
            </a:r>
            <a:r>
              <a:rPr lang="en-US" sz="3600" baseline="30000" dirty="0" err="1" smtClean="0">
                <a:solidFill>
                  <a:srgbClr val="0000FF"/>
                </a:solidFill>
              </a:rPr>
              <a:t>#</a:t>
            </a:r>
            <a:r>
              <a:rPr lang="en-US" sz="3600" dirty="0" err="1" smtClean="0">
                <a:solidFill>
                  <a:srgbClr val="0000FF"/>
                </a:solidFill>
              </a:rPr>
              <a:t>m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smtClean="0">
                <a:solidFill>
                  <a:srgbClr val="0000FF"/>
                </a:solidFill>
              </a:rPr>
              <a:t>    B     E</a:t>
            </a:r>
            <a:endParaRPr lang="en-US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800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3246"/>
            <a:ext cx="8229600" cy="68222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The opening is played in an E scale: </a:t>
            </a:r>
            <a:r>
              <a:rPr lang="en-US" dirty="0" smtClean="0">
                <a:solidFill>
                  <a:srgbClr val="000090"/>
                </a:solidFill>
              </a:rPr>
              <a:t>Two notes apart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40952"/>
              </p:ext>
            </p:extLst>
          </p:nvPr>
        </p:nvGraphicFramePr>
        <p:xfrm>
          <a:off x="457200" y="1115471"/>
          <a:ext cx="6095999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</a:t>
                      </a:r>
                      <a:r>
                        <a:rPr lang="en-US" sz="2400" baseline="30000" dirty="0" smtClean="0"/>
                        <a:t>#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</a:t>
                      </a:r>
                      <a:r>
                        <a:rPr lang="en-US" sz="2400" baseline="30000" dirty="0" smtClean="0"/>
                        <a:t>#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</a:t>
                      </a:r>
                      <a:r>
                        <a:rPr lang="en-US" sz="2400" baseline="30000" dirty="0" smtClean="0"/>
                        <a:t>#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</a:t>
                      </a:r>
                      <a:r>
                        <a:rPr lang="en-US" sz="2400" baseline="30000" dirty="0" smtClean="0"/>
                        <a:t>#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60441" y="2107897"/>
            <a:ext cx="454102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It moves into an </a:t>
            </a:r>
            <a:r>
              <a:rPr lang="en-US" sz="3200" dirty="0" err="1" smtClean="0"/>
              <a:t>F</a:t>
            </a:r>
            <a:r>
              <a:rPr lang="en-US" sz="3200" baseline="30000" dirty="0" err="1" smtClean="0"/>
              <a:t>#</a:t>
            </a:r>
            <a:r>
              <a:rPr lang="en-US" sz="3200" dirty="0" err="1" smtClean="0"/>
              <a:t>m</a:t>
            </a:r>
            <a:r>
              <a:rPr lang="en-US" sz="3200" dirty="0" smtClean="0"/>
              <a:t> scale</a:t>
            </a:r>
            <a:endParaRPr lang="en-US" sz="32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654145"/>
              </p:ext>
            </p:extLst>
          </p:nvPr>
        </p:nvGraphicFramePr>
        <p:xfrm>
          <a:off x="457200" y="2692673"/>
          <a:ext cx="6095999" cy="4789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47897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</a:t>
                      </a:r>
                      <a:r>
                        <a:rPr lang="en-US" sz="2400" baseline="30000" dirty="0" smtClean="0"/>
                        <a:t>#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</a:t>
                      </a:r>
                      <a:r>
                        <a:rPr lang="en-US" sz="2400" baseline="30000" dirty="0" smtClean="0"/>
                        <a:t>#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</a:t>
                      </a:r>
                      <a:r>
                        <a:rPr lang="en-US" sz="2400" baseline="30000" dirty="0" smtClean="0"/>
                        <a:t>#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99890" y="3271395"/>
            <a:ext cx="2547091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Then a B scale</a:t>
            </a:r>
            <a:endParaRPr lang="en-US" sz="32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36351"/>
              </p:ext>
            </p:extLst>
          </p:nvPr>
        </p:nvGraphicFramePr>
        <p:xfrm>
          <a:off x="190501" y="3981372"/>
          <a:ext cx="6095999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45305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</a:t>
                      </a:r>
                      <a:r>
                        <a:rPr lang="en-US" sz="2400" baseline="30000" dirty="0" smtClean="0"/>
                        <a:t>#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</a:t>
                      </a:r>
                      <a:r>
                        <a:rPr lang="en-US" sz="2400" baseline="30000" dirty="0" smtClean="0"/>
                        <a:t>#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</a:t>
                      </a:r>
                      <a:r>
                        <a:rPr lang="en-US" sz="2400" baseline="30000" dirty="0" smtClean="0"/>
                        <a:t>#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</a:t>
                      </a:r>
                      <a:r>
                        <a:rPr lang="en-US" sz="2400" baseline="30000" dirty="0" smtClean="0"/>
                        <a:t>#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782133" y="5060401"/>
            <a:ext cx="296086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Finally, back to E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731634" y="1611671"/>
            <a:ext cx="82278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For example, if Guitar </a:t>
            </a:r>
            <a:r>
              <a:rPr lang="en-US" sz="2400" dirty="0" smtClean="0">
                <a:solidFill>
                  <a:srgbClr val="0000FF"/>
                </a:solidFill>
              </a:rPr>
              <a:t>L </a:t>
            </a:r>
            <a:r>
              <a:rPr lang="en-US" sz="2400" dirty="0">
                <a:solidFill>
                  <a:srgbClr val="0000FF"/>
                </a:solidFill>
              </a:rPr>
              <a:t>is playing E</a:t>
            </a:r>
            <a:r>
              <a:rPr lang="en-US" sz="2400" dirty="0" smtClean="0">
                <a:solidFill>
                  <a:srgbClr val="0000FF"/>
                </a:solidFill>
              </a:rPr>
              <a:t>, </a:t>
            </a:r>
            <a:r>
              <a:rPr lang="en-US" sz="2400" dirty="0">
                <a:solidFill>
                  <a:srgbClr val="0000FF"/>
                </a:solidFill>
              </a:rPr>
              <a:t>Guitar </a:t>
            </a:r>
            <a:r>
              <a:rPr lang="en-US" sz="2400" dirty="0" smtClean="0">
                <a:solidFill>
                  <a:srgbClr val="0000FF"/>
                </a:solidFill>
              </a:rPr>
              <a:t>R </a:t>
            </a:r>
            <a:r>
              <a:rPr lang="en-US" sz="2400" dirty="0">
                <a:solidFill>
                  <a:srgbClr val="0000FF"/>
                </a:solidFill>
              </a:rPr>
              <a:t>is playing G</a:t>
            </a:r>
            <a:r>
              <a:rPr lang="en-US" sz="2400" baseline="30000" dirty="0" smtClean="0">
                <a:solidFill>
                  <a:srgbClr val="0000FF"/>
                </a:solidFill>
              </a:rPr>
              <a:t>#      </a:t>
            </a:r>
            <a:r>
              <a:rPr lang="en-US" sz="2400" baseline="30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3:2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5" name="Picture 14" descr="And Your Bird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3969343"/>
            <a:ext cx="28575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82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434266"/>
              </p:ext>
            </p:extLst>
          </p:nvPr>
        </p:nvGraphicFramePr>
        <p:xfrm>
          <a:off x="337910" y="1645920"/>
          <a:ext cx="3455284" cy="5212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27642"/>
                <a:gridCol w="172764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Guitar L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Guitar R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F</a:t>
                      </a:r>
                      <a:r>
                        <a:rPr lang="en-US" sz="3200" baseline="30000" dirty="0" smtClean="0"/>
                        <a:t>#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B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G</a:t>
                      </a:r>
                      <a:r>
                        <a:rPr lang="en-US" sz="3200" baseline="30000" dirty="0" smtClean="0"/>
                        <a:t>#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</a:t>
                      </a:r>
                      <a:r>
                        <a:rPr lang="en-US" sz="3200" baseline="30000" dirty="0" smtClean="0"/>
                        <a:t>#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D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B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</a:t>
                      </a:r>
                      <a:r>
                        <a:rPr lang="en-US" sz="3200" baseline="30000" dirty="0" smtClean="0"/>
                        <a:t>#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B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G</a:t>
                      </a:r>
                      <a:r>
                        <a:rPr lang="en-US" sz="3200" baseline="30000" dirty="0" smtClean="0"/>
                        <a:t>#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F</a:t>
                      </a:r>
                      <a:r>
                        <a:rPr lang="en-US" sz="3200" baseline="30000" dirty="0" smtClean="0"/>
                        <a:t>#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G</a:t>
                      </a:r>
                      <a:r>
                        <a:rPr lang="en-US" sz="3200" baseline="30000" dirty="0" smtClean="0"/>
                        <a:t>#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E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72970" y="737927"/>
            <a:ext cx="203413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In F</a:t>
            </a:r>
            <a:r>
              <a:rPr lang="en-US" sz="3200" baseline="30000" dirty="0" smtClean="0"/>
              <a:t>#</a:t>
            </a:r>
            <a:r>
              <a:rPr lang="en-US" sz="3200" dirty="0" smtClean="0"/>
              <a:t> Minor</a:t>
            </a:r>
            <a:endParaRPr lang="en-US" sz="32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153789"/>
              </p:ext>
            </p:extLst>
          </p:nvPr>
        </p:nvGraphicFramePr>
        <p:xfrm>
          <a:off x="4833963" y="1645920"/>
          <a:ext cx="3455284" cy="5212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27642"/>
                <a:gridCol w="172764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Guitar L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Guitar R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F</a:t>
                      </a:r>
                      <a:r>
                        <a:rPr lang="en-US" sz="3200" baseline="30000" dirty="0" smtClean="0"/>
                        <a:t>#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D</a:t>
                      </a:r>
                      <a:r>
                        <a:rPr lang="en-US" sz="3200" baseline="30000" dirty="0" smtClean="0"/>
                        <a:t>#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G</a:t>
                      </a:r>
                      <a:r>
                        <a:rPr lang="en-US" sz="3200" baseline="30000" dirty="0" smtClean="0"/>
                        <a:t>#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E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F</a:t>
                      </a:r>
                      <a:r>
                        <a:rPr lang="en-US" sz="3200" baseline="30000" dirty="0" smtClean="0"/>
                        <a:t>#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B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G</a:t>
                      </a:r>
                      <a:r>
                        <a:rPr lang="en-US" sz="3200" baseline="30000" dirty="0" smtClean="0"/>
                        <a:t>#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</a:t>
                      </a:r>
                      <a:r>
                        <a:rPr lang="en-US" sz="3200" baseline="30000" dirty="0" smtClean="0"/>
                        <a:t>#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D</a:t>
                      </a:r>
                      <a:r>
                        <a:rPr lang="en-US" sz="3200" baseline="30000" dirty="0" smtClean="0"/>
                        <a:t>#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aseline="0" dirty="0" smtClean="0"/>
                        <a:t>B</a:t>
                      </a:r>
                      <a:endParaRPr lang="en-US" sz="3200" baseline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aseline="0" dirty="0" smtClean="0"/>
                        <a:t>C</a:t>
                      </a:r>
                      <a:r>
                        <a:rPr lang="en-US" sz="3200" baseline="30000" dirty="0" smtClean="0"/>
                        <a:t>#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aseline="0" dirty="0" smtClean="0"/>
                        <a:t>F</a:t>
                      </a:r>
                      <a:r>
                        <a:rPr lang="en-US" sz="3200" baseline="30000" dirty="0" smtClean="0"/>
                        <a:t>#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D</a:t>
                      </a:r>
                      <a:r>
                        <a:rPr lang="en-US" sz="3200" baseline="30000" dirty="0" smtClean="0"/>
                        <a:t>#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681209" y="737927"/>
            <a:ext cx="191751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In B Major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2128309" y="192878"/>
            <a:ext cx="48864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6600"/>
                </a:solidFill>
                <a:latin typeface="Chalkduster"/>
                <a:cs typeface="Chalkduster"/>
              </a:rPr>
              <a:t>The </a:t>
            </a:r>
            <a:r>
              <a:rPr lang="en-US" sz="3600" dirty="0">
                <a:solidFill>
                  <a:srgbClr val="FF6600"/>
                </a:solidFill>
                <a:latin typeface="Chalkduster"/>
                <a:cs typeface="Chalkduster"/>
              </a:rPr>
              <a:t>Second “</a:t>
            </a:r>
            <a:r>
              <a:rPr lang="en-US" sz="3600" dirty="0" smtClean="0">
                <a:solidFill>
                  <a:srgbClr val="FF6600"/>
                </a:solidFill>
                <a:latin typeface="Chalkduster"/>
                <a:cs typeface="Chalkduster"/>
              </a:rPr>
              <a:t>Half”</a:t>
            </a:r>
            <a:endParaRPr lang="en-US" sz="3600" dirty="0">
              <a:solidFill>
                <a:srgbClr val="FF6600"/>
              </a:solidFill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3934429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383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badi MT Condensed Extra Bold"/>
                <a:cs typeface="Abadi MT Condensed Extra Bold"/>
              </a:rPr>
              <a:t>I’m Only Sleeping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badi MT Condensed Extra Bold"/>
              <a:cs typeface="Abadi MT Condensed Extra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165" y="6257533"/>
            <a:ext cx="8229600" cy="82338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Revolver, 1966					Track 3</a:t>
            </a:r>
            <a:endParaRPr lang="en-US" dirty="0"/>
          </a:p>
        </p:txBody>
      </p:sp>
      <p:pic>
        <p:nvPicPr>
          <p:cNvPr id="4" name="Picture 3" descr="I'm Only Sleeping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016202"/>
            <a:ext cx="7009041" cy="525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858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'm Only Sleep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48400" cy="42543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48400" y="240255"/>
            <a:ext cx="4598585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Backwards Guitar Solo</a:t>
            </a:r>
          </a:p>
          <a:p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 smtClean="0">
                <a:solidFill>
                  <a:srgbClr val="FF0000"/>
                </a:solidFill>
              </a:rPr>
              <a:t>Performed by Harrison</a:t>
            </a:r>
          </a:p>
          <a:p>
            <a:endParaRPr lang="en-US" sz="3600" dirty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The solo was written forward,</a:t>
            </a:r>
          </a:p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Notes were re-written backwards,</a:t>
            </a:r>
          </a:p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Recorded in the backwards writing,</a:t>
            </a:r>
          </a:p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Flipped back forward for the song</a:t>
            </a:r>
          </a:p>
          <a:p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10" name="Picture 9" descr="Reflection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885" y="4018100"/>
            <a:ext cx="2540000" cy="2540000"/>
          </a:xfrm>
          <a:prstGeom prst="rect">
            <a:avLst/>
          </a:prstGeom>
        </p:spPr>
      </p:pic>
      <p:pic>
        <p:nvPicPr>
          <p:cNvPr id="12" name="Picture 11" descr="Reflection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15" y="4254322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957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Other important songs that use this strategy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99876" y="1869963"/>
            <a:ext cx="8116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</a:rPr>
              <a:t>“Are You Experienced” by The Jimi Hendrix Experience</a:t>
            </a:r>
            <a:endParaRPr lang="en-US" sz="2800" dirty="0">
              <a:solidFill>
                <a:srgbClr val="FF6600"/>
              </a:solidFill>
            </a:endParaRPr>
          </a:p>
        </p:txBody>
      </p:sp>
      <p:pic>
        <p:nvPicPr>
          <p:cNvPr id="6" name="Picture 5" descr="Are You Experienc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93183"/>
            <a:ext cx="2857500" cy="2857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9876" y="5595254"/>
            <a:ext cx="65962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“Give It Away” by The Red Hot Chili Peppers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8" name="Picture 7" descr="Give It Awa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430" y="2393183"/>
            <a:ext cx="2463800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974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620px-Harmonic_partials_on_strings.svg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516" r="-36516"/>
          <a:stretch>
            <a:fillRect/>
          </a:stretch>
        </p:blipFill>
        <p:spPr>
          <a:xfrm>
            <a:off x="-2046502" y="591508"/>
            <a:ext cx="10538253" cy="5795633"/>
          </a:xfrm>
        </p:spPr>
      </p:pic>
      <p:cxnSp>
        <p:nvCxnSpPr>
          <p:cNvPr id="8" name="Straight Connector 7"/>
          <p:cNvCxnSpPr/>
          <p:nvPr/>
        </p:nvCxnSpPr>
        <p:spPr>
          <a:xfrm>
            <a:off x="269876" y="984250"/>
            <a:ext cx="5873749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69876" y="1819275"/>
            <a:ext cx="295274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222625" y="1819275"/>
            <a:ext cx="29210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69876" y="2654300"/>
            <a:ext cx="192087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190750" y="2654300"/>
            <a:ext cx="3952875" cy="1905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69876" y="3489325"/>
            <a:ext cx="142874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698625" y="3489325"/>
            <a:ext cx="44450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69876" y="4324350"/>
            <a:ext cx="117474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444625" y="4324350"/>
            <a:ext cx="46736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69876" y="5159375"/>
            <a:ext cx="93662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206500" y="5159375"/>
            <a:ext cx="4911725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6406650" y="100407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/>
              <a:t/>
            </a:r>
            <a:br>
              <a:rPr lang="en-US" sz="3200" dirty="0"/>
            </a:br>
            <a:r>
              <a:rPr lang="en-US" sz="2800" dirty="0" smtClean="0">
                <a:solidFill>
                  <a:srgbClr val="0000FF"/>
                </a:solidFill>
              </a:rPr>
              <a:t>2:1	</a:t>
            </a:r>
            <a:r>
              <a:rPr lang="en-US" sz="2800" dirty="0" smtClean="0"/>
              <a:t>	Octave</a:t>
            </a:r>
            <a:endParaRPr lang="en-US" sz="2800" dirty="0"/>
          </a:p>
        </p:txBody>
      </p:sp>
      <p:sp>
        <p:nvSpPr>
          <p:cNvPr id="38" name="Rectangle 37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9" name="Title 3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6406650" y="691862"/>
            <a:ext cx="31129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1:1</a:t>
            </a:r>
            <a:r>
              <a:rPr lang="en-US" sz="2800" dirty="0" smtClean="0"/>
              <a:t>		Tonic</a:t>
            </a:r>
            <a:endParaRPr lang="en-US" sz="2800" dirty="0"/>
          </a:p>
        </p:txBody>
      </p:sp>
      <p:sp>
        <p:nvSpPr>
          <p:cNvPr id="41" name="Rectangle 40"/>
          <p:cNvSpPr/>
          <p:nvPr/>
        </p:nvSpPr>
        <p:spPr>
          <a:xfrm>
            <a:off x="6406650" y="2394530"/>
            <a:ext cx="2031325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3:2</a:t>
            </a:r>
            <a:r>
              <a:rPr lang="en-US" sz="2800" dirty="0" smtClean="0"/>
              <a:t>		Fifth</a:t>
            </a:r>
            <a:r>
              <a:rPr lang="en-US" dirty="0"/>
              <a:t>		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406650" y="3194749"/>
            <a:ext cx="20851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4:3</a:t>
            </a:r>
            <a:r>
              <a:rPr lang="en-US" sz="2800" dirty="0">
                <a:solidFill>
                  <a:srgbClr val="0000FF"/>
                </a:solidFill>
              </a:rPr>
              <a:t>	</a:t>
            </a:r>
            <a:r>
              <a:rPr lang="en-US" sz="2800" dirty="0"/>
              <a:t>	</a:t>
            </a:r>
            <a:r>
              <a:rPr lang="en-US" sz="2800" dirty="0" smtClean="0"/>
              <a:t>Fourth</a:t>
            </a:r>
            <a:endParaRPr lang="en-US" sz="2800" dirty="0"/>
          </a:p>
        </p:txBody>
      </p:sp>
      <p:sp>
        <p:nvSpPr>
          <p:cNvPr id="43" name="Rectangle 42"/>
          <p:cNvSpPr/>
          <p:nvPr/>
        </p:nvSpPr>
        <p:spPr>
          <a:xfrm>
            <a:off x="6406650" y="4062740"/>
            <a:ext cx="28284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5:4</a:t>
            </a:r>
            <a:r>
              <a:rPr lang="en-US" sz="2800" dirty="0"/>
              <a:t>		</a:t>
            </a:r>
            <a:r>
              <a:rPr lang="en-US" sz="2800" dirty="0" smtClean="0"/>
              <a:t>Major Third</a:t>
            </a:r>
            <a:endParaRPr lang="en-US" sz="2800" dirty="0"/>
          </a:p>
        </p:txBody>
      </p:sp>
      <p:sp>
        <p:nvSpPr>
          <p:cNvPr id="44" name="Rectangle 43"/>
          <p:cNvSpPr/>
          <p:nvPr/>
        </p:nvSpPr>
        <p:spPr>
          <a:xfrm>
            <a:off x="6406650" y="4897765"/>
            <a:ext cx="28416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6:5</a:t>
            </a:r>
            <a:r>
              <a:rPr lang="en-US" sz="2800" dirty="0"/>
              <a:t>		</a:t>
            </a:r>
            <a:r>
              <a:rPr lang="en-US" sz="2800" dirty="0" smtClean="0"/>
              <a:t>Minor Third</a:t>
            </a:r>
            <a:endParaRPr lang="en-US" sz="2800" dirty="0"/>
          </a:p>
        </p:txBody>
      </p:sp>
      <p:pic>
        <p:nvPicPr>
          <p:cNvPr id="46" name="Picture 45" descr="Full-Piano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420985"/>
            <a:ext cx="12747003" cy="132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074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Got To Get You Into My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04041"/>
            <a:ext cx="8229600" cy="62212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Revolver, 1966  						Track 13</a:t>
            </a:r>
            <a:endParaRPr lang="en-US" dirty="0"/>
          </a:p>
        </p:txBody>
      </p:sp>
      <p:pic>
        <p:nvPicPr>
          <p:cNvPr id="4" name="Picture 3" descr="Got To Ge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939" y="1211011"/>
            <a:ext cx="4429008" cy="429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804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9780"/>
            <a:ext cx="8547115" cy="663822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000" b="1" dirty="0" smtClean="0">
                <a:latin typeface="Arial"/>
                <a:cs typeface="Arial"/>
              </a:rPr>
              <a:t>I was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alone</a:t>
            </a:r>
            <a:r>
              <a:rPr lang="en-US" sz="2000" b="1" dirty="0" smtClean="0">
                <a:latin typeface="Arial"/>
                <a:cs typeface="Arial"/>
              </a:rPr>
              <a:t>, I took a </a:t>
            </a:r>
            <a:r>
              <a:rPr lang="en-US" sz="2000" b="1" dirty="0" smtClean="0">
                <a:solidFill>
                  <a:srgbClr val="FF0000"/>
                </a:solidFill>
                <a:latin typeface="Arial"/>
                <a:cs typeface="Arial"/>
              </a:rPr>
              <a:t>ride</a:t>
            </a:r>
          </a:p>
          <a:p>
            <a:pPr marL="0" indent="0" algn="ctr">
              <a:buNone/>
            </a:pPr>
            <a:r>
              <a:rPr lang="en-US" sz="2000" b="1" dirty="0" smtClean="0">
                <a:latin typeface="Arial"/>
                <a:cs typeface="Arial"/>
              </a:rPr>
              <a:t>I didn’t know what I would </a:t>
            </a:r>
            <a:r>
              <a:rPr lang="en-US" sz="2000" b="1" dirty="0" smtClean="0">
                <a:solidFill>
                  <a:srgbClr val="0000FF"/>
                </a:solidFill>
                <a:latin typeface="Arial"/>
                <a:cs typeface="Arial"/>
              </a:rPr>
              <a:t>find there</a:t>
            </a:r>
            <a:endParaRPr lang="en-US" sz="2000" b="1" dirty="0">
              <a:solidFill>
                <a:srgbClr val="0000FF"/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en-US" sz="2000" b="1" dirty="0" smtClean="0">
                <a:latin typeface="Arial"/>
                <a:cs typeface="Arial"/>
              </a:rPr>
              <a:t>Another </a:t>
            </a:r>
            <a:r>
              <a:rPr lang="en-US" sz="2000" b="1" dirty="0" smtClean="0">
                <a:solidFill>
                  <a:srgbClr val="E46C0A"/>
                </a:solidFill>
                <a:latin typeface="Arial"/>
                <a:cs typeface="Arial"/>
              </a:rPr>
              <a:t>road</a:t>
            </a:r>
            <a:r>
              <a:rPr lang="en-US" sz="2000" b="1" dirty="0" smtClean="0">
                <a:latin typeface="Arial"/>
                <a:cs typeface="Arial"/>
              </a:rPr>
              <a:t> where maybe</a:t>
            </a:r>
            <a:r>
              <a:rPr lang="en-US" sz="2000" b="1" dirty="0" smtClean="0">
                <a:solidFill>
                  <a:srgbClr val="FF0000"/>
                </a:solidFill>
                <a:latin typeface="Arial"/>
                <a:cs typeface="Arial"/>
              </a:rPr>
              <a:t> I</a:t>
            </a:r>
          </a:p>
          <a:p>
            <a:pPr marL="0" indent="0" algn="ctr">
              <a:buNone/>
            </a:pPr>
            <a:r>
              <a:rPr lang="en-US" sz="2000" b="1" dirty="0" smtClean="0">
                <a:latin typeface="Arial"/>
                <a:cs typeface="Arial"/>
              </a:rPr>
              <a:t>Could see another kind of </a:t>
            </a:r>
            <a:r>
              <a:rPr lang="en-US" sz="2000" b="1" dirty="0" smtClean="0">
                <a:solidFill>
                  <a:srgbClr val="0000FF"/>
                </a:solidFill>
                <a:latin typeface="Arial"/>
                <a:cs typeface="Arial"/>
              </a:rPr>
              <a:t>mind there</a:t>
            </a:r>
          </a:p>
          <a:p>
            <a:pPr algn="ctr"/>
            <a:endParaRPr lang="en-US" sz="2000" b="1" dirty="0"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en-US" sz="2000" b="1" dirty="0" smtClean="0">
                <a:latin typeface="Arial"/>
                <a:cs typeface="Arial"/>
              </a:rPr>
              <a:t>Ooh, then I suddenly </a:t>
            </a:r>
            <a:r>
              <a:rPr lang="en-US" sz="2000" b="1" dirty="0" smtClean="0">
                <a:solidFill>
                  <a:srgbClr val="800000"/>
                </a:solidFill>
                <a:latin typeface="Arial"/>
                <a:cs typeface="Arial"/>
              </a:rPr>
              <a:t>see you</a:t>
            </a:r>
          </a:p>
          <a:p>
            <a:pPr marL="0" indent="0" algn="ctr">
              <a:buNone/>
            </a:pPr>
            <a:r>
              <a:rPr lang="en-US" sz="2000" b="1" dirty="0" smtClean="0">
                <a:latin typeface="Arial"/>
                <a:cs typeface="Arial"/>
              </a:rPr>
              <a:t>Ooh, did I tell you I </a:t>
            </a:r>
            <a:r>
              <a:rPr lang="en-US" sz="2000" b="1" dirty="0" smtClean="0">
                <a:solidFill>
                  <a:srgbClr val="800000"/>
                </a:solidFill>
                <a:latin typeface="Arial"/>
                <a:cs typeface="Arial"/>
              </a:rPr>
              <a:t>need you</a:t>
            </a:r>
          </a:p>
          <a:p>
            <a:pPr marL="0" indent="0" algn="ctr">
              <a:buNone/>
            </a:pPr>
            <a:r>
              <a:rPr lang="en-US" sz="2000" b="1" dirty="0" smtClean="0">
                <a:latin typeface="Arial"/>
                <a:cs typeface="Arial"/>
              </a:rPr>
              <a:t>Every single day of my life</a:t>
            </a:r>
          </a:p>
          <a:p>
            <a:pPr algn="ctr"/>
            <a:endParaRPr lang="en-US" sz="2000" b="1" dirty="0"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en-US" sz="2000" b="1" dirty="0" smtClean="0">
                <a:latin typeface="Arial"/>
                <a:cs typeface="Arial"/>
              </a:rPr>
              <a:t>You didn’t </a:t>
            </a:r>
            <a:r>
              <a:rPr lang="en-US" sz="2000" b="1" dirty="0" smtClean="0">
                <a:solidFill>
                  <a:schemeClr val="accent4"/>
                </a:solidFill>
                <a:latin typeface="Arial"/>
                <a:cs typeface="Arial"/>
              </a:rPr>
              <a:t>run</a:t>
            </a:r>
            <a:r>
              <a:rPr lang="en-US" sz="2000" b="1" dirty="0" smtClean="0">
                <a:latin typeface="Arial"/>
                <a:cs typeface="Arial"/>
              </a:rPr>
              <a:t> you didn’t </a:t>
            </a:r>
            <a:r>
              <a:rPr lang="en-US" sz="2000" b="1" dirty="0" smtClean="0">
                <a:solidFill>
                  <a:srgbClr val="FF0000"/>
                </a:solidFill>
                <a:latin typeface="Arial"/>
                <a:cs typeface="Arial"/>
              </a:rPr>
              <a:t>lie</a:t>
            </a:r>
          </a:p>
          <a:p>
            <a:pPr marL="0" indent="0" algn="ctr">
              <a:buNone/>
            </a:pPr>
            <a:r>
              <a:rPr lang="en-US" sz="2000" b="1" dirty="0" smtClean="0">
                <a:latin typeface="Arial"/>
                <a:cs typeface="Arial"/>
              </a:rPr>
              <a:t>You knew I wanted just to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hold you</a:t>
            </a:r>
          </a:p>
          <a:p>
            <a:pPr marL="0" indent="0" algn="ctr">
              <a:buNone/>
            </a:pPr>
            <a:r>
              <a:rPr lang="en-US" sz="2000" b="1" dirty="0" smtClean="0">
                <a:latin typeface="Arial"/>
                <a:cs typeface="Arial"/>
              </a:rPr>
              <a:t>And had you </a:t>
            </a:r>
            <a:r>
              <a:rPr lang="en-US" sz="2000" b="1" dirty="0" smtClean="0">
                <a:solidFill>
                  <a:srgbClr val="8064A2"/>
                </a:solidFill>
                <a:latin typeface="Arial"/>
                <a:cs typeface="Arial"/>
              </a:rPr>
              <a:t>gone</a:t>
            </a:r>
            <a:r>
              <a:rPr lang="en-US" sz="2000" b="1" dirty="0" smtClean="0">
                <a:latin typeface="Arial"/>
                <a:cs typeface="Arial"/>
              </a:rPr>
              <a:t> you knew in </a:t>
            </a:r>
            <a:r>
              <a:rPr lang="en-US" sz="2000" b="1" dirty="0" smtClean="0">
                <a:solidFill>
                  <a:srgbClr val="FF0000"/>
                </a:solidFill>
                <a:latin typeface="Arial"/>
                <a:cs typeface="Arial"/>
              </a:rPr>
              <a:t>time</a:t>
            </a:r>
          </a:p>
          <a:p>
            <a:pPr marL="0" indent="0" algn="ctr">
              <a:buNone/>
            </a:pPr>
            <a:r>
              <a:rPr lang="en-US" sz="2000" b="1" dirty="0" smtClean="0">
                <a:latin typeface="Arial"/>
                <a:cs typeface="Arial"/>
              </a:rPr>
              <a:t>We’d meet again for I have </a:t>
            </a:r>
            <a:r>
              <a:rPr lang="en-US" sz="2000" b="1" dirty="0" smtClean="0">
                <a:solidFill>
                  <a:srgbClr val="31859C"/>
                </a:solidFill>
                <a:latin typeface="Arial"/>
                <a:cs typeface="Arial"/>
              </a:rPr>
              <a:t>told you</a:t>
            </a:r>
          </a:p>
          <a:p>
            <a:pPr algn="ctr"/>
            <a:endParaRPr lang="en-US" sz="2000" b="1" dirty="0"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en-US" sz="2000" b="1" dirty="0" smtClean="0">
                <a:latin typeface="Arial"/>
                <a:cs typeface="Arial"/>
              </a:rPr>
              <a:t>Ooh, you were meant to be 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near me</a:t>
            </a:r>
          </a:p>
          <a:p>
            <a:pPr marL="0" indent="0" algn="ctr">
              <a:buNone/>
            </a:pPr>
            <a:r>
              <a:rPr lang="en-US" sz="2000" b="1" dirty="0" smtClean="0">
                <a:latin typeface="Arial"/>
                <a:cs typeface="Arial"/>
              </a:rPr>
              <a:t>Ooh, and I want you to </a:t>
            </a:r>
            <a:r>
              <a:rPr lang="en-US" sz="2000" b="1" dirty="0" smtClean="0">
                <a:solidFill>
                  <a:srgbClr val="77933C"/>
                </a:solidFill>
                <a:latin typeface="Arial"/>
                <a:cs typeface="Arial"/>
              </a:rPr>
              <a:t>hear me</a:t>
            </a:r>
          </a:p>
          <a:p>
            <a:pPr marL="0" indent="0" algn="ctr">
              <a:buNone/>
            </a:pPr>
            <a:r>
              <a:rPr lang="en-US" sz="2000" b="1" dirty="0" smtClean="0">
                <a:latin typeface="Arial"/>
                <a:cs typeface="Arial"/>
              </a:rPr>
              <a:t>Say we’ll be together every day</a:t>
            </a:r>
          </a:p>
          <a:p>
            <a:pPr algn="ctr"/>
            <a:endParaRPr lang="en-US" sz="2000" b="1" dirty="0"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en-US" sz="2000" b="1" dirty="0" smtClean="0">
                <a:latin typeface="Arial"/>
                <a:cs typeface="Arial"/>
              </a:rPr>
              <a:t>Got to get you into my life</a:t>
            </a:r>
          </a:p>
        </p:txBody>
      </p:sp>
    </p:spTree>
    <p:extLst>
      <p:ext uri="{BB962C8B-B14F-4D97-AF65-F5344CB8AC3E}">
        <p14:creationId xmlns:p14="http://schemas.microsoft.com/office/powerpoint/2010/main" val="102941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1029"/>
            <a:ext cx="8229600" cy="61567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200" b="1" dirty="0" smtClean="0">
                <a:latin typeface="Arial"/>
                <a:cs typeface="Arial"/>
              </a:rPr>
              <a:t>What can I </a:t>
            </a: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do</a:t>
            </a:r>
            <a:r>
              <a:rPr lang="en-US" sz="2200" b="1" dirty="0" smtClean="0">
                <a:latin typeface="Arial"/>
                <a:cs typeface="Arial"/>
              </a:rPr>
              <a:t> what can I </a:t>
            </a:r>
            <a:r>
              <a:rPr lang="en-US" sz="2200" b="1" dirty="0" smtClean="0">
                <a:solidFill>
                  <a:srgbClr val="FF0000"/>
                </a:solidFill>
                <a:latin typeface="Arial"/>
                <a:cs typeface="Arial"/>
              </a:rPr>
              <a:t>be</a:t>
            </a:r>
          </a:p>
          <a:p>
            <a:pPr marL="0" indent="0" algn="ctr">
              <a:buNone/>
            </a:pPr>
            <a:r>
              <a:rPr lang="en-US" sz="2200" b="1" dirty="0" smtClean="0">
                <a:latin typeface="Arial"/>
                <a:cs typeface="Arial"/>
              </a:rPr>
              <a:t>When I’m with you I want to </a:t>
            </a:r>
            <a:r>
              <a:rPr lang="en-US" sz="2200" b="1" dirty="0" smtClean="0">
                <a:solidFill>
                  <a:srgbClr val="0000FF"/>
                </a:solidFill>
                <a:latin typeface="Arial"/>
                <a:cs typeface="Arial"/>
              </a:rPr>
              <a:t>stay there</a:t>
            </a:r>
          </a:p>
          <a:p>
            <a:pPr marL="0" indent="0" algn="ctr">
              <a:buNone/>
            </a:pPr>
            <a:r>
              <a:rPr lang="en-US" sz="2200" b="1" dirty="0" smtClean="0">
                <a:latin typeface="Arial"/>
                <a:cs typeface="Arial"/>
              </a:rPr>
              <a:t>If I am </a:t>
            </a:r>
            <a:r>
              <a:rPr lang="en-US" sz="2200" b="1" dirty="0" smtClean="0">
                <a:solidFill>
                  <a:srgbClr val="FF6600"/>
                </a:solidFill>
                <a:latin typeface="Arial"/>
                <a:cs typeface="Arial"/>
              </a:rPr>
              <a:t>true</a:t>
            </a:r>
            <a:r>
              <a:rPr lang="en-US" sz="2200" b="1" dirty="0" smtClean="0">
                <a:latin typeface="Arial"/>
                <a:cs typeface="Arial"/>
              </a:rPr>
              <a:t> I’ll never </a:t>
            </a:r>
            <a:r>
              <a:rPr lang="en-US" sz="2200" b="1" dirty="0" smtClean="0">
                <a:solidFill>
                  <a:srgbClr val="FF0000"/>
                </a:solidFill>
                <a:latin typeface="Arial"/>
                <a:cs typeface="Arial"/>
              </a:rPr>
              <a:t>leave</a:t>
            </a:r>
          </a:p>
          <a:p>
            <a:pPr marL="0" indent="0" algn="ctr">
              <a:buNone/>
            </a:pPr>
            <a:r>
              <a:rPr lang="en-US" sz="2200" b="1" dirty="0" smtClean="0">
                <a:latin typeface="Arial"/>
                <a:cs typeface="Arial"/>
              </a:rPr>
              <a:t>And if I do I know the </a:t>
            </a:r>
            <a:r>
              <a:rPr lang="en-US" sz="2200" b="1" dirty="0" smtClean="0">
                <a:solidFill>
                  <a:srgbClr val="0000FF"/>
                </a:solidFill>
                <a:latin typeface="Arial"/>
                <a:cs typeface="Arial"/>
              </a:rPr>
              <a:t>way there</a:t>
            </a:r>
          </a:p>
          <a:p>
            <a:pPr algn="ctr"/>
            <a:endParaRPr lang="en-US" sz="2200" b="1" dirty="0"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en-US" sz="2200" b="1" dirty="0" smtClean="0">
                <a:latin typeface="Arial"/>
                <a:cs typeface="Arial"/>
              </a:rPr>
              <a:t>Ooh, then I suddenly see you</a:t>
            </a:r>
          </a:p>
          <a:p>
            <a:pPr marL="0" indent="0" algn="ctr">
              <a:buNone/>
            </a:pPr>
            <a:r>
              <a:rPr lang="en-US" sz="2200" b="1" dirty="0" smtClean="0">
                <a:latin typeface="Arial"/>
                <a:cs typeface="Arial"/>
              </a:rPr>
              <a:t>Ooh, did I tell you I need you</a:t>
            </a:r>
          </a:p>
          <a:p>
            <a:pPr marL="0" indent="0" algn="ctr">
              <a:buNone/>
            </a:pPr>
            <a:r>
              <a:rPr lang="en-US" sz="2200" b="1" dirty="0" smtClean="0">
                <a:latin typeface="Arial"/>
                <a:cs typeface="Arial"/>
              </a:rPr>
              <a:t>Every single day of my life</a:t>
            </a:r>
          </a:p>
          <a:p>
            <a:pPr algn="ctr"/>
            <a:endParaRPr lang="en-US" sz="2200" b="1" dirty="0"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en-US" sz="2200" b="1" dirty="0" smtClean="0">
                <a:latin typeface="Arial"/>
                <a:cs typeface="Arial"/>
              </a:rPr>
              <a:t>Got to get you into my life</a:t>
            </a:r>
          </a:p>
          <a:p>
            <a:pPr algn="ctr"/>
            <a:endParaRPr lang="en-US" sz="2200" b="1" dirty="0"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en-US" sz="2200" b="1" dirty="0" smtClean="0">
                <a:latin typeface="Arial"/>
                <a:cs typeface="Arial"/>
              </a:rPr>
              <a:t>Got to get you into my life</a:t>
            </a:r>
          </a:p>
          <a:p>
            <a:pPr algn="ctr"/>
            <a:endParaRPr lang="en-US" sz="2400" b="1" dirty="0"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en-US" sz="1800" b="1" dirty="0" smtClean="0">
                <a:latin typeface="Arial"/>
                <a:cs typeface="Arial"/>
              </a:rPr>
              <a:t>I was alone I took a ride</a:t>
            </a:r>
          </a:p>
          <a:p>
            <a:pPr marL="0" indent="0" algn="ctr">
              <a:buNone/>
            </a:pPr>
            <a:r>
              <a:rPr lang="en-US" sz="1800" b="1" dirty="0" smtClean="0">
                <a:latin typeface="Arial"/>
                <a:cs typeface="Arial"/>
              </a:rPr>
              <a:t>I didn’t know what I would find there</a:t>
            </a:r>
          </a:p>
          <a:p>
            <a:pPr marL="0" indent="0" algn="ctr">
              <a:buNone/>
            </a:pPr>
            <a:r>
              <a:rPr lang="en-US" sz="1800" b="1" dirty="0" smtClean="0">
                <a:latin typeface="Arial"/>
                <a:cs typeface="Arial"/>
              </a:rPr>
              <a:t>Another road where maybe I</a:t>
            </a:r>
          </a:p>
          <a:p>
            <a:pPr marL="0" indent="0" algn="ctr">
              <a:buNone/>
            </a:pPr>
            <a:r>
              <a:rPr lang="en-US" sz="1800" b="1" dirty="0" smtClean="0">
                <a:latin typeface="Arial"/>
                <a:cs typeface="Arial"/>
              </a:rPr>
              <a:t>Could see another kind of mind there</a:t>
            </a:r>
          </a:p>
          <a:p>
            <a:pPr algn="ctr"/>
            <a:endParaRPr lang="en-US" sz="1800" b="1" dirty="0"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en-US" sz="1800" b="1" dirty="0" smtClean="0">
                <a:latin typeface="Arial"/>
                <a:cs typeface="Arial"/>
              </a:rPr>
              <a:t>Then suddenly I see you</a:t>
            </a:r>
          </a:p>
          <a:p>
            <a:pPr marL="0" indent="0" algn="ctr">
              <a:buNone/>
            </a:pPr>
            <a:r>
              <a:rPr lang="en-US" sz="1800" b="1" dirty="0" smtClean="0">
                <a:latin typeface="Arial"/>
                <a:cs typeface="Arial"/>
              </a:rPr>
              <a:t>Did I tell you I need you</a:t>
            </a:r>
          </a:p>
        </p:txBody>
      </p:sp>
    </p:spTree>
    <p:extLst>
      <p:ext uri="{BB962C8B-B14F-4D97-AF65-F5344CB8AC3E}">
        <p14:creationId xmlns:p14="http://schemas.microsoft.com/office/powerpoint/2010/main" val="4253785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Influenced by the song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9751" y="1160994"/>
            <a:ext cx="4745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Black"/>
                <a:cs typeface="Arial Black"/>
              </a:rPr>
              <a:t>The band Chicago</a:t>
            </a:r>
            <a:endParaRPr lang="en-US" sz="3600" dirty="0">
              <a:latin typeface="Arial Black"/>
              <a:cs typeface="Arial Black"/>
            </a:endParaRPr>
          </a:p>
        </p:txBody>
      </p:sp>
      <p:pic>
        <p:nvPicPr>
          <p:cNvPr id="5" name="Picture 4" descr="Chica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60156"/>
            <a:ext cx="3810000" cy="2133600"/>
          </a:xfrm>
          <a:prstGeom prst="rect">
            <a:avLst/>
          </a:prstGeom>
        </p:spPr>
      </p:pic>
      <p:pic>
        <p:nvPicPr>
          <p:cNvPr id="6" name="Picture 5" descr="Chicago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308" y="1167339"/>
            <a:ext cx="2857500" cy="2857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4078895"/>
            <a:ext cx="5180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Black"/>
                <a:cs typeface="Arial Black"/>
              </a:rPr>
              <a:t>Earth Wind and Fire</a:t>
            </a:r>
            <a:endParaRPr lang="en-US" sz="3600" dirty="0">
              <a:latin typeface="Arial Black"/>
              <a:cs typeface="Arial Black"/>
            </a:endParaRPr>
          </a:p>
        </p:txBody>
      </p:sp>
      <p:pic>
        <p:nvPicPr>
          <p:cNvPr id="8" name="Picture 7" descr="Earth Win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126" y="4533900"/>
            <a:ext cx="3492500" cy="2324100"/>
          </a:xfrm>
          <a:prstGeom prst="rect">
            <a:avLst/>
          </a:prstGeom>
        </p:spPr>
      </p:pic>
      <p:pic>
        <p:nvPicPr>
          <p:cNvPr id="9" name="Picture 8" descr="Earth Wind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58" y="4725226"/>
            <a:ext cx="3025482" cy="192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782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Tomorrow Never Knows</a:t>
            </a:r>
            <a:endParaRPr lang="en-US" dirty="0"/>
          </a:p>
        </p:txBody>
      </p:sp>
      <p:pic>
        <p:nvPicPr>
          <p:cNvPr id="4" name="Picture 3" descr="Tomorrow Nev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281" y="1178568"/>
            <a:ext cx="6465534" cy="47810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40620" y="5934941"/>
            <a:ext cx="676619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Revolver, 1966                             Track 14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01963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Loops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876" y="1176812"/>
            <a:ext cx="8844124" cy="5544469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arenR"/>
            </a:pPr>
            <a:r>
              <a:rPr lang="en-US" sz="2800" dirty="0" smtClean="0">
                <a:solidFill>
                  <a:srgbClr val="800000"/>
                </a:solidFill>
              </a:rPr>
              <a:t>Seagull 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(McCartney laughing, superimposed and accelerated) </a:t>
            </a:r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:07</a:t>
            </a:r>
            <a:endParaRPr lang="en-US" sz="2800" dirty="0">
              <a:solidFill>
                <a:srgbClr val="800000"/>
              </a:solidFill>
            </a:endParaRPr>
          </a:p>
          <a:p>
            <a:pPr marL="514350" indent="-514350">
              <a:buAutoNum type="arabicParenR" startAt="2"/>
            </a:pPr>
            <a:r>
              <a:rPr lang="en-US" sz="2800" dirty="0" smtClean="0">
                <a:solidFill>
                  <a:srgbClr val="FF0000"/>
                </a:solidFill>
              </a:rPr>
              <a:t>Orchestral chord of B flat major</a:t>
            </a:r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:19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6600"/>
                </a:solidFill>
              </a:rPr>
              <a:t>3) </a:t>
            </a:r>
            <a:r>
              <a:rPr lang="en-US" sz="2800" dirty="0" err="1" smtClean="0">
                <a:solidFill>
                  <a:srgbClr val="FF6600"/>
                </a:solidFill>
              </a:rPr>
              <a:t>Mellotron</a:t>
            </a:r>
            <a:r>
              <a:rPr lang="en-US" sz="2800" dirty="0" smtClean="0">
                <a:solidFill>
                  <a:srgbClr val="FF6600"/>
                </a:solidFill>
              </a:rPr>
              <a:t> played on flute setting</a:t>
            </a:r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FF6600"/>
                </a:solidFill>
              </a:rPr>
              <a:t>:22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4) </a:t>
            </a:r>
            <a:r>
              <a:rPr lang="en-US" sz="2800" dirty="0" err="1" smtClean="0">
                <a:solidFill>
                  <a:srgbClr val="008000"/>
                </a:solidFill>
              </a:rPr>
              <a:t>Mellotron</a:t>
            </a:r>
            <a:r>
              <a:rPr lang="en-US" sz="2800" dirty="0" smtClean="0">
                <a:solidFill>
                  <a:srgbClr val="008000"/>
                </a:solidFill>
              </a:rPr>
              <a:t> oscillating in 6/8 from B flat to C on string setting</a:t>
            </a:r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:38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5) Rising scalar phase on sitar? With heavy saturation and acceleration</a:t>
            </a:r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:56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90362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 smtClean="0"/>
              <a:t>Taxman (in connection to </a:t>
            </a:r>
            <a:r>
              <a:rPr lang="en-US" dirty="0" err="1" smtClean="0"/>
              <a:t>Tommorow</a:t>
            </a:r>
            <a:r>
              <a:rPr lang="en-US" dirty="0" smtClean="0"/>
              <a:t> Never Knows)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076" y="5909788"/>
            <a:ext cx="8229600" cy="79853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Revolver, 1966					Track 1</a:t>
            </a:r>
            <a:endParaRPr lang="en-US" dirty="0"/>
          </a:p>
        </p:txBody>
      </p:sp>
      <p:pic>
        <p:nvPicPr>
          <p:cNvPr id="4" name="Picture 3" descr="Taxm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91" y="1417637"/>
            <a:ext cx="5891673" cy="441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201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5262"/>
            <a:ext cx="8229600" cy="1143000"/>
          </a:xfrm>
        </p:spPr>
        <p:txBody>
          <a:bodyPr/>
          <a:lstStyle/>
          <a:p>
            <a:r>
              <a:rPr lang="en-US" dirty="0" smtClean="0"/>
              <a:t>Interesting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308"/>
            <a:ext cx="8229600" cy="540334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“Taxman” </a:t>
            </a:r>
            <a:r>
              <a:rPr lang="en-US" dirty="0" smtClean="0"/>
              <a:t>is in the key of </a:t>
            </a:r>
            <a:r>
              <a:rPr lang="en-US" dirty="0" smtClean="0">
                <a:solidFill>
                  <a:srgbClr val="0000FF"/>
                </a:solidFill>
              </a:rPr>
              <a:t>D major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“Tomorrow Never Knows” </a:t>
            </a:r>
            <a:r>
              <a:rPr lang="en-US" dirty="0" smtClean="0"/>
              <a:t>is basically all played in the key of   </a:t>
            </a:r>
            <a:r>
              <a:rPr lang="en-US" dirty="0" smtClean="0">
                <a:solidFill>
                  <a:srgbClr val="0000FF"/>
                </a:solidFill>
              </a:rPr>
              <a:t>C major</a:t>
            </a:r>
            <a:r>
              <a:rPr lang="en-US" dirty="0" smtClean="0"/>
              <a:t>, except for in one of the loops (Indian music is always played in the same key)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solo in </a:t>
            </a:r>
            <a:r>
              <a:rPr lang="en-US" dirty="0" smtClean="0">
                <a:solidFill>
                  <a:srgbClr val="FF0000"/>
                </a:solidFill>
              </a:rPr>
              <a:t>“Tomorrow Never Knows” </a:t>
            </a:r>
            <a:r>
              <a:rPr lang="en-US" dirty="0" smtClean="0"/>
              <a:t>contains all the loops discussed earlier, </a:t>
            </a:r>
            <a:r>
              <a:rPr lang="en-US" dirty="0" err="1" smtClean="0"/>
              <a:t>Ringo’s</a:t>
            </a:r>
            <a:r>
              <a:rPr lang="en-US" dirty="0" smtClean="0"/>
              <a:t> drums (close </a:t>
            </a:r>
            <a:r>
              <a:rPr lang="en-US" dirty="0" err="1" smtClean="0"/>
              <a:t>miked</a:t>
            </a:r>
            <a:r>
              <a:rPr lang="en-US" dirty="0" smtClean="0"/>
              <a:t> and heavily compressed), and one more thing: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Part of McCartney’s guitar solo in </a:t>
            </a:r>
            <a:r>
              <a:rPr lang="en-US" dirty="0" smtClean="0">
                <a:solidFill>
                  <a:srgbClr val="FF0000"/>
                </a:solidFill>
              </a:rPr>
              <a:t>“Taxman” </a:t>
            </a:r>
            <a:r>
              <a:rPr lang="en-US" dirty="0" smtClean="0"/>
              <a:t>transposed up to </a:t>
            </a:r>
            <a:r>
              <a:rPr lang="en-US" dirty="0" smtClean="0">
                <a:solidFill>
                  <a:srgbClr val="0000FF"/>
                </a:solidFill>
              </a:rPr>
              <a:t>C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major</a:t>
            </a:r>
            <a:r>
              <a:rPr lang="en-US" dirty="0" smtClean="0"/>
              <a:t>, cut up, and </a:t>
            </a:r>
            <a:r>
              <a:rPr lang="en-US" dirty="0" smtClean="0">
                <a:solidFill>
                  <a:srgbClr val="008000"/>
                </a:solidFill>
              </a:rPr>
              <a:t>reversed!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“Tomorrow Never Knows” </a:t>
            </a:r>
            <a:r>
              <a:rPr lang="en-US" dirty="0" smtClean="0"/>
              <a:t>also features a </a:t>
            </a:r>
            <a:r>
              <a:rPr lang="en-US" dirty="0" err="1" smtClean="0"/>
              <a:t>tamboura</a:t>
            </a:r>
            <a:r>
              <a:rPr lang="en-US" dirty="0" smtClean="0"/>
              <a:t> played by Harrison in the intro, a tambourine played by Starr, and a Leslie Speaker on Lennon’s voice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431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ul casino 196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40301" cy="3018270"/>
          </a:xfrm>
          <a:prstGeom prst="rect">
            <a:avLst/>
          </a:prstGeom>
        </p:spPr>
      </p:pic>
      <p:pic>
        <p:nvPicPr>
          <p:cNvPr id="5" name="Picture 4" descr="lennon singing revolv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692" y="4056481"/>
            <a:ext cx="2733675" cy="2809875"/>
          </a:xfrm>
          <a:prstGeom prst="rect">
            <a:avLst/>
          </a:prstGeom>
        </p:spPr>
      </p:pic>
      <p:pic>
        <p:nvPicPr>
          <p:cNvPr id="6" name="Picture 5" descr="ringo tambourine microphon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52" y="3184982"/>
            <a:ext cx="4331485" cy="3673017"/>
          </a:xfrm>
          <a:prstGeom prst="rect">
            <a:avLst/>
          </a:prstGeom>
        </p:spPr>
      </p:pic>
      <p:pic>
        <p:nvPicPr>
          <p:cNvPr id="7" name="Picture 6" descr="george sitar-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127" y="0"/>
            <a:ext cx="3390240" cy="405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031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47924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Work It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By Missy Elliott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0331" y="137289"/>
            <a:ext cx="4325271" cy="67207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latin typeface="Chalkduster"/>
                <a:cs typeface="Chalkduster"/>
              </a:rPr>
              <a:t>September 9, 2002</a:t>
            </a: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  <a:latin typeface="Chalkduster"/>
              <a:cs typeface="Chalkduster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0000FF"/>
                </a:solidFill>
                <a:latin typeface="Chalkduster"/>
                <a:cs typeface="Chalkduster"/>
              </a:rPr>
              <a:t>Under Construction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>
                <a:cs typeface="Chalkduster"/>
              </a:rPr>
              <a:t>US Billboard </a:t>
            </a:r>
            <a:r>
              <a:rPr lang="en-US" b="1" dirty="0" smtClean="0">
                <a:cs typeface="Chalkduster"/>
              </a:rPr>
              <a:t>Peak</a:t>
            </a:r>
          </a:p>
          <a:p>
            <a:pPr marL="0" indent="0" algn="ctr">
              <a:buNone/>
            </a:pPr>
            <a:r>
              <a:rPr lang="en-US" b="1" dirty="0" smtClean="0">
                <a:cs typeface="Chalkduster"/>
              </a:rPr>
              <a:t>#2</a:t>
            </a:r>
            <a:endParaRPr lang="en-US" b="1" dirty="0">
              <a:cs typeface="Chalkduster"/>
            </a:endParaRPr>
          </a:p>
          <a:p>
            <a:pPr marL="0" indent="0" algn="ctr">
              <a:buNone/>
            </a:pPr>
            <a:endParaRPr lang="en-US" b="1" dirty="0">
              <a:solidFill>
                <a:srgbClr val="0000FF"/>
              </a:solidFill>
              <a:cs typeface="Chalkduster"/>
            </a:endParaRPr>
          </a:p>
          <a:p>
            <a:pPr marL="0" indent="0" algn="ctr">
              <a:buNone/>
            </a:pPr>
            <a:r>
              <a:rPr lang="en-US" b="1" dirty="0">
                <a:cs typeface="Chalkduster"/>
              </a:rPr>
              <a:t>US </a:t>
            </a:r>
            <a:r>
              <a:rPr lang="en-US" b="1" dirty="0" smtClean="0">
                <a:cs typeface="Chalkduster"/>
              </a:rPr>
              <a:t>Billboard (</a:t>
            </a:r>
            <a:r>
              <a:rPr lang="en-US" b="1" dirty="0">
                <a:cs typeface="Chalkduster"/>
              </a:rPr>
              <a:t>2000-2009</a:t>
            </a:r>
            <a:r>
              <a:rPr lang="en-US" b="1" dirty="0" smtClean="0">
                <a:cs typeface="Chalkduster"/>
              </a:rPr>
              <a:t>)</a:t>
            </a:r>
          </a:p>
          <a:p>
            <a:pPr marL="0" indent="0" algn="ctr">
              <a:buNone/>
            </a:pPr>
            <a:r>
              <a:rPr lang="en-US" b="1" dirty="0" smtClean="0">
                <a:cs typeface="Chalkduster"/>
              </a:rPr>
              <a:t>#96</a:t>
            </a:r>
            <a:endParaRPr lang="en-US" b="1" dirty="0">
              <a:cs typeface="Chalkduster"/>
            </a:endParaRPr>
          </a:p>
          <a:p>
            <a:pPr marL="0" indent="0">
              <a:buNone/>
            </a:pPr>
            <a:endParaRPr lang="en-US" b="1" dirty="0">
              <a:cs typeface="Chalkduster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Work I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10" y="1417638"/>
            <a:ext cx="5252115" cy="525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755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Combining Ratios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457200" y="1943750"/>
            <a:ext cx="8580027" cy="54627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 smtClean="0">
                <a:solidFill>
                  <a:srgbClr val="008000"/>
                </a:solidFill>
              </a:rPr>
              <a:t>minor third </a:t>
            </a:r>
            <a:r>
              <a:rPr lang="en-US" dirty="0" smtClean="0"/>
              <a:t>combined with a </a:t>
            </a:r>
            <a:r>
              <a:rPr lang="en-US" dirty="0" smtClean="0">
                <a:solidFill>
                  <a:srgbClr val="008000"/>
                </a:solidFill>
              </a:rPr>
              <a:t>major third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6:5 x 5:4 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/>
              <a:t>  6:5:4 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/>
              <a:t>6:4 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  </a:t>
            </a:r>
            <a:r>
              <a:rPr lang="en-US" dirty="0" smtClean="0"/>
              <a:t>3:2</a:t>
            </a:r>
          </a:p>
          <a:p>
            <a:pPr marL="0" indent="0">
              <a:buNone/>
            </a:pPr>
            <a:r>
              <a:rPr lang="en-US" dirty="0" smtClean="0"/>
              <a:t>The result is a </a:t>
            </a:r>
            <a:r>
              <a:rPr lang="en-US" dirty="0" smtClean="0">
                <a:solidFill>
                  <a:srgbClr val="008000"/>
                </a:solidFill>
              </a:rPr>
              <a:t>fifth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difference between a </a:t>
            </a:r>
            <a:r>
              <a:rPr lang="en-US" dirty="0" smtClean="0">
                <a:solidFill>
                  <a:srgbClr val="008000"/>
                </a:solidFill>
              </a:rPr>
              <a:t>fifth</a:t>
            </a:r>
            <a:r>
              <a:rPr lang="en-US" dirty="0" smtClean="0"/>
              <a:t> and a </a:t>
            </a:r>
            <a:r>
              <a:rPr lang="en-US" dirty="0" smtClean="0">
                <a:solidFill>
                  <a:srgbClr val="008000"/>
                </a:solidFill>
              </a:rPr>
              <a:t>fourth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3:2 ÷  4:3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/>
              <a:t> 3:2 x 3:4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/>
              <a:t> 9:8</a:t>
            </a:r>
          </a:p>
          <a:p>
            <a:pPr marL="0" indent="0">
              <a:buNone/>
            </a:pPr>
            <a:r>
              <a:rPr lang="en-US" dirty="0" smtClean="0"/>
              <a:t>The result, 9:8, is called a </a:t>
            </a:r>
            <a:r>
              <a:rPr lang="en-US" dirty="0" smtClean="0">
                <a:solidFill>
                  <a:srgbClr val="008000"/>
                </a:solidFill>
              </a:rPr>
              <a:t>whole tone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664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029" y="3551189"/>
            <a:ext cx="8686800" cy="3157641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Is it worth it, let me work it</a:t>
            </a:r>
            <a:br>
              <a:rPr lang="en-US" sz="2800" b="1" dirty="0"/>
            </a:br>
            <a:r>
              <a:rPr lang="en-US" sz="2800" b="1" dirty="0"/>
              <a:t>I put my thing down, flip it and reverse it</a:t>
            </a:r>
            <a:br>
              <a:rPr lang="en-US" sz="2800" b="1" dirty="0"/>
            </a:br>
            <a:endParaRPr lang="en-US" sz="2800" b="1" dirty="0" smtClean="0"/>
          </a:p>
          <a:p>
            <a:pPr marL="0" indent="0">
              <a:buNone/>
            </a:pPr>
            <a:r>
              <a:rPr lang="en-US" sz="2800" b="1" dirty="0" smtClean="0"/>
              <a:t>Ti </a:t>
            </a:r>
            <a:r>
              <a:rPr lang="en-US" sz="2800" b="1" dirty="0" err="1"/>
              <a:t>esrever</a:t>
            </a:r>
            <a:r>
              <a:rPr lang="en-US" sz="2800" b="1" dirty="0"/>
              <a:t> </a:t>
            </a:r>
            <a:r>
              <a:rPr lang="en-US" sz="2800" b="1" dirty="0" err="1"/>
              <a:t>dna</a:t>
            </a:r>
            <a:r>
              <a:rPr lang="en-US" sz="2800" b="1" dirty="0"/>
              <a:t> </a:t>
            </a:r>
            <a:r>
              <a:rPr lang="en-US" sz="2800" b="1" dirty="0" err="1"/>
              <a:t>ti</a:t>
            </a:r>
            <a:r>
              <a:rPr lang="en-US" sz="2800" b="1" dirty="0"/>
              <a:t> </a:t>
            </a:r>
            <a:r>
              <a:rPr lang="en-US" sz="2800" b="1" dirty="0" err="1"/>
              <a:t>pilf</a:t>
            </a:r>
            <a:r>
              <a:rPr lang="en-US" sz="2800" b="1" dirty="0"/>
              <a:t> </a:t>
            </a:r>
            <a:r>
              <a:rPr lang="en-US" sz="2800" b="1" dirty="0" err="1"/>
              <a:t>nwod</a:t>
            </a:r>
            <a:r>
              <a:rPr lang="en-US" sz="2800" b="1" dirty="0"/>
              <a:t> </a:t>
            </a:r>
            <a:r>
              <a:rPr lang="en-US" sz="2800" b="1" dirty="0" err="1"/>
              <a:t>gniht</a:t>
            </a:r>
            <a:r>
              <a:rPr lang="en-US" sz="2800" b="1" dirty="0"/>
              <a:t> </a:t>
            </a:r>
            <a:r>
              <a:rPr lang="en-US" sz="2800" b="1" dirty="0" err="1"/>
              <a:t>ym</a:t>
            </a:r>
            <a:r>
              <a:rPr lang="en-US" sz="2800" b="1" dirty="0"/>
              <a:t> </a:t>
            </a:r>
            <a:r>
              <a:rPr lang="en-US" sz="2800" b="1" dirty="0" err="1"/>
              <a:t>tup</a:t>
            </a:r>
            <a:r>
              <a:rPr lang="en-US" sz="2800" b="1" dirty="0"/>
              <a:t> I</a:t>
            </a:r>
            <a:br>
              <a:rPr lang="en-US" sz="2800" b="1" dirty="0"/>
            </a:br>
            <a:r>
              <a:rPr lang="en-US" sz="2800" b="1" dirty="0"/>
              <a:t>Ti </a:t>
            </a:r>
            <a:r>
              <a:rPr lang="en-US" sz="2800" b="1" dirty="0" err="1"/>
              <a:t>esrever</a:t>
            </a:r>
            <a:r>
              <a:rPr lang="en-US" sz="2800" b="1" dirty="0"/>
              <a:t> </a:t>
            </a:r>
            <a:r>
              <a:rPr lang="en-US" sz="2800" b="1" dirty="0" err="1"/>
              <a:t>dna</a:t>
            </a:r>
            <a:r>
              <a:rPr lang="en-US" sz="2800" b="1" dirty="0"/>
              <a:t> </a:t>
            </a:r>
            <a:r>
              <a:rPr lang="en-US" sz="2800" b="1" dirty="0" err="1"/>
              <a:t>ti</a:t>
            </a:r>
            <a:r>
              <a:rPr lang="en-US" sz="2800" b="1" dirty="0"/>
              <a:t> </a:t>
            </a:r>
            <a:r>
              <a:rPr lang="en-US" sz="2800" b="1" dirty="0" err="1"/>
              <a:t>pilf</a:t>
            </a:r>
            <a:r>
              <a:rPr lang="en-US" sz="2800" b="1" dirty="0"/>
              <a:t> </a:t>
            </a:r>
            <a:r>
              <a:rPr lang="en-US" sz="2800" b="1" dirty="0" err="1"/>
              <a:t>nwod</a:t>
            </a:r>
            <a:r>
              <a:rPr lang="en-US" sz="2800" b="1" dirty="0"/>
              <a:t> </a:t>
            </a:r>
            <a:r>
              <a:rPr lang="en-US" sz="2800" b="1" dirty="0" err="1"/>
              <a:t>gniht</a:t>
            </a:r>
            <a:r>
              <a:rPr lang="en-US" sz="2800" b="1" dirty="0"/>
              <a:t> </a:t>
            </a:r>
            <a:r>
              <a:rPr lang="en-US" sz="2800" b="1" dirty="0" err="1"/>
              <a:t>ym</a:t>
            </a:r>
            <a:r>
              <a:rPr lang="en-US" sz="2800" b="1" dirty="0"/>
              <a:t> </a:t>
            </a:r>
            <a:r>
              <a:rPr lang="en-US" sz="2800" b="1" dirty="0" err="1"/>
              <a:t>tup</a:t>
            </a:r>
            <a:r>
              <a:rPr lang="en-US" sz="2800" b="1" dirty="0"/>
              <a:t> I</a:t>
            </a:r>
            <a:br>
              <a:rPr lang="en-US" sz="2800" b="1" dirty="0"/>
            </a:br>
            <a:endParaRPr lang="en-US" sz="2800" b="1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Work It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61" y="232990"/>
            <a:ext cx="3881647" cy="2907488"/>
          </a:xfrm>
          <a:prstGeom prst="rect">
            <a:avLst/>
          </a:prstGeom>
        </p:spPr>
      </p:pic>
      <p:pic>
        <p:nvPicPr>
          <p:cNvPr id="5" name="Picture 4" descr="Work It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056" y="524595"/>
            <a:ext cx="4958944" cy="2615883"/>
          </a:xfrm>
          <a:prstGeom prst="rect">
            <a:avLst/>
          </a:prstGeom>
        </p:spPr>
      </p:pic>
      <p:pic>
        <p:nvPicPr>
          <p:cNvPr id="7" name="Picture 6" descr="imgr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0" y="3923660"/>
            <a:ext cx="49022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961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7804" y="274638"/>
            <a:ext cx="2858995" cy="6422458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halkduster"/>
                <a:cs typeface="Chalkduster"/>
              </a:rPr>
              <a:t>February 5, 2014</a:t>
            </a:r>
            <a:b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halkduster"/>
                <a:cs typeface="Chalkduster"/>
              </a:rPr>
            </a:b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halkduster"/>
                <a:cs typeface="Chalkduster"/>
              </a:rPr>
              <a:t/>
            </a:r>
            <a:b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halkduster"/>
                <a:cs typeface="Chalkduster"/>
              </a:rPr>
            </a:b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halkduster"/>
                <a:cs typeface="Chalkduster"/>
              </a:rPr>
              <a:t>The Marshall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Chalkduster"/>
                <a:cs typeface="Chalkduster"/>
              </a:rPr>
              <a:t>Mathers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halkduster"/>
                <a:cs typeface="Chalkduster"/>
              </a:rPr>
              <a:t> LP 2</a:t>
            </a:r>
            <a:b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halkduster"/>
                <a:cs typeface="Chalkduster"/>
              </a:rPr>
            </a:b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halkduster"/>
                <a:cs typeface="Chalkduster"/>
              </a:rPr>
              <a:t/>
            </a:r>
            <a:b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halkduster"/>
                <a:cs typeface="Chalkduster"/>
              </a:rPr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Billboard Peak:</a:t>
            </a:r>
            <a:br>
              <a:rPr lang="en-US" sz="2400" b="1" dirty="0" smtClean="0"/>
            </a:br>
            <a:r>
              <a:rPr lang="en-US" sz="2400" b="1" dirty="0" smtClean="0"/>
              <a:t>#45</a:t>
            </a:r>
            <a:br>
              <a:rPr lang="en-US" sz="2400" b="1" dirty="0" smtClean="0"/>
            </a:b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 smtClean="0"/>
              <a:t>Hot Rap Songs:</a:t>
            </a:r>
            <a:br>
              <a:rPr lang="en-US" sz="2400" b="1" dirty="0" smtClean="0"/>
            </a:br>
            <a:r>
              <a:rPr lang="en-US" sz="2400" b="1" dirty="0" smtClean="0"/>
              <a:t>#5</a:t>
            </a:r>
            <a:br>
              <a:rPr lang="en-US" sz="2400" b="1" dirty="0" smtClean="0"/>
            </a:b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 smtClean="0"/>
              <a:t>Hot R&amp;B/Hip-Hop Songs: #11</a:t>
            </a:r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2286000" y="17208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76770" y="274638"/>
            <a:ext cx="535103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solidFill>
                  <a:srgbClr val="3366FF"/>
                </a:solidFill>
                <a:latin typeface="Gill Sans Ultra Bold"/>
                <a:cs typeface="Gill Sans Ultra Bold"/>
              </a:rPr>
              <a:t>Headlights </a:t>
            </a:r>
          </a:p>
          <a:p>
            <a:r>
              <a:rPr lang="en-US" sz="2600" b="1" dirty="0" smtClean="0">
                <a:solidFill>
                  <a:srgbClr val="3366FF"/>
                </a:solidFill>
                <a:latin typeface="Gill Sans Ultra Bold"/>
                <a:cs typeface="Gill Sans Ultra Bold"/>
              </a:rPr>
              <a:t>Featuring Nate </a:t>
            </a:r>
            <a:r>
              <a:rPr lang="en-US" sz="2600" b="1" dirty="0" err="1" smtClean="0">
                <a:solidFill>
                  <a:srgbClr val="3366FF"/>
                </a:solidFill>
                <a:latin typeface="Gill Sans Ultra Bold"/>
                <a:cs typeface="Gill Sans Ultra Bold"/>
              </a:rPr>
              <a:t>Ruess</a:t>
            </a:r>
            <a:endParaRPr lang="en-US" sz="2600" dirty="0">
              <a:solidFill>
                <a:srgbClr val="3366FF"/>
              </a:solidFill>
              <a:latin typeface="Gill Sans Ultra Bold"/>
              <a:cs typeface="Gill Sans Ultra Bold"/>
            </a:endParaRPr>
          </a:p>
        </p:txBody>
      </p:sp>
      <p:pic>
        <p:nvPicPr>
          <p:cNvPr id="7" name="Content Placeholder 6" descr="210677d9d68eefefe0bea7f80798f12f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>
          <a:xfrm>
            <a:off x="-2178051" y="1167190"/>
            <a:ext cx="10131426" cy="5571894"/>
          </a:xfrm>
        </p:spPr>
      </p:pic>
    </p:spTree>
    <p:extLst>
      <p:ext uri="{BB962C8B-B14F-4D97-AF65-F5344CB8AC3E}">
        <p14:creationId xmlns:p14="http://schemas.microsoft.com/office/powerpoint/2010/main" val="205793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0" y="2767013"/>
            <a:ext cx="173355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6600"/>
                </a:solidFill>
              </a:rPr>
              <a:t>3:2</a:t>
            </a:r>
            <a:endParaRPr lang="en-US" sz="6000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9075"/>
            <a:ext cx="7178675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8000"/>
                </a:solidFill>
              </a:rPr>
              <a:t>B</a:t>
            </a:r>
            <a:r>
              <a:rPr lang="en-US" dirty="0" smtClean="0"/>
              <a:t>			B  -  D</a:t>
            </a:r>
            <a:r>
              <a:rPr lang="en-US" baseline="30000" dirty="0" smtClean="0"/>
              <a:t># </a:t>
            </a:r>
            <a:r>
              <a:rPr lang="en-US" dirty="0" smtClean="0"/>
              <a:t>  -  F</a:t>
            </a:r>
            <a:r>
              <a:rPr lang="en-US" baseline="30000" dirty="0" smtClean="0"/>
              <a:t>#</a:t>
            </a:r>
            <a:r>
              <a:rPr lang="en-US" dirty="0" smtClean="0"/>
              <a:t>			</a:t>
            </a:r>
            <a:r>
              <a:rPr lang="en-US" dirty="0" smtClean="0">
                <a:solidFill>
                  <a:srgbClr val="3366FF"/>
                </a:solidFill>
              </a:rPr>
              <a:t>5:4	6:5</a:t>
            </a:r>
            <a:endParaRPr lang="en-US" baseline="30000" dirty="0" smtClean="0">
              <a:solidFill>
                <a:srgbClr val="3366FF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8000"/>
                </a:solidFill>
              </a:rPr>
              <a:t>G</a:t>
            </a:r>
            <a:r>
              <a:rPr lang="en-US" baseline="30000" dirty="0" smtClean="0">
                <a:solidFill>
                  <a:srgbClr val="008000"/>
                </a:solidFill>
              </a:rPr>
              <a:t>#</a:t>
            </a:r>
            <a:r>
              <a:rPr lang="en-US" dirty="0" smtClean="0">
                <a:solidFill>
                  <a:srgbClr val="008000"/>
                </a:solidFill>
              </a:rPr>
              <a:t>	</a:t>
            </a:r>
            <a:r>
              <a:rPr lang="en-US" dirty="0" smtClean="0"/>
              <a:t>		</a:t>
            </a:r>
            <a:r>
              <a:rPr lang="en-US" dirty="0"/>
              <a:t>G</a:t>
            </a:r>
            <a:r>
              <a:rPr lang="en-US" baseline="30000" dirty="0" smtClean="0"/>
              <a:t># </a:t>
            </a:r>
            <a:r>
              <a:rPr lang="en-US" dirty="0" smtClean="0"/>
              <a:t>-  B    -  D</a:t>
            </a:r>
            <a:r>
              <a:rPr lang="en-US" baseline="30000" dirty="0" smtClean="0"/>
              <a:t>#				</a:t>
            </a:r>
            <a:r>
              <a:rPr lang="en-US" dirty="0" smtClean="0">
                <a:solidFill>
                  <a:srgbClr val="3366FF"/>
                </a:solidFill>
              </a:rPr>
              <a:t>6:5	5:4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8000"/>
                </a:solidFill>
              </a:rPr>
              <a:t>F</a:t>
            </a:r>
            <a:r>
              <a:rPr lang="en-US" baseline="30000" dirty="0" smtClean="0">
                <a:solidFill>
                  <a:srgbClr val="008000"/>
                </a:solidFill>
              </a:rPr>
              <a:t>#</a:t>
            </a:r>
            <a:r>
              <a:rPr lang="en-US" dirty="0" smtClean="0"/>
              <a:t>			F</a:t>
            </a:r>
            <a:r>
              <a:rPr lang="en-US" baseline="30000" dirty="0" smtClean="0"/>
              <a:t>#</a:t>
            </a:r>
            <a:r>
              <a:rPr lang="en-US" dirty="0" smtClean="0"/>
              <a:t> -   A</a:t>
            </a:r>
            <a:r>
              <a:rPr lang="en-US" baseline="30000" dirty="0" smtClean="0"/>
              <a:t>#</a:t>
            </a:r>
            <a:r>
              <a:rPr lang="en-US" dirty="0" smtClean="0"/>
              <a:t>	-  C</a:t>
            </a:r>
            <a:r>
              <a:rPr lang="en-US" baseline="30000" dirty="0" smtClean="0"/>
              <a:t>#				</a:t>
            </a:r>
            <a:r>
              <a:rPr lang="en-US" dirty="0" smtClean="0">
                <a:solidFill>
                  <a:srgbClr val="3366FF"/>
                </a:solidFill>
              </a:rPr>
              <a:t>5:4	6:5</a:t>
            </a:r>
          </a:p>
        </p:txBody>
      </p:sp>
      <p:sp>
        <p:nvSpPr>
          <p:cNvPr id="4" name="Double Brace 3"/>
          <p:cNvSpPr/>
          <p:nvPr/>
        </p:nvSpPr>
        <p:spPr>
          <a:xfrm>
            <a:off x="11334750" y="2238375"/>
            <a:ext cx="1069848" cy="914400"/>
          </a:xfrm>
          <a:prstGeom prst="brace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75731"/>
              </p:ext>
            </p:extLst>
          </p:nvPr>
        </p:nvGraphicFramePr>
        <p:xfrm>
          <a:off x="301631" y="4729160"/>
          <a:ext cx="8385169" cy="1793878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645013"/>
                <a:gridCol w="645013"/>
                <a:gridCol w="645013"/>
                <a:gridCol w="645013"/>
                <a:gridCol w="645013"/>
                <a:gridCol w="645013"/>
                <a:gridCol w="645013"/>
                <a:gridCol w="645013"/>
                <a:gridCol w="645013"/>
                <a:gridCol w="645013"/>
                <a:gridCol w="645013"/>
                <a:gridCol w="645013"/>
                <a:gridCol w="645013"/>
              </a:tblGrid>
              <a:tr h="896939">
                <a:tc>
                  <a:txBody>
                    <a:bodyPr/>
                    <a:lstStyle/>
                    <a:p>
                      <a:r>
                        <a:rPr lang="en-US" sz="3600" baseline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3600" baseline="30000" dirty="0" smtClean="0">
                          <a:solidFill>
                            <a:schemeClr val="tx1"/>
                          </a:solidFill>
                        </a:rPr>
                        <a:t>#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G</a:t>
                      </a:r>
                      <a:r>
                        <a:rPr lang="en-US" sz="3600" baseline="30000" dirty="0" smtClean="0">
                          <a:solidFill>
                            <a:schemeClr val="tx1"/>
                          </a:solidFill>
                        </a:rPr>
                        <a:t>#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aseline="0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r>
                        <a:rPr lang="en-US" sz="3600" baseline="30000" dirty="0" smtClean="0">
                          <a:solidFill>
                            <a:schemeClr val="tx1"/>
                          </a:solidFill>
                        </a:rPr>
                        <a:t>#</a:t>
                      </a:r>
                      <a:endParaRPr lang="en-US" sz="36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sz="3600" baseline="30000" dirty="0" smtClean="0">
                          <a:solidFill>
                            <a:schemeClr val="tx1"/>
                          </a:solidFill>
                        </a:rPr>
                        <a:t>#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r>
                        <a:rPr lang="en-US" sz="3600" baseline="30000" dirty="0" smtClean="0">
                          <a:solidFill>
                            <a:schemeClr val="tx1"/>
                          </a:solidFill>
                        </a:rPr>
                        <a:t>#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G</a:t>
                      </a:r>
                      <a:r>
                        <a:rPr lang="en-US" sz="3600" baseline="30000" dirty="0" smtClean="0">
                          <a:solidFill>
                            <a:schemeClr val="tx1"/>
                          </a:solidFill>
                        </a:rPr>
                        <a:t>#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3600" baseline="30000" dirty="0" smtClean="0">
                          <a:solidFill>
                            <a:schemeClr val="tx1"/>
                          </a:solidFill>
                        </a:rPr>
                        <a:t>#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3600" baseline="30000" dirty="0" smtClean="0">
                          <a:solidFill>
                            <a:schemeClr val="tx1"/>
                          </a:solidFill>
                        </a:rPr>
                        <a:t>#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96939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rgbClr val="FF6600"/>
                          </a:solidFill>
                        </a:rPr>
                        <a:t>6</a:t>
                      </a:r>
                      <a:endParaRPr lang="en-US" sz="3600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rgbClr val="008000"/>
                          </a:solidFill>
                        </a:rPr>
                        <a:t>4</a:t>
                      </a:r>
                      <a:endParaRPr lang="en-US" sz="36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rgbClr val="0000FF"/>
                          </a:solidFill>
                        </a:rPr>
                        <a:t>3</a:t>
                      </a:r>
                      <a:endParaRPr lang="en-US" sz="3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rgbClr val="660066"/>
                          </a:solidFill>
                        </a:rPr>
                        <a:t>2</a:t>
                      </a:r>
                      <a:endParaRPr lang="en-US" sz="360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rgbClr val="FF00FF"/>
                          </a:solidFill>
                        </a:rPr>
                        <a:t>1</a:t>
                      </a:r>
                      <a:endParaRPr lang="en-US" sz="3600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rgbClr val="660066"/>
                          </a:solidFill>
                        </a:rPr>
                        <a:t>2</a:t>
                      </a:r>
                      <a:endParaRPr lang="en-US" sz="360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rgbClr val="0000FF"/>
                          </a:solidFill>
                        </a:rPr>
                        <a:t>3</a:t>
                      </a:r>
                      <a:endParaRPr lang="en-US" sz="3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rgbClr val="008000"/>
                          </a:solidFill>
                        </a:rPr>
                        <a:t>4</a:t>
                      </a:r>
                      <a:endParaRPr lang="en-US" sz="36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rgbClr val="FF6600"/>
                          </a:solidFill>
                        </a:rPr>
                        <a:t>6</a:t>
                      </a:r>
                      <a:endParaRPr lang="en-US" sz="3600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6</a:t>
                      </a:r>
                      <a:endParaRPr lang="en-US" sz="3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5</a:t>
                      </a:r>
                      <a:endParaRPr lang="en-US" sz="3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238750" y="186204"/>
            <a:ext cx="36591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Chalkduster"/>
                <a:cs typeface="Chalkduster"/>
              </a:rPr>
              <a:t>Headlights: </a:t>
            </a:r>
          </a:p>
          <a:p>
            <a:endParaRPr lang="en-US" sz="4000" b="1" dirty="0" smtClean="0">
              <a:solidFill>
                <a:schemeClr val="accent4">
                  <a:lumMod val="75000"/>
                </a:schemeClr>
              </a:solidFill>
              <a:latin typeface="Chalkduster"/>
              <a:cs typeface="Chalkduster"/>
            </a:endParaRPr>
          </a:p>
          <a:p>
            <a:r>
              <a:rPr lang="en-US" sz="4000" b="1" dirty="0" smtClean="0">
                <a:solidFill>
                  <a:srgbClr val="008000"/>
                </a:solidFill>
                <a:latin typeface="Gill Sans Ultra Bold"/>
                <a:cs typeface="Gill Sans Ultra Bold"/>
              </a:rPr>
              <a:t>in B Major</a:t>
            </a:r>
            <a:endParaRPr lang="en-US" sz="4000" b="1" dirty="0">
              <a:solidFill>
                <a:srgbClr val="008000"/>
              </a:solidFill>
              <a:latin typeface="Gill Sans Ultra Bold"/>
              <a:cs typeface="Gill Sans Ultra Bold"/>
            </a:endParaRPr>
          </a:p>
        </p:txBody>
      </p:sp>
      <p:pic>
        <p:nvPicPr>
          <p:cNvPr id="9" name="Picture 8" descr="Eminem-Headligh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17143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398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24009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Don’t Cha</a:t>
            </a:r>
            <a:br>
              <a:rPr lang="en-US" dirty="0" smtClean="0"/>
            </a:br>
            <a:r>
              <a:rPr lang="en-US" dirty="0" smtClean="0"/>
              <a:t>By The Pussycat Dolls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8838" y="34727"/>
            <a:ext cx="3777961" cy="5851525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  <a:latin typeface="Chalkduster"/>
                <a:cs typeface="Chalkduster"/>
              </a:rPr>
              <a:t>April 26, 2005</a:t>
            </a:r>
          </a:p>
          <a:p>
            <a:pPr marL="0" indent="0" algn="ctr">
              <a:buNone/>
            </a:pPr>
            <a:endParaRPr lang="en-US" dirty="0">
              <a:solidFill>
                <a:srgbClr val="FF0000"/>
              </a:solidFill>
              <a:latin typeface="Chalkduster"/>
              <a:cs typeface="Chalkduster"/>
            </a:endParaRPr>
          </a:p>
          <a:p>
            <a:pPr marL="0" indent="0" algn="ctr">
              <a:buNone/>
            </a:pPr>
            <a:r>
              <a:rPr lang="en-US" dirty="0" smtClean="0">
                <a:latin typeface="Abadi MT Condensed Extra Bold"/>
                <a:cs typeface="Abadi MT Condensed Extra Bold"/>
              </a:rPr>
              <a:t>US Billboard Hot 100</a:t>
            </a:r>
          </a:p>
          <a:p>
            <a:pPr marL="0" indent="0" algn="ctr">
              <a:buNone/>
            </a:pPr>
            <a:r>
              <a:rPr lang="en-US" dirty="0" smtClean="0">
                <a:latin typeface="Abadi MT Condensed Extra Bold"/>
                <a:cs typeface="Abadi MT Condensed Extra Bold"/>
              </a:rPr>
              <a:t>#2</a:t>
            </a:r>
          </a:p>
          <a:p>
            <a:pPr marL="0" indent="0" algn="ctr">
              <a:buNone/>
            </a:pPr>
            <a:endParaRPr lang="en-US" dirty="0">
              <a:latin typeface="Abadi MT Condensed Extra Bold"/>
              <a:cs typeface="Abadi MT Condensed Extra Bold"/>
            </a:endParaRPr>
          </a:p>
          <a:p>
            <a:pPr marL="0" indent="0" algn="ctr">
              <a:buNone/>
            </a:pPr>
            <a:r>
              <a:rPr lang="en-US" dirty="0">
                <a:latin typeface="Abadi MT Condensed Extra Bold"/>
                <a:cs typeface="Abadi MT Condensed Extra Bold"/>
              </a:rPr>
              <a:t>US </a:t>
            </a:r>
            <a:r>
              <a:rPr lang="en-US" dirty="0" smtClean="0">
                <a:latin typeface="Abadi MT Condensed Extra Bold"/>
                <a:cs typeface="Abadi MT Condensed Extra Bold"/>
              </a:rPr>
              <a:t>Pop 100</a:t>
            </a:r>
            <a:endParaRPr lang="en-US" dirty="0">
              <a:latin typeface="Abadi MT Condensed Extra Bold"/>
              <a:cs typeface="Abadi MT Condensed Extra Bold"/>
            </a:endParaRPr>
          </a:p>
          <a:p>
            <a:pPr marL="0" indent="0" algn="ctr">
              <a:buNone/>
            </a:pPr>
            <a:r>
              <a:rPr lang="en-US" dirty="0" smtClean="0">
                <a:latin typeface="Abadi MT Condensed Extra Bold"/>
                <a:cs typeface="Abadi MT Condensed Extra Bold"/>
              </a:rPr>
              <a:t>#1</a:t>
            </a:r>
            <a:endParaRPr lang="en-US" dirty="0">
              <a:latin typeface="Abadi MT Condensed Extra Bold"/>
              <a:cs typeface="Abadi MT Condensed Extra Bold"/>
            </a:endParaRPr>
          </a:p>
          <a:p>
            <a:pPr marL="0" indent="0" algn="ctr">
              <a:buNone/>
            </a:pPr>
            <a:endParaRPr lang="en-US" dirty="0" smtClean="0">
              <a:solidFill>
                <a:srgbClr val="FF0000"/>
              </a:solidFill>
              <a:latin typeface="Chalkduster"/>
              <a:cs typeface="Chalkduster"/>
            </a:endParaRPr>
          </a:p>
          <a:p>
            <a:pPr marL="0" indent="0" algn="ctr">
              <a:buNone/>
            </a:pPr>
            <a:endParaRPr lang="en-US" dirty="0">
              <a:solidFill>
                <a:srgbClr val="FF0000"/>
              </a:solidFill>
              <a:latin typeface="Chalkduster"/>
              <a:cs typeface="Chalkduster"/>
            </a:endParaRPr>
          </a:p>
          <a:p>
            <a:pPr marL="0" indent="0" algn="ctr">
              <a:buNone/>
            </a:pPr>
            <a:endParaRPr lang="en-US" dirty="0" smtClean="0">
              <a:solidFill>
                <a:srgbClr val="FF0000"/>
              </a:solidFill>
              <a:latin typeface="Chalkduster"/>
              <a:cs typeface="Chalkduster"/>
            </a:endParaRPr>
          </a:p>
          <a:p>
            <a:pPr marL="0" indent="0" algn="ctr">
              <a:buNone/>
            </a:pPr>
            <a:endParaRPr lang="en-US" dirty="0">
              <a:solidFill>
                <a:srgbClr val="FF0000"/>
              </a:solidFill>
              <a:latin typeface="Chalkduster"/>
              <a:cs typeface="Chalkduster"/>
            </a:endParaRPr>
          </a:p>
          <a:p>
            <a:pPr marL="0" indent="0" algn="ctr">
              <a:buNone/>
            </a:pPr>
            <a:endParaRPr lang="en-US" dirty="0">
              <a:solidFill>
                <a:srgbClr val="FF0000"/>
              </a:solidFill>
              <a:latin typeface="Chalkduster"/>
              <a:cs typeface="Chalkduster"/>
            </a:endParaRPr>
          </a:p>
        </p:txBody>
      </p:sp>
      <p:pic>
        <p:nvPicPr>
          <p:cNvPr id="4" name="Picture 3" descr="Don't Ch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0774"/>
            <a:ext cx="4742873" cy="472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297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8129" y="2711452"/>
            <a:ext cx="9160308" cy="414654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Lead Singer: Nicole </a:t>
            </a:r>
            <a:r>
              <a:rPr lang="en-US" sz="2400" dirty="0" err="1" smtClean="0"/>
              <a:t>Scherzinger</a:t>
            </a:r>
            <a:r>
              <a:rPr lang="en-US" sz="2400" dirty="0" smtClean="0"/>
              <a:t> sings 4 notes throughout the song:  </a:t>
            </a:r>
          </a:p>
          <a:p>
            <a:pPr marL="0" indent="0" algn="ctr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A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#</a:t>
            </a:r>
            <a:r>
              <a:rPr lang="en-US" sz="2400" b="1" dirty="0" smtClean="0">
                <a:solidFill>
                  <a:srgbClr val="FF0000"/>
                </a:solidFill>
              </a:rPr>
              <a:t>  </a:t>
            </a:r>
            <a:r>
              <a:rPr lang="en-US" sz="2400" b="1" dirty="0" smtClean="0">
                <a:solidFill>
                  <a:srgbClr val="008000"/>
                </a:solidFill>
              </a:rPr>
              <a:t>C</a:t>
            </a:r>
            <a:r>
              <a:rPr lang="en-US" sz="2400" b="1" baseline="30000" dirty="0" smtClean="0">
                <a:solidFill>
                  <a:srgbClr val="008000"/>
                </a:solidFill>
              </a:rPr>
              <a:t>#</a:t>
            </a:r>
            <a:r>
              <a:rPr lang="en-US" sz="2400" b="1" dirty="0" smtClean="0">
                <a:solidFill>
                  <a:srgbClr val="008000"/>
                </a:solidFill>
              </a:rPr>
              <a:t>  </a:t>
            </a:r>
            <a:r>
              <a:rPr lang="en-US" sz="2400" b="1" dirty="0" smtClean="0">
                <a:solidFill>
                  <a:srgbClr val="000090"/>
                </a:solidFill>
              </a:rPr>
              <a:t>D</a:t>
            </a:r>
            <a:r>
              <a:rPr lang="en-US" sz="2400" b="1" baseline="30000" dirty="0" smtClean="0">
                <a:solidFill>
                  <a:srgbClr val="000090"/>
                </a:solidFill>
              </a:rPr>
              <a:t>#</a:t>
            </a:r>
            <a:r>
              <a:rPr lang="en-US" sz="2400" b="1" dirty="0" smtClean="0">
                <a:solidFill>
                  <a:srgbClr val="000090"/>
                </a:solidFill>
              </a:rPr>
              <a:t> 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F</a:t>
            </a:r>
          </a:p>
          <a:p>
            <a:pPr marL="0" indent="0">
              <a:buNone/>
            </a:pPr>
            <a:r>
              <a:rPr lang="en-US" sz="2400" dirty="0" smtClean="0"/>
              <a:t>In the chorus, the backup singers sing 4 notes, exactly 3 half notes higher than Nicole:                    </a:t>
            </a:r>
            <a:r>
              <a:rPr lang="en-US" sz="2400" b="1" dirty="0" smtClean="0">
                <a:solidFill>
                  <a:srgbClr val="FF0000"/>
                </a:solidFill>
              </a:rPr>
              <a:t>C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#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008000"/>
                </a:solidFill>
              </a:rPr>
              <a:t> E   </a:t>
            </a:r>
            <a:r>
              <a:rPr lang="en-US" sz="2400" b="1" dirty="0" smtClean="0">
                <a:solidFill>
                  <a:srgbClr val="000090"/>
                </a:solidFill>
              </a:rPr>
              <a:t>F</a:t>
            </a:r>
            <a:r>
              <a:rPr lang="en-US" sz="2400" b="1" baseline="30000" dirty="0" smtClean="0">
                <a:solidFill>
                  <a:srgbClr val="000090"/>
                </a:solidFill>
              </a:rPr>
              <a:t>#</a:t>
            </a:r>
            <a:r>
              <a:rPr lang="en-US" sz="2400" b="1" dirty="0" smtClean="0">
                <a:solidFill>
                  <a:srgbClr val="000090"/>
                </a:solidFill>
              </a:rPr>
              <a:t>  </a:t>
            </a:r>
            <a:r>
              <a:rPr lang="en-US" sz="2400" b="1" dirty="0" smtClean="0">
                <a:solidFill>
                  <a:srgbClr val="953735"/>
                </a:solidFill>
              </a:rPr>
              <a:t>G</a:t>
            </a:r>
            <a:r>
              <a:rPr lang="en-US" sz="2400" b="1" baseline="30000" dirty="0" smtClean="0">
                <a:solidFill>
                  <a:srgbClr val="953735"/>
                </a:solidFill>
              </a:rPr>
              <a:t>#					</a:t>
            </a:r>
            <a:r>
              <a:rPr lang="en-US" sz="2400" b="1" dirty="0" smtClean="0">
                <a:latin typeface="Chalkduster"/>
                <a:cs typeface="Chalkduster"/>
              </a:rPr>
              <a:t>4:5</a:t>
            </a:r>
            <a:endParaRPr lang="en-US" sz="2400" b="1" baseline="30000" dirty="0" smtClean="0">
              <a:latin typeface="Chalkduster"/>
              <a:cs typeface="Chalkduster"/>
            </a:endParaRPr>
          </a:p>
          <a:p>
            <a:pPr marL="0" indent="0">
              <a:buNone/>
            </a:pPr>
            <a:endParaRPr lang="en-US" sz="2400" baseline="30000" dirty="0"/>
          </a:p>
          <a:p>
            <a:pPr marL="0" indent="0">
              <a:buNone/>
            </a:pPr>
            <a:r>
              <a:rPr lang="en-US" sz="2400" dirty="0" smtClean="0"/>
              <a:t>In the verses, the backup singers sing in the chords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660066"/>
                </a:solidFill>
              </a:rPr>
              <a:t>C</a:t>
            </a:r>
            <a:r>
              <a:rPr lang="en-US" sz="2400" b="1" baseline="30000" dirty="0" smtClean="0">
                <a:solidFill>
                  <a:srgbClr val="660066"/>
                </a:solidFill>
              </a:rPr>
              <a:t>#</a:t>
            </a:r>
            <a:r>
              <a:rPr lang="en-US" sz="2400" b="1" dirty="0">
                <a:solidFill>
                  <a:srgbClr val="660066"/>
                </a:solidFill>
              </a:rPr>
              <a:t> </a:t>
            </a:r>
            <a:r>
              <a:rPr lang="en-US" sz="2400" b="1" dirty="0" smtClean="0">
                <a:solidFill>
                  <a:srgbClr val="660066"/>
                </a:solidFill>
              </a:rPr>
              <a:t>-- F – G</a:t>
            </a:r>
            <a:r>
              <a:rPr lang="en-US" sz="2400" b="1" baseline="30000" dirty="0" smtClean="0">
                <a:solidFill>
                  <a:srgbClr val="660066"/>
                </a:solidFill>
              </a:rPr>
              <a:t>#</a:t>
            </a:r>
            <a:r>
              <a:rPr lang="en-US" sz="2400" b="1" dirty="0" smtClean="0">
                <a:solidFill>
                  <a:srgbClr val="660066"/>
                </a:solidFill>
              </a:rPr>
              <a:t>       </a:t>
            </a:r>
            <a:r>
              <a:rPr lang="en-US" sz="2400" dirty="0" smtClean="0"/>
              <a:t>and          </a:t>
            </a:r>
            <a:r>
              <a:rPr lang="en-US" sz="2400" b="1" dirty="0" smtClean="0">
                <a:solidFill>
                  <a:srgbClr val="660066"/>
                </a:solidFill>
              </a:rPr>
              <a:t>D</a:t>
            </a:r>
            <a:r>
              <a:rPr lang="en-US" sz="2400" b="1" baseline="30000" dirty="0" smtClean="0">
                <a:solidFill>
                  <a:srgbClr val="660066"/>
                </a:solidFill>
              </a:rPr>
              <a:t>#</a:t>
            </a:r>
            <a:r>
              <a:rPr lang="en-US" sz="2400" b="1" dirty="0" smtClean="0">
                <a:solidFill>
                  <a:srgbClr val="660066"/>
                </a:solidFill>
              </a:rPr>
              <a:t> -- F</a:t>
            </a:r>
            <a:r>
              <a:rPr lang="en-US" sz="2400" b="1" baseline="30000" dirty="0" smtClean="0">
                <a:solidFill>
                  <a:srgbClr val="660066"/>
                </a:solidFill>
              </a:rPr>
              <a:t>#</a:t>
            </a:r>
            <a:r>
              <a:rPr lang="en-US" sz="2400" b="1" dirty="0" smtClean="0">
                <a:solidFill>
                  <a:srgbClr val="660066"/>
                </a:solidFill>
              </a:rPr>
              <a:t> -- A</a:t>
            </a:r>
            <a:r>
              <a:rPr lang="en-US" sz="2400" b="1" baseline="30000" dirty="0" smtClean="0">
                <a:solidFill>
                  <a:srgbClr val="660066"/>
                </a:solidFill>
              </a:rPr>
              <a:t>#</a:t>
            </a:r>
          </a:p>
          <a:p>
            <a:pPr marL="0" indent="0">
              <a:buNone/>
            </a:pPr>
            <a:endParaRPr lang="en-US" sz="2400" b="1" baseline="30000" dirty="0">
              <a:solidFill>
                <a:srgbClr val="660066"/>
              </a:solidFill>
            </a:endParaRPr>
          </a:p>
          <a:p>
            <a:pPr marL="0" indent="0">
              <a:buNone/>
            </a:pPr>
            <a:r>
              <a:rPr lang="en-US" sz="2400" dirty="0" smtClean="0"/>
              <a:t>There is an instrumental chord, which is</a:t>
            </a:r>
          </a:p>
          <a:p>
            <a:pPr marL="0" indent="0">
              <a:buNone/>
            </a:pPr>
            <a:r>
              <a:rPr lang="en-US" sz="2400" b="1" dirty="0"/>
              <a:t>F</a:t>
            </a:r>
            <a:r>
              <a:rPr lang="en-US" sz="2400" b="1" dirty="0" smtClean="0"/>
              <a:t> – A</a:t>
            </a:r>
            <a:r>
              <a:rPr lang="en-US" sz="2400" b="1" baseline="30000" dirty="0" smtClean="0"/>
              <a:t>#</a:t>
            </a:r>
            <a:r>
              <a:rPr lang="en-US" sz="2400" b="1" dirty="0" smtClean="0"/>
              <a:t> -- C</a:t>
            </a:r>
            <a:r>
              <a:rPr lang="en-US" sz="2400" b="1" baseline="30000" dirty="0" smtClean="0"/>
              <a:t>#</a:t>
            </a:r>
            <a:r>
              <a:rPr lang="en-US" sz="2400" b="1" dirty="0" smtClean="0"/>
              <a:t> </a:t>
            </a:r>
          </a:p>
          <a:p>
            <a:pPr marL="0" indent="0">
              <a:buNone/>
            </a:pPr>
            <a:endParaRPr lang="en-US" sz="2400" baseline="300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Don't Cha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965" y="139620"/>
            <a:ext cx="4088922" cy="2571831"/>
          </a:xfrm>
          <a:prstGeom prst="rect">
            <a:avLst/>
          </a:prstGeom>
        </p:spPr>
      </p:pic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21" y="139620"/>
            <a:ext cx="3652647" cy="257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919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3012" y="274638"/>
            <a:ext cx="2893788" cy="6439853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halkduster"/>
                <a:cs typeface="Chalkduster"/>
              </a:rPr>
              <a:t>October 29, 2013</a:t>
            </a:r>
            <a:r>
              <a:rPr lang="en-US" sz="2400" b="1" dirty="0" smtClean="0">
                <a:solidFill>
                  <a:srgbClr val="FF0000"/>
                </a:solidFill>
              </a:rPr>
              <a:t/>
            </a:r>
            <a:br>
              <a:rPr lang="en-US" sz="2400" b="1" dirty="0" smtClean="0">
                <a:solidFill>
                  <a:srgbClr val="FF0000"/>
                </a:solidFill>
              </a:rPr>
            </a:br>
            <a:r>
              <a:rPr lang="en-US" sz="2400" b="1" dirty="0">
                <a:solidFill>
                  <a:srgbClr val="FF0000"/>
                </a:solidFill>
              </a:rPr>
              <a:t/>
            </a:r>
            <a:br>
              <a:rPr lang="en-US" sz="2400" b="1" dirty="0">
                <a:solidFill>
                  <a:srgbClr val="FF0000"/>
                </a:solidFill>
              </a:rPr>
            </a:br>
            <a:r>
              <a:rPr lang="en-US" sz="2400" b="1" dirty="0" smtClean="0">
                <a:solidFill>
                  <a:srgbClr val="FF0000"/>
                </a:solidFill>
                <a:latin typeface="Chalkduster"/>
                <a:cs typeface="Chalkduster"/>
              </a:rPr>
              <a:t>The Marshall </a:t>
            </a:r>
            <a:r>
              <a:rPr lang="en-US" sz="2400" b="1" dirty="0" err="1" smtClean="0">
                <a:solidFill>
                  <a:srgbClr val="FF0000"/>
                </a:solidFill>
                <a:latin typeface="Chalkduster"/>
                <a:cs typeface="Chalkduster"/>
              </a:rPr>
              <a:t>Mathers</a:t>
            </a:r>
            <a:r>
              <a:rPr lang="en-US" sz="2400" b="1" dirty="0" smtClean="0">
                <a:solidFill>
                  <a:srgbClr val="FF0000"/>
                </a:solidFill>
                <a:latin typeface="Chalkduster"/>
                <a:cs typeface="Chalkduster"/>
              </a:rPr>
              <a:t> LP 2</a:t>
            </a:r>
            <a:r>
              <a:rPr lang="en-US" sz="2400" b="1" dirty="0" smtClean="0">
                <a:solidFill>
                  <a:srgbClr val="FF0000"/>
                </a:solidFill>
              </a:rPr>
              <a:t/>
            </a:r>
            <a:br>
              <a:rPr lang="en-US" sz="2400" b="1" dirty="0" smtClean="0">
                <a:solidFill>
                  <a:srgbClr val="FF0000"/>
                </a:solidFill>
              </a:rPr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 smtClean="0"/>
              <a:t>US Billboard Peak:</a:t>
            </a:r>
            <a:br>
              <a:rPr lang="en-US" sz="2400" b="1" dirty="0" smtClean="0"/>
            </a:br>
            <a:r>
              <a:rPr lang="en-US" sz="2400" b="1" dirty="0" smtClean="0"/>
              <a:t> </a:t>
            </a:r>
            <a:r>
              <a:rPr lang="en-US" sz="2400" b="1" dirty="0" smtClean="0">
                <a:latin typeface="+mn-lt"/>
                <a:cs typeface="Abadi MT Condensed Extra Bold"/>
              </a:rPr>
              <a:t>#1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 smtClean="0"/>
              <a:t>US Hot Rap Songs: </a:t>
            </a:r>
            <a:br>
              <a:rPr lang="en-US" sz="2400" b="1" dirty="0" smtClean="0"/>
            </a:br>
            <a:r>
              <a:rPr lang="en-US" sz="2400" b="1" dirty="0" smtClean="0"/>
              <a:t>#1</a:t>
            </a:r>
            <a:br>
              <a:rPr lang="en-US" sz="2400" b="1" dirty="0" smtClean="0"/>
            </a:b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 smtClean="0"/>
              <a:t>US Hot R&amp;B/Hip-Hop Songs: #1  </a:t>
            </a:r>
            <a:endParaRPr lang="en-US" sz="2400" b="1" dirty="0"/>
          </a:p>
        </p:txBody>
      </p:sp>
      <p:pic>
        <p:nvPicPr>
          <p:cNvPr id="3" name="Picture 2" descr="Eminem-Rihanna-The-Monster-Tour1-300x300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051"/>
            <a:ext cx="5851525" cy="5851525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786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00250"/>
            <a:ext cx="8229600" cy="1285875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dirty="0">
                <a:solidFill>
                  <a:srgbClr val="008000"/>
                </a:solidFill>
              </a:rPr>
              <a:t>C</a:t>
            </a:r>
            <a:r>
              <a:rPr lang="en-US" baseline="30000" dirty="0">
                <a:solidFill>
                  <a:srgbClr val="008000"/>
                </a:solidFill>
              </a:rPr>
              <a:t>#	</a:t>
            </a:r>
            <a:r>
              <a:rPr lang="en-US" baseline="30000" dirty="0"/>
              <a:t>				</a:t>
            </a: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baseline="30000" dirty="0">
                <a:solidFill>
                  <a:srgbClr val="FF0000"/>
                </a:solidFill>
              </a:rPr>
              <a:t>#  </a:t>
            </a:r>
            <a:r>
              <a:rPr lang="en-US" dirty="0" smtClean="0">
                <a:solidFill>
                  <a:srgbClr val="FF0000"/>
                </a:solidFill>
              </a:rPr>
              <a:t>-  E    - </a:t>
            </a:r>
            <a:r>
              <a:rPr lang="en-US" dirty="0">
                <a:solidFill>
                  <a:srgbClr val="FF0000"/>
                </a:solidFill>
              </a:rPr>
              <a:t>G</a:t>
            </a:r>
            <a:r>
              <a:rPr lang="en-US" baseline="30000" dirty="0">
                <a:solidFill>
                  <a:srgbClr val="FF0000"/>
                </a:solidFill>
              </a:rPr>
              <a:t>#</a:t>
            </a:r>
            <a:r>
              <a:rPr lang="en-US" baseline="30000" dirty="0"/>
              <a:t>		</a:t>
            </a:r>
            <a:r>
              <a:rPr lang="en-US" dirty="0"/>
              <a:t>6:5	5:4		</a:t>
            </a:r>
            <a:r>
              <a:rPr lang="en-US" dirty="0">
                <a:solidFill>
                  <a:srgbClr val="FF0000"/>
                </a:solidFill>
              </a:rPr>
              <a:t>3:2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008000"/>
                </a:solidFill>
              </a:rPr>
              <a:t>B</a:t>
            </a:r>
            <a:r>
              <a:rPr lang="en-US" dirty="0"/>
              <a:t>			</a:t>
            </a:r>
            <a:r>
              <a:rPr lang="en-US" dirty="0">
                <a:solidFill>
                  <a:srgbClr val="FF0000"/>
                </a:solidFill>
              </a:rPr>
              <a:t>B   </a:t>
            </a:r>
            <a:r>
              <a:rPr lang="en-US" dirty="0" smtClean="0">
                <a:solidFill>
                  <a:srgbClr val="FF0000"/>
                </a:solidFill>
              </a:rPr>
              <a:t>-  </a:t>
            </a: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baseline="30000" dirty="0">
                <a:solidFill>
                  <a:srgbClr val="FF0000"/>
                </a:solidFill>
              </a:rPr>
              <a:t>#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- </a:t>
            </a:r>
            <a:r>
              <a:rPr lang="en-US" dirty="0">
                <a:solidFill>
                  <a:srgbClr val="FF0000"/>
                </a:solidFill>
              </a:rPr>
              <a:t>F</a:t>
            </a:r>
            <a:r>
              <a:rPr lang="en-US" baseline="30000" dirty="0">
                <a:solidFill>
                  <a:srgbClr val="FF0000"/>
                </a:solidFill>
              </a:rPr>
              <a:t>#</a:t>
            </a:r>
            <a:r>
              <a:rPr lang="en-US" baseline="30000" dirty="0"/>
              <a:t>		</a:t>
            </a:r>
            <a:r>
              <a:rPr lang="en-US" dirty="0"/>
              <a:t>4:3	6:5		</a:t>
            </a:r>
            <a:r>
              <a:rPr lang="en-US" dirty="0">
                <a:solidFill>
                  <a:srgbClr val="FF0000"/>
                </a:solidFill>
              </a:rPr>
              <a:t>8:</a:t>
            </a:r>
            <a:r>
              <a:rPr lang="en-US" dirty="0" smtClean="0">
                <a:solidFill>
                  <a:srgbClr val="FF0000"/>
                </a:solidFill>
              </a:rPr>
              <a:t>5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008000"/>
                </a:solidFill>
              </a:rPr>
              <a:t>A</a:t>
            </a:r>
            <a:r>
              <a:rPr lang="en-US" dirty="0"/>
              <a:t>		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>
                <a:solidFill>
                  <a:srgbClr val="FF0000"/>
                </a:solidFill>
              </a:rPr>
              <a:t>	 -  </a:t>
            </a:r>
            <a:r>
              <a:rPr lang="en-US" dirty="0" smtClean="0">
                <a:solidFill>
                  <a:srgbClr val="FF0000"/>
                </a:solidFill>
              </a:rPr>
              <a:t> C</a:t>
            </a:r>
            <a:r>
              <a:rPr lang="en-US" baseline="30000" dirty="0">
                <a:solidFill>
                  <a:srgbClr val="FF0000"/>
                </a:solidFill>
              </a:rPr>
              <a:t>#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 smtClean="0">
                <a:solidFill>
                  <a:srgbClr val="FF0000"/>
                </a:solidFill>
              </a:rPr>
              <a:t>-  </a:t>
            </a:r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/>
              <a:t>		5:4	6:5		</a:t>
            </a:r>
            <a:r>
              <a:rPr lang="en-US" dirty="0">
                <a:solidFill>
                  <a:srgbClr val="FF0000"/>
                </a:solidFill>
              </a:rPr>
              <a:t>3:2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886010"/>
              </p:ext>
            </p:extLst>
          </p:nvPr>
        </p:nvGraphicFramePr>
        <p:xfrm>
          <a:off x="457200" y="3286125"/>
          <a:ext cx="8229598" cy="3416300"/>
        </p:xfrm>
        <a:graphic>
          <a:graphicData uri="http://schemas.openxmlformats.org/drawingml/2006/table">
            <a:tbl>
              <a:tblPr bandRow="1">
                <a:tableStyleId>{69C7853C-536D-4A76-A0AE-DD22124D55A5}</a:tableStyleId>
              </a:tblPr>
              <a:tblGrid>
                <a:gridCol w="633046"/>
                <a:gridCol w="633046"/>
                <a:gridCol w="633046"/>
                <a:gridCol w="633046"/>
                <a:gridCol w="633046"/>
                <a:gridCol w="633046"/>
                <a:gridCol w="633046"/>
                <a:gridCol w="633046"/>
                <a:gridCol w="633046"/>
                <a:gridCol w="633046"/>
                <a:gridCol w="633046"/>
                <a:gridCol w="633046"/>
                <a:gridCol w="633046"/>
              </a:tblGrid>
              <a:tr h="68326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0000FF"/>
                          </a:solidFill>
                        </a:rPr>
                        <a:t>3</a:t>
                      </a:r>
                      <a:endParaRPr lang="en-US" sz="32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0000FF"/>
                          </a:solidFill>
                        </a:rPr>
                        <a:t>3</a:t>
                      </a:r>
                      <a:endParaRPr lang="en-US" sz="32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0000FF"/>
                          </a:solidFill>
                        </a:rPr>
                        <a:t>4</a:t>
                      </a:r>
                      <a:endParaRPr lang="en-US" sz="32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0000FF"/>
                          </a:solidFill>
                        </a:rPr>
                        <a:t>3</a:t>
                      </a:r>
                      <a:endParaRPr lang="en-US" sz="32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0000FF"/>
                          </a:solidFill>
                        </a:rPr>
                        <a:t>7</a:t>
                      </a:r>
                      <a:endParaRPr lang="en-US" sz="32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0000FF"/>
                          </a:solidFill>
                        </a:rPr>
                        <a:t>5</a:t>
                      </a:r>
                      <a:endParaRPr lang="en-US" sz="32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660066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660066"/>
                          </a:solidFill>
                        </a:rPr>
                        <a:t>4</a:t>
                      </a:r>
                      <a:endParaRPr lang="en-US" sz="2400" b="1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660066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660066"/>
                          </a:solidFill>
                        </a:rPr>
                        <a:t>5</a:t>
                      </a:r>
                      <a:endParaRPr lang="en-US" sz="2400" b="1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8326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0000FF"/>
                          </a:solidFill>
                        </a:rPr>
                        <a:t>3</a:t>
                      </a:r>
                      <a:endParaRPr lang="en-US" sz="32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0000FF"/>
                          </a:solidFill>
                        </a:rPr>
                        <a:t>3</a:t>
                      </a:r>
                      <a:endParaRPr lang="en-US" sz="32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0000FF"/>
                          </a:solidFill>
                        </a:rPr>
                        <a:t>4</a:t>
                      </a:r>
                      <a:endParaRPr lang="en-US" sz="32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0000FF"/>
                          </a:solidFill>
                        </a:rPr>
                        <a:t>3</a:t>
                      </a:r>
                      <a:endParaRPr lang="en-US" sz="32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0000FF"/>
                          </a:solidFill>
                        </a:rPr>
                        <a:t>7</a:t>
                      </a:r>
                      <a:endParaRPr lang="en-US" sz="32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0000FF"/>
                          </a:solidFill>
                        </a:rPr>
                        <a:t>5</a:t>
                      </a:r>
                      <a:endParaRPr lang="en-US" sz="32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660066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660066"/>
                          </a:solidFill>
                        </a:rPr>
                        <a:t>4</a:t>
                      </a:r>
                      <a:endParaRPr lang="en-US" sz="2400" b="1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660066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660066"/>
                          </a:solidFill>
                        </a:rPr>
                        <a:t>5</a:t>
                      </a:r>
                      <a:endParaRPr lang="en-US" sz="2400" b="1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en-US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en-US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8326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0000FF"/>
                          </a:solidFill>
                        </a:rPr>
                        <a:t>3</a:t>
                      </a:r>
                      <a:endParaRPr lang="en-US" sz="32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0000FF"/>
                          </a:solidFill>
                        </a:rPr>
                        <a:t>3</a:t>
                      </a:r>
                      <a:endParaRPr lang="en-US" sz="32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0000FF"/>
                          </a:solidFill>
                        </a:rPr>
                        <a:t>4</a:t>
                      </a:r>
                      <a:endParaRPr lang="en-US" sz="32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0000FF"/>
                          </a:solidFill>
                        </a:rPr>
                        <a:t>3</a:t>
                      </a:r>
                      <a:endParaRPr lang="en-US" sz="32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0000FF"/>
                          </a:solidFill>
                        </a:rPr>
                        <a:t>7</a:t>
                      </a:r>
                      <a:endParaRPr lang="en-US" sz="32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0000FF"/>
                          </a:solidFill>
                        </a:rPr>
                        <a:t>5</a:t>
                      </a:r>
                      <a:endParaRPr lang="en-US" sz="32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660066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660066"/>
                          </a:solidFill>
                        </a:rPr>
                        <a:t>4</a:t>
                      </a:r>
                      <a:endParaRPr lang="en-US" sz="2400" b="1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660066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660066"/>
                          </a:solidFill>
                        </a:rPr>
                        <a:t>5</a:t>
                      </a:r>
                      <a:endParaRPr lang="en-US" sz="2400" b="1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8326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0000FF"/>
                          </a:solidFill>
                        </a:rPr>
                        <a:t>3</a:t>
                      </a:r>
                      <a:endParaRPr lang="en-US" sz="32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0000FF"/>
                          </a:solidFill>
                        </a:rPr>
                        <a:t>3</a:t>
                      </a:r>
                      <a:endParaRPr lang="en-US" sz="32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0000FF"/>
                          </a:solidFill>
                        </a:rPr>
                        <a:t>4</a:t>
                      </a:r>
                      <a:endParaRPr lang="en-US" sz="32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0000FF"/>
                          </a:solidFill>
                        </a:rPr>
                        <a:t>3</a:t>
                      </a:r>
                      <a:endParaRPr lang="en-US" sz="32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0000FF"/>
                          </a:solidFill>
                        </a:rPr>
                        <a:t>7</a:t>
                      </a:r>
                      <a:endParaRPr lang="en-US" sz="32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0000FF"/>
                          </a:solidFill>
                        </a:rPr>
                        <a:t>5</a:t>
                      </a:r>
                      <a:endParaRPr lang="en-US" sz="32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8326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0000FF"/>
                          </a:solidFill>
                        </a:rPr>
                        <a:t>3</a:t>
                      </a:r>
                      <a:endParaRPr lang="en-US" sz="32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0000FF"/>
                          </a:solidFill>
                        </a:rPr>
                        <a:t>3</a:t>
                      </a:r>
                      <a:endParaRPr lang="en-US" sz="32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0000FF"/>
                          </a:solidFill>
                        </a:rPr>
                        <a:t>4</a:t>
                      </a:r>
                      <a:endParaRPr lang="en-US" sz="32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0000FF"/>
                          </a:solidFill>
                        </a:rPr>
                        <a:t>3</a:t>
                      </a:r>
                      <a:endParaRPr lang="en-US" sz="32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0000FF"/>
                          </a:solidFill>
                        </a:rPr>
                        <a:t>7</a:t>
                      </a:r>
                      <a:endParaRPr lang="en-US" sz="32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0000FF"/>
                          </a:solidFill>
                        </a:rPr>
                        <a:t>5</a:t>
                      </a:r>
                      <a:endParaRPr lang="en-US" sz="32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en-US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en-US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en-US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en-US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en-US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0" y="13910"/>
            <a:ext cx="93662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Chalkduster"/>
                <a:cs typeface="Chalkduster"/>
              </a:rPr>
              <a:t>The Monster: in C</a:t>
            </a:r>
            <a:r>
              <a:rPr lang="en-US" sz="4800" baseline="30000" dirty="0" smtClean="0">
                <a:solidFill>
                  <a:schemeClr val="accent3">
                    <a:lumMod val="50000"/>
                  </a:schemeClr>
                </a:solidFill>
                <a:latin typeface="Chalkduster"/>
                <a:cs typeface="Chalkduster"/>
              </a:rPr>
              <a:t>#</a:t>
            </a:r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Chalkduster"/>
                <a:cs typeface="Chalkduster"/>
              </a:rPr>
              <a:t> Minor</a:t>
            </a:r>
            <a:r>
              <a:rPr lang="en-US" sz="4800" dirty="0"/>
              <a:t/>
            </a:r>
            <a:br>
              <a:rPr lang="en-US" sz="4800" dirty="0"/>
            </a:b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342168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0575" y="5386388"/>
            <a:ext cx="6797675" cy="147161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1A1A7B"/>
                </a:solidFill>
                <a:latin typeface="Chalkduster"/>
                <a:cs typeface="Chalkduster"/>
              </a:rPr>
              <a:t>The Monster: Verse 3</a:t>
            </a:r>
            <a:endParaRPr lang="en-US" b="1" dirty="0">
              <a:solidFill>
                <a:srgbClr val="1A1A7B"/>
              </a:solidFill>
              <a:latin typeface="Chalkduster"/>
              <a:cs typeface="Chalkdus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9849" y="0"/>
            <a:ext cx="5753100" cy="46831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Call me crazy but I have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this vision</a:t>
            </a:r>
          </a:p>
          <a:p>
            <a:pPr marL="0" indent="0">
              <a:buNone/>
            </a:pPr>
            <a:r>
              <a:rPr lang="en-US" sz="2000" b="1" dirty="0"/>
              <a:t>One day that I'd walk amongst you a regular </a:t>
            </a:r>
            <a:r>
              <a:rPr lang="en-US" sz="2000" b="1" dirty="0">
                <a:solidFill>
                  <a:srgbClr val="008000"/>
                </a:solidFill>
              </a:rPr>
              <a:t>civilian</a:t>
            </a:r>
          </a:p>
          <a:p>
            <a:pPr marL="0" indent="0">
              <a:buNone/>
            </a:pPr>
            <a:r>
              <a:rPr lang="en-US" sz="2000" b="1" dirty="0"/>
              <a:t>But until then drums get </a:t>
            </a:r>
            <a:r>
              <a:rPr lang="en-US" sz="2000" b="1" dirty="0">
                <a:solidFill>
                  <a:srgbClr val="008000"/>
                </a:solidFill>
              </a:rPr>
              <a:t>killed and </a:t>
            </a:r>
            <a:endParaRPr lang="en-US" sz="2000" b="1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sz="2000" b="1" dirty="0" smtClean="0"/>
              <a:t>I'm </a:t>
            </a:r>
            <a:r>
              <a:rPr lang="en-US" sz="2000" b="1" dirty="0"/>
              <a:t>coming </a:t>
            </a:r>
            <a:r>
              <a:rPr lang="en-US" sz="2000" b="1" dirty="0">
                <a:solidFill>
                  <a:srgbClr val="FF0000"/>
                </a:solidFill>
              </a:rPr>
              <a:t>straight </a:t>
            </a:r>
            <a:r>
              <a:rPr lang="en-US" sz="2000" b="1" dirty="0" smtClean="0">
                <a:solidFill>
                  <a:srgbClr val="FF0000"/>
                </a:solidFill>
              </a:rPr>
              <a:t>at</a:t>
            </a:r>
            <a:r>
              <a:rPr lang="en-US" sz="2000" b="1" dirty="0" smtClean="0"/>
              <a:t> </a:t>
            </a:r>
          </a:p>
          <a:p>
            <a:pPr marL="0" indent="0">
              <a:buNone/>
            </a:pPr>
            <a:r>
              <a:rPr lang="en-US" sz="2000" b="1" dirty="0" smtClean="0"/>
              <a:t>MC’s blood </a:t>
            </a:r>
            <a:r>
              <a:rPr lang="en-US" sz="2000" b="1" dirty="0"/>
              <a:t>get </a:t>
            </a:r>
            <a:r>
              <a:rPr lang="en-US" sz="2000" b="1" dirty="0">
                <a:solidFill>
                  <a:srgbClr val="008000"/>
                </a:solidFill>
              </a:rPr>
              <a:t>spilled and </a:t>
            </a:r>
            <a:endParaRPr lang="en-US" sz="2000" b="1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endParaRPr lang="en-US" sz="2000" b="1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sz="2000" b="1" dirty="0" smtClean="0"/>
              <a:t>I'll </a:t>
            </a:r>
            <a:r>
              <a:rPr lang="en-US" sz="2000" b="1" dirty="0"/>
              <a:t>t</a:t>
            </a:r>
            <a:r>
              <a:rPr lang="en-US" sz="2000" b="1" dirty="0" smtClean="0"/>
              <a:t>ake </a:t>
            </a:r>
            <a:r>
              <a:rPr lang="en-US" sz="2000" b="1" dirty="0"/>
              <a:t>you </a:t>
            </a:r>
            <a:r>
              <a:rPr lang="en-US" sz="2000" b="1" dirty="0">
                <a:solidFill>
                  <a:srgbClr val="FF6600"/>
                </a:solidFill>
              </a:rPr>
              <a:t>back </a:t>
            </a:r>
            <a:r>
              <a:rPr lang="en-US" sz="2000" b="1" dirty="0"/>
              <a:t>to the </a:t>
            </a:r>
            <a:r>
              <a:rPr lang="en-US" sz="2000" b="1" dirty="0">
                <a:solidFill>
                  <a:srgbClr val="FF0000"/>
                </a:solidFill>
              </a:rPr>
              <a:t>days that</a:t>
            </a:r>
            <a:r>
              <a:rPr lang="en-US" sz="2000" b="1" dirty="0"/>
              <a:t> </a:t>
            </a:r>
            <a:endParaRPr lang="en-US" sz="2000" b="1" dirty="0" smtClean="0"/>
          </a:p>
          <a:p>
            <a:pPr marL="0" indent="0">
              <a:buNone/>
            </a:pPr>
            <a:r>
              <a:rPr lang="en-US" sz="2000" b="1" dirty="0" smtClean="0"/>
              <a:t>I'd </a:t>
            </a:r>
            <a:r>
              <a:rPr lang="en-US" sz="2000" b="1" dirty="0"/>
              <a:t>get on a </a:t>
            </a:r>
            <a:r>
              <a:rPr lang="en-US" sz="2000" b="1" dirty="0" err="1">
                <a:solidFill>
                  <a:srgbClr val="FF0000"/>
                </a:solidFill>
              </a:rPr>
              <a:t>Dre</a:t>
            </a:r>
            <a:r>
              <a:rPr lang="en-US" sz="2000" b="1" dirty="0">
                <a:solidFill>
                  <a:srgbClr val="FF0000"/>
                </a:solidFill>
              </a:rPr>
              <a:t> track</a:t>
            </a:r>
          </a:p>
          <a:p>
            <a:pPr marL="0" indent="0">
              <a:buNone/>
            </a:pPr>
            <a:r>
              <a:rPr lang="en-US" sz="2000" b="1" dirty="0"/>
              <a:t>Give every kid who got </a:t>
            </a:r>
            <a:r>
              <a:rPr lang="en-US" sz="2000" b="1" dirty="0">
                <a:solidFill>
                  <a:srgbClr val="FF0000"/>
                </a:solidFill>
              </a:rPr>
              <a:t>played that</a:t>
            </a:r>
          </a:p>
          <a:p>
            <a:pPr marL="0" indent="0">
              <a:buNone/>
            </a:pPr>
            <a:r>
              <a:rPr lang="en-US" sz="2000" b="1" dirty="0"/>
              <a:t>Pumped up feeling and shit to </a:t>
            </a:r>
            <a:r>
              <a:rPr lang="en-US" sz="2000" b="1" dirty="0">
                <a:solidFill>
                  <a:srgbClr val="FF0000"/>
                </a:solidFill>
              </a:rPr>
              <a:t>say </a:t>
            </a:r>
            <a:r>
              <a:rPr lang="en-US" sz="2000" b="1" dirty="0" smtClean="0">
                <a:solidFill>
                  <a:srgbClr val="FF0000"/>
                </a:solidFill>
              </a:rPr>
              <a:t>back</a:t>
            </a:r>
            <a:r>
              <a:rPr lang="en-US" sz="2000" b="1" dirty="0" smtClean="0"/>
              <a:t> </a:t>
            </a:r>
          </a:p>
          <a:p>
            <a:pPr marL="0" indent="0">
              <a:buNone/>
            </a:pPr>
            <a:r>
              <a:rPr lang="en-US" sz="2000" b="1" dirty="0" smtClean="0"/>
              <a:t>To </a:t>
            </a:r>
            <a:r>
              <a:rPr lang="en-US" sz="2000" b="1" dirty="0"/>
              <a:t>the kids who </a:t>
            </a:r>
            <a:r>
              <a:rPr lang="en-US" sz="2000" b="1" dirty="0">
                <a:solidFill>
                  <a:srgbClr val="6A61FF"/>
                </a:solidFill>
              </a:rPr>
              <a:t>played him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 smtClean="0"/>
              <a:t>I </a:t>
            </a:r>
            <a:r>
              <a:rPr lang="en-US" sz="2000" b="1" dirty="0" err="1"/>
              <a:t>ain't</a:t>
            </a:r>
            <a:r>
              <a:rPr lang="en-US" sz="2000" b="1" dirty="0"/>
              <a:t> here to save the </a:t>
            </a:r>
            <a:r>
              <a:rPr lang="en-US" sz="2000" b="1" dirty="0">
                <a:solidFill>
                  <a:srgbClr val="0000FF"/>
                </a:solidFill>
              </a:rPr>
              <a:t>fucking children</a:t>
            </a:r>
          </a:p>
          <a:p>
            <a:pPr marL="0" indent="0">
              <a:buNone/>
            </a:pPr>
            <a:r>
              <a:rPr lang="en-US" sz="2000" b="1" dirty="0"/>
              <a:t>But if one kid out of a </a:t>
            </a:r>
            <a:r>
              <a:rPr lang="en-US" sz="2000" b="1" dirty="0">
                <a:solidFill>
                  <a:srgbClr val="0000FF"/>
                </a:solidFill>
              </a:rPr>
              <a:t>hundred million</a:t>
            </a:r>
          </a:p>
          <a:p>
            <a:pPr marL="0" indent="0">
              <a:buNone/>
            </a:pPr>
            <a:r>
              <a:rPr lang="en-US" sz="2000" b="1" dirty="0"/>
              <a:t>Who are going through a struggle feels it </a:t>
            </a:r>
            <a:endParaRPr lang="en-US" sz="2000" b="1" dirty="0" smtClean="0"/>
          </a:p>
          <a:p>
            <a:pPr marL="0" indent="0">
              <a:buNone/>
            </a:pPr>
            <a:r>
              <a:rPr lang="en-US" sz="2000" b="1" dirty="0" smtClean="0"/>
              <a:t>and </a:t>
            </a:r>
            <a:r>
              <a:rPr lang="en-US" sz="2000" b="1" dirty="0"/>
              <a:t>then </a:t>
            </a:r>
            <a:r>
              <a:rPr lang="en-US" sz="2000" b="1" dirty="0">
                <a:solidFill>
                  <a:srgbClr val="FF00FF"/>
                </a:solidFill>
              </a:rPr>
              <a:t>relates </a:t>
            </a:r>
            <a:endParaRPr lang="en-US" sz="2000" b="1" dirty="0" smtClean="0">
              <a:solidFill>
                <a:srgbClr val="FF00FF"/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00FF"/>
                </a:solidFill>
              </a:rPr>
              <a:t>that's </a:t>
            </a:r>
            <a:r>
              <a:rPr lang="en-US" sz="2000" b="1" dirty="0">
                <a:solidFill>
                  <a:srgbClr val="FF00FF"/>
                </a:solidFill>
              </a:rPr>
              <a:t>great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4429123" y="1322904"/>
            <a:ext cx="6842125" cy="5170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rgbClr val="660066"/>
              </a:solidFill>
            </a:endParaRPr>
          </a:p>
          <a:p>
            <a:r>
              <a:rPr lang="en-US" sz="2000" b="1" dirty="0"/>
              <a:t>It's </a:t>
            </a:r>
            <a:r>
              <a:rPr lang="en-US" sz="2000" b="1" dirty="0">
                <a:solidFill>
                  <a:srgbClr val="FF0000"/>
                </a:solidFill>
              </a:rPr>
              <a:t>payback</a:t>
            </a:r>
            <a:r>
              <a:rPr lang="en-US" sz="2000" b="1" dirty="0"/>
              <a:t> </a:t>
            </a:r>
          </a:p>
          <a:p>
            <a:r>
              <a:rPr lang="en-US" sz="2000" b="1" dirty="0">
                <a:solidFill>
                  <a:srgbClr val="0000FF"/>
                </a:solidFill>
              </a:rPr>
              <a:t>Russell Wilson </a:t>
            </a:r>
          </a:p>
          <a:p>
            <a:r>
              <a:rPr lang="en-US" sz="2000" b="1" dirty="0"/>
              <a:t>falling </a:t>
            </a:r>
            <a:r>
              <a:rPr lang="en-US" sz="2000" b="1" dirty="0">
                <a:solidFill>
                  <a:srgbClr val="FF0000"/>
                </a:solidFill>
              </a:rPr>
              <a:t>way back</a:t>
            </a:r>
          </a:p>
          <a:p>
            <a:r>
              <a:rPr lang="en-US" sz="2000" b="1" dirty="0"/>
              <a:t>In the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draft</a:t>
            </a:r>
            <a:r>
              <a:rPr lang="en-US" sz="2000" b="1" dirty="0"/>
              <a:t>, </a:t>
            </a:r>
            <a:r>
              <a:rPr lang="en-US" sz="2000" b="1" dirty="0" smtClean="0"/>
              <a:t>turn </a:t>
            </a:r>
            <a:r>
              <a:rPr lang="en-US" sz="2000" b="1" dirty="0"/>
              <a:t>nothing into something, </a:t>
            </a:r>
          </a:p>
          <a:p>
            <a:r>
              <a:rPr lang="en-US" sz="2000" b="1" dirty="0" smtClean="0"/>
              <a:t>still </a:t>
            </a:r>
            <a:r>
              <a:rPr lang="en-US" sz="2000" b="1" dirty="0"/>
              <a:t>can </a:t>
            </a:r>
            <a:r>
              <a:rPr lang="en-US" sz="2000" b="1" dirty="0">
                <a:solidFill>
                  <a:srgbClr val="FF0000"/>
                </a:solidFill>
              </a:rPr>
              <a:t>make that </a:t>
            </a:r>
            <a:endParaRPr lang="en-US" sz="2000" b="1" dirty="0" smtClean="0"/>
          </a:p>
          <a:p>
            <a:r>
              <a:rPr lang="en-US" sz="2000" b="1" dirty="0" smtClean="0"/>
              <a:t>Straw </a:t>
            </a:r>
            <a:r>
              <a:rPr lang="en-US" sz="2000" b="1" dirty="0"/>
              <a:t>into gold chump </a:t>
            </a:r>
          </a:p>
          <a:p>
            <a:endParaRPr lang="en-US" sz="2000" b="1" dirty="0" smtClean="0">
              <a:solidFill>
                <a:srgbClr val="0000FF"/>
              </a:solidFill>
            </a:endParaRPr>
          </a:p>
          <a:p>
            <a:r>
              <a:rPr lang="en-US" sz="2000" b="1" dirty="0" smtClean="0">
                <a:solidFill>
                  <a:srgbClr val="0000FF"/>
                </a:solidFill>
              </a:rPr>
              <a:t>I </a:t>
            </a:r>
            <a:r>
              <a:rPr lang="en-US" sz="2000" b="1" dirty="0">
                <a:solidFill>
                  <a:srgbClr val="0000FF"/>
                </a:solidFill>
              </a:rPr>
              <a:t>will spin </a:t>
            </a:r>
          </a:p>
          <a:p>
            <a:r>
              <a:rPr lang="en-US" sz="2000" b="1" dirty="0" err="1">
                <a:solidFill>
                  <a:srgbClr val="0000FF"/>
                </a:solidFill>
              </a:rPr>
              <a:t>Rumpelstiltskin</a:t>
            </a:r>
            <a:r>
              <a:rPr lang="en-US" sz="2000" b="1" dirty="0"/>
              <a:t> </a:t>
            </a:r>
          </a:p>
          <a:p>
            <a:r>
              <a:rPr lang="en-US" sz="2000" b="1" dirty="0"/>
              <a:t>in a </a:t>
            </a:r>
            <a:r>
              <a:rPr lang="en-US" sz="2000" b="1" dirty="0" smtClean="0">
                <a:solidFill>
                  <a:srgbClr val="FF0000"/>
                </a:solidFill>
              </a:rPr>
              <a:t>haystack </a:t>
            </a:r>
            <a:r>
              <a:rPr lang="en-US" sz="2000" b="1" dirty="0" smtClean="0"/>
              <a:t>/Maybe </a:t>
            </a:r>
            <a:r>
              <a:rPr lang="en-US" sz="2000" b="1" dirty="0"/>
              <a:t>I need a </a:t>
            </a:r>
            <a:r>
              <a:rPr lang="en-US" sz="2000" b="1" dirty="0" err="1">
                <a:solidFill>
                  <a:srgbClr val="FF0000"/>
                </a:solidFill>
              </a:rPr>
              <a:t>straightjack</a:t>
            </a:r>
            <a:r>
              <a:rPr lang="en-US" sz="2000" b="1" dirty="0" smtClean="0">
                <a:solidFill>
                  <a:srgbClr val="FF0000"/>
                </a:solidFill>
              </a:rPr>
              <a:t>-</a:t>
            </a:r>
          </a:p>
          <a:p>
            <a:r>
              <a:rPr lang="en-US" sz="2000" b="1" dirty="0" smtClean="0"/>
              <a:t>et</a:t>
            </a:r>
            <a:r>
              <a:rPr lang="en-US" sz="2000" b="1" dirty="0"/>
              <a:t>, </a:t>
            </a:r>
            <a:r>
              <a:rPr lang="en-US" sz="2000" b="1" dirty="0" smtClean="0">
                <a:solidFill>
                  <a:srgbClr val="FF0000"/>
                </a:solidFill>
              </a:rPr>
              <a:t>face </a:t>
            </a:r>
            <a:r>
              <a:rPr lang="en-US" sz="2000" b="1" dirty="0">
                <a:solidFill>
                  <a:srgbClr val="FF0000"/>
                </a:solidFill>
              </a:rPr>
              <a:t>facts</a:t>
            </a:r>
          </a:p>
          <a:p>
            <a:r>
              <a:rPr lang="en-US" sz="2000" b="1" dirty="0"/>
              <a:t>I am nuts for real, but I’m okay </a:t>
            </a:r>
            <a:r>
              <a:rPr lang="en-US" sz="2000" b="1" dirty="0">
                <a:solidFill>
                  <a:srgbClr val="FF6600"/>
                </a:solidFill>
              </a:rPr>
              <a:t>with </a:t>
            </a:r>
            <a:r>
              <a:rPr lang="en-US" sz="2000" b="1" dirty="0" smtClean="0">
                <a:solidFill>
                  <a:srgbClr val="FF6600"/>
                </a:solidFill>
              </a:rPr>
              <a:t>that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It's </a:t>
            </a:r>
            <a:r>
              <a:rPr lang="en-US" sz="2000" b="1" dirty="0"/>
              <a:t>nothing, I'm still friends with the</a:t>
            </a:r>
            <a:endParaRPr lang="en-US" sz="2000" b="1" dirty="0">
              <a:solidFill>
                <a:srgbClr val="FF6600"/>
              </a:solidFill>
            </a:endParaRPr>
          </a:p>
          <a:p>
            <a:endParaRPr lang="en-US" sz="1600" dirty="0"/>
          </a:p>
          <a:p>
            <a:endParaRPr lang="en-US" sz="1600" dirty="0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4429123" y="1801892"/>
            <a:ext cx="15875" cy="40083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eminem-the-marshall-mathers-LP-2-400x47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75" y="100529"/>
            <a:ext cx="2095499" cy="246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50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9993" y="274637"/>
            <a:ext cx="3096565" cy="6318087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660066"/>
                </a:solidFill>
                <a:latin typeface="Chalkduster"/>
                <a:cs typeface="Chalkduster"/>
              </a:rPr>
              <a:t>October 2, 2007</a:t>
            </a:r>
            <a:br>
              <a:rPr lang="en-US" sz="2400" b="1" dirty="0" smtClean="0">
                <a:solidFill>
                  <a:srgbClr val="660066"/>
                </a:solidFill>
                <a:latin typeface="Chalkduster"/>
                <a:cs typeface="Chalkduster"/>
              </a:rPr>
            </a:br>
            <a:r>
              <a:rPr lang="en-US" sz="2400" b="1" dirty="0">
                <a:solidFill>
                  <a:srgbClr val="660066"/>
                </a:solidFill>
                <a:latin typeface="Chalkduster"/>
                <a:cs typeface="Chalkduster"/>
              </a:rPr>
              <a:t/>
            </a:r>
            <a:br>
              <a:rPr lang="en-US" sz="2400" b="1" dirty="0">
                <a:solidFill>
                  <a:srgbClr val="660066"/>
                </a:solidFill>
                <a:latin typeface="Chalkduster"/>
                <a:cs typeface="Chalkduster"/>
              </a:rPr>
            </a:br>
            <a:r>
              <a:rPr lang="en-US" sz="2400" b="1" dirty="0" smtClean="0">
                <a:solidFill>
                  <a:srgbClr val="660066"/>
                </a:solidFill>
                <a:latin typeface="Chalkduster"/>
                <a:cs typeface="Chalkduster"/>
              </a:rPr>
              <a:t>Graduation</a:t>
            </a:r>
            <a:r>
              <a:rPr lang="en-US" sz="2400" b="1" dirty="0" smtClean="0">
                <a:latin typeface="Chalkduster"/>
                <a:cs typeface="Chalkduster"/>
              </a:rPr>
              <a:t/>
            </a:r>
            <a:br>
              <a:rPr lang="en-US" sz="2400" b="1" dirty="0" smtClean="0">
                <a:latin typeface="Chalkduster"/>
                <a:cs typeface="Chalkduster"/>
              </a:rPr>
            </a:br>
            <a:r>
              <a:rPr lang="en-US" sz="2400" b="1" dirty="0">
                <a:latin typeface="Chalkduster"/>
                <a:cs typeface="Chalkduster"/>
              </a:rPr>
              <a:t/>
            </a:r>
            <a:br>
              <a:rPr lang="en-US" sz="2400" b="1" dirty="0">
                <a:latin typeface="Chalkduster"/>
                <a:cs typeface="Chalkduster"/>
              </a:rPr>
            </a:br>
            <a:r>
              <a:rPr lang="en-US" sz="2400" b="1" dirty="0" smtClean="0">
                <a:latin typeface="Chalkduster"/>
                <a:cs typeface="Chalkduster"/>
              </a:rPr>
              <a:t/>
            </a:r>
            <a:br>
              <a:rPr lang="en-US" sz="2400" b="1" dirty="0" smtClean="0">
                <a:latin typeface="Chalkduster"/>
                <a:cs typeface="Chalkduster"/>
              </a:rPr>
            </a:br>
            <a:r>
              <a:rPr lang="en-US" sz="2400" b="1" dirty="0" smtClean="0">
                <a:latin typeface="Chalkduster"/>
                <a:cs typeface="Chalkduster"/>
              </a:rPr>
              <a:t/>
            </a:r>
            <a:br>
              <a:rPr lang="en-US" sz="2400" b="1" dirty="0" smtClean="0">
                <a:latin typeface="Chalkduster"/>
                <a:cs typeface="Chalkduster"/>
              </a:rPr>
            </a:br>
            <a:r>
              <a:rPr lang="en-US" sz="2400" b="1" dirty="0">
                <a:latin typeface="Chalkduster"/>
                <a:cs typeface="Chalkduster"/>
              </a:rPr>
              <a:t/>
            </a:r>
            <a:br>
              <a:rPr lang="en-US" sz="2400" b="1" dirty="0">
                <a:latin typeface="Chalkduster"/>
                <a:cs typeface="Chalkduster"/>
              </a:rPr>
            </a:br>
            <a:r>
              <a:rPr lang="en-US" sz="2400" b="1" dirty="0" smtClean="0"/>
              <a:t>US Billboard Peak:</a:t>
            </a:r>
            <a:br>
              <a:rPr lang="en-US" sz="2400" b="1" dirty="0" smtClean="0"/>
            </a:br>
            <a:r>
              <a:rPr lang="en-US" sz="2400" b="1" dirty="0" smtClean="0"/>
              <a:t>#7</a:t>
            </a:r>
            <a:br>
              <a:rPr lang="en-US" sz="2400" b="1" dirty="0" smtClean="0"/>
            </a:b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 smtClean="0"/>
              <a:t>US Hot Rap Songs:</a:t>
            </a:r>
            <a:br>
              <a:rPr lang="en-US" sz="2400" b="1" dirty="0" smtClean="0"/>
            </a:br>
            <a:r>
              <a:rPr lang="en-US" sz="2400" b="1" dirty="0" smtClean="0"/>
              <a:t>#1</a:t>
            </a:r>
            <a:br>
              <a:rPr lang="en-US" sz="2400" b="1" dirty="0" smtClean="0"/>
            </a:b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 smtClean="0"/>
              <a:t>US Hot R&amp;B/Hip-Hop Songs: #3</a:t>
            </a:r>
            <a:endParaRPr lang="en-US" sz="2400" b="1" dirty="0"/>
          </a:p>
        </p:txBody>
      </p:sp>
      <p:pic>
        <p:nvPicPr>
          <p:cNvPr id="4" name="Content Placeholder 3" descr="Good_life_cov_low_r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>
          <a:xfrm>
            <a:off x="-2310096" y="504455"/>
            <a:ext cx="10659170" cy="5862133"/>
          </a:xfrm>
        </p:spPr>
      </p:pic>
    </p:spTree>
    <p:extLst>
      <p:ext uri="{BB962C8B-B14F-4D97-AF65-F5344CB8AC3E}">
        <p14:creationId xmlns:p14="http://schemas.microsoft.com/office/powerpoint/2010/main" val="279785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4700" y="51323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660066"/>
                </a:solidFill>
                <a:latin typeface="Chalkduster"/>
                <a:cs typeface="Chalkduster"/>
              </a:rPr>
              <a:t>September 19, 1983    </a:t>
            </a:r>
            <a:br>
              <a:rPr lang="en-US" b="1" dirty="0" smtClean="0">
                <a:solidFill>
                  <a:srgbClr val="660066"/>
                </a:solidFill>
                <a:latin typeface="Chalkduster"/>
                <a:cs typeface="Chalkduster"/>
              </a:rPr>
            </a:br>
            <a:r>
              <a:rPr lang="en-US" b="1" dirty="0">
                <a:solidFill>
                  <a:srgbClr val="660066"/>
                </a:solidFill>
                <a:latin typeface="Chalkduster"/>
                <a:cs typeface="Chalkduster"/>
              </a:rPr>
              <a:t/>
            </a:r>
            <a:br>
              <a:rPr lang="en-US" b="1" dirty="0">
                <a:solidFill>
                  <a:srgbClr val="660066"/>
                </a:solidFill>
                <a:latin typeface="Chalkduster"/>
                <a:cs typeface="Chalkduster"/>
              </a:rPr>
            </a:br>
            <a:r>
              <a:rPr lang="en-US" b="1" dirty="0" smtClean="0">
                <a:solidFill>
                  <a:srgbClr val="660066"/>
                </a:solidFill>
                <a:latin typeface="Chalkduster"/>
                <a:cs typeface="Chalkduster"/>
              </a:rPr>
              <a:t>Thriller</a:t>
            </a:r>
            <a:endParaRPr lang="en-US" b="1" dirty="0">
              <a:solidFill>
                <a:srgbClr val="660066"/>
              </a:solidFill>
              <a:latin typeface="Chalkduster"/>
              <a:cs typeface="Chalkduster"/>
            </a:endParaRPr>
          </a:p>
        </p:txBody>
      </p:sp>
      <p:pic>
        <p:nvPicPr>
          <p:cNvPr id="4" name="Content Placeholder 3" descr="P.Y.T._(Pretty_Young_Thing)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145" r="-36145"/>
          <a:stretch>
            <a:fillRect/>
          </a:stretch>
        </p:blipFill>
        <p:spPr>
          <a:xfrm>
            <a:off x="2727325" y="0"/>
            <a:ext cx="8229600" cy="4525963"/>
          </a:xfrm>
        </p:spPr>
      </p:pic>
      <p:sp>
        <p:nvSpPr>
          <p:cNvPr id="5" name="Rectangle 4"/>
          <p:cNvSpPr/>
          <p:nvPr/>
        </p:nvSpPr>
        <p:spPr>
          <a:xfrm>
            <a:off x="0" y="0"/>
            <a:ext cx="4572000" cy="483209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rgbClr val="FF6600"/>
                </a:solidFill>
              </a:rPr>
              <a:t>“PYT” Chipmunks</a:t>
            </a:r>
            <a:endParaRPr lang="en-US" sz="2800" b="1" dirty="0">
              <a:solidFill>
                <a:srgbClr val="FF6600"/>
              </a:solidFill>
            </a:endParaRPr>
          </a:p>
          <a:p>
            <a:r>
              <a:rPr lang="en-US" sz="2800" b="1" dirty="0" smtClean="0">
                <a:solidFill>
                  <a:srgbClr val="FF6600"/>
                </a:solidFill>
              </a:rPr>
              <a:t>Period:   4.0 seconds</a:t>
            </a:r>
          </a:p>
          <a:p>
            <a:endParaRPr lang="en-US" sz="2800" b="1" dirty="0" smtClean="0"/>
          </a:p>
          <a:p>
            <a:r>
              <a:rPr lang="en-US" sz="2800" b="1" dirty="0" smtClean="0">
                <a:solidFill>
                  <a:srgbClr val="FF0000"/>
                </a:solidFill>
              </a:rPr>
              <a:t>“Good Life” Chipmunks</a:t>
            </a:r>
            <a:endParaRPr lang="en-US" sz="2800" b="1" dirty="0">
              <a:solidFill>
                <a:srgbClr val="FF0000"/>
              </a:solidFill>
            </a:endParaRPr>
          </a:p>
          <a:p>
            <a:r>
              <a:rPr lang="en-US" sz="2800" b="1" dirty="0" smtClean="0">
                <a:solidFill>
                  <a:srgbClr val="FF0000"/>
                </a:solidFill>
              </a:rPr>
              <a:t>Period: 5.5 seconds</a:t>
            </a:r>
          </a:p>
          <a:p>
            <a:endParaRPr lang="en-US" sz="2800" b="1" dirty="0" smtClean="0"/>
          </a:p>
          <a:p>
            <a:r>
              <a:rPr lang="en-US" sz="2800" b="1" dirty="0" smtClean="0">
                <a:solidFill>
                  <a:srgbClr val="0000FF"/>
                </a:solidFill>
              </a:rPr>
              <a:t>Since 5.5 ÷ 4.0 = 11/8, the horizontal axis (measured as time in seconds) was stretched by a factor of 11/8 (1.375 times as long).</a:t>
            </a:r>
            <a:endParaRPr lang="en-US" sz="2800" b="1" dirty="0">
              <a:solidFill>
                <a:srgbClr val="0000FF"/>
              </a:solidFill>
            </a:endParaRPr>
          </a:p>
        </p:txBody>
      </p:sp>
      <p:pic>
        <p:nvPicPr>
          <p:cNvPr id="6" name="Picture 5" descr="tippy-toes-haha-michael-jackson-18701980-400-3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33" y="4832093"/>
            <a:ext cx="2508592" cy="188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110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Chalkduster"/>
                <a:cs typeface="Chalkduster"/>
              </a:rPr>
              <a:t>International Conference in </a:t>
            </a:r>
            <a:br>
              <a:rPr lang="en-US" sz="3200" dirty="0" smtClean="0">
                <a:latin typeface="Chalkduster"/>
                <a:cs typeface="Chalkduster"/>
              </a:rPr>
            </a:br>
            <a:r>
              <a:rPr lang="en-US" sz="3200" dirty="0" smtClean="0">
                <a:latin typeface="Chalkduster"/>
                <a:cs typeface="Chalkduster"/>
              </a:rPr>
              <a:t>London, 1939</a:t>
            </a:r>
            <a:endParaRPr lang="en-US" sz="3200" dirty="0">
              <a:latin typeface="Chalkduster"/>
              <a:cs typeface="Chalkdus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913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It was decided that the </a:t>
            </a:r>
            <a:r>
              <a:rPr lang="en-US" sz="2000" b="1" dirty="0" smtClean="0">
                <a:solidFill>
                  <a:srgbClr val="000090"/>
                </a:solidFill>
              </a:rPr>
              <a:t>A</a:t>
            </a:r>
            <a:r>
              <a:rPr lang="en-US" sz="2000" b="1" dirty="0" smtClean="0"/>
              <a:t> following </a:t>
            </a:r>
            <a:r>
              <a:rPr lang="en-US" sz="2000" b="1" dirty="0">
                <a:solidFill>
                  <a:srgbClr val="000090"/>
                </a:solidFill>
              </a:rPr>
              <a:t>M</a:t>
            </a:r>
            <a:r>
              <a:rPr lang="en-US" sz="2000" b="1" dirty="0" smtClean="0">
                <a:solidFill>
                  <a:srgbClr val="000090"/>
                </a:solidFill>
              </a:rPr>
              <a:t>iddle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000090"/>
                </a:solidFill>
              </a:rPr>
              <a:t>C</a:t>
            </a:r>
            <a:r>
              <a:rPr lang="en-US" sz="2000" b="1" dirty="0" smtClean="0"/>
              <a:t> would have a frequency of   </a:t>
            </a:r>
            <a:r>
              <a:rPr lang="en-US" sz="2000" b="1" dirty="0" smtClean="0">
                <a:solidFill>
                  <a:srgbClr val="FF0000"/>
                </a:solidFill>
              </a:rPr>
              <a:t>440 Hertz</a:t>
            </a:r>
            <a:r>
              <a:rPr lang="en-US" sz="2000" b="1" dirty="0" smtClean="0"/>
              <a:t>. Then by using intervals of </a:t>
            </a:r>
            <a:r>
              <a:rPr lang="en-US" sz="2000" b="1" dirty="0" smtClean="0">
                <a:solidFill>
                  <a:srgbClr val="008000"/>
                </a:solidFill>
              </a:rPr>
              <a:t>2</a:t>
            </a:r>
            <a:r>
              <a:rPr lang="en-US" sz="2000" b="1" baseline="30000" dirty="0" smtClean="0">
                <a:solidFill>
                  <a:srgbClr val="008000"/>
                </a:solidFill>
              </a:rPr>
              <a:t>1/12</a:t>
            </a:r>
            <a:r>
              <a:rPr lang="en-US" sz="2000" b="1" dirty="0" smtClean="0">
                <a:solidFill>
                  <a:srgbClr val="008000"/>
                </a:solidFill>
              </a:rPr>
              <a:t> (the twelfth root of 2)</a:t>
            </a:r>
            <a:r>
              <a:rPr lang="en-US" sz="2000" b="1" dirty="0" smtClean="0"/>
              <a:t>, known as well tempering, the rounded results in Hertz were determined to be…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08374"/>
              </p:ext>
            </p:extLst>
          </p:nvPr>
        </p:nvGraphicFramePr>
        <p:xfrm>
          <a:off x="191991" y="2704355"/>
          <a:ext cx="8713874" cy="3723937"/>
        </p:xfrm>
        <a:graphic>
          <a:graphicData uri="http://schemas.openxmlformats.org/drawingml/2006/table">
            <a:tbl>
              <a:tblPr bandCol="1">
                <a:tableStyleId>{08FB837D-C827-4EFA-A057-4D05807E0F7C}</a:tableStyleId>
              </a:tblPr>
              <a:tblGrid>
                <a:gridCol w="899322"/>
                <a:gridCol w="3457615"/>
                <a:gridCol w="1038655"/>
                <a:gridCol w="3318282"/>
              </a:tblGrid>
              <a:tr h="531991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C: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008000"/>
                          </a:solidFill>
                        </a:rPr>
                        <a:t>261.6</a:t>
                      </a:r>
                      <a:endParaRPr lang="en-US" sz="28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G: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660066"/>
                          </a:solidFill>
                        </a:rPr>
                        <a:t>292.0 ≈ </a:t>
                      </a:r>
                      <a:r>
                        <a:rPr lang="en-US" sz="2800" b="1" dirty="0" smtClean="0">
                          <a:solidFill>
                            <a:srgbClr val="008000"/>
                          </a:solidFill>
                        </a:rPr>
                        <a:t>261.6</a:t>
                      </a:r>
                      <a:r>
                        <a:rPr lang="en-US" sz="2800" b="1" baseline="0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en-US" sz="2800" b="1" dirty="0" smtClean="0">
                          <a:solidFill>
                            <a:srgbClr val="008000"/>
                          </a:solidFill>
                        </a:rPr>
                        <a:t>x (3/2)</a:t>
                      </a:r>
                      <a:endParaRPr lang="en-US" sz="28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531991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C</a:t>
                      </a:r>
                      <a:r>
                        <a:rPr lang="en-US" sz="2800" b="1" baseline="30000" dirty="0" smtClean="0"/>
                        <a:t>#</a:t>
                      </a:r>
                      <a:r>
                        <a:rPr lang="en-US" sz="2800" b="1" baseline="0" dirty="0" smtClean="0"/>
                        <a:t>: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0000FF"/>
                          </a:solidFill>
                        </a:rPr>
                        <a:t>277.2</a:t>
                      </a:r>
                      <a:endParaRPr lang="en-US" sz="28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G</a:t>
                      </a:r>
                      <a:r>
                        <a:rPr lang="en-US" sz="2800" b="1" baseline="30000" dirty="0" smtClean="0"/>
                        <a:t>#</a:t>
                      </a:r>
                      <a:r>
                        <a:rPr lang="en-US" sz="2800" b="1" baseline="0" dirty="0" smtClean="0"/>
                        <a:t>: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660066"/>
                          </a:solidFill>
                        </a:rPr>
                        <a:t>415.3 = 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440.0 ÷ (</a:t>
                      </a:r>
                      <a:r>
                        <a:rPr lang="en-US" sz="2800" b="1" baseline="30000" dirty="0" smtClean="0">
                          <a:solidFill>
                            <a:srgbClr val="FF0000"/>
                          </a:solidFill>
                        </a:rPr>
                        <a:t>12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+mj-lt"/>
                          <a:cs typeface="Arial"/>
                        </a:rPr>
                        <a:t>√2)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+mj-lt"/>
                        <a:cs typeface="Arial"/>
                      </a:endParaRPr>
                    </a:p>
                  </a:txBody>
                  <a:tcPr/>
                </a:tc>
              </a:tr>
              <a:tr h="531991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D: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660066"/>
                          </a:solidFill>
                        </a:rPr>
                        <a:t>293.6 ≈ </a:t>
                      </a:r>
                      <a:r>
                        <a:rPr lang="en-US" sz="2800" b="1" dirty="0" smtClean="0">
                          <a:solidFill>
                            <a:srgbClr val="008000"/>
                          </a:solidFill>
                        </a:rPr>
                        <a:t>261.6</a:t>
                      </a:r>
                      <a:r>
                        <a:rPr lang="en-US" sz="2800" b="1" baseline="0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en-US" sz="2800" b="1" dirty="0" smtClean="0">
                          <a:solidFill>
                            <a:srgbClr val="008000"/>
                          </a:solidFill>
                        </a:rPr>
                        <a:t>x (9/8)</a:t>
                      </a:r>
                      <a:endParaRPr lang="en-US" sz="28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A: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440.0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31991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D</a:t>
                      </a:r>
                      <a:r>
                        <a:rPr lang="en-US" sz="2800" b="1" baseline="30000" dirty="0" smtClean="0"/>
                        <a:t>#</a:t>
                      </a:r>
                      <a:r>
                        <a:rPr lang="en-US" sz="2800" b="1" baseline="0" dirty="0" smtClean="0"/>
                        <a:t>: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660066"/>
                          </a:solidFill>
                        </a:rPr>
                        <a:t>311.1</a:t>
                      </a:r>
                      <a:endParaRPr lang="en-US" sz="2800" b="1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A</a:t>
                      </a:r>
                      <a:r>
                        <a:rPr lang="en-US" sz="2800" b="1" baseline="30000" dirty="0" smtClean="0"/>
                        <a:t>#</a:t>
                      </a:r>
                      <a:r>
                        <a:rPr lang="en-US" sz="2800" b="1" baseline="0" dirty="0" smtClean="0"/>
                        <a:t>: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660066"/>
                          </a:solidFill>
                        </a:rPr>
                        <a:t>466.2 = 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440.0 x (</a:t>
                      </a:r>
                      <a:r>
                        <a:rPr lang="en-US" sz="2800" b="1" baseline="30000" dirty="0" smtClean="0">
                          <a:solidFill>
                            <a:srgbClr val="FF0000"/>
                          </a:solidFill>
                        </a:rPr>
                        <a:t>12</a:t>
                      </a:r>
                      <a:r>
                        <a:rPr lang="en-US" sz="2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Arial"/>
                        </a:rPr>
                        <a:t>√2)</a:t>
                      </a:r>
                    </a:p>
                  </a:txBody>
                  <a:tcPr/>
                </a:tc>
              </a:tr>
              <a:tr h="531991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E: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660066"/>
                          </a:solidFill>
                        </a:rPr>
                        <a:t>329.6</a:t>
                      </a:r>
                      <a:endParaRPr lang="en-US" sz="2800" b="1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B: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660066"/>
                          </a:solidFill>
                        </a:rPr>
                        <a:t>493.9 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31991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F: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660066"/>
                          </a:solidFill>
                        </a:rPr>
                        <a:t>349.2 ≈ </a:t>
                      </a:r>
                      <a:r>
                        <a:rPr lang="en-US" sz="2800" b="1" dirty="0" smtClean="0">
                          <a:solidFill>
                            <a:srgbClr val="008000"/>
                          </a:solidFill>
                        </a:rPr>
                        <a:t>261.6</a:t>
                      </a:r>
                      <a:r>
                        <a:rPr lang="en-US" sz="2800" b="1" baseline="0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en-US" sz="2800" b="1" dirty="0" smtClean="0">
                          <a:solidFill>
                            <a:srgbClr val="008000"/>
                          </a:solidFill>
                        </a:rPr>
                        <a:t>x (4/3)</a:t>
                      </a:r>
                      <a:endParaRPr lang="en-US" sz="28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C’: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660066"/>
                          </a:solidFill>
                        </a:rPr>
                        <a:t>523.2</a:t>
                      </a:r>
                      <a:r>
                        <a:rPr lang="en-US" sz="2800" b="1" baseline="0" dirty="0" smtClean="0">
                          <a:solidFill>
                            <a:srgbClr val="660066"/>
                          </a:solidFill>
                        </a:rPr>
                        <a:t> = </a:t>
                      </a:r>
                      <a:r>
                        <a:rPr lang="en-US" sz="2800" b="1" baseline="0" dirty="0" smtClean="0">
                          <a:solidFill>
                            <a:srgbClr val="008000"/>
                          </a:solidFill>
                        </a:rPr>
                        <a:t>261.6 x 2</a:t>
                      </a:r>
                      <a:endParaRPr lang="en-US" sz="28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531991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F</a:t>
                      </a:r>
                      <a:r>
                        <a:rPr lang="en-US" sz="2800" b="1" baseline="30000" dirty="0" smtClean="0"/>
                        <a:t>#</a:t>
                      </a:r>
                      <a:r>
                        <a:rPr lang="en-US" sz="2800" b="1" baseline="0" dirty="0" smtClean="0"/>
                        <a:t>: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660066"/>
                          </a:solidFill>
                        </a:rPr>
                        <a:t>370.0</a:t>
                      </a:r>
                      <a:endParaRPr lang="en-US" sz="2800" b="1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C</a:t>
                      </a:r>
                      <a:r>
                        <a:rPr lang="en-US" sz="2800" b="1" baseline="30000" dirty="0" smtClean="0"/>
                        <a:t>#</a:t>
                      </a:r>
                      <a:r>
                        <a:rPr lang="en-US" sz="2800" b="1" baseline="0" dirty="0" smtClean="0"/>
                        <a:t>’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660066"/>
                          </a:solidFill>
                        </a:rPr>
                        <a:t>554.4</a:t>
                      </a:r>
                      <a:r>
                        <a:rPr lang="en-US" sz="2800" b="1" baseline="0" dirty="0" smtClean="0">
                          <a:solidFill>
                            <a:srgbClr val="660066"/>
                          </a:solidFill>
                        </a:rPr>
                        <a:t> = </a:t>
                      </a:r>
                      <a:r>
                        <a:rPr lang="en-US" sz="2800" b="1" baseline="0" dirty="0" smtClean="0">
                          <a:solidFill>
                            <a:srgbClr val="0000FF"/>
                          </a:solidFill>
                        </a:rPr>
                        <a:t>277.2 x 2</a:t>
                      </a:r>
                      <a:endParaRPr lang="en-US" sz="28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0868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4786" y="274637"/>
            <a:ext cx="3026979" cy="6283297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halkduster"/>
                <a:cs typeface="Chalkduster"/>
              </a:rPr>
              <a:t>October 15, 2013</a:t>
            </a:r>
            <a:b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halkduster"/>
                <a:cs typeface="Chalkduster"/>
              </a:rPr>
            </a:b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halkduster"/>
                <a:cs typeface="Chalkduster"/>
              </a:rPr>
              <a:t/>
            </a:r>
            <a:b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halkduster"/>
                <a:cs typeface="Chalkduster"/>
              </a:rPr>
            </a:b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halkduster"/>
                <a:cs typeface="Chalkduster"/>
              </a:rPr>
              <a:t>The Marshall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Chalkduster"/>
                <a:cs typeface="Chalkduster"/>
              </a:rPr>
              <a:t>Mathers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halkduster"/>
                <a:cs typeface="Chalkduster"/>
              </a:rPr>
              <a:t> LP 2</a:t>
            </a:r>
            <a:b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halkduster"/>
                <a:cs typeface="Chalkduster"/>
              </a:rPr>
            </a:br>
            <a:r>
              <a:rPr lang="en-US" sz="2400" b="1" dirty="0">
                <a:solidFill>
                  <a:schemeClr val="accent6"/>
                </a:solidFill>
                <a:latin typeface="Chalkduster"/>
                <a:cs typeface="Chalkduster"/>
              </a:rPr>
              <a:t/>
            </a:r>
            <a:br>
              <a:rPr lang="en-US" sz="2400" b="1" dirty="0">
                <a:solidFill>
                  <a:schemeClr val="accent6"/>
                </a:solidFill>
                <a:latin typeface="Chalkduster"/>
                <a:cs typeface="Chalkduster"/>
              </a:rPr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US Billboard Peak: </a:t>
            </a:r>
            <a:br>
              <a:rPr lang="en-US" sz="2400" b="1" dirty="0" smtClean="0"/>
            </a:br>
            <a:r>
              <a:rPr lang="en-US" sz="2400" b="1" dirty="0" smtClean="0"/>
              <a:t>#7</a:t>
            </a:r>
            <a:br>
              <a:rPr lang="en-US" sz="2400" b="1" dirty="0" smtClean="0"/>
            </a:b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 smtClean="0"/>
              <a:t>US Hot Rap Songs:</a:t>
            </a:r>
            <a:br>
              <a:rPr lang="en-US" sz="2400" b="1" dirty="0" smtClean="0"/>
            </a:br>
            <a:r>
              <a:rPr lang="en-US" sz="2400" b="1" dirty="0" smtClean="0"/>
              <a:t>#1</a:t>
            </a:r>
            <a:br>
              <a:rPr lang="en-US" sz="2400" b="1" dirty="0" smtClean="0"/>
            </a:b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 smtClean="0"/>
              <a:t>US Hot R&amp;B/Hip-Hop Songs: #2</a:t>
            </a:r>
            <a:endParaRPr lang="en-US" sz="2400" b="1" dirty="0"/>
          </a:p>
        </p:txBody>
      </p:sp>
      <p:pic>
        <p:nvPicPr>
          <p:cNvPr id="4" name="Content Placeholder 3" descr="Eminem_Rap_God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>
          <a:xfrm>
            <a:off x="-2282865" y="396403"/>
            <a:ext cx="10697496" cy="5883211"/>
          </a:xfrm>
        </p:spPr>
      </p:pic>
    </p:spTree>
    <p:extLst>
      <p:ext uri="{BB962C8B-B14F-4D97-AF65-F5344CB8AC3E}">
        <p14:creationId xmlns:p14="http://schemas.microsoft.com/office/powerpoint/2010/main" val="46722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242888"/>
            <a:ext cx="8877300" cy="114300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3366FF"/>
                </a:solidFill>
                <a:latin typeface="Chalkduster"/>
                <a:cs typeface="Chalkduster"/>
              </a:rPr>
              <a:t>Eminem’s Guinness World Record!!!</a:t>
            </a:r>
            <a:endParaRPr lang="en-US" sz="4800" dirty="0">
              <a:solidFill>
                <a:srgbClr val="3366FF"/>
              </a:solidFill>
              <a:latin typeface="Chalkduster"/>
              <a:cs typeface="Chalkdus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325" y="192405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Greatest number of words per second in a hit single.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1,560 </a:t>
            </a:r>
            <a:r>
              <a:rPr lang="en-US" dirty="0"/>
              <a:t>words in 6 minutes, 4 </a:t>
            </a:r>
            <a:r>
              <a:rPr lang="en-US" dirty="0" smtClean="0"/>
              <a:t>seconds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1560 words/ 364 second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=</a:t>
            </a:r>
            <a:r>
              <a:rPr lang="en-US" dirty="0" smtClean="0"/>
              <a:t> 4.3 words per second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62574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9224"/>
            <a:ext cx="8229600" cy="582612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In the verse that begins at 4:26,Eminem raps 97 words in 15 seconds — an average of 6.5 words per second.</a:t>
            </a:r>
            <a:br>
              <a:rPr lang="en-US" sz="3600" dirty="0">
                <a:solidFill>
                  <a:srgbClr val="0000FF"/>
                </a:solidFill>
              </a:rPr>
            </a:b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Uh</a:t>
            </a:r>
            <a:r>
              <a:rPr lang="en-US" dirty="0"/>
              <a:t>, summa </a:t>
            </a:r>
            <a:r>
              <a:rPr lang="en-US" dirty="0" err="1"/>
              <a:t>lumma</a:t>
            </a:r>
            <a:r>
              <a:rPr lang="en-US" dirty="0"/>
              <a:t> </a:t>
            </a:r>
            <a:r>
              <a:rPr lang="en-US" dirty="0" err="1"/>
              <a:t>dooma</a:t>
            </a:r>
            <a:r>
              <a:rPr lang="en-US" dirty="0"/>
              <a:t> </a:t>
            </a:r>
            <a:r>
              <a:rPr lang="en-US" dirty="0" err="1"/>
              <a:t>lumma</a:t>
            </a:r>
            <a:r>
              <a:rPr lang="en-US" dirty="0"/>
              <a:t> you assuming I'm a human</a:t>
            </a:r>
          </a:p>
          <a:p>
            <a:pPr marL="0" indent="0">
              <a:buNone/>
            </a:pPr>
            <a:r>
              <a:rPr lang="en-US" dirty="0"/>
              <a:t>What I </a:t>
            </a:r>
            <a:r>
              <a:rPr lang="en-US" dirty="0" err="1"/>
              <a:t>gotta</a:t>
            </a:r>
            <a:r>
              <a:rPr lang="en-US" dirty="0"/>
              <a:t> do to get it through to you I'm superhuman</a:t>
            </a:r>
          </a:p>
          <a:p>
            <a:pPr marL="0" indent="0">
              <a:buNone/>
            </a:pPr>
            <a:r>
              <a:rPr lang="en-US" dirty="0"/>
              <a:t>Innovative and I'm made of rubber, so that anything you say is</a:t>
            </a:r>
          </a:p>
          <a:p>
            <a:pPr marL="0" indent="0">
              <a:buNone/>
            </a:pPr>
            <a:r>
              <a:rPr lang="en-US" dirty="0"/>
              <a:t>Ricochet in off a me and it'll glue to </a:t>
            </a:r>
            <a:r>
              <a:rPr lang="en-US" dirty="0" smtClean="0"/>
              <a:t>you And </a:t>
            </a:r>
            <a:r>
              <a:rPr lang="en-US" dirty="0"/>
              <a:t>I'm devastating more than ever </a:t>
            </a:r>
            <a:r>
              <a:rPr lang="en-US" dirty="0" smtClean="0"/>
              <a:t>demonstrating How </a:t>
            </a:r>
            <a:r>
              <a:rPr lang="en-US" dirty="0"/>
              <a:t>to give a </a:t>
            </a:r>
            <a:r>
              <a:rPr lang="en-US" dirty="0" err="1"/>
              <a:t>motherfuckin</a:t>
            </a:r>
            <a:r>
              <a:rPr lang="en-US" dirty="0"/>
              <a:t>' audience a feeling like it's </a:t>
            </a:r>
            <a:r>
              <a:rPr lang="en-US" dirty="0" smtClean="0"/>
              <a:t>levitating Never </a:t>
            </a:r>
            <a:r>
              <a:rPr lang="en-US" dirty="0"/>
              <a:t>fading, and I know that haters are forever </a:t>
            </a:r>
            <a:r>
              <a:rPr lang="en-US" dirty="0" smtClean="0"/>
              <a:t>waiting For </a:t>
            </a:r>
            <a:r>
              <a:rPr lang="en-US" dirty="0"/>
              <a:t>the day that they can say I fell off, they'll be </a:t>
            </a:r>
            <a:r>
              <a:rPr lang="en-US" dirty="0" smtClean="0"/>
              <a:t>celebrating’ Cause </a:t>
            </a:r>
            <a:r>
              <a:rPr lang="en-US" dirty="0"/>
              <a:t>I know the way to get '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smtClean="0"/>
              <a:t>motivated </a:t>
            </a:r>
            <a:r>
              <a:rPr lang="en-US" dirty="0"/>
              <a:t>I make elevating </a:t>
            </a:r>
            <a:r>
              <a:rPr lang="en-US" dirty="0" smtClean="0"/>
              <a:t>music</a:t>
            </a:r>
            <a:endParaRPr lang="en-US" dirty="0" smtClean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r>
              <a:rPr lang="en-US" dirty="0"/>
              <a:t>—Eminem, </a:t>
            </a:r>
            <a:r>
              <a:rPr lang="en-US" i="1" dirty="0"/>
              <a:t>"Rap </a:t>
            </a:r>
            <a:r>
              <a:rPr lang="en-US" i="1" dirty="0" smtClean="0"/>
              <a:t>God”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884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7646" y="580464"/>
            <a:ext cx="5056095" cy="5948829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halkduster"/>
                <a:cs typeface="Chalkduster"/>
              </a:rPr>
              <a:t>August 27, 2009</a:t>
            </a:r>
            <a:r>
              <a:rPr lang="en-US" sz="2800" b="1" dirty="0">
                <a:solidFill>
                  <a:srgbClr val="FF0000"/>
                </a:solidFill>
                <a:latin typeface="Chalkduster"/>
                <a:cs typeface="Chalkduster"/>
              </a:rPr>
              <a:t/>
            </a:r>
            <a:br>
              <a:rPr lang="en-US" sz="2800" b="1" dirty="0">
                <a:solidFill>
                  <a:srgbClr val="FF0000"/>
                </a:solidFill>
                <a:latin typeface="Chalkduster"/>
                <a:cs typeface="Chalkduster"/>
              </a:rPr>
            </a:br>
            <a:r>
              <a:rPr lang="en-US" sz="2800" b="1" dirty="0">
                <a:solidFill>
                  <a:srgbClr val="FF0000"/>
                </a:solidFill>
                <a:latin typeface="Chalkduster"/>
                <a:cs typeface="Chalkduster"/>
              </a:rPr>
              <a:t/>
            </a:r>
            <a:br>
              <a:rPr lang="en-US" sz="2800" b="1" dirty="0">
                <a:solidFill>
                  <a:srgbClr val="FF0000"/>
                </a:solidFill>
                <a:latin typeface="Chalkduster"/>
                <a:cs typeface="Chalkduster"/>
              </a:rPr>
            </a:br>
            <a:r>
              <a:rPr lang="en-US" sz="2800" b="1" dirty="0" smtClean="0">
                <a:solidFill>
                  <a:srgbClr val="FF0000"/>
                </a:solidFill>
                <a:latin typeface="Chalkduster"/>
                <a:cs typeface="Chalkduster"/>
              </a:rPr>
              <a:t>More Than </a:t>
            </a:r>
            <a:br>
              <a:rPr lang="en-US" sz="2800" b="1" dirty="0" smtClean="0">
                <a:solidFill>
                  <a:srgbClr val="FF0000"/>
                </a:solidFill>
                <a:latin typeface="Chalkduster"/>
                <a:cs typeface="Chalkduster"/>
              </a:rPr>
            </a:br>
            <a:r>
              <a:rPr lang="en-US" sz="2800" b="1" dirty="0" smtClean="0">
                <a:solidFill>
                  <a:srgbClr val="FF0000"/>
                </a:solidFill>
                <a:latin typeface="Chalkduster"/>
                <a:cs typeface="Chalkduster"/>
              </a:rPr>
              <a:t>A Game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b="1" dirty="0"/>
              <a:t>US Billboard Peak:</a:t>
            </a:r>
            <a:br>
              <a:rPr lang="en-US" sz="2800" b="1" dirty="0"/>
            </a:br>
            <a:r>
              <a:rPr lang="en-US" sz="2800" b="1" dirty="0" smtClean="0"/>
              <a:t>#8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/>
              <a:t>US R&amp;B/Hip-Hop </a:t>
            </a:r>
            <a:r>
              <a:rPr lang="en-US" sz="2800" b="1" dirty="0" smtClean="0"/>
              <a:t> </a:t>
            </a:r>
            <a:br>
              <a:rPr lang="en-US" sz="2800" b="1" dirty="0" smtClean="0"/>
            </a:br>
            <a:r>
              <a:rPr lang="en-US" sz="2800" b="1" dirty="0" smtClean="0"/>
              <a:t>Songs</a:t>
            </a:r>
            <a:r>
              <a:rPr lang="en-US" sz="2800" b="1" dirty="0"/>
              <a:t>: #2</a:t>
            </a:r>
            <a:br>
              <a:rPr lang="en-US" sz="2800" b="1" dirty="0"/>
            </a:b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 smtClean="0"/>
              <a:t>US Rap Songs: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/>
              <a:t>#1</a:t>
            </a:r>
            <a:endParaRPr lang="en-US" sz="2800" dirty="0"/>
          </a:p>
        </p:txBody>
      </p:sp>
      <p:pic>
        <p:nvPicPr>
          <p:cNvPr id="4" name="Content Placeholder 3" descr="Forever-Artwork-jameslandin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>
          <a:xfrm>
            <a:off x="-1978213" y="987612"/>
            <a:ext cx="9397300" cy="5168153"/>
          </a:xfrm>
        </p:spPr>
      </p:pic>
    </p:spTree>
    <p:extLst>
      <p:ext uri="{BB962C8B-B14F-4D97-AF65-F5344CB8AC3E}">
        <p14:creationId xmlns:p14="http://schemas.microsoft.com/office/powerpoint/2010/main" val="2157775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784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  <a:latin typeface="Chalkduster"/>
                <a:cs typeface="Chalkduster"/>
              </a:rPr>
              <a:t>Forever Chorus</a:t>
            </a:r>
            <a:endParaRPr lang="en-US" b="1" dirty="0">
              <a:solidFill>
                <a:srgbClr val="660066"/>
              </a:solidFill>
              <a:latin typeface="Chalkduster"/>
              <a:cs typeface="Chalkdus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66909"/>
            <a:ext cx="9144000" cy="54756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It </a:t>
            </a:r>
            <a:r>
              <a:rPr lang="en-US" sz="2800" dirty="0"/>
              <a:t>may not mean nothing </a:t>
            </a:r>
            <a:r>
              <a:rPr lang="en-US" sz="2800" dirty="0">
                <a:solidFill>
                  <a:srgbClr val="FF0000"/>
                </a:solidFill>
              </a:rPr>
              <a:t>to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y'all</a:t>
            </a:r>
          </a:p>
          <a:p>
            <a:pPr marL="0" indent="0">
              <a:buNone/>
            </a:pPr>
            <a:r>
              <a:rPr lang="en-US" sz="2800" dirty="0"/>
              <a:t>But understand nothing was </a:t>
            </a:r>
            <a:r>
              <a:rPr lang="en-US" sz="2800" dirty="0">
                <a:solidFill>
                  <a:srgbClr val="0000FF"/>
                </a:solidFill>
              </a:rPr>
              <a:t>done for me</a:t>
            </a:r>
          </a:p>
          <a:p>
            <a:pPr marL="0" indent="0">
              <a:buNone/>
            </a:pPr>
            <a:r>
              <a:rPr lang="en-US" sz="2800" dirty="0"/>
              <a:t>So I don't plan on stopping </a:t>
            </a:r>
            <a:r>
              <a:rPr lang="en-US" sz="2800" dirty="0">
                <a:solidFill>
                  <a:srgbClr val="FF0000"/>
                </a:solidFill>
              </a:rPr>
              <a:t>at all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00FF"/>
                </a:solidFill>
              </a:rPr>
              <a:t>I want this shit forever mine, ever mine, ever </a:t>
            </a:r>
            <a:r>
              <a:rPr lang="en-US" sz="2800" dirty="0" smtClean="0">
                <a:solidFill>
                  <a:srgbClr val="FF00FF"/>
                </a:solidFill>
              </a:rPr>
              <a:t>mine</a:t>
            </a:r>
          </a:p>
          <a:p>
            <a:pPr marL="0" indent="0">
              <a:buNone/>
            </a:pPr>
            <a:endParaRPr lang="en-US" sz="2800" dirty="0">
              <a:solidFill>
                <a:srgbClr val="FF6600"/>
              </a:solidFill>
            </a:endParaRPr>
          </a:p>
          <a:p>
            <a:pPr marL="0" indent="0">
              <a:buNone/>
            </a:pPr>
            <a:r>
              <a:rPr lang="en-US" sz="2800" dirty="0"/>
              <a:t>I'm shutting shit down in </a:t>
            </a:r>
            <a:r>
              <a:rPr lang="en-US" sz="2800" dirty="0">
                <a:solidFill>
                  <a:srgbClr val="FF0000"/>
                </a:solidFill>
              </a:rPr>
              <a:t>the mall</a:t>
            </a:r>
          </a:p>
          <a:p>
            <a:pPr marL="0" indent="0">
              <a:buNone/>
            </a:pPr>
            <a:r>
              <a:rPr lang="en-US" sz="2800" dirty="0"/>
              <a:t>And telling every girl she the </a:t>
            </a:r>
            <a:r>
              <a:rPr lang="en-US" sz="2800" dirty="0">
                <a:solidFill>
                  <a:srgbClr val="0000FF"/>
                </a:solidFill>
              </a:rPr>
              <a:t>one for me</a:t>
            </a:r>
          </a:p>
          <a:p>
            <a:pPr marL="0" indent="0">
              <a:buNone/>
            </a:pPr>
            <a:r>
              <a:rPr lang="en-US" sz="2800" dirty="0"/>
              <a:t>And I </a:t>
            </a:r>
            <a:r>
              <a:rPr lang="en-US" sz="2800" dirty="0" err="1"/>
              <a:t>ain't</a:t>
            </a:r>
            <a:r>
              <a:rPr lang="en-US" sz="2800" dirty="0"/>
              <a:t> even planning </a:t>
            </a:r>
            <a:r>
              <a:rPr lang="en-US" sz="2800" dirty="0">
                <a:solidFill>
                  <a:srgbClr val="FF0000"/>
                </a:solidFill>
              </a:rPr>
              <a:t>to call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00FF"/>
                </a:solidFill>
              </a:rPr>
              <a:t>I want this shit forever mine, ever mine, ever mine, ever mine</a:t>
            </a:r>
          </a:p>
        </p:txBody>
      </p:sp>
    </p:spTree>
    <p:extLst>
      <p:ext uri="{BB962C8B-B14F-4D97-AF65-F5344CB8AC3E}">
        <p14:creationId xmlns:p14="http://schemas.microsoft.com/office/powerpoint/2010/main" val="1615371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731" y="16075"/>
            <a:ext cx="8229600" cy="68419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Chorus			29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Drake				49 </a:t>
            </a:r>
            <a:r>
              <a:rPr lang="en-US" dirty="0" smtClean="0"/>
              <a:t>(horn at </a:t>
            </a:r>
            <a:r>
              <a:rPr lang="en-US" dirty="0" smtClean="0">
                <a:solidFill>
                  <a:srgbClr val="FF00FF"/>
                </a:solidFill>
              </a:rPr>
              <a:t>25</a:t>
            </a:r>
            <a:r>
              <a:rPr lang="en-US" dirty="0" smtClean="0"/>
              <a:t>; siren at </a:t>
            </a:r>
            <a:r>
              <a:rPr lang="en-US" dirty="0" smtClean="0">
                <a:solidFill>
                  <a:srgbClr val="FF00FF"/>
                </a:solidFill>
              </a:rPr>
              <a:t>36</a:t>
            </a:r>
            <a:r>
              <a:rPr lang="en-US" dirty="0" smtClean="0"/>
              <a:t>)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Chorus			29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Kanye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			59 </a:t>
            </a:r>
            <a:r>
              <a:rPr lang="en-US" dirty="0" smtClean="0"/>
              <a:t>(horn at </a:t>
            </a:r>
            <a:r>
              <a:rPr lang="en-US" dirty="0" smtClean="0">
                <a:solidFill>
                  <a:srgbClr val="FF00FF"/>
                </a:solidFill>
              </a:rPr>
              <a:t>25</a:t>
            </a:r>
            <a:r>
              <a:rPr lang="en-US" dirty="0" smtClean="0"/>
              <a:t>; siren at </a:t>
            </a:r>
            <a:r>
              <a:rPr lang="en-US" dirty="0" smtClean="0">
                <a:solidFill>
                  <a:srgbClr val="FF00FF"/>
                </a:solidFill>
              </a:rPr>
              <a:t>36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		     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10 seconds longer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Chorus			29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8000"/>
                </a:solidFill>
              </a:rPr>
              <a:t>Lil Wayne		49 </a:t>
            </a:r>
            <a:r>
              <a:rPr lang="en-US" dirty="0" smtClean="0"/>
              <a:t>(horn at </a:t>
            </a:r>
            <a:r>
              <a:rPr lang="en-US" dirty="0" smtClean="0">
                <a:solidFill>
                  <a:srgbClr val="FF00FF"/>
                </a:solidFill>
              </a:rPr>
              <a:t>25</a:t>
            </a:r>
            <a:r>
              <a:rPr lang="en-US" dirty="0" smtClean="0"/>
              <a:t>; siren at </a:t>
            </a:r>
            <a:r>
              <a:rPr lang="en-US" dirty="0" smtClean="0">
                <a:solidFill>
                  <a:srgbClr val="FF00FF"/>
                </a:solidFill>
              </a:rPr>
              <a:t>36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Piano loops at certain parts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Chorus			29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800000"/>
                </a:solidFill>
              </a:rPr>
              <a:t>Eminem			49 </a:t>
            </a:r>
            <a:r>
              <a:rPr lang="en-US" dirty="0" smtClean="0"/>
              <a:t>(horn around each quarter)</a:t>
            </a:r>
          </a:p>
          <a:p>
            <a:pPr marL="0" indent="0">
              <a:buNone/>
            </a:pPr>
            <a:r>
              <a:rPr lang="en-US" dirty="0" smtClean="0"/>
              <a:t>					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No siren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Chorus			26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846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nett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285" y="3923483"/>
            <a:ext cx="2794000" cy="2794000"/>
          </a:xfrm>
          <a:prstGeom prst="rect">
            <a:avLst/>
          </a:prstGeom>
        </p:spPr>
      </p:pic>
      <p:pic>
        <p:nvPicPr>
          <p:cNvPr id="6" name="Picture 5" descr="EStree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87"/>
            <a:ext cx="3913340" cy="39002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3218" y="4927565"/>
            <a:ext cx="1579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 1963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3913340" y="549154"/>
            <a:ext cx="12246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1976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5681209" y="5330662"/>
            <a:ext cx="12246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1986</a:t>
            </a:r>
            <a:endParaRPr lang="en-US" sz="4000" dirty="0"/>
          </a:p>
        </p:txBody>
      </p:sp>
      <p:pic>
        <p:nvPicPr>
          <p:cNvPr id="2" name="Picture 1" descr="Take Me Hom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145" y="1245544"/>
            <a:ext cx="4103355" cy="408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679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0200" y="838200"/>
            <a:ext cx="120396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800" y="4114800"/>
            <a:ext cx="12539897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1400" y="381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52400"/>
            <a:ext cx="33862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halkduster"/>
                <a:cs typeface="Chalkduster"/>
              </a:rPr>
              <a:t>An Octave: </a:t>
            </a:r>
          </a:p>
          <a:p>
            <a:r>
              <a:rPr lang="en-US" sz="2400" dirty="0" smtClean="0">
                <a:latin typeface="Chalkduster"/>
                <a:cs typeface="Chalkduster"/>
              </a:rPr>
              <a:t>Period ratio is 2:1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76600" y="22860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                 Example:</a:t>
            </a:r>
            <a:r>
              <a:rPr lang="en-US" sz="2000" dirty="0" smtClean="0"/>
              <a:t> 2 Represents .0038 (period for C)</a:t>
            </a:r>
          </a:p>
          <a:p>
            <a:r>
              <a:rPr lang="en-US" sz="2000" dirty="0" smtClean="0"/>
              <a:t> 		   4 Represents .0076 (period for </a:t>
            </a:r>
            <a:r>
              <a:rPr lang="en-US" sz="2000" smtClean="0"/>
              <a:t>a lower C)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457200" y="30480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latin typeface="Chalkduster"/>
                <a:cs typeface="Chalkduster"/>
              </a:rPr>
              <a:t>A Fifth: </a:t>
            </a:r>
            <a:endParaRPr lang="en-US" sz="2400" dirty="0">
              <a:latin typeface="Chalkduster"/>
              <a:cs typeface="Chalkduster"/>
            </a:endParaRPr>
          </a:p>
          <a:p>
            <a:r>
              <a:rPr lang="en-US" sz="2400" dirty="0">
                <a:latin typeface="Chalkduster"/>
                <a:cs typeface="Chalkduster"/>
              </a:rPr>
              <a:t>Period </a:t>
            </a:r>
            <a:r>
              <a:rPr lang="en-US" sz="2400" dirty="0" smtClean="0">
                <a:latin typeface="Chalkduster"/>
                <a:cs typeface="Chalkduster"/>
              </a:rPr>
              <a:t>ratio is 3:2</a:t>
            </a:r>
            <a:endParaRPr lang="en-US" sz="2400" dirty="0">
              <a:latin typeface="Chalkduster"/>
              <a:cs typeface="Chalkduster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43400" y="3048000"/>
            <a:ext cx="480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Example:</a:t>
            </a:r>
            <a:r>
              <a:rPr lang="en-US" sz="2000" dirty="0"/>
              <a:t> </a:t>
            </a:r>
            <a:r>
              <a:rPr lang="en-US" sz="2000" dirty="0" smtClean="0"/>
              <a:t>3 </a:t>
            </a:r>
            <a:r>
              <a:rPr lang="en-US" sz="2000" dirty="0"/>
              <a:t>Represents .0038 (period for C)</a:t>
            </a:r>
          </a:p>
          <a:p>
            <a:r>
              <a:rPr lang="en-US" sz="2000" dirty="0"/>
              <a:t> 	</a:t>
            </a:r>
            <a:r>
              <a:rPr lang="en-US" sz="2000" dirty="0" smtClean="0"/>
              <a:t> 2 </a:t>
            </a:r>
            <a:r>
              <a:rPr lang="en-US" sz="2000" dirty="0"/>
              <a:t>Represents </a:t>
            </a:r>
            <a:r>
              <a:rPr lang="en-US" sz="2000" dirty="0" smtClean="0"/>
              <a:t>.0025 </a:t>
            </a:r>
            <a:r>
              <a:rPr lang="en-US" sz="2000" dirty="0"/>
              <a:t>(period for G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67120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2094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0" y="4504579"/>
            <a:ext cx="194310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1600" y="0"/>
            <a:ext cx="711031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This represents a major chord.</a:t>
            </a:r>
          </a:p>
          <a:p>
            <a:r>
              <a:rPr lang="en-US" sz="2000" b="1" dirty="0" smtClean="0"/>
              <a:t>Assume the lowest note is Middle C (blue).  Then this is C – E – G.</a:t>
            </a:r>
          </a:p>
          <a:p>
            <a:r>
              <a:rPr lang="en-US" sz="2000" b="1" dirty="0" smtClean="0"/>
              <a:t>12 would represent 4 times .0038 = .0152.</a:t>
            </a:r>
          </a:p>
          <a:p>
            <a:r>
              <a:rPr lang="en-US" sz="2000" b="1" dirty="0" smtClean="0"/>
              <a:t>All three tones match up after .0152 seconds.</a:t>
            </a:r>
          </a:p>
        </p:txBody>
      </p:sp>
      <p:sp>
        <p:nvSpPr>
          <p:cNvPr id="5" name="Rectangle 4"/>
          <p:cNvSpPr/>
          <p:nvPr/>
        </p:nvSpPr>
        <p:spPr>
          <a:xfrm>
            <a:off x="1295400" y="3048000"/>
            <a:ext cx="5105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This represents a </a:t>
            </a:r>
            <a:r>
              <a:rPr lang="en-US" sz="2000" b="1" dirty="0" smtClean="0"/>
              <a:t>minor </a:t>
            </a:r>
            <a:r>
              <a:rPr lang="en-US" sz="2000" b="1" dirty="0"/>
              <a:t>chord</a:t>
            </a:r>
          </a:p>
          <a:p>
            <a:r>
              <a:rPr lang="en-US" sz="2000" b="1" dirty="0"/>
              <a:t>Assume the lowest note is Middle C (blue).  Then this is C – </a:t>
            </a:r>
            <a:r>
              <a:rPr lang="en-US" sz="2000" b="1" dirty="0" smtClean="0"/>
              <a:t>D</a:t>
            </a:r>
            <a:r>
              <a:rPr lang="en-US" sz="2000" b="1" baseline="30000" dirty="0" smtClean="0"/>
              <a:t>#</a:t>
            </a:r>
            <a:r>
              <a:rPr lang="en-US" sz="2000" b="1" dirty="0" smtClean="0"/>
              <a:t> </a:t>
            </a:r>
            <a:r>
              <a:rPr lang="en-US" sz="2000" b="1" dirty="0"/>
              <a:t>– G</a:t>
            </a:r>
            <a:r>
              <a:rPr lang="en-US" sz="2000" b="1" dirty="0" smtClean="0"/>
              <a:t>.</a:t>
            </a:r>
          </a:p>
          <a:p>
            <a:r>
              <a:rPr lang="en-US" sz="2000" b="1" dirty="0" smtClean="0"/>
              <a:t>Tones intersect at .0076, .0123, and .0191.</a:t>
            </a:r>
            <a:endParaRPr lang="en-US" sz="2000" b="1" dirty="0"/>
          </a:p>
          <a:p>
            <a:r>
              <a:rPr lang="en-US" sz="2000" b="1" dirty="0" smtClean="0"/>
              <a:t>All </a:t>
            </a:r>
            <a:r>
              <a:rPr lang="en-US" sz="2000" b="1" dirty="0"/>
              <a:t>three </a:t>
            </a:r>
            <a:r>
              <a:rPr lang="en-US" sz="2000" b="1" dirty="0" smtClean="0"/>
              <a:t>tones </a:t>
            </a:r>
            <a:r>
              <a:rPr lang="en-US" sz="2000" b="1" dirty="0"/>
              <a:t>match up after </a:t>
            </a:r>
            <a:r>
              <a:rPr lang="en-US" sz="2000" b="1" dirty="0" smtClean="0"/>
              <a:t>.0382 seconds.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527544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9580" y="274637"/>
            <a:ext cx="2872772" cy="6318087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halkduster"/>
                <a:cs typeface="Chalkduster"/>
              </a:rPr>
              <a:t>June 28, 1993</a:t>
            </a:r>
            <a:br>
              <a:rPr lang="en-US" sz="2400" b="1" dirty="0" smtClean="0">
                <a:solidFill>
                  <a:srgbClr val="FF0000"/>
                </a:solidFill>
                <a:latin typeface="Chalkduster"/>
                <a:cs typeface="Chalkduster"/>
              </a:rPr>
            </a:br>
            <a:r>
              <a:rPr lang="en-US" sz="2400" b="1" dirty="0">
                <a:solidFill>
                  <a:srgbClr val="FF0000"/>
                </a:solidFill>
                <a:latin typeface="Chalkduster"/>
                <a:cs typeface="Chalkduster"/>
              </a:rPr>
              <a:t/>
            </a:r>
            <a:br>
              <a:rPr lang="en-US" sz="2400" b="1" dirty="0">
                <a:solidFill>
                  <a:srgbClr val="FF0000"/>
                </a:solidFill>
                <a:latin typeface="Chalkduster"/>
                <a:cs typeface="Chalkduster"/>
              </a:rPr>
            </a:br>
            <a:r>
              <a:rPr lang="en-US" sz="2400" b="1" dirty="0" smtClean="0">
                <a:solidFill>
                  <a:srgbClr val="FF0000"/>
                </a:solidFill>
                <a:latin typeface="Chalkduster"/>
                <a:cs typeface="Chalkduster"/>
              </a:rPr>
              <a:t>Dangerous</a:t>
            </a:r>
            <a:r>
              <a:rPr lang="en-US" sz="2400" b="1" dirty="0" smtClean="0">
                <a:solidFill>
                  <a:srgbClr val="FF0000"/>
                </a:solidFill>
              </a:rPr>
              <a:t/>
            </a:r>
            <a:br>
              <a:rPr lang="en-US" sz="2400" b="1" dirty="0" smtClean="0">
                <a:solidFill>
                  <a:srgbClr val="FF0000"/>
                </a:solidFill>
              </a:rPr>
            </a:br>
            <a:r>
              <a:rPr lang="en-US" sz="2400" b="1" dirty="0">
                <a:solidFill>
                  <a:srgbClr val="FF0000"/>
                </a:solidFill>
              </a:rPr>
              <a:t/>
            </a:r>
            <a:br>
              <a:rPr lang="en-US" sz="2400" b="1" dirty="0">
                <a:solidFill>
                  <a:srgbClr val="FF0000"/>
                </a:solidFill>
              </a:rPr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US Billboard Peak: #7</a:t>
            </a:r>
            <a:br>
              <a:rPr lang="en-US" sz="2400" b="1" dirty="0" smtClean="0"/>
            </a:b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 smtClean="0"/>
              <a:t>US</a:t>
            </a:r>
            <a:r>
              <a:rPr lang="en-US" sz="2400" b="1" dirty="0"/>
              <a:t> </a:t>
            </a:r>
            <a:r>
              <a:rPr lang="en-US" sz="2400" b="1" dirty="0" smtClean="0"/>
              <a:t>Pop Songs:</a:t>
            </a:r>
            <a:br>
              <a:rPr lang="en-US" sz="2400" b="1" dirty="0" smtClean="0"/>
            </a:br>
            <a:r>
              <a:rPr lang="en-US" sz="2400" b="1" dirty="0" smtClean="0"/>
              <a:t> #3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US Hot R&amp;B/Hip-Hop Songs: #53</a:t>
            </a:r>
            <a:br>
              <a:rPr lang="en-US" sz="2400" b="1" dirty="0" smtClean="0"/>
            </a:br>
            <a:endParaRPr lang="en-US" sz="2400" b="1" dirty="0"/>
          </a:p>
        </p:txBody>
      </p:sp>
      <p:pic>
        <p:nvPicPr>
          <p:cNvPr id="4" name="Content Placeholder 3" descr="Will_You_be_Ther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>
          <a:xfrm>
            <a:off x="-2433429" y="469666"/>
            <a:ext cx="10817318" cy="5949108"/>
          </a:xfrm>
        </p:spPr>
      </p:pic>
    </p:spTree>
    <p:extLst>
      <p:ext uri="{BB962C8B-B14F-4D97-AF65-F5344CB8AC3E}">
        <p14:creationId xmlns:p14="http://schemas.microsoft.com/office/powerpoint/2010/main" val="377709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4914</TotalTime>
  <Words>2410</Words>
  <Application>Microsoft Macintosh PowerPoint</Application>
  <PresentationFormat>On-screen Show (4:3)</PresentationFormat>
  <Paragraphs>697</Paragraphs>
  <Slides>66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Office Theme</vt:lpstr>
      <vt:lpstr>PowerPoint Presentation</vt:lpstr>
      <vt:lpstr>The Math of Rock and Pop Music</vt:lpstr>
      <vt:lpstr> </vt:lpstr>
      <vt:lpstr>PowerPoint Presentation</vt:lpstr>
      <vt:lpstr>Combining Ratios</vt:lpstr>
      <vt:lpstr>International Conference in  London, 1939</vt:lpstr>
      <vt:lpstr>PowerPoint Presentation</vt:lpstr>
      <vt:lpstr>PowerPoint Presentation</vt:lpstr>
      <vt:lpstr>June 28, 1993  Dangerous     US Billboard Peak: #7  US Pop Songs:  #3  US Hot R&amp;B/Hip-Hop Songs: #53 </vt:lpstr>
      <vt:lpstr>D Major</vt:lpstr>
      <vt:lpstr>PowerPoint Presentation</vt:lpstr>
      <vt:lpstr>PowerPoint Presentation</vt:lpstr>
      <vt:lpstr>PowerPoint Presentation</vt:lpstr>
      <vt:lpstr>PowerPoint Presentation</vt:lpstr>
      <vt:lpstr>May 26, 2011  Tha Carter IV    US Billboard Peak:  #5  US Rhythmic Peak:  #1  US Hot Rap Songs  #2  </vt:lpstr>
      <vt:lpstr>“How To Love”</vt:lpstr>
      <vt:lpstr>PowerPoint Presentation</vt:lpstr>
      <vt:lpstr>PowerPoint Presentation</vt:lpstr>
      <vt:lpstr>PowerPoint Presentation</vt:lpstr>
      <vt:lpstr>April 7, 2009  In A Perfect World…    US Billboard Peak:  #3  US Hot R&amp;B/Hip-Hop Songs: #1  US Rhythmic:  #1   </vt:lpstr>
      <vt:lpstr>PowerPoint Presentation</vt:lpstr>
      <vt:lpstr>Ne-Yo’s Lyrics</vt:lpstr>
      <vt:lpstr>What It Takes By Aerosmith</vt:lpstr>
      <vt:lpstr>PowerPoint Presentation</vt:lpstr>
      <vt:lpstr>PowerPoint Presentation</vt:lpstr>
      <vt:lpstr>PowerPoint Presentation</vt:lpstr>
      <vt:lpstr>PowerPoint Presentation</vt:lpstr>
      <vt:lpstr>THE CHORUS</vt:lpstr>
      <vt:lpstr>PowerPoint Presentation</vt:lpstr>
      <vt:lpstr>PowerPoint Presentation</vt:lpstr>
      <vt:lpstr>You are the sun                  D – G – B  I am the moon                    E – A – C#  You are the words              G – B – D  I am the tune                       E – A – C# Play me                                 D – D – D </vt:lpstr>
      <vt:lpstr>PowerPoint Presentation</vt:lpstr>
      <vt:lpstr>And Your Bird Can Sing</vt:lpstr>
      <vt:lpstr>PowerPoint Presentation</vt:lpstr>
      <vt:lpstr>PowerPoint Presentation</vt:lpstr>
      <vt:lpstr>PowerPoint Presentation</vt:lpstr>
      <vt:lpstr>I’m Only Sleeping</vt:lpstr>
      <vt:lpstr>PowerPoint Presentation</vt:lpstr>
      <vt:lpstr>Other important songs that use this strategy</vt:lpstr>
      <vt:lpstr>Got To Get You Into My Life</vt:lpstr>
      <vt:lpstr>PowerPoint Presentation</vt:lpstr>
      <vt:lpstr>PowerPoint Presentation</vt:lpstr>
      <vt:lpstr>Influenced by the song</vt:lpstr>
      <vt:lpstr>Tomorrow Never Knows</vt:lpstr>
      <vt:lpstr>The Loops</vt:lpstr>
      <vt:lpstr>Taxman (in connection to Tommorow Never Knows)</vt:lpstr>
      <vt:lpstr>Interesting Facts</vt:lpstr>
      <vt:lpstr>PowerPoint Presentation</vt:lpstr>
      <vt:lpstr>Work It By Missy Elliott</vt:lpstr>
      <vt:lpstr>PowerPoint Presentation</vt:lpstr>
      <vt:lpstr>February 5, 2014  The Marshall Mathers LP 2   Billboard Peak: #45  Hot Rap Songs: #5  Hot R&amp;B/Hip-Hop Songs: #11</vt:lpstr>
      <vt:lpstr>3:2</vt:lpstr>
      <vt:lpstr>Don’t Cha By The Pussycat Dolls</vt:lpstr>
      <vt:lpstr>PowerPoint Presentation</vt:lpstr>
      <vt:lpstr>October 29, 2013  The Marshall Mathers LP 2    US Billboard Peak:  #1  US Hot Rap Songs:  #1  US Hot R&amp;B/Hip-Hop Songs: #1  </vt:lpstr>
      <vt:lpstr>C#     C#  -  E    - G#  6:5 5:4  3:2 B   B   -  D#  - F#  4:3 6:5  8:5 A   A  -   C#  -  E  5:4 6:5  3:2  </vt:lpstr>
      <vt:lpstr>The Monster: Verse 3</vt:lpstr>
      <vt:lpstr>October 2, 2007  Graduation     US Billboard Peak: #7  US Hot Rap Songs: #1  US Hot R&amp;B/Hip-Hop Songs: #3</vt:lpstr>
      <vt:lpstr>September 19, 1983      Thriller</vt:lpstr>
      <vt:lpstr>October 15, 2013  The Marshall Mathers LP 2   US Billboard Peak:  #7  US Hot Rap Songs: #1  US Hot R&amp;B/Hip-Hop Songs: #2</vt:lpstr>
      <vt:lpstr>Eminem’s Guinness World Record!!!</vt:lpstr>
      <vt:lpstr>In the verse that begins at 4:26,Eminem raps 97 words in 15 seconds — an average of 6.5 words per second. </vt:lpstr>
      <vt:lpstr>August 27, 2009  More Than  A Game  US Billboard Peak: #8  US R&amp;B/Hip-Hop   Songs: #2  US Rap Songs: #1</vt:lpstr>
      <vt:lpstr>Forever Chorus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 Salazar</dc:creator>
  <cp:lastModifiedBy>Jose Salazar</cp:lastModifiedBy>
  <cp:revision>75</cp:revision>
  <dcterms:created xsi:type="dcterms:W3CDTF">2017-04-14T20:24:46Z</dcterms:created>
  <dcterms:modified xsi:type="dcterms:W3CDTF">2017-04-21T04:47:26Z</dcterms:modified>
</cp:coreProperties>
</file>