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78" r:id="rId3"/>
    <p:sldId id="269" r:id="rId4"/>
    <p:sldId id="281" r:id="rId5"/>
    <p:sldId id="282" r:id="rId6"/>
    <p:sldId id="287" r:id="rId7"/>
    <p:sldId id="267" r:id="rId8"/>
    <p:sldId id="279" r:id="rId9"/>
    <p:sldId id="266" r:id="rId10"/>
    <p:sldId id="259" r:id="rId11"/>
    <p:sldId id="261" r:id="rId12"/>
    <p:sldId id="260" r:id="rId13"/>
    <p:sldId id="280" r:id="rId14"/>
    <p:sldId id="264" r:id="rId15"/>
    <p:sldId id="257" r:id="rId16"/>
    <p:sldId id="286" r:id="rId17"/>
    <p:sldId id="285" r:id="rId18"/>
    <p:sldId id="284" r:id="rId19"/>
    <p:sldId id="288" r:id="rId20"/>
    <p:sldId id="289" r:id="rId21"/>
    <p:sldId id="297" r:id="rId22"/>
    <p:sldId id="296" r:id="rId23"/>
    <p:sldId id="299" r:id="rId24"/>
    <p:sldId id="300" r:id="rId25"/>
    <p:sldId id="301" r:id="rId26"/>
    <p:sldId id="303" r:id="rId27"/>
    <p:sldId id="302" r:id="rId28"/>
    <p:sldId id="304" r:id="rId29"/>
    <p:sldId id="270" r:id="rId30"/>
    <p:sldId id="273" r:id="rId31"/>
    <p:sldId id="274" r:id="rId32"/>
    <p:sldId id="272" r:id="rId33"/>
    <p:sldId id="271" r:id="rId34"/>
    <p:sldId id="30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74" autoAdjust="0"/>
    <p:restoredTop sz="94660"/>
  </p:normalViewPr>
  <p:slideViewPr>
    <p:cSldViewPr snapToGrid="0" snapToObjects="1">
      <p:cViewPr varScale="1">
        <p:scale>
          <a:sx n="88" d="100"/>
          <a:sy n="88" d="100"/>
        </p:scale>
        <p:origin x="-20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323DC-86BF-3749-8E84-FBD4ADD0C30D}" type="datetimeFigureOut">
              <a:rPr lang="en-US" smtClean="0"/>
              <a:t>12/12/17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A4D10-C352-7840-B11B-63946AF0C9D0}" type="slidenum">
              <a:rPr lang="en-US" smtClean="0"/>
              <a:t>‹#›</a:t>
            </a:fld>
            <a:endParaRPr lang="en-US"/>
          </a:p>
        </p:txBody>
      </p:sp>
    </p:spTree>
    <p:extLst>
      <p:ext uri="{BB962C8B-B14F-4D97-AF65-F5344CB8AC3E}">
        <p14:creationId xmlns:p14="http://schemas.microsoft.com/office/powerpoint/2010/main" val="7097522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A4D10-C352-7840-B11B-63946AF0C9D0}" type="slidenum">
              <a:rPr lang="en-US" smtClean="0"/>
              <a:t>8</a:t>
            </a:fld>
            <a:endParaRPr lang="en-US"/>
          </a:p>
        </p:txBody>
      </p:sp>
    </p:spTree>
    <p:extLst>
      <p:ext uri="{BB962C8B-B14F-4D97-AF65-F5344CB8AC3E}">
        <p14:creationId xmlns:p14="http://schemas.microsoft.com/office/powerpoint/2010/main" val="1551003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A4D10-C352-7840-B11B-63946AF0C9D0}" type="slidenum">
              <a:rPr lang="en-US" smtClean="0"/>
              <a:t>18</a:t>
            </a:fld>
            <a:endParaRPr lang="en-US"/>
          </a:p>
        </p:txBody>
      </p:sp>
    </p:spTree>
    <p:extLst>
      <p:ext uri="{BB962C8B-B14F-4D97-AF65-F5344CB8AC3E}">
        <p14:creationId xmlns:p14="http://schemas.microsoft.com/office/powerpoint/2010/main" val="436351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12/12/17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0" y="797829"/>
            <a:ext cx="6498158" cy="1547485"/>
          </a:xfrm>
        </p:spPr>
        <p:txBody>
          <a:bodyPr/>
          <a:lstStyle/>
          <a:p>
            <a:r>
              <a:rPr lang="en-US" sz="2800" b="1" dirty="0">
                <a:solidFill>
                  <a:schemeClr val="tx1"/>
                </a:solidFill>
              </a:rPr>
              <a:t>Re-thinking Statistical Independence in the Introductory Statistics Course</a:t>
            </a:r>
          </a:p>
        </p:txBody>
      </p:sp>
      <p:sp>
        <p:nvSpPr>
          <p:cNvPr id="3" name="Subtitle 2"/>
          <p:cNvSpPr>
            <a:spLocks noGrp="1"/>
          </p:cNvSpPr>
          <p:nvPr>
            <p:ph type="subTitle" idx="1"/>
          </p:nvPr>
        </p:nvSpPr>
        <p:spPr>
          <a:xfrm>
            <a:off x="1322920" y="2603931"/>
            <a:ext cx="6498159" cy="1216593"/>
          </a:xfrm>
        </p:spPr>
        <p:txBody>
          <a:bodyPr>
            <a:noAutofit/>
          </a:bodyPr>
          <a:lstStyle/>
          <a:p>
            <a:r>
              <a:rPr lang="en-US" sz="2800" dirty="0" smtClean="0">
                <a:solidFill>
                  <a:schemeClr val="tx1"/>
                </a:solidFill>
              </a:rPr>
              <a:t>Lori Maloney, PhD</a:t>
            </a:r>
          </a:p>
          <a:p>
            <a:r>
              <a:rPr lang="en-US" sz="2800" dirty="0" smtClean="0">
                <a:solidFill>
                  <a:schemeClr val="tx1"/>
                </a:solidFill>
              </a:rPr>
              <a:t>Sacramento City College Math Department</a:t>
            </a:r>
          </a:p>
          <a:p>
            <a:r>
              <a:rPr lang="en-US" sz="2800" dirty="0" smtClean="0">
                <a:solidFill>
                  <a:schemeClr val="tx1"/>
                </a:solidFill>
              </a:rPr>
              <a:t>malonel@scc.losrios.edu</a:t>
            </a:r>
          </a:p>
          <a:p>
            <a:pPr marL="285750" indent="-285750" algn="l">
              <a:buFont typeface="Arial"/>
              <a:buChar char="•"/>
            </a:pPr>
            <a:endParaRPr lang="en-US" sz="2800" dirty="0" smtClean="0">
              <a:solidFill>
                <a:schemeClr val="tx1"/>
              </a:solidFill>
            </a:endParaRPr>
          </a:p>
          <a:p>
            <a:pPr marL="285750" indent="-285750" algn="l">
              <a:buFont typeface="Arial"/>
              <a:buChar char="•"/>
            </a:pPr>
            <a:endParaRPr lang="en-US" sz="2800" dirty="0" smtClean="0">
              <a:solidFill>
                <a:schemeClr val="tx1"/>
              </a:solidFill>
            </a:endParaRPr>
          </a:p>
          <a:p>
            <a:pPr marL="285750" indent="-285750" algn="l">
              <a:buFont typeface="Arial"/>
              <a:buChar char="•"/>
            </a:pPr>
            <a:endParaRPr lang="en-US" sz="2800" dirty="0" smtClean="0">
              <a:solidFill>
                <a:schemeClr val="tx1"/>
              </a:solidFill>
            </a:endParaRPr>
          </a:p>
          <a:p>
            <a:pPr marL="285750" indent="-285750" algn="l">
              <a:buFont typeface="Arial"/>
              <a:buChar char="•"/>
            </a:pPr>
            <a:endParaRPr lang="en-US" sz="2800" dirty="0">
              <a:solidFill>
                <a:schemeClr val="tx1"/>
              </a:solidFill>
            </a:endParaRPr>
          </a:p>
        </p:txBody>
      </p:sp>
    </p:spTree>
    <p:extLst>
      <p:ext uri="{BB962C8B-B14F-4D97-AF65-F5344CB8AC3E}">
        <p14:creationId xmlns:p14="http://schemas.microsoft.com/office/powerpoint/2010/main" val="14009285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208" y="0"/>
            <a:ext cx="8042276" cy="1336956"/>
          </a:xfrm>
        </p:spPr>
        <p:txBody>
          <a:bodyPr/>
          <a:lstStyle/>
          <a:p>
            <a:r>
              <a:rPr lang="en-US" sz="3200" b="1" dirty="0" smtClean="0">
                <a:solidFill>
                  <a:srgbClr val="000000"/>
                </a:solidFill>
              </a:rPr>
              <a:t>Teaching Statistics for Social Justice (TSSJ)</a:t>
            </a:r>
            <a:endParaRPr lang="en-US" sz="3200" b="1" dirty="0">
              <a:solidFill>
                <a:srgbClr val="000000"/>
              </a:solidFill>
            </a:endParaRPr>
          </a:p>
        </p:txBody>
      </p:sp>
      <p:sp>
        <p:nvSpPr>
          <p:cNvPr id="3" name="Content Placeholder 2"/>
          <p:cNvSpPr>
            <a:spLocks noGrp="1"/>
          </p:cNvSpPr>
          <p:nvPr>
            <p:ph idx="1"/>
          </p:nvPr>
        </p:nvSpPr>
        <p:spPr>
          <a:xfrm>
            <a:off x="562841" y="1600201"/>
            <a:ext cx="8042276" cy="4343400"/>
          </a:xfrm>
        </p:spPr>
        <p:txBody>
          <a:bodyPr/>
          <a:lstStyle/>
          <a:p>
            <a:r>
              <a:rPr lang="en-US" dirty="0" smtClean="0">
                <a:solidFill>
                  <a:schemeClr val="tx1"/>
                </a:solidFill>
              </a:rPr>
              <a:t>Lesser (2007) defines “TSSJ as the teaching of statistics with  nontrivial inclusion of examples related to (our previously defined version of) social justice, offering opportunities for students to reflect upon the context of  these examples as the learn or apply the associated statistical content.”</a:t>
            </a:r>
          </a:p>
          <a:p>
            <a:r>
              <a:rPr lang="en-US" dirty="0">
                <a:solidFill>
                  <a:schemeClr val="tx1"/>
                </a:solidFill>
              </a:rPr>
              <a:t>Dearth the literature specifically on TSSJ; however there is precedent in the more general realms of teaching using social justice and teaching mathematics using social </a:t>
            </a:r>
            <a:r>
              <a:rPr lang="en-US" dirty="0" smtClean="0">
                <a:solidFill>
                  <a:schemeClr val="tx1"/>
                </a:solidFill>
              </a:rPr>
              <a:t>justice (TMSJ). </a:t>
            </a:r>
            <a:endParaRPr lang="en-US" dirty="0">
              <a:solidFill>
                <a:schemeClr val="tx1"/>
              </a:solidFill>
            </a:endParaRPr>
          </a:p>
          <a:p>
            <a:endParaRPr lang="en-US" dirty="0"/>
          </a:p>
        </p:txBody>
      </p:sp>
    </p:spTree>
    <p:extLst>
      <p:ext uri="{BB962C8B-B14F-4D97-AF65-F5344CB8AC3E}">
        <p14:creationId xmlns:p14="http://schemas.microsoft.com/office/powerpoint/2010/main" val="7669951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15370"/>
          </a:xfrm>
        </p:spPr>
        <p:txBody>
          <a:bodyPr/>
          <a:lstStyle/>
          <a:p>
            <a:r>
              <a:rPr lang="en-US" sz="4000" b="1" dirty="0" smtClean="0">
                <a:solidFill>
                  <a:srgbClr val="000000"/>
                </a:solidFill>
              </a:rPr>
              <a:t>TSSJ </a:t>
            </a:r>
            <a:r>
              <a:rPr lang="en-US" sz="4000" b="1" dirty="0">
                <a:solidFill>
                  <a:srgbClr val="000000"/>
                </a:solidFill>
              </a:rPr>
              <a:t>Goals</a:t>
            </a:r>
            <a:endParaRPr lang="en-US" sz="4000" dirty="0"/>
          </a:p>
        </p:txBody>
      </p:sp>
      <p:sp>
        <p:nvSpPr>
          <p:cNvPr id="3" name="Content Placeholder 2"/>
          <p:cNvSpPr>
            <a:spLocks noGrp="1"/>
          </p:cNvSpPr>
          <p:nvPr>
            <p:ph idx="1"/>
          </p:nvPr>
        </p:nvSpPr>
        <p:spPr>
          <a:xfrm>
            <a:off x="549275" y="1057049"/>
            <a:ext cx="8042276" cy="4886552"/>
          </a:xfrm>
        </p:spPr>
        <p:txBody>
          <a:bodyPr>
            <a:normAutofit fontScale="92500" lnSpcReduction="10000"/>
          </a:bodyPr>
          <a:lstStyle/>
          <a:p>
            <a:r>
              <a:rPr lang="en-US" dirty="0" smtClean="0">
                <a:solidFill>
                  <a:schemeClr val="tx1"/>
                </a:solidFill>
              </a:rPr>
              <a:t>“TSSJ </a:t>
            </a:r>
            <a:r>
              <a:rPr lang="en-US" dirty="0">
                <a:solidFill>
                  <a:schemeClr val="tx1"/>
                </a:solidFill>
              </a:rPr>
              <a:t>can be viewed as a way of teaching statistics that includes the conceptual and computational proficiency goals recommend buy most leading </a:t>
            </a:r>
            <a:r>
              <a:rPr lang="en-US" dirty="0" smtClean="0">
                <a:solidFill>
                  <a:schemeClr val="tx1"/>
                </a:solidFill>
              </a:rPr>
              <a:t>statistics </a:t>
            </a:r>
            <a:r>
              <a:rPr lang="en-US" dirty="0">
                <a:solidFill>
                  <a:schemeClr val="tx1"/>
                </a:solidFill>
              </a:rPr>
              <a:t>educators, but also has a critical perspective that incorporates and facilitates awareness of issues of social justice and prepares students not only to be competitive workers in the economy but also engaged participants in a democracy, able to be critically reflective about the role statistics has played and can play in our society</a:t>
            </a:r>
            <a:r>
              <a:rPr lang="en-US" dirty="0" smtClean="0">
                <a:solidFill>
                  <a:schemeClr val="tx1"/>
                </a:solidFill>
              </a:rPr>
              <a:t>.” </a:t>
            </a:r>
            <a:r>
              <a:rPr lang="en-US" dirty="0">
                <a:solidFill>
                  <a:schemeClr val="tx1"/>
                </a:solidFill>
              </a:rPr>
              <a:t>(Lesser, 2007, p. 3</a:t>
            </a:r>
            <a:r>
              <a:rPr lang="en-US" dirty="0" smtClean="0">
                <a:solidFill>
                  <a:schemeClr val="tx1"/>
                </a:solidFill>
              </a:rPr>
              <a:t>)</a:t>
            </a:r>
          </a:p>
          <a:p>
            <a:r>
              <a:rPr lang="en-US" dirty="0">
                <a:solidFill>
                  <a:schemeClr val="tx1"/>
                </a:solidFill>
              </a:rPr>
              <a:t>Specifically, the datasets that form these “social justice contexts” have not been fully tapped as a means to unpack the ways TSSJ can potentially lead students to achieve the stated dual statistics and social justice goals. </a:t>
            </a:r>
          </a:p>
          <a:p>
            <a:pPr marL="0" indent="0">
              <a:buNone/>
            </a:pPr>
            <a:endParaRPr lang="en-US" dirty="0"/>
          </a:p>
        </p:txBody>
      </p:sp>
    </p:spTree>
    <p:extLst>
      <p:ext uri="{BB962C8B-B14F-4D97-AF65-F5344CB8AC3E}">
        <p14:creationId xmlns:p14="http://schemas.microsoft.com/office/powerpoint/2010/main" val="28261251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6486"/>
          </a:xfrm>
        </p:spPr>
        <p:txBody>
          <a:bodyPr/>
          <a:lstStyle/>
          <a:p>
            <a:r>
              <a:rPr lang="en-US" sz="1800" b="1" dirty="0" smtClean="0">
                <a:solidFill>
                  <a:srgbClr val="000000"/>
                </a:solidFill>
              </a:rPr>
              <a:t>TMSJ Goals and Objectives</a:t>
            </a:r>
            <a:endParaRPr lang="en-US" sz="1800" b="1" dirty="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9069468"/>
              </p:ext>
            </p:extLst>
          </p:nvPr>
        </p:nvGraphicFramePr>
        <p:xfrm>
          <a:off x="549275" y="1600200"/>
          <a:ext cx="8042276" cy="2844800"/>
        </p:xfrm>
        <a:graphic>
          <a:graphicData uri="http://schemas.openxmlformats.org/drawingml/2006/table">
            <a:tbl>
              <a:tblPr firstRow="1" bandRow="1">
                <a:tableStyleId>{5C22544A-7EE6-4342-B048-85BDC9FD1C3A}</a:tableStyleId>
              </a:tblPr>
              <a:tblGrid>
                <a:gridCol w="4021138">
                  <a:extLst>
                    <a:ext uri="{9D8B030D-6E8A-4147-A177-3AD203B41FA5}">
                      <a16:colId xmlns:a16="http://schemas.microsoft.com/office/drawing/2014/main" xmlns="" val="20000"/>
                    </a:ext>
                  </a:extLst>
                </a:gridCol>
                <a:gridCol w="4021138">
                  <a:extLst>
                    <a:ext uri="{9D8B030D-6E8A-4147-A177-3AD203B41FA5}">
                      <a16:colId xmlns:a16="http://schemas.microsoft.com/office/drawing/2014/main" xmlns="" val="20001"/>
                    </a:ext>
                  </a:extLst>
                </a:gridCol>
              </a:tblGrid>
              <a:tr h="370840">
                <a:tc>
                  <a:txBody>
                    <a:bodyPr/>
                    <a:lstStyle/>
                    <a:p>
                      <a:r>
                        <a:rPr lang="en-US" sz="2400" b="1" kern="1200" dirty="0" smtClean="0">
                          <a:solidFill>
                            <a:schemeClr val="lt1"/>
                          </a:solidFill>
                          <a:effectLst/>
                          <a:latin typeface="+mn-lt"/>
                          <a:ea typeface="+mn-ea"/>
                          <a:cs typeface="+mn-cs"/>
                        </a:rPr>
                        <a:t>Goals of Teaching for Social Justice </a:t>
                      </a:r>
                      <a:endParaRPr lang="en-US" sz="2400" dirty="0"/>
                    </a:p>
                  </a:txBody>
                  <a:tcPr/>
                </a:tc>
                <a:tc>
                  <a:txBody>
                    <a:bodyPr/>
                    <a:lstStyle/>
                    <a:p>
                      <a:r>
                        <a:rPr lang="en-US" sz="1800" b="1" kern="1200" dirty="0" smtClean="0">
                          <a:solidFill>
                            <a:schemeClr val="lt1"/>
                          </a:solidFill>
                          <a:effectLst/>
                          <a:latin typeface="+mn-lt"/>
                          <a:ea typeface="+mn-ea"/>
                          <a:cs typeface="+mn-cs"/>
                        </a:rPr>
                        <a:t>Specific Mathematics-Related Objectives </a:t>
                      </a:r>
                      <a:endParaRPr lang="en-US" dirty="0"/>
                    </a:p>
                  </a:txBody>
                  <a:tcPr/>
                </a:tc>
                <a:extLst>
                  <a:ext uri="{0D108BD9-81ED-4DB2-BD59-A6C34878D82A}">
                    <a16:rowId xmlns:a16="http://schemas.microsoft.com/office/drawing/2014/main" xmlns="" val="10000"/>
                  </a:ext>
                </a:extLst>
              </a:tr>
              <a:tr h="370840">
                <a:tc>
                  <a:txBody>
                    <a:bodyPr/>
                    <a:lstStyle/>
                    <a:p>
                      <a:r>
                        <a:rPr lang="en-US" sz="1800" kern="1200" dirty="0" smtClean="0">
                          <a:solidFill>
                            <a:schemeClr val="dk1"/>
                          </a:solidFill>
                          <a:effectLst/>
                          <a:latin typeface="+mn-lt"/>
                          <a:ea typeface="+mn-ea"/>
                          <a:cs typeface="+mn-cs"/>
                        </a:rPr>
                        <a:t>Develop Sociopolitical Consciousness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 Read the World Using Mathematics</a:t>
                      </a:r>
                      <a:r>
                        <a:rPr lang="en-US" dirty="0" smtClean="0">
                          <a:effectLst/>
                        </a:rPr>
                        <a:t> </a:t>
                      </a:r>
                      <a:endParaRPr lang="en-US" dirty="0"/>
                    </a:p>
                  </a:txBody>
                  <a:tcPr/>
                </a:tc>
                <a:extLst>
                  <a:ext uri="{0D108BD9-81ED-4DB2-BD59-A6C34878D82A}">
                    <a16:rowId xmlns:a16="http://schemas.microsoft.com/office/drawing/2014/main" xmlns="" val="10001"/>
                  </a:ext>
                </a:extLst>
              </a:tr>
              <a:tr h="370840">
                <a:tc>
                  <a:txBody>
                    <a:bodyPr/>
                    <a:lstStyle/>
                    <a:p>
                      <a:r>
                        <a:rPr lang="en-US" sz="1800" kern="1200" dirty="0" smtClean="0">
                          <a:solidFill>
                            <a:schemeClr val="dk1"/>
                          </a:solidFill>
                          <a:effectLst/>
                          <a:latin typeface="+mn-lt"/>
                          <a:ea typeface="+mn-ea"/>
                          <a:cs typeface="+mn-cs"/>
                        </a:rPr>
                        <a:t>Develop Sense of Agency	</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Develop Mathematical Power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2"/>
                  </a:ext>
                </a:extLst>
              </a:tr>
              <a:tr h="370840">
                <a:tc>
                  <a:txBody>
                    <a:bodyPr/>
                    <a:lstStyle/>
                    <a:p>
                      <a:r>
                        <a:rPr lang="en-US" sz="1800" kern="1200" dirty="0" smtClean="0">
                          <a:solidFill>
                            <a:schemeClr val="dk1"/>
                          </a:solidFill>
                          <a:effectLst/>
                          <a:latin typeface="+mn-lt"/>
                          <a:ea typeface="+mn-ea"/>
                          <a:cs typeface="+mn-cs"/>
                        </a:rPr>
                        <a:t>Develop Positive Social/Cultural Identities		</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Change Dispositions Toward Mathematics</a:t>
                      </a:r>
                      <a:r>
                        <a:rPr lang="en-US" dirty="0" smtClean="0">
                          <a:effectLst/>
                        </a:rPr>
                        <a:t> </a:t>
                      </a:r>
                      <a:endParaRPr lang="en-US" dirty="0"/>
                    </a:p>
                  </a:txBody>
                  <a:tcPr/>
                </a:tc>
                <a:extLst>
                  <a:ext uri="{0D108BD9-81ED-4DB2-BD59-A6C34878D82A}">
                    <a16:rowId xmlns:a16="http://schemas.microsoft.com/office/drawing/2014/main" xmlns="" val="10003"/>
                  </a:ext>
                </a:extLst>
              </a:tr>
              <a:tr h="370840">
                <a:tc>
                  <a:txBody>
                    <a:bodyPr/>
                    <a:lstStyle/>
                    <a:p>
                      <a:r>
                        <a:rPr lang="en-US" dirty="0" smtClean="0"/>
                        <a:t>{From Gutstein (2003, p.44)}</a:t>
                      </a:r>
                      <a:endParaRPr lang="en-US" dirty="0"/>
                    </a:p>
                  </a:txBody>
                  <a:tcPr/>
                </a:tc>
                <a:tc>
                  <a:txBody>
                    <a:bodyPr/>
                    <a:lstStyle/>
                    <a:p>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677187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59042"/>
          </a:xfrm>
        </p:spPr>
        <p:txBody>
          <a:bodyPr/>
          <a:lstStyle/>
          <a:p>
            <a:r>
              <a:rPr lang="en-US" sz="4000" dirty="0" smtClean="0">
                <a:solidFill>
                  <a:schemeClr val="tx1"/>
                </a:solidFill>
              </a:rPr>
              <a:t>Social </a:t>
            </a:r>
            <a:r>
              <a:rPr lang="en-US" sz="4000" dirty="0">
                <a:solidFill>
                  <a:schemeClr val="tx1"/>
                </a:solidFill>
              </a:rPr>
              <a:t>Justice Context (SJC) </a:t>
            </a:r>
          </a:p>
        </p:txBody>
      </p:sp>
      <p:sp>
        <p:nvSpPr>
          <p:cNvPr id="4" name="Content Placeholder 2"/>
          <p:cNvSpPr>
            <a:spLocks noGrp="1"/>
          </p:cNvSpPr>
          <p:nvPr>
            <p:ph idx="1"/>
          </p:nvPr>
        </p:nvSpPr>
        <p:spPr>
          <a:xfrm>
            <a:off x="549275" y="889001"/>
            <a:ext cx="8042276" cy="4343400"/>
          </a:xfrm>
        </p:spPr>
        <p:txBody>
          <a:bodyPr>
            <a:noAutofit/>
          </a:bodyPr>
          <a:lstStyle/>
          <a:p>
            <a:pPr marL="0" indent="0">
              <a:buNone/>
            </a:pPr>
            <a:r>
              <a:rPr lang="en-US" dirty="0" smtClean="0">
                <a:solidFill>
                  <a:schemeClr val="tx1"/>
                </a:solidFill>
              </a:rPr>
              <a:t>I created a term called a Social </a:t>
            </a:r>
            <a:r>
              <a:rPr lang="en-US" dirty="0">
                <a:solidFill>
                  <a:schemeClr val="tx1"/>
                </a:solidFill>
              </a:rPr>
              <a:t>J</a:t>
            </a:r>
            <a:r>
              <a:rPr lang="en-US" dirty="0" smtClean="0">
                <a:solidFill>
                  <a:schemeClr val="tx1"/>
                </a:solidFill>
              </a:rPr>
              <a:t>ustice Context (SJC), which would have the following characteristics:</a:t>
            </a:r>
          </a:p>
          <a:p>
            <a:pPr marL="0" indent="0">
              <a:buNone/>
            </a:pPr>
            <a:r>
              <a:rPr lang="en-US" dirty="0" smtClean="0">
                <a:solidFill>
                  <a:schemeClr val="tx1"/>
                </a:solidFill>
              </a:rPr>
              <a:t>1. It is situated in a real-world context.</a:t>
            </a:r>
          </a:p>
          <a:p>
            <a:pPr marL="0" indent="0">
              <a:buNone/>
            </a:pPr>
            <a:r>
              <a:rPr lang="en-US" dirty="0" smtClean="0">
                <a:solidFill>
                  <a:schemeClr val="tx1"/>
                </a:solidFill>
              </a:rPr>
              <a:t>2. It shows a radical departure away  from the equitable or just situation.</a:t>
            </a:r>
          </a:p>
          <a:p>
            <a:pPr marL="0" indent="0">
              <a:buNone/>
            </a:pPr>
            <a:r>
              <a:rPr lang="en-US" dirty="0" smtClean="0">
                <a:solidFill>
                  <a:schemeClr val="tx1"/>
                </a:solidFill>
              </a:rPr>
              <a:t>3. It affords the appropriate mathematical rigor for the statistical construct being studied.</a:t>
            </a:r>
            <a:endParaRPr lang="en-US" dirty="0">
              <a:solidFill>
                <a:schemeClr val="tx1"/>
              </a:solidFill>
            </a:endParaRPr>
          </a:p>
          <a:p>
            <a:pPr marL="0" indent="0">
              <a:buNone/>
            </a:pPr>
            <a:r>
              <a:rPr lang="en-US" dirty="0" smtClean="0">
                <a:solidFill>
                  <a:schemeClr val="tx1"/>
                </a:solidFill>
              </a:rPr>
              <a:t>4. It is supported by instruction that can increase students’ awareness of and ability to evaluate social justice issues. </a:t>
            </a:r>
            <a:endParaRPr lang="en-US" dirty="0">
              <a:solidFill>
                <a:schemeClr val="tx1"/>
              </a:solidFill>
            </a:endParaRPr>
          </a:p>
        </p:txBody>
      </p:sp>
    </p:spTree>
    <p:extLst>
      <p:ext uri="{BB962C8B-B14F-4D97-AF65-F5344CB8AC3E}">
        <p14:creationId xmlns:p14="http://schemas.microsoft.com/office/powerpoint/2010/main" val="41678973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57154"/>
          </a:xfrm>
        </p:spPr>
        <p:txBody>
          <a:bodyPr/>
          <a:lstStyle/>
          <a:p>
            <a:r>
              <a:rPr lang="en-US" sz="2800" b="1" dirty="0" smtClean="0">
                <a:solidFill>
                  <a:srgbClr val="000000"/>
                </a:solidFill>
              </a:rPr>
              <a:t>Statistical  Tasks</a:t>
            </a:r>
            <a:endParaRPr lang="en-US" sz="2800" b="1" dirty="0">
              <a:solidFill>
                <a:srgbClr val="000000"/>
              </a:solidFill>
            </a:endParaRPr>
          </a:p>
        </p:txBody>
      </p:sp>
      <p:sp>
        <p:nvSpPr>
          <p:cNvPr id="3" name="Content Placeholder 2"/>
          <p:cNvSpPr>
            <a:spLocks noGrp="1"/>
          </p:cNvSpPr>
          <p:nvPr>
            <p:ph idx="1"/>
          </p:nvPr>
        </p:nvSpPr>
        <p:spPr>
          <a:xfrm>
            <a:off x="549275" y="759692"/>
            <a:ext cx="8042276" cy="5183909"/>
          </a:xfrm>
        </p:spPr>
        <p:txBody>
          <a:bodyPr>
            <a:normAutofit fontScale="92500" lnSpcReduction="10000"/>
          </a:bodyPr>
          <a:lstStyle/>
          <a:p>
            <a:r>
              <a:rPr lang="en-US" sz="2800" dirty="0" smtClean="0">
                <a:solidFill>
                  <a:schemeClr val="tx1"/>
                </a:solidFill>
              </a:rPr>
              <a:t>Pre-assessment: Supermarket Employee Problem</a:t>
            </a:r>
          </a:p>
          <a:p>
            <a:r>
              <a:rPr lang="en-US" sz="2800" dirty="0" smtClean="0">
                <a:solidFill>
                  <a:schemeClr val="tx1"/>
                </a:solidFill>
              </a:rPr>
              <a:t>Whole–class Discussion: Race and the </a:t>
            </a:r>
            <a:r>
              <a:rPr lang="en-US" sz="2800" dirty="0">
                <a:solidFill>
                  <a:schemeClr val="tx1"/>
                </a:solidFill>
              </a:rPr>
              <a:t>D</a:t>
            </a:r>
            <a:r>
              <a:rPr lang="en-US" sz="2800" dirty="0" smtClean="0">
                <a:solidFill>
                  <a:schemeClr val="tx1"/>
                </a:solidFill>
              </a:rPr>
              <a:t>eath Penalty</a:t>
            </a:r>
          </a:p>
          <a:p>
            <a:r>
              <a:rPr lang="en-US" sz="2800" dirty="0" smtClean="0">
                <a:solidFill>
                  <a:schemeClr val="tx1"/>
                </a:solidFill>
              </a:rPr>
              <a:t>Group Work: Race and Difficulty Paying for Basic Necessities</a:t>
            </a:r>
          </a:p>
          <a:p>
            <a:r>
              <a:rPr lang="en-US" sz="2800" dirty="0" smtClean="0">
                <a:solidFill>
                  <a:schemeClr val="tx1"/>
                </a:solidFill>
              </a:rPr>
              <a:t>Project: Firefighters’ Promotional Exam</a:t>
            </a:r>
          </a:p>
          <a:p>
            <a:r>
              <a:rPr lang="en-US" sz="2800" dirty="0" smtClean="0">
                <a:solidFill>
                  <a:schemeClr val="tx1"/>
                </a:solidFill>
              </a:rPr>
              <a:t>Final Exam: </a:t>
            </a:r>
            <a:r>
              <a:rPr lang="en-US" sz="2800" dirty="0">
                <a:solidFill>
                  <a:schemeClr val="tx1"/>
                </a:solidFill>
              </a:rPr>
              <a:t>Supermarket Employee </a:t>
            </a:r>
            <a:r>
              <a:rPr lang="en-US" sz="2800" dirty="0" smtClean="0">
                <a:solidFill>
                  <a:schemeClr val="tx1"/>
                </a:solidFill>
              </a:rPr>
              <a:t>Problem (re-visited)</a:t>
            </a:r>
          </a:p>
          <a:p>
            <a:r>
              <a:rPr lang="en-US" sz="2800" dirty="0" smtClean="0">
                <a:solidFill>
                  <a:schemeClr val="tx1"/>
                </a:solidFill>
              </a:rPr>
              <a:t>Interviews of Focal Students</a:t>
            </a:r>
          </a:p>
          <a:p>
            <a:endParaRPr lang="en-US" dirty="0" smtClean="0"/>
          </a:p>
          <a:p>
            <a:endParaRPr lang="en-US" dirty="0" smtClean="0"/>
          </a:p>
          <a:p>
            <a:endParaRPr lang="en-US" dirty="0"/>
          </a:p>
        </p:txBody>
      </p:sp>
    </p:spTree>
    <p:extLst>
      <p:ext uri="{BB962C8B-B14F-4D97-AF65-F5344CB8AC3E}">
        <p14:creationId xmlns:p14="http://schemas.microsoft.com/office/powerpoint/2010/main" val="40639417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2254"/>
            <a:ext cx="8042276" cy="589356"/>
          </a:xfrm>
        </p:spPr>
        <p:txBody>
          <a:bodyPr>
            <a:noAutofit/>
          </a:bodyPr>
          <a:lstStyle/>
          <a:p>
            <a:r>
              <a:rPr lang="en-US" sz="2400" dirty="0" smtClean="0">
                <a:solidFill>
                  <a:schemeClr val="tx1"/>
                </a:solidFill>
              </a:rPr>
              <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800" dirty="0" smtClean="0">
                <a:solidFill>
                  <a:schemeClr val="tx1"/>
                </a:solidFill>
              </a:rPr>
              <a:t>Pre-assessment</a:t>
            </a:r>
            <a:r>
              <a:rPr lang="en-US" sz="2800" dirty="0">
                <a:solidFill>
                  <a:schemeClr val="tx1"/>
                </a:solidFill>
              </a:rPr>
              <a:t>: Supermarket Employees Task</a:t>
            </a:r>
            <a:r>
              <a:rPr lang="en-US" sz="1800" b="1" dirty="0"/>
              <a:t/>
            </a:r>
            <a:br>
              <a:rPr lang="en-US" sz="1800" b="1" dirty="0"/>
            </a:br>
            <a:endParaRPr lang="en-US" sz="1800" b="1" dirty="0">
              <a:solidFill>
                <a:srgbClr val="000000"/>
              </a:solidFill>
            </a:endParaRPr>
          </a:p>
        </p:txBody>
      </p:sp>
      <p:sp>
        <p:nvSpPr>
          <p:cNvPr id="3" name="Content Placeholder 2"/>
          <p:cNvSpPr>
            <a:spLocks noGrp="1"/>
          </p:cNvSpPr>
          <p:nvPr>
            <p:ph idx="1"/>
          </p:nvPr>
        </p:nvSpPr>
        <p:spPr>
          <a:xfrm>
            <a:off x="549275" y="445151"/>
            <a:ext cx="8042276" cy="4689124"/>
          </a:xfrm>
        </p:spPr>
        <p:txBody>
          <a:bodyPr>
            <a:normAutofit fontScale="92500" lnSpcReduction="20000"/>
          </a:bodyPr>
          <a:lstStyle/>
          <a:p>
            <a:pPr marL="0" indent="0">
              <a:buNone/>
            </a:pPr>
            <a:endParaRPr lang="en-US" dirty="0"/>
          </a:p>
          <a:p>
            <a:r>
              <a:rPr lang="en-US" sz="3000" dirty="0">
                <a:solidFill>
                  <a:schemeClr val="tx1"/>
                </a:solidFill>
              </a:rPr>
              <a:t>The context for this activity concerned gender equality in the workplace, which highlights a social justice issue (</a:t>
            </a:r>
            <a:r>
              <a:rPr lang="en-US" sz="3000" dirty="0" err="1">
                <a:solidFill>
                  <a:schemeClr val="tx1"/>
                </a:solidFill>
              </a:rPr>
              <a:t>Gutstein</a:t>
            </a:r>
            <a:r>
              <a:rPr lang="en-US" sz="3000" dirty="0">
                <a:solidFill>
                  <a:schemeClr val="tx1"/>
                </a:solidFill>
              </a:rPr>
              <a:t>, 2003). </a:t>
            </a:r>
            <a:endParaRPr lang="en-US" sz="3000" dirty="0" smtClean="0">
              <a:solidFill>
                <a:schemeClr val="tx1"/>
              </a:solidFill>
            </a:endParaRPr>
          </a:p>
          <a:p>
            <a:r>
              <a:rPr lang="en-US" sz="3000" dirty="0" smtClean="0">
                <a:solidFill>
                  <a:schemeClr val="tx1"/>
                </a:solidFill>
              </a:rPr>
              <a:t>The </a:t>
            </a:r>
            <a:r>
              <a:rPr lang="en-US" sz="3000" dirty="0">
                <a:solidFill>
                  <a:schemeClr val="tx1"/>
                </a:solidFill>
              </a:rPr>
              <a:t>data also showed a radical departure from the equitable situation. For example, 64% of the supervisors were male while only one-third of the </a:t>
            </a:r>
            <a:r>
              <a:rPr lang="en-US" sz="3000" dirty="0" smtClean="0">
                <a:solidFill>
                  <a:schemeClr val="tx1"/>
                </a:solidFill>
              </a:rPr>
              <a:t>employees </a:t>
            </a:r>
            <a:r>
              <a:rPr lang="en-US" sz="3000" dirty="0">
                <a:solidFill>
                  <a:schemeClr val="tx1"/>
                </a:solidFill>
              </a:rPr>
              <a:t>were male, yet only 36% of the supervisors were female even though two-thirds of the employees were female. </a:t>
            </a:r>
          </a:p>
        </p:txBody>
      </p:sp>
    </p:spTree>
    <p:extLst>
      <p:ext uri="{BB962C8B-B14F-4D97-AF65-F5344CB8AC3E}">
        <p14:creationId xmlns:p14="http://schemas.microsoft.com/office/powerpoint/2010/main" val="26734762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92" y="221446"/>
            <a:ext cx="8042276" cy="589356"/>
          </a:xfrm>
        </p:spPr>
        <p:txBody>
          <a:bodyPr>
            <a:normAutofit fontScale="90000"/>
          </a:bodyPr>
          <a:lstStyle/>
          <a:p>
            <a:r>
              <a:rPr lang="en-US" sz="2400" dirty="0" smtClean="0">
                <a:solidFill>
                  <a:schemeClr val="tx1"/>
                </a:solidFill>
              </a:rPr>
              <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Part 1: Expected Frequencies</a:t>
            </a:r>
            <a:r>
              <a:rPr lang="en-US" sz="1800" b="1" dirty="0"/>
              <a:t/>
            </a:r>
            <a:br>
              <a:rPr lang="en-US" sz="1800" b="1" dirty="0"/>
            </a:br>
            <a:endParaRPr lang="en-US" sz="1800" b="1" dirty="0">
              <a:solidFill>
                <a:srgbClr val="000000"/>
              </a:solidFill>
            </a:endParaRPr>
          </a:p>
        </p:txBody>
      </p:sp>
      <p:sp>
        <p:nvSpPr>
          <p:cNvPr id="3" name="Content Placeholder 2"/>
          <p:cNvSpPr>
            <a:spLocks noGrp="1"/>
          </p:cNvSpPr>
          <p:nvPr>
            <p:ph idx="1"/>
          </p:nvPr>
        </p:nvSpPr>
        <p:spPr>
          <a:xfrm>
            <a:off x="602615" y="676629"/>
            <a:ext cx="8042276" cy="5367303"/>
          </a:xfrm>
        </p:spPr>
        <p:txBody>
          <a:bodyPr/>
          <a:lstStyle/>
          <a:p>
            <a:pPr marL="0" indent="0">
              <a:buNone/>
            </a:pPr>
            <a:r>
              <a:rPr lang="en-GB" dirty="0" smtClean="0">
                <a:solidFill>
                  <a:schemeClr val="tx1"/>
                </a:solidFill>
              </a:rPr>
              <a:t>Table </a:t>
            </a:r>
            <a:r>
              <a:rPr lang="en-GB" dirty="0">
                <a:solidFill>
                  <a:schemeClr val="tx1"/>
                </a:solidFill>
              </a:rPr>
              <a:t>1: ‘Job Category’ and ‘Gender’ for 180 Supermarket </a:t>
            </a:r>
            <a:r>
              <a:rPr lang="en-GB" dirty="0" smtClean="0">
                <a:solidFill>
                  <a:schemeClr val="tx1"/>
                </a:solidFill>
              </a:rPr>
              <a:t>employees.</a:t>
            </a:r>
            <a:endParaRPr lang="en-US" dirty="0">
              <a:solidFill>
                <a:schemeClr val="tx1"/>
              </a:solidFill>
            </a:endParaRPr>
          </a:p>
          <a:p>
            <a:pPr marL="0" indent="0">
              <a:buNone/>
            </a:pPr>
            <a:endParaRPr lang="en-GB"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35680337"/>
              </p:ext>
            </p:extLst>
          </p:nvPr>
        </p:nvGraphicFramePr>
        <p:xfrm>
          <a:off x="1745674" y="2189019"/>
          <a:ext cx="4755262" cy="3840480"/>
        </p:xfrm>
        <a:graphic>
          <a:graphicData uri="http://schemas.openxmlformats.org/drawingml/2006/table">
            <a:tbl>
              <a:tblPr/>
              <a:tblGrid>
                <a:gridCol w="1464402">
                  <a:extLst>
                    <a:ext uri="{9D8B030D-6E8A-4147-A177-3AD203B41FA5}">
                      <a16:colId xmlns:a16="http://schemas.microsoft.com/office/drawing/2014/main" xmlns="" val="2250981432"/>
                    </a:ext>
                  </a:extLst>
                </a:gridCol>
                <a:gridCol w="1202556">
                  <a:extLst>
                    <a:ext uri="{9D8B030D-6E8A-4147-A177-3AD203B41FA5}">
                      <a16:colId xmlns:a16="http://schemas.microsoft.com/office/drawing/2014/main" xmlns="" val="2472614063"/>
                    </a:ext>
                  </a:extLst>
                </a:gridCol>
                <a:gridCol w="1273716">
                  <a:extLst>
                    <a:ext uri="{9D8B030D-6E8A-4147-A177-3AD203B41FA5}">
                      <a16:colId xmlns:a16="http://schemas.microsoft.com/office/drawing/2014/main" xmlns="" val="3162540875"/>
                    </a:ext>
                  </a:extLst>
                </a:gridCol>
                <a:gridCol w="814588">
                  <a:extLst>
                    <a:ext uri="{9D8B030D-6E8A-4147-A177-3AD203B41FA5}">
                      <a16:colId xmlns:a16="http://schemas.microsoft.com/office/drawing/2014/main" xmlns="" val="3762374185"/>
                    </a:ext>
                  </a:extLst>
                </a:gridCol>
              </a:tblGrid>
              <a:tr h="532318">
                <a:tc>
                  <a:txBody>
                    <a:bodyPr/>
                    <a:lstStyle/>
                    <a:p>
                      <a:pPr marL="0">
                        <a:lnSpc>
                          <a:spcPct val="200000"/>
                        </a:lnSpc>
                        <a:spcBef>
                          <a:spcPts val="600"/>
                        </a:spcBef>
                        <a:spcAft>
                          <a:spcPts val="600"/>
                        </a:spcAft>
                        <a:tabLst>
                          <a:tab pos="180340" algn="l"/>
                        </a:tabLst>
                      </a:pPr>
                      <a:r>
                        <a:rPr lang="en-GB" sz="1800" dirty="0">
                          <a:effectLst/>
                          <a:latin typeface="Cambria" panose="020405030504060302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Gender</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dirty="0">
                          <a:effectLst/>
                          <a:latin typeface="Cambria" panose="020405030504060302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4786751"/>
                  </a:ext>
                </a:extLst>
              </a:tr>
              <a:tr h="532318">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Job Category</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dirty="0">
                          <a:effectLst/>
                          <a:latin typeface="Cambria" panose="02040503050406030204" pitchFamily="18" charset="0"/>
                          <a:ea typeface="Times New Roman" panose="02020603050405020304" pitchFamily="18" charset="0"/>
                        </a:rPr>
                        <a:t>Male</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Female</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Total</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58180129"/>
                  </a:ext>
                </a:extLst>
              </a:tr>
              <a:tr h="532318">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Supervisor</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33</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4785529"/>
                  </a:ext>
                </a:extLst>
              </a:tr>
              <a:tr h="532318">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Shelf stacker</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51</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2599487"/>
                  </a:ext>
                </a:extLst>
              </a:tr>
              <a:tr h="532318">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Cashier</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42</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9293934"/>
                  </a:ext>
                </a:extLst>
              </a:tr>
              <a:tr h="532318">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Maintenance</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54</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92514907"/>
                  </a:ext>
                </a:extLst>
              </a:tr>
              <a:tr h="532318">
                <a:tc>
                  <a:txBody>
                    <a:bodyPr/>
                    <a:lstStyle/>
                    <a:p>
                      <a:pPr marL="0">
                        <a:lnSpc>
                          <a:spcPct val="200000"/>
                        </a:lnSpc>
                        <a:spcBef>
                          <a:spcPts val="600"/>
                        </a:spcBef>
                        <a:spcAft>
                          <a:spcPts val="600"/>
                        </a:spcAft>
                        <a:tabLst>
                          <a:tab pos="180340" algn="l"/>
                        </a:tabLst>
                      </a:pPr>
                      <a:r>
                        <a:rPr lang="en-GB" sz="1800" dirty="0">
                          <a:effectLst/>
                          <a:latin typeface="Cambria" panose="02040503050406030204" pitchFamily="18" charset="0"/>
                          <a:ea typeface="Times New Roman" panose="02020603050405020304" pitchFamily="18" charset="0"/>
                        </a:rPr>
                        <a:t>Total</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60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a:effectLst/>
                          <a:latin typeface="Cambria" panose="02040503050406030204" pitchFamily="18" charset="0"/>
                          <a:ea typeface="Times New Roman" panose="02020603050405020304" pitchFamily="18" charset="0"/>
                        </a:rPr>
                        <a:t>120</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600"/>
                        </a:spcBef>
                        <a:spcAft>
                          <a:spcPts val="600"/>
                        </a:spcAft>
                        <a:tabLst>
                          <a:tab pos="180340" algn="l"/>
                        </a:tabLst>
                      </a:pPr>
                      <a:r>
                        <a:rPr lang="en-GB" sz="1800" dirty="0">
                          <a:effectLst/>
                          <a:latin typeface="Cambria" panose="02040503050406030204" pitchFamily="18" charset="0"/>
                          <a:ea typeface="Times New Roman" panose="02020603050405020304" pitchFamily="18" charset="0"/>
                        </a:rPr>
                        <a:t>180</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94657412"/>
                  </a:ext>
                </a:extLst>
              </a:tr>
            </a:tbl>
          </a:graphicData>
        </a:graphic>
      </p:graphicFrame>
    </p:spTree>
    <p:extLst>
      <p:ext uri="{BB962C8B-B14F-4D97-AF65-F5344CB8AC3E}">
        <p14:creationId xmlns:p14="http://schemas.microsoft.com/office/powerpoint/2010/main" val="34772737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219885"/>
            <a:ext cx="8042276" cy="1336956"/>
          </a:xfrm>
        </p:spPr>
        <p:txBody>
          <a:bodyPr/>
          <a:lstStyle/>
          <a:p>
            <a:r>
              <a:rPr lang="en-GB" dirty="0"/>
              <a:t> </a:t>
            </a:r>
            <a:r>
              <a:rPr lang="en-GB" sz="2400" u="sng" dirty="0">
                <a:solidFill>
                  <a:schemeClr val="tx1"/>
                </a:solidFill>
              </a:rPr>
              <a:t>Part 2: Observed frequencies</a:t>
            </a:r>
            <a:r>
              <a:rPr lang="en-US" dirty="0"/>
              <a:t/>
            </a:r>
            <a:br>
              <a:rPr lang="en-US" dirty="0"/>
            </a:br>
            <a:endParaRPr lang="en-US" dirty="0"/>
          </a:p>
        </p:txBody>
      </p:sp>
      <p:sp>
        <p:nvSpPr>
          <p:cNvPr id="6" name="Content Placeholder 5"/>
          <p:cNvSpPr>
            <a:spLocks noGrp="1"/>
          </p:cNvSpPr>
          <p:nvPr>
            <p:ph idx="1"/>
          </p:nvPr>
        </p:nvSpPr>
        <p:spPr>
          <a:xfrm>
            <a:off x="549274" y="903604"/>
            <a:ext cx="8042276" cy="4343400"/>
          </a:xfrm>
        </p:spPr>
        <p:txBody>
          <a:bodyPr/>
          <a:lstStyle/>
          <a:p>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25070183"/>
              </p:ext>
            </p:extLst>
          </p:nvPr>
        </p:nvGraphicFramePr>
        <p:xfrm>
          <a:off x="1594802" y="2017987"/>
          <a:ext cx="5424834" cy="4630813"/>
        </p:xfrm>
        <a:graphic>
          <a:graphicData uri="http://schemas.openxmlformats.org/drawingml/2006/table">
            <a:tbl>
              <a:tblPr/>
              <a:tblGrid>
                <a:gridCol w="1575211">
                  <a:extLst>
                    <a:ext uri="{9D8B030D-6E8A-4147-A177-3AD203B41FA5}">
                      <a16:colId xmlns:a16="http://schemas.microsoft.com/office/drawing/2014/main" xmlns="" val="2932190032"/>
                    </a:ext>
                  </a:extLst>
                </a:gridCol>
                <a:gridCol w="1400411">
                  <a:extLst>
                    <a:ext uri="{9D8B030D-6E8A-4147-A177-3AD203B41FA5}">
                      <a16:colId xmlns:a16="http://schemas.microsoft.com/office/drawing/2014/main" xmlns="" val="1004085253"/>
                    </a:ext>
                  </a:extLst>
                </a:gridCol>
                <a:gridCol w="1415815">
                  <a:extLst>
                    <a:ext uri="{9D8B030D-6E8A-4147-A177-3AD203B41FA5}">
                      <a16:colId xmlns:a16="http://schemas.microsoft.com/office/drawing/2014/main" xmlns="" val="2378840308"/>
                    </a:ext>
                  </a:extLst>
                </a:gridCol>
                <a:gridCol w="1033397">
                  <a:extLst>
                    <a:ext uri="{9D8B030D-6E8A-4147-A177-3AD203B41FA5}">
                      <a16:colId xmlns:a16="http://schemas.microsoft.com/office/drawing/2014/main" xmlns="" val="2067804443"/>
                    </a:ext>
                  </a:extLst>
                </a:gridCol>
              </a:tblGrid>
              <a:tr h="973213">
                <a:tc>
                  <a:txBody>
                    <a:bodyPr/>
                    <a:lstStyle/>
                    <a:p>
                      <a:pPr marL="0">
                        <a:lnSpc>
                          <a:spcPct val="200000"/>
                        </a:lnSpc>
                        <a:spcBef>
                          <a:spcPts val="0"/>
                        </a:spcBef>
                        <a:spcAft>
                          <a:spcPts val="0"/>
                        </a:spcAft>
                        <a:tabLst>
                          <a:tab pos="180340" algn="l"/>
                        </a:tabLst>
                      </a:pPr>
                      <a:r>
                        <a:rPr lang="en-GB" sz="2000" dirty="0">
                          <a:effectLst/>
                          <a:latin typeface="Cambria" panose="020405030504060302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 </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Gender</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 </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9231865"/>
                  </a:ext>
                </a:extLst>
              </a:tr>
              <a:tr h="435879">
                <a:tc>
                  <a:txBody>
                    <a:bodyPr/>
                    <a:lstStyle/>
                    <a:p>
                      <a:pPr marL="0">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Job Category</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Male</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Female</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Total</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71830451"/>
                  </a:ext>
                </a:extLst>
              </a:tr>
              <a:tr h="435879">
                <a:tc>
                  <a:txBody>
                    <a:bodyPr/>
                    <a:lstStyle/>
                    <a:p>
                      <a:pPr marL="0">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Supervisor</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21</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12</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33</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8297977"/>
                  </a:ext>
                </a:extLst>
              </a:tr>
              <a:tr h="435879">
                <a:tc>
                  <a:txBody>
                    <a:bodyPr/>
                    <a:lstStyle/>
                    <a:p>
                      <a:pPr marL="0">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Shelf stacker</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20</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31</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51</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1556694"/>
                  </a:ext>
                </a:extLst>
              </a:tr>
              <a:tr h="435879">
                <a:tc>
                  <a:txBody>
                    <a:bodyPr/>
                    <a:lstStyle/>
                    <a:p>
                      <a:pPr marL="0">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Cashier</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9</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33</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42</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63753658"/>
                  </a:ext>
                </a:extLst>
              </a:tr>
              <a:tr h="435879">
                <a:tc>
                  <a:txBody>
                    <a:bodyPr/>
                    <a:lstStyle/>
                    <a:p>
                      <a:pPr marL="0">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Janitor</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10</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44</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54</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25983097"/>
                  </a:ext>
                </a:extLst>
              </a:tr>
              <a:tr h="435879">
                <a:tc>
                  <a:txBody>
                    <a:bodyPr/>
                    <a:lstStyle/>
                    <a:p>
                      <a:pPr marL="0">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Total</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60</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a:effectLst/>
                          <a:latin typeface="Cambria" panose="02040503050406030204" pitchFamily="18" charset="0"/>
                          <a:ea typeface="Times New Roman" panose="02020603050405020304" pitchFamily="18" charset="0"/>
                        </a:rPr>
                        <a:t>120</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000" dirty="0">
                          <a:effectLst/>
                          <a:latin typeface="Cambria" panose="02040503050406030204" pitchFamily="18" charset="0"/>
                          <a:ea typeface="Times New Roman" panose="02020603050405020304" pitchFamily="18" charset="0"/>
                        </a:rPr>
                        <a:t>180</a:t>
                      </a:r>
                      <a:endParaRPr lang="en-US" sz="3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4132517"/>
                  </a:ext>
                </a:extLst>
              </a:tr>
            </a:tbl>
          </a:graphicData>
        </a:graphic>
      </p:graphicFrame>
      <p:sp>
        <p:nvSpPr>
          <p:cNvPr id="8" name="Rectangle 2"/>
          <p:cNvSpPr>
            <a:spLocks noChangeArrowheads="1"/>
          </p:cNvSpPr>
          <p:nvPr/>
        </p:nvSpPr>
        <p:spPr bwMode="auto">
          <a:xfrm>
            <a:off x="125179" y="1122130"/>
            <a:ext cx="94179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GB" altLang="en-US"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Table 2: Random sample of 180 staff from the whole workforce of the supermarket chain.</a:t>
            </a:r>
            <a:r>
              <a:rPr kumimoji="0" lang="en-GB" altLang="en-US" sz="12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34970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Supermarket Employees Task Questions</a:t>
            </a:r>
            <a:endParaRPr lang="en-US" sz="4000" dirty="0">
              <a:solidFill>
                <a:schemeClr val="tx1"/>
              </a:solidFill>
            </a:endParaRPr>
          </a:p>
        </p:txBody>
      </p:sp>
      <p:sp>
        <p:nvSpPr>
          <p:cNvPr id="3" name="Content Placeholder 2"/>
          <p:cNvSpPr>
            <a:spLocks noGrp="1"/>
          </p:cNvSpPr>
          <p:nvPr>
            <p:ph sz="half" idx="1"/>
          </p:nvPr>
        </p:nvSpPr>
        <p:spPr/>
        <p:txBody>
          <a:bodyPr>
            <a:normAutofit/>
          </a:bodyPr>
          <a:lstStyle/>
          <a:p>
            <a:r>
              <a:rPr lang="en-GB" u="sng" dirty="0">
                <a:solidFill>
                  <a:schemeClr val="tx1"/>
                </a:solidFill>
              </a:rPr>
              <a:t>Part 1: Expected frequencies </a:t>
            </a:r>
            <a:endParaRPr lang="en-US" dirty="0">
              <a:solidFill>
                <a:schemeClr val="tx1"/>
              </a:solidFill>
            </a:endParaRPr>
          </a:p>
          <a:p>
            <a:r>
              <a:rPr lang="en-GB" dirty="0">
                <a:solidFill>
                  <a:schemeClr val="tx1"/>
                </a:solidFill>
              </a:rPr>
              <a:t>Question #1: Fill in the missing cells of Table 1 to demonstrate the situation in which ‘job category’ and ‘gender’ are unrelated.</a:t>
            </a:r>
            <a:endParaRPr lang="en-US" dirty="0">
              <a:solidFill>
                <a:schemeClr val="tx1"/>
              </a:solidFill>
            </a:endParaRPr>
          </a:p>
          <a:p>
            <a:endParaRPr lang="en-US" dirty="0"/>
          </a:p>
        </p:txBody>
      </p:sp>
      <p:sp>
        <p:nvSpPr>
          <p:cNvPr id="4" name="Content Placeholder 3"/>
          <p:cNvSpPr>
            <a:spLocks noGrp="1"/>
          </p:cNvSpPr>
          <p:nvPr>
            <p:ph sz="half" idx="2"/>
          </p:nvPr>
        </p:nvSpPr>
        <p:spPr/>
        <p:txBody>
          <a:bodyPr>
            <a:normAutofit/>
          </a:bodyPr>
          <a:lstStyle/>
          <a:p>
            <a:pPr eaLnBrk="0" fontAlgn="base" hangingPunct="0">
              <a:spcBef>
                <a:spcPct val="0"/>
              </a:spcBef>
              <a:spcAft>
                <a:spcPct val="0"/>
              </a:spcAft>
              <a:buClrTx/>
              <a:buSzTx/>
              <a:tabLst>
                <a:tab pos="180975" algn="l"/>
              </a:tabLst>
            </a:pPr>
            <a:r>
              <a:rPr lang="en-GB" dirty="0">
                <a:solidFill>
                  <a:schemeClr val="tx1"/>
                </a:solidFill>
              </a:rPr>
              <a:t> </a:t>
            </a:r>
            <a:r>
              <a:rPr lang="en-GB" u="sng" dirty="0">
                <a:solidFill>
                  <a:schemeClr val="tx1"/>
                </a:solidFill>
              </a:rPr>
              <a:t>Part 2: Observed frequencies</a:t>
            </a:r>
            <a:endParaRPr lang="en-US" dirty="0">
              <a:solidFill>
                <a:schemeClr val="tx1"/>
              </a:solidFill>
            </a:endParaRPr>
          </a:p>
          <a:p>
            <a:pPr eaLnBrk="0" fontAlgn="base" hangingPunct="0">
              <a:spcBef>
                <a:spcPct val="0"/>
              </a:spcBef>
              <a:spcAft>
                <a:spcPct val="0"/>
              </a:spcAft>
              <a:buClrTx/>
              <a:buSzTx/>
              <a:tabLst>
                <a:tab pos="180975" algn="l"/>
              </a:tabLst>
            </a:pPr>
            <a:endParaRPr lang="en-GB" altLang="en-US" dirty="0" smtClean="0">
              <a:solidFill>
                <a:schemeClr val="tx1"/>
              </a:solidFill>
              <a:latin typeface="Cambria" panose="02040503050406030204" pitchFamily="18" charset="0"/>
              <a:ea typeface="Times New Roman" panose="02020603050405020304" pitchFamily="18" charset="0"/>
            </a:endParaRPr>
          </a:p>
          <a:p>
            <a:pPr eaLnBrk="0" fontAlgn="base" hangingPunct="0">
              <a:spcBef>
                <a:spcPct val="0"/>
              </a:spcBef>
              <a:spcAft>
                <a:spcPct val="0"/>
              </a:spcAft>
              <a:buClrTx/>
              <a:buSzTx/>
              <a:tabLst>
                <a:tab pos="180975" algn="l"/>
              </a:tabLst>
            </a:pPr>
            <a:r>
              <a:rPr lang="en-GB" altLang="en-US" dirty="0" smtClean="0">
                <a:solidFill>
                  <a:schemeClr val="tx1"/>
                </a:solidFill>
                <a:latin typeface="Cambria" panose="02040503050406030204" pitchFamily="18" charset="0"/>
                <a:ea typeface="Times New Roman" panose="02020603050405020304" pitchFamily="18" charset="0"/>
              </a:rPr>
              <a:t>Question </a:t>
            </a:r>
            <a:r>
              <a:rPr lang="en-GB" altLang="en-US" dirty="0">
                <a:solidFill>
                  <a:schemeClr val="tx1"/>
                </a:solidFill>
                <a:latin typeface="Cambria" panose="02040503050406030204" pitchFamily="18" charset="0"/>
                <a:ea typeface="Times New Roman" panose="02020603050405020304" pitchFamily="18" charset="0"/>
              </a:rPr>
              <a:t>#2: (a) Using the information from the table, do ‘job category’ and ‘gender’ appear to be </a:t>
            </a:r>
            <a:r>
              <a:rPr lang="en-GB" altLang="en-US" dirty="0" smtClean="0">
                <a:solidFill>
                  <a:schemeClr val="tx1"/>
                </a:solidFill>
                <a:latin typeface="Cambria" panose="02040503050406030204" pitchFamily="18" charset="0"/>
                <a:ea typeface="Times New Roman" panose="02020603050405020304" pitchFamily="18" charset="0"/>
              </a:rPr>
              <a:t>related? Explain </a:t>
            </a:r>
            <a:r>
              <a:rPr lang="en-GB" altLang="en-US" dirty="0">
                <a:solidFill>
                  <a:schemeClr val="tx1"/>
                </a:solidFill>
                <a:latin typeface="Cambria" panose="02040503050406030204" pitchFamily="18" charset="0"/>
                <a:ea typeface="Times New Roman" panose="02020603050405020304" pitchFamily="18" charset="0"/>
              </a:rPr>
              <a:t>the reasoning you used to justify your conclusion</a:t>
            </a:r>
            <a:r>
              <a:rPr lang="en-GB" altLang="en-US" dirty="0" smtClean="0">
                <a:solidFill>
                  <a:schemeClr val="tx1"/>
                </a:solidFill>
                <a:latin typeface="Cambria" panose="02040503050406030204" pitchFamily="18" charset="0"/>
                <a:ea typeface="Times New Roman" panose="02020603050405020304" pitchFamily="18" charset="0"/>
              </a:rPr>
              <a:t>.</a:t>
            </a:r>
          </a:p>
          <a:p>
            <a:pPr eaLnBrk="0" fontAlgn="base" hangingPunct="0">
              <a:spcBef>
                <a:spcPct val="0"/>
              </a:spcBef>
              <a:spcAft>
                <a:spcPct val="0"/>
              </a:spcAft>
              <a:buClrTx/>
              <a:buSzTx/>
              <a:tabLst>
                <a:tab pos="180975" algn="l"/>
              </a:tabLst>
            </a:pPr>
            <a:endParaRPr lang="en-US" altLang="en-US" sz="800" dirty="0">
              <a:solidFill>
                <a:schemeClr val="tx1"/>
              </a:solidFill>
            </a:endParaRPr>
          </a:p>
          <a:p>
            <a:pPr eaLnBrk="0" fontAlgn="base" hangingPunct="0">
              <a:spcBef>
                <a:spcPct val="0"/>
              </a:spcBef>
              <a:spcAft>
                <a:spcPct val="0"/>
              </a:spcAft>
              <a:buClrTx/>
              <a:buSzTx/>
              <a:tabLst>
                <a:tab pos="180975" algn="l"/>
              </a:tabLst>
            </a:pPr>
            <a:r>
              <a:rPr lang="en-GB" altLang="en-US" dirty="0">
                <a:solidFill>
                  <a:schemeClr val="tx1"/>
                </a:solidFill>
                <a:latin typeface="Cambria" panose="02040503050406030204" pitchFamily="18" charset="0"/>
                <a:ea typeface="Times New Roman" panose="02020603050405020304" pitchFamily="18" charset="0"/>
              </a:rPr>
              <a:t>(b) Write a sentence that summarizes what you found in part (a) as it relates to the real-world problem.</a:t>
            </a:r>
            <a:endParaRPr lang="en-US" altLang="en-US" sz="800" dirty="0">
              <a:solidFill>
                <a:schemeClr val="tx1"/>
              </a:solidFill>
            </a:endParaRPr>
          </a:p>
          <a:p>
            <a:endParaRPr lang="en-US" dirty="0"/>
          </a:p>
        </p:txBody>
      </p:sp>
    </p:spTree>
    <p:extLst>
      <p:ext uri="{BB962C8B-B14F-4D97-AF65-F5344CB8AC3E}">
        <p14:creationId xmlns:p14="http://schemas.microsoft.com/office/powerpoint/2010/main" val="22510482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The </a:t>
            </a:r>
            <a:r>
              <a:rPr lang="en-US" dirty="0">
                <a:solidFill>
                  <a:schemeClr val="tx1"/>
                </a:solidFill>
              </a:rPr>
              <a:t>second activity is a whole class discussion around a set of contingency table tasks regarding a Supreme Court case, which analyzed 2475 Capital cases by comparing the two dichotomous variables “race of victim” and “outcome of trial”. </a:t>
            </a:r>
            <a:endParaRPr lang="en-US" dirty="0" smtClean="0">
              <a:solidFill>
                <a:schemeClr val="tx1"/>
              </a:solidFill>
            </a:endParaRPr>
          </a:p>
          <a:p>
            <a:r>
              <a:rPr lang="en-US" dirty="0" smtClean="0">
                <a:solidFill>
                  <a:schemeClr val="tx1"/>
                </a:solidFill>
              </a:rPr>
              <a:t>The formulas for computing the expected values for the cells in a contingency table are developed.</a:t>
            </a:r>
            <a:endParaRPr lang="en-US" dirty="0">
              <a:solidFill>
                <a:schemeClr val="tx1"/>
              </a:solidFill>
            </a:endParaRPr>
          </a:p>
        </p:txBody>
      </p:sp>
      <p:sp>
        <p:nvSpPr>
          <p:cNvPr id="4" name="Title 3"/>
          <p:cNvSpPr>
            <a:spLocks noGrp="1"/>
          </p:cNvSpPr>
          <p:nvPr>
            <p:ph type="title"/>
          </p:nvPr>
        </p:nvSpPr>
        <p:spPr>
          <a:xfrm>
            <a:off x="549275" y="618836"/>
            <a:ext cx="8042276" cy="511260"/>
          </a:xfrm>
        </p:spPr>
        <p:txBody>
          <a:bodyPr/>
          <a:lstStyle/>
          <a:p>
            <a:r>
              <a:rPr lang="en-US" sz="3200" dirty="0" smtClean="0">
                <a:solidFill>
                  <a:schemeClr val="tx1"/>
                </a:solidFill>
              </a:rPr>
              <a:t>Whole Class Discussion: Race and the Death Penalty</a:t>
            </a:r>
            <a:endParaRPr lang="en-US" sz="3200" dirty="0">
              <a:solidFill>
                <a:schemeClr val="tx1"/>
              </a:solidFill>
            </a:endParaRPr>
          </a:p>
        </p:txBody>
      </p:sp>
    </p:spTree>
    <p:extLst>
      <p:ext uri="{BB962C8B-B14F-4D97-AF65-F5344CB8AC3E}">
        <p14:creationId xmlns:p14="http://schemas.microsoft.com/office/powerpoint/2010/main" val="1504320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Talk Overview</a:t>
            </a:r>
            <a:endParaRPr lang="en-US" dirty="0">
              <a:solidFill>
                <a:schemeClr val="tx1"/>
              </a:solidFill>
            </a:endParaRP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072957" y="1600200"/>
            <a:ext cx="4994910" cy="4343400"/>
          </a:xfrm>
        </p:spPr>
      </p:pic>
    </p:spTree>
    <p:extLst>
      <p:ext uri="{BB962C8B-B14F-4D97-AF65-F5344CB8AC3E}">
        <p14:creationId xmlns:p14="http://schemas.microsoft.com/office/powerpoint/2010/main" val="24914994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28" y="496523"/>
            <a:ext cx="8042276" cy="805804"/>
          </a:xfrm>
        </p:spPr>
        <p:txBody>
          <a:bodyPr/>
          <a:lstStyle/>
          <a:p>
            <a:r>
              <a:rPr lang="en-US" sz="2800" dirty="0" smtClean="0">
                <a:solidFill>
                  <a:schemeClr val="tx1"/>
                </a:solidFill>
              </a:rPr>
              <a:t>Race and the Death Penalty</a:t>
            </a:r>
            <a:r>
              <a:rPr lang="en-US" b="1" dirty="0"/>
              <a:t/>
            </a:r>
            <a:br>
              <a:rPr lang="en-US" b="1" dirty="0"/>
            </a:br>
            <a:endParaRPr lang="en-US" dirty="0"/>
          </a:p>
        </p:txBody>
      </p:sp>
      <p:sp>
        <p:nvSpPr>
          <p:cNvPr id="5" name="Content Placeholder 4"/>
          <p:cNvSpPr>
            <a:spLocks noGrp="1"/>
          </p:cNvSpPr>
          <p:nvPr>
            <p:ph idx="1"/>
          </p:nvPr>
        </p:nvSpPr>
        <p:spPr>
          <a:xfrm>
            <a:off x="472028" y="706020"/>
            <a:ext cx="8336107" cy="6008816"/>
          </a:xfrm>
        </p:spPr>
        <p:txBody>
          <a:bodyPr>
            <a:normAutofit fontScale="25000" lnSpcReduction="20000"/>
          </a:bodyPr>
          <a:lstStyle/>
          <a:p>
            <a:pPr marL="171450" indent="-171450">
              <a:lnSpc>
                <a:spcPct val="200000"/>
              </a:lnSpc>
              <a:buFont typeface="Arial" panose="020B0604020202020204" pitchFamily="34" charset="0"/>
              <a:buChar char="•"/>
            </a:pPr>
            <a:r>
              <a:rPr lang="en-US" sz="6400" dirty="0">
                <a:solidFill>
                  <a:schemeClr val="tx1"/>
                </a:solidFill>
                <a:latin typeface="Cambria" panose="02040503050406030204" pitchFamily="18" charset="0"/>
                <a:ea typeface="MS Mincho"/>
                <a:cs typeface="Times New Roman" panose="02020603050405020304" pitchFamily="18" charset="0"/>
              </a:rPr>
              <a:t>The topic of death penalty and race is an important social justice topic that can be a powerful tool for teaching students about associations in contingency tables (Lesser, 2007). </a:t>
            </a:r>
          </a:p>
          <a:p>
            <a:pPr marL="171450" indent="-171450">
              <a:lnSpc>
                <a:spcPct val="200000"/>
              </a:lnSpc>
              <a:buFont typeface="Arial" panose="020B0604020202020204" pitchFamily="34" charset="0"/>
              <a:buChar char="•"/>
            </a:pPr>
            <a:r>
              <a:rPr lang="en-US" sz="6400" dirty="0">
                <a:solidFill>
                  <a:schemeClr val="tx1"/>
                </a:solidFill>
                <a:latin typeface="Cambria" panose="02040503050406030204" pitchFamily="18" charset="0"/>
                <a:ea typeface="MS Mincho"/>
                <a:cs typeface="Times New Roman" panose="02020603050405020304" pitchFamily="18" charset="0"/>
              </a:rPr>
              <a:t>Also, since it was comprised of two dichotomous variables, I felt it would lend itself more easily to a class discussion on the novel topic. </a:t>
            </a:r>
          </a:p>
          <a:p>
            <a:pPr marL="171450" indent="-171450">
              <a:lnSpc>
                <a:spcPct val="200000"/>
              </a:lnSpc>
              <a:buFont typeface="Arial" panose="020B0604020202020204" pitchFamily="34" charset="0"/>
              <a:buChar char="•"/>
            </a:pPr>
            <a:r>
              <a:rPr lang="en-US" sz="6400" dirty="0">
                <a:solidFill>
                  <a:schemeClr val="tx1"/>
                </a:solidFill>
                <a:latin typeface="Cambria" panose="02040503050406030204" pitchFamily="18" charset="0"/>
                <a:ea typeface="MS Mincho"/>
                <a:cs typeface="Times New Roman" panose="02020603050405020304" pitchFamily="18" charset="0"/>
              </a:rPr>
              <a:t>The radical difference between the observed and expected values was such that a defendant who killed a white person was eleven more times likely to receive a guilty verdict in the capital case than was a defendant who killed a black person.  </a:t>
            </a:r>
          </a:p>
          <a:p>
            <a:pPr marL="171450" indent="-171450">
              <a:lnSpc>
                <a:spcPct val="200000"/>
              </a:lnSpc>
              <a:buFont typeface="Arial" panose="020B0604020202020204" pitchFamily="34" charset="0"/>
              <a:buChar char="•"/>
            </a:pPr>
            <a:r>
              <a:rPr lang="en-US" sz="6400" dirty="0" smtClean="0">
                <a:solidFill>
                  <a:schemeClr val="tx1"/>
                </a:solidFill>
                <a:latin typeface="Cambria" panose="02040503050406030204" pitchFamily="18" charset="0"/>
                <a:ea typeface="MS Mincho"/>
                <a:cs typeface="Times New Roman" panose="02020603050405020304" pitchFamily="18" charset="0"/>
              </a:rPr>
              <a:t>This topics leads to a good discussion of possible confounding variables.</a:t>
            </a:r>
            <a:endParaRPr lang="en-US" sz="6400" dirty="0">
              <a:solidFill>
                <a:schemeClr val="tx1"/>
              </a:solidFill>
              <a:latin typeface="Cambria" panose="02040503050406030204" pitchFamily="18" charset="0"/>
              <a:ea typeface="MS Mincho"/>
              <a:cs typeface="Times New Roman" panose="02020603050405020304" pitchFamily="18" charset="0"/>
            </a:endParaRPr>
          </a:p>
          <a:p>
            <a:pPr marL="0" indent="0">
              <a:buNone/>
            </a:pPr>
            <a:endParaRPr lang="en-US" sz="1800" dirty="0"/>
          </a:p>
          <a:p>
            <a:endParaRPr lang="en-US" dirty="0"/>
          </a:p>
        </p:txBody>
      </p:sp>
    </p:spTree>
    <p:extLst>
      <p:ext uri="{BB962C8B-B14F-4D97-AF65-F5344CB8AC3E}">
        <p14:creationId xmlns:p14="http://schemas.microsoft.com/office/powerpoint/2010/main" val="33788952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44" y="71651"/>
            <a:ext cx="8042276" cy="1336956"/>
          </a:xfrm>
        </p:spPr>
        <p:txBody>
          <a:bodyPr/>
          <a:lstStyle/>
          <a:p>
            <a:r>
              <a:rPr lang="en-US" sz="2800" dirty="0" smtClean="0">
                <a:solidFill>
                  <a:schemeClr val="tx1"/>
                </a:solidFill>
              </a:rPr>
              <a:t>Race and the Death Penalty</a:t>
            </a:r>
            <a:r>
              <a:rPr lang="en-US" b="1" dirty="0"/>
              <a:t/>
            </a:r>
            <a:br>
              <a:rPr lang="en-US" b="1" dirty="0"/>
            </a:br>
            <a:endParaRPr lang="en-US" dirty="0"/>
          </a:p>
        </p:txBody>
      </p:sp>
      <p:sp>
        <p:nvSpPr>
          <p:cNvPr id="5" name="Content Placeholder 4"/>
          <p:cNvSpPr>
            <a:spLocks noGrp="1"/>
          </p:cNvSpPr>
          <p:nvPr>
            <p:ph idx="1"/>
          </p:nvPr>
        </p:nvSpPr>
        <p:spPr>
          <a:xfrm>
            <a:off x="549275" y="1591492"/>
            <a:ext cx="8042276" cy="4343400"/>
          </a:xfrm>
        </p:spPr>
        <p:txBody>
          <a:bodyPr/>
          <a:lstStyle/>
          <a:p>
            <a:pPr marL="0" indent="0">
              <a:buNone/>
            </a:pPr>
            <a:r>
              <a:rPr lang="en-US" sz="1800" dirty="0">
                <a:solidFill>
                  <a:schemeClr val="tx1"/>
                </a:solidFill>
              </a:rPr>
              <a:t>Table </a:t>
            </a:r>
            <a:r>
              <a:rPr lang="en-US" sz="1800" dirty="0" smtClean="0">
                <a:solidFill>
                  <a:schemeClr val="tx1"/>
                </a:solidFill>
              </a:rPr>
              <a:t>3:‘</a:t>
            </a:r>
            <a:r>
              <a:rPr lang="en-US" sz="1800" dirty="0">
                <a:solidFill>
                  <a:schemeClr val="tx1"/>
                </a:solidFill>
              </a:rPr>
              <a:t>Race of the victim’ and ‘verdict’ for 2475 murder cases.</a:t>
            </a:r>
          </a:p>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03641960"/>
              </p:ext>
            </p:extLst>
          </p:nvPr>
        </p:nvGraphicFramePr>
        <p:xfrm>
          <a:off x="1071416" y="2475346"/>
          <a:ext cx="6310776" cy="3657600"/>
        </p:xfrm>
        <a:graphic>
          <a:graphicData uri="http://schemas.openxmlformats.org/drawingml/2006/table">
            <a:tbl>
              <a:tblPr firstRow="1" firstCol="1" bandRow="1" bandCol="1"/>
              <a:tblGrid>
                <a:gridCol w="1577694">
                  <a:extLst>
                    <a:ext uri="{9D8B030D-6E8A-4147-A177-3AD203B41FA5}">
                      <a16:colId xmlns:a16="http://schemas.microsoft.com/office/drawing/2014/main" xmlns="" val="2395564374"/>
                    </a:ext>
                  </a:extLst>
                </a:gridCol>
                <a:gridCol w="1577694">
                  <a:extLst>
                    <a:ext uri="{9D8B030D-6E8A-4147-A177-3AD203B41FA5}">
                      <a16:colId xmlns:a16="http://schemas.microsoft.com/office/drawing/2014/main" xmlns="" val="1564945258"/>
                    </a:ext>
                  </a:extLst>
                </a:gridCol>
                <a:gridCol w="1577694">
                  <a:extLst>
                    <a:ext uri="{9D8B030D-6E8A-4147-A177-3AD203B41FA5}">
                      <a16:colId xmlns:a16="http://schemas.microsoft.com/office/drawing/2014/main" xmlns="" val="3193166162"/>
                    </a:ext>
                  </a:extLst>
                </a:gridCol>
                <a:gridCol w="1577694">
                  <a:extLst>
                    <a:ext uri="{9D8B030D-6E8A-4147-A177-3AD203B41FA5}">
                      <a16:colId xmlns:a16="http://schemas.microsoft.com/office/drawing/2014/main" xmlns="" val="3120583641"/>
                    </a:ext>
                  </a:extLst>
                </a:gridCol>
              </a:tblGrid>
              <a:tr h="448233">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Verdict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6701517"/>
                  </a:ext>
                </a:extLst>
              </a:tr>
              <a:tr h="896466">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Race of Victim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Guilty (death penalty)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Not Guilty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70946836"/>
                  </a:ext>
                </a:extLst>
              </a:tr>
              <a:tr h="448233">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Black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1482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1502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60830262"/>
                  </a:ext>
                </a:extLst>
              </a:tr>
              <a:tr h="448233">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White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865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973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9377208"/>
                  </a:ext>
                </a:extLst>
              </a:tr>
              <a:tr h="448233">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128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2347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a:effectLst/>
                          <a:latin typeface="Cambria" panose="02040503050406030204" pitchFamily="18" charset="0"/>
                          <a:ea typeface="MS Mincho"/>
                          <a:cs typeface="Times New Roman" panose="02020603050405020304" pitchFamily="18" charset="0"/>
                        </a:rPr>
                        <a:t>2475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7666494"/>
                  </a:ext>
                </a:extLst>
              </a:tr>
            </a:tbl>
          </a:graphicData>
        </a:graphic>
      </p:graphicFrame>
    </p:spTree>
    <p:extLst>
      <p:ext uri="{BB962C8B-B14F-4D97-AF65-F5344CB8AC3E}">
        <p14:creationId xmlns:p14="http://schemas.microsoft.com/office/powerpoint/2010/main" val="28586139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1"/>
                </a:solidFill>
              </a:rPr>
              <a:t> </a:t>
            </a:r>
            <a:r>
              <a:rPr lang="en-US" sz="2400" dirty="0" smtClean="0">
                <a:solidFill>
                  <a:schemeClr val="tx1"/>
                </a:solidFill>
              </a:rPr>
              <a:t>Poster: Race/Ethnicity </a:t>
            </a:r>
            <a:r>
              <a:rPr lang="en-US" sz="2400" dirty="0">
                <a:solidFill>
                  <a:schemeClr val="tx1"/>
                </a:solidFill>
              </a:rPr>
              <a:t>and Financial Hardship</a:t>
            </a:r>
          </a:p>
        </p:txBody>
      </p:sp>
      <p:sp>
        <p:nvSpPr>
          <p:cNvPr id="3" name="Content Placeholder 2"/>
          <p:cNvSpPr>
            <a:spLocks noGrp="1"/>
          </p:cNvSpPr>
          <p:nvPr>
            <p:ph idx="1"/>
          </p:nvPr>
        </p:nvSpPr>
        <p:spPr/>
        <p:txBody>
          <a:bodyPr>
            <a:normAutofit fontScale="85000" lnSpcReduction="10000"/>
          </a:bodyPr>
          <a:lstStyle/>
          <a:p>
            <a:pPr marL="0" marR="0" indent="0">
              <a:lnSpc>
                <a:spcPct val="200000"/>
              </a:lnSpc>
              <a:spcBef>
                <a:spcPts val="0"/>
              </a:spcBef>
              <a:spcAft>
                <a:spcPts val="0"/>
              </a:spcAft>
              <a:buNone/>
            </a:pPr>
            <a:r>
              <a:rPr lang="en-US" dirty="0">
                <a:solidFill>
                  <a:schemeClr val="tx1"/>
                </a:solidFill>
                <a:latin typeface="Cambria" panose="02040503050406030204" pitchFamily="18" charset="0"/>
                <a:ea typeface="MS Mincho"/>
                <a:cs typeface="Times New Roman" panose="02020603050405020304" pitchFamily="18" charset="0"/>
              </a:rPr>
              <a:t>The American Public Health Association commissioned a large study of 3015 adult women. They collected data on the race/ethnicity of the participants and found there were five categories represented in the study: White, African American, Hispanic, Chinese, and Japanese. Then they asked the women  “How difficult is it for you to pay for basic necessities?” Participants could answer from the choices:  not very hard, somewhat hard, and very hard.</a:t>
            </a:r>
          </a:p>
        </p:txBody>
      </p:sp>
    </p:spTree>
    <p:extLst>
      <p:ext uri="{BB962C8B-B14F-4D97-AF65-F5344CB8AC3E}">
        <p14:creationId xmlns:p14="http://schemas.microsoft.com/office/powerpoint/2010/main" val="4353963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solidFill>
                  <a:schemeClr val="tx1"/>
                </a:solidFill>
              </a:rPr>
              <a:t>A blank table with the marginal totals filled out is given below. Fill out the chart as though the two variables race/ethnicity and difficulty paying for basic necessities are not related. </a:t>
            </a:r>
            <a:r>
              <a:rPr lang="en-US" sz="1400" dirty="0"/>
              <a:t/>
            </a:r>
            <a:br>
              <a:rPr lang="en-US" sz="1400" dirty="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104713"/>
              </p:ext>
            </p:extLst>
          </p:nvPr>
        </p:nvGraphicFramePr>
        <p:xfrm>
          <a:off x="1163781" y="1551708"/>
          <a:ext cx="6631711" cy="4359564"/>
        </p:xfrm>
        <a:graphic>
          <a:graphicData uri="http://schemas.openxmlformats.org/drawingml/2006/table">
            <a:tbl>
              <a:tblPr firstRow="1" firstCol="1" bandRow="1"/>
              <a:tblGrid>
                <a:gridCol w="1672904">
                  <a:extLst>
                    <a:ext uri="{9D8B030D-6E8A-4147-A177-3AD203B41FA5}">
                      <a16:colId xmlns:a16="http://schemas.microsoft.com/office/drawing/2014/main" xmlns="" val="2660611483"/>
                    </a:ext>
                  </a:extLst>
                </a:gridCol>
                <a:gridCol w="1233337">
                  <a:extLst>
                    <a:ext uri="{9D8B030D-6E8A-4147-A177-3AD203B41FA5}">
                      <a16:colId xmlns:a16="http://schemas.microsoft.com/office/drawing/2014/main" xmlns="" val="3069598297"/>
                    </a:ext>
                  </a:extLst>
                </a:gridCol>
                <a:gridCol w="1476709">
                  <a:extLst>
                    <a:ext uri="{9D8B030D-6E8A-4147-A177-3AD203B41FA5}">
                      <a16:colId xmlns:a16="http://schemas.microsoft.com/office/drawing/2014/main" xmlns="" val="3273959801"/>
                    </a:ext>
                  </a:extLst>
                </a:gridCol>
                <a:gridCol w="954769">
                  <a:extLst>
                    <a:ext uri="{9D8B030D-6E8A-4147-A177-3AD203B41FA5}">
                      <a16:colId xmlns:a16="http://schemas.microsoft.com/office/drawing/2014/main" xmlns="" val="711984634"/>
                    </a:ext>
                  </a:extLst>
                </a:gridCol>
                <a:gridCol w="1293992">
                  <a:extLst>
                    <a:ext uri="{9D8B030D-6E8A-4147-A177-3AD203B41FA5}">
                      <a16:colId xmlns:a16="http://schemas.microsoft.com/office/drawing/2014/main" xmlns="" val="569228180"/>
                    </a:ext>
                  </a:extLst>
                </a:gridCol>
              </a:tblGrid>
              <a:tr h="484396">
                <a:tc>
                  <a:txBody>
                    <a:bodyPr/>
                    <a:lstStyle/>
                    <a:p>
                      <a:pPr marL="0" marR="0">
                        <a:lnSpc>
                          <a:spcPct val="200000"/>
                        </a:lnSpc>
                        <a:spcBef>
                          <a:spcPts val="0"/>
                        </a:spcBef>
                        <a:spcAft>
                          <a:spcPts val="0"/>
                        </a:spcAft>
                      </a:pPr>
                      <a:r>
                        <a:rPr lang="en-US" sz="1600" dirty="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Difficulty paying for basic necessities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987352924"/>
                  </a:ext>
                </a:extLst>
              </a:tr>
              <a:tr h="968792">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Race/ethnicity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Not 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Somewhat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9948923"/>
                  </a:ext>
                </a:extLst>
              </a:tr>
              <a:tr h="48439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White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1449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89772573"/>
                  </a:ext>
                </a:extLst>
              </a:tr>
              <a:tr h="48439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African American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831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4482698"/>
                  </a:ext>
                </a:extLst>
              </a:tr>
              <a:tr h="48439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Hispanic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8297011"/>
                  </a:ext>
                </a:extLst>
              </a:tr>
              <a:tr h="48439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Chinese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2601671"/>
                  </a:ext>
                </a:extLst>
              </a:tr>
              <a:tr h="48439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Japanese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237207"/>
                  </a:ext>
                </a:extLst>
              </a:tr>
              <a:tr h="48439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1839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911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dirty="0">
                          <a:effectLst/>
                          <a:latin typeface="Cambria" panose="02040503050406030204" pitchFamily="18" charset="0"/>
                          <a:ea typeface="MS Mincho"/>
                          <a:cs typeface="Times New Roman" panose="02020603050405020304" pitchFamily="18" charset="0"/>
                        </a:rPr>
                        <a:t>3015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8304879"/>
                  </a:ext>
                </a:extLst>
              </a:tr>
            </a:tbl>
          </a:graphicData>
        </a:graphic>
      </p:graphicFrame>
    </p:spTree>
    <p:extLst>
      <p:ext uri="{BB962C8B-B14F-4D97-AF65-F5344CB8AC3E}">
        <p14:creationId xmlns:p14="http://schemas.microsoft.com/office/powerpoint/2010/main" val="145724621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1"/>
                </a:solidFill>
              </a:rPr>
              <a:t>The actual survey data published in the American Journal of Public Health is listed in the following table:</a:t>
            </a:r>
            <a:r>
              <a:rPr lang="en-US" sz="1400" dirty="0"/>
              <a:t/>
            </a:r>
            <a:br>
              <a:rPr lang="en-US" sz="1400" dirty="0"/>
            </a:br>
            <a:endParaRPr lang="en-US"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674666"/>
              </p:ext>
            </p:extLst>
          </p:nvPr>
        </p:nvGraphicFramePr>
        <p:xfrm>
          <a:off x="1099126" y="1444535"/>
          <a:ext cx="6283066" cy="4876800"/>
        </p:xfrm>
        <a:graphic>
          <a:graphicData uri="http://schemas.openxmlformats.org/drawingml/2006/table">
            <a:tbl>
              <a:tblPr firstRow="1" firstCol="1" bandRow="1"/>
              <a:tblGrid>
                <a:gridCol w="1584956">
                  <a:extLst>
                    <a:ext uri="{9D8B030D-6E8A-4147-A177-3AD203B41FA5}">
                      <a16:colId xmlns:a16="http://schemas.microsoft.com/office/drawing/2014/main" xmlns="" val="2903063703"/>
                    </a:ext>
                  </a:extLst>
                </a:gridCol>
                <a:gridCol w="1168497">
                  <a:extLst>
                    <a:ext uri="{9D8B030D-6E8A-4147-A177-3AD203B41FA5}">
                      <a16:colId xmlns:a16="http://schemas.microsoft.com/office/drawing/2014/main" xmlns="" val="1026660104"/>
                    </a:ext>
                  </a:extLst>
                </a:gridCol>
                <a:gridCol w="1399075">
                  <a:extLst>
                    <a:ext uri="{9D8B030D-6E8A-4147-A177-3AD203B41FA5}">
                      <a16:colId xmlns:a16="http://schemas.microsoft.com/office/drawing/2014/main" xmlns="" val="3031914281"/>
                    </a:ext>
                  </a:extLst>
                </a:gridCol>
                <a:gridCol w="904574">
                  <a:extLst>
                    <a:ext uri="{9D8B030D-6E8A-4147-A177-3AD203B41FA5}">
                      <a16:colId xmlns:a16="http://schemas.microsoft.com/office/drawing/2014/main" xmlns="" val="2424527500"/>
                    </a:ext>
                  </a:extLst>
                </a:gridCol>
                <a:gridCol w="1225964">
                  <a:extLst>
                    <a:ext uri="{9D8B030D-6E8A-4147-A177-3AD203B41FA5}">
                      <a16:colId xmlns:a16="http://schemas.microsoft.com/office/drawing/2014/main" xmlns="" val="119280784"/>
                    </a:ext>
                  </a:extLst>
                </a:gridCol>
              </a:tblGrid>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200000"/>
                        </a:lnSpc>
                        <a:spcBef>
                          <a:spcPts val="0"/>
                        </a:spcBef>
                        <a:spcAft>
                          <a:spcPts val="0"/>
                        </a:spcAft>
                      </a:pPr>
                      <a:r>
                        <a:rPr lang="en-US" sz="1600" dirty="0">
                          <a:effectLst/>
                          <a:latin typeface="Cambria" panose="02040503050406030204" pitchFamily="18" charset="0"/>
                          <a:ea typeface="MS Mincho"/>
                          <a:cs typeface="Times New Roman" panose="02020603050405020304" pitchFamily="18" charset="0"/>
                        </a:rPr>
                        <a:t>Difficulty paying for basic necessities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088553803"/>
                  </a:ext>
                </a:extLst>
              </a:tr>
              <a:tr h="882953">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Race/ethnicity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Not 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Somewhat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7104398"/>
                  </a:ext>
                </a:extLst>
              </a:tr>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White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996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1449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67058476"/>
                  </a:ext>
                </a:extLst>
              </a:tr>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African American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451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831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3550489"/>
                  </a:ext>
                </a:extLst>
              </a:tr>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Hispanic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3032538"/>
                  </a:ext>
                </a:extLst>
              </a:tr>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Chinese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2215954"/>
                  </a:ext>
                </a:extLst>
              </a:tr>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Japanese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75516222"/>
                  </a:ext>
                </a:extLst>
              </a:tr>
              <a:tr h="441476">
                <a:tc>
                  <a:txBody>
                    <a:bodyPr/>
                    <a:lstStyle/>
                    <a:p>
                      <a:pPr marL="0" marR="0">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1839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911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a:effectLst/>
                          <a:latin typeface="Cambria" panose="02040503050406030204" pitchFamily="18" charset="0"/>
                          <a:ea typeface="MS Mincho"/>
                          <a:cs typeface="Times New Roman" panose="02020603050405020304" pitchFamily="18" charset="0"/>
                        </a:rPr>
                        <a:t>265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dirty="0">
                          <a:effectLst/>
                          <a:latin typeface="Cambria" panose="02040503050406030204" pitchFamily="18" charset="0"/>
                          <a:ea typeface="MS Mincho"/>
                          <a:cs typeface="Times New Roman" panose="02020603050405020304" pitchFamily="18" charset="0"/>
                        </a:rPr>
                        <a:t>3015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232684"/>
                  </a:ext>
                </a:extLst>
              </a:tr>
            </a:tbl>
          </a:graphicData>
        </a:graphic>
      </p:graphicFrame>
    </p:spTree>
    <p:extLst>
      <p:ext uri="{BB962C8B-B14F-4D97-AF65-F5344CB8AC3E}">
        <p14:creationId xmlns:p14="http://schemas.microsoft.com/office/powerpoint/2010/main" val="15433625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60902"/>
            <a:ext cx="8042276" cy="1336956"/>
          </a:xfrm>
        </p:spPr>
        <p:txBody>
          <a:bodyPr/>
          <a:lstStyle/>
          <a:p>
            <a:r>
              <a:rPr lang="en-US" sz="2800" dirty="0">
                <a:solidFill>
                  <a:schemeClr val="tx1"/>
                </a:solidFill>
              </a:rPr>
              <a:t>Race/Ethnicity and Financial Hardship</a:t>
            </a:r>
            <a:endParaRPr lang="en-US" sz="2800" dirty="0"/>
          </a:p>
        </p:txBody>
      </p:sp>
      <p:sp>
        <p:nvSpPr>
          <p:cNvPr id="3" name="Content Placeholder 2"/>
          <p:cNvSpPr>
            <a:spLocks noGrp="1"/>
          </p:cNvSpPr>
          <p:nvPr>
            <p:ph idx="1"/>
          </p:nvPr>
        </p:nvSpPr>
        <p:spPr/>
        <p:txBody>
          <a:bodyPr>
            <a:normAutofit fontScale="25000" lnSpcReduction="20000"/>
          </a:bodyPr>
          <a:lstStyle/>
          <a:p>
            <a:pPr marL="0" indent="0">
              <a:buNone/>
            </a:pPr>
            <a:r>
              <a:rPr lang="en-US" sz="7400" dirty="0" smtClean="0">
                <a:solidFill>
                  <a:schemeClr val="tx1"/>
                </a:solidFill>
              </a:rPr>
              <a:t>Q1: Looking </a:t>
            </a:r>
            <a:r>
              <a:rPr lang="en-US" sz="7400" dirty="0">
                <a:solidFill>
                  <a:schemeClr val="tx1"/>
                </a:solidFill>
              </a:rPr>
              <a:t>at the table as a whole, please give some general observations. In other words, do you have any interesting/striking/ pertinent/surprising observations about the any of the data values in the table?  </a:t>
            </a:r>
          </a:p>
          <a:p>
            <a:pPr marL="0" indent="0">
              <a:buNone/>
            </a:pPr>
            <a:r>
              <a:rPr lang="en-US" sz="7400" dirty="0">
                <a:solidFill>
                  <a:schemeClr val="tx1"/>
                </a:solidFill>
              </a:rPr>
              <a:t> </a:t>
            </a:r>
          </a:p>
          <a:p>
            <a:pPr marL="0" indent="0">
              <a:buNone/>
            </a:pPr>
            <a:r>
              <a:rPr lang="en-US" sz="7400" dirty="0" smtClean="0">
                <a:solidFill>
                  <a:schemeClr val="tx1"/>
                </a:solidFill>
              </a:rPr>
              <a:t>Q 2: Do </a:t>
            </a:r>
            <a:r>
              <a:rPr lang="en-US" sz="7400" dirty="0">
                <a:solidFill>
                  <a:schemeClr val="tx1"/>
                </a:solidFill>
              </a:rPr>
              <a:t>the two variables two variables race/ethnicity and difficulty paying for basic necessities appear to be related? Justify your claim. </a:t>
            </a:r>
          </a:p>
          <a:p>
            <a:pPr marL="0" indent="0">
              <a:buNone/>
            </a:pPr>
            <a:r>
              <a:rPr lang="en-US" sz="7400" dirty="0">
                <a:solidFill>
                  <a:schemeClr val="tx1"/>
                </a:solidFill>
              </a:rPr>
              <a:t> </a:t>
            </a:r>
          </a:p>
          <a:p>
            <a:pPr marL="0" indent="0">
              <a:buNone/>
            </a:pPr>
            <a:r>
              <a:rPr lang="en-US" sz="7400" dirty="0" smtClean="0">
                <a:solidFill>
                  <a:schemeClr val="tx1"/>
                </a:solidFill>
              </a:rPr>
              <a:t>Q 3: Make </a:t>
            </a:r>
            <a:r>
              <a:rPr lang="en-US" sz="7400" dirty="0">
                <a:solidFill>
                  <a:schemeClr val="tx1"/>
                </a:solidFill>
              </a:rPr>
              <a:t>a poster to share with the class in order to answer and justify your answer to the question: According to the study, d</a:t>
            </a:r>
            <a:r>
              <a:rPr lang="en-US" sz="7400" i="1" dirty="0">
                <a:solidFill>
                  <a:schemeClr val="tx1"/>
                </a:solidFill>
              </a:rPr>
              <a:t>o race/ethnicity and difficulty paying for basic necessities appear to be related? </a:t>
            </a:r>
            <a:endParaRPr lang="en-US" sz="7400" dirty="0">
              <a:solidFill>
                <a:schemeClr val="tx1"/>
              </a:solidFill>
            </a:endParaRPr>
          </a:p>
          <a:p>
            <a:endParaRPr lang="en-US" dirty="0"/>
          </a:p>
        </p:txBody>
      </p:sp>
    </p:spTree>
    <p:extLst>
      <p:ext uri="{BB962C8B-B14F-4D97-AF65-F5344CB8AC3E}">
        <p14:creationId xmlns:p14="http://schemas.microsoft.com/office/powerpoint/2010/main" val="187313115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38" y="-668478"/>
            <a:ext cx="8042276" cy="1336956"/>
          </a:xfrm>
        </p:spPr>
        <p:txBody>
          <a:bodyPr/>
          <a:lstStyle/>
          <a:p>
            <a:r>
              <a:rPr lang="en-US" sz="2400" dirty="0">
                <a:solidFill>
                  <a:schemeClr val="tx1"/>
                </a:solidFill>
              </a:rPr>
              <a:t>Proje</a:t>
            </a:r>
            <a:r>
              <a:rPr lang="en-US" sz="2800" dirty="0">
                <a:solidFill>
                  <a:schemeClr val="tx1"/>
                </a:solidFill>
              </a:rPr>
              <a:t>ct: Firefighter’s Promotional Exam</a:t>
            </a:r>
            <a:endParaRPr lang="en-US" sz="2800" dirty="0"/>
          </a:p>
        </p:txBody>
      </p:sp>
      <p:sp>
        <p:nvSpPr>
          <p:cNvPr id="3" name="Content Placeholder 2"/>
          <p:cNvSpPr>
            <a:spLocks noGrp="1"/>
          </p:cNvSpPr>
          <p:nvPr>
            <p:ph idx="1"/>
          </p:nvPr>
        </p:nvSpPr>
        <p:spPr>
          <a:xfrm>
            <a:off x="549275" y="833582"/>
            <a:ext cx="8042276" cy="4343400"/>
          </a:xfrm>
        </p:spPr>
        <p:txBody>
          <a:bodyPr/>
          <a:lstStyle/>
          <a:p>
            <a:r>
              <a:rPr lang="en-US" dirty="0">
                <a:solidFill>
                  <a:schemeClr val="tx1"/>
                </a:solidFill>
              </a:rPr>
              <a:t>These data are from the City of New Haven, Connecticut Fireman’s exam for promotion to captain or lieutenant. There are several steps in the process of being promoted, the first of which is passing the promotional exam. This data is from an actual case taken to the Supreme Court Ricci v. </a:t>
            </a:r>
            <a:r>
              <a:rPr lang="en-US" dirty="0" err="1">
                <a:solidFill>
                  <a:schemeClr val="tx1"/>
                </a:solidFill>
              </a:rPr>
              <a:t>DeStefano</a:t>
            </a:r>
            <a:r>
              <a:rPr lang="en-US" dirty="0">
                <a:solidFill>
                  <a:schemeClr val="tx1"/>
                </a:solidFill>
              </a:rPr>
              <a:t> (2009</a:t>
            </a:r>
            <a:r>
              <a:rPr lang="en-US" dirty="0" smtClean="0">
                <a:solidFill>
                  <a:schemeClr val="tx1"/>
                </a:solidFill>
              </a:rPr>
              <a:t>).</a:t>
            </a:r>
          </a:p>
          <a:p>
            <a:r>
              <a:rPr lang="en-US" dirty="0" smtClean="0">
                <a:solidFill>
                  <a:schemeClr val="tx1"/>
                </a:solidFill>
              </a:rPr>
              <a:t>This was assigned as a take-home project. </a:t>
            </a:r>
            <a:endParaRPr lang="en-US" dirty="0">
              <a:solidFill>
                <a:schemeClr val="tx1"/>
              </a:solidFill>
            </a:endParaRPr>
          </a:p>
          <a:p>
            <a:endParaRPr lang="en-US" dirty="0"/>
          </a:p>
        </p:txBody>
      </p:sp>
    </p:spTree>
    <p:extLst>
      <p:ext uri="{BB962C8B-B14F-4D97-AF65-F5344CB8AC3E}">
        <p14:creationId xmlns:p14="http://schemas.microsoft.com/office/powerpoint/2010/main" val="268624487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chemeClr val="tx1"/>
                </a:solidFill>
              </a:rPr>
              <a:t>Project: Firefighter’s </a:t>
            </a:r>
            <a:r>
              <a:rPr lang="en-US" sz="2400" dirty="0">
                <a:solidFill>
                  <a:schemeClr val="tx1"/>
                </a:solidFill>
              </a:rPr>
              <a:t>Promotional Exam</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8450193"/>
              </p:ext>
            </p:extLst>
          </p:nvPr>
        </p:nvGraphicFramePr>
        <p:xfrm>
          <a:off x="1348507" y="2096654"/>
          <a:ext cx="6059056" cy="3352800"/>
        </p:xfrm>
        <a:graphic>
          <a:graphicData uri="http://schemas.openxmlformats.org/drawingml/2006/table">
            <a:tbl>
              <a:tblPr firstRow="1" firstCol="1" bandRow="1"/>
              <a:tblGrid>
                <a:gridCol w="1514764">
                  <a:extLst>
                    <a:ext uri="{9D8B030D-6E8A-4147-A177-3AD203B41FA5}">
                      <a16:colId xmlns:a16="http://schemas.microsoft.com/office/drawing/2014/main" xmlns="" val="2592393922"/>
                    </a:ext>
                  </a:extLst>
                </a:gridCol>
                <a:gridCol w="1514764">
                  <a:extLst>
                    <a:ext uri="{9D8B030D-6E8A-4147-A177-3AD203B41FA5}">
                      <a16:colId xmlns:a16="http://schemas.microsoft.com/office/drawing/2014/main" xmlns="" val="1162104449"/>
                    </a:ext>
                  </a:extLst>
                </a:gridCol>
                <a:gridCol w="1514764">
                  <a:extLst>
                    <a:ext uri="{9D8B030D-6E8A-4147-A177-3AD203B41FA5}">
                      <a16:colId xmlns:a16="http://schemas.microsoft.com/office/drawing/2014/main" xmlns="" val="952537306"/>
                    </a:ext>
                  </a:extLst>
                </a:gridCol>
                <a:gridCol w="1514764">
                  <a:extLst>
                    <a:ext uri="{9D8B030D-6E8A-4147-A177-3AD203B41FA5}">
                      <a16:colId xmlns:a16="http://schemas.microsoft.com/office/drawing/2014/main" xmlns="" val="702963454"/>
                    </a:ext>
                  </a:extLst>
                </a:gridCol>
              </a:tblGrid>
              <a:tr h="670560">
                <a:tc>
                  <a:txBody>
                    <a:bodyPr/>
                    <a:lstStyle/>
                    <a:p>
                      <a:pPr marL="0" marR="0">
                        <a:lnSpc>
                          <a:spcPct val="200000"/>
                        </a:lnSpc>
                        <a:spcBef>
                          <a:spcPts val="0"/>
                        </a:spcBef>
                        <a:spcAft>
                          <a:spcPts val="0"/>
                        </a:spcAft>
                      </a:pPr>
                      <a:r>
                        <a:rPr lang="en-US" sz="2000" dirty="0">
                          <a:effectLst/>
                          <a:latin typeface="Cambria" panose="02040503050406030204" pitchFamily="18" charset="0"/>
                          <a:ea typeface="MS Mincho"/>
                          <a:cs typeface="Times New Roman" panose="02020603050405020304" pitchFamily="18" charset="0"/>
                        </a:rPr>
                        <a:t>Race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Pass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Fail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2926803"/>
                  </a:ext>
                </a:extLst>
              </a:tr>
              <a:tr h="670560">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Black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6716278"/>
                  </a:ext>
                </a:extLst>
              </a:tr>
              <a:tr h="670560">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Hispanic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9326756"/>
                  </a:ext>
                </a:extLst>
              </a:tr>
              <a:tr h="670560">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White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8869157"/>
                  </a:ext>
                </a:extLst>
              </a:tr>
              <a:tr h="670560">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a:effectLst/>
                          <a:latin typeface="Cambria" panose="02040503050406030204" pitchFamily="18" charset="0"/>
                          <a:ea typeface="MS Mincho"/>
                          <a:cs typeface="Times New Roman" panose="02020603050405020304" pitchFamily="18" charset="0"/>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a:effectLst/>
                          <a:latin typeface="Cambria" panose="02040503050406030204" pitchFamily="18" charset="0"/>
                          <a:ea typeface="MS Mincho"/>
                          <a:cs typeface="Times New Roman" panose="02020603050405020304" pitchFamily="18" charset="0"/>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43855209"/>
                  </a:ext>
                </a:extLst>
              </a:tr>
            </a:tbl>
          </a:graphicData>
        </a:graphic>
      </p:graphicFrame>
      <p:sp>
        <p:nvSpPr>
          <p:cNvPr id="7" name="Rectangle 2"/>
          <p:cNvSpPr>
            <a:spLocks noChangeArrowheads="1"/>
          </p:cNvSpPr>
          <p:nvPr/>
        </p:nvSpPr>
        <p:spPr bwMode="auto">
          <a:xfrm>
            <a:off x="1758950" y="2857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918039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0424"/>
            <a:ext cx="8042276" cy="1336956"/>
          </a:xfrm>
        </p:spPr>
        <p:txBody>
          <a:bodyPr/>
          <a:lstStyle/>
          <a:p>
            <a:r>
              <a:rPr lang="en-US" sz="2400" dirty="0" smtClean="0">
                <a:solidFill>
                  <a:schemeClr val="tx1"/>
                </a:solidFill>
              </a:rPr>
              <a:t>Final Exam: Supermarket </a:t>
            </a:r>
            <a:r>
              <a:rPr lang="en-US" sz="2400" dirty="0">
                <a:solidFill>
                  <a:schemeClr val="tx1"/>
                </a:solidFill>
              </a:rPr>
              <a:t>Employee Problem re-visited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9976224"/>
              </p:ext>
            </p:extLst>
          </p:nvPr>
        </p:nvGraphicFramePr>
        <p:xfrm>
          <a:off x="1173018" y="1671782"/>
          <a:ext cx="6373090" cy="5120640"/>
        </p:xfrm>
        <a:graphic>
          <a:graphicData uri="http://schemas.openxmlformats.org/drawingml/2006/table">
            <a:tbl>
              <a:tblPr/>
              <a:tblGrid>
                <a:gridCol w="1850557">
                  <a:extLst>
                    <a:ext uri="{9D8B030D-6E8A-4147-A177-3AD203B41FA5}">
                      <a16:colId xmlns:a16="http://schemas.microsoft.com/office/drawing/2014/main" xmlns="" val="1486477784"/>
                    </a:ext>
                  </a:extLst>
                </a:gridCol>
                <a:gridCol w="1095843">
                  <a:extLst>
                    <a:ext uri="{9D8B030D-6E8A-4147-A177-3AD203B41FA5}">
                      <a16:colId xmlns:a16="http://schemas.microsoft.com/office/drawing/2014/main" xmlns="" val="1203781571"/>
                    </a:ext>
                  </a:extLst>
                </a:gridCol>
                <a:gridCol w="2212656">
                  <a:extLst>
                    <a:ext uri="{9D8B030D-6E8A-4147-A177-3AD203B41FA5}">
                      <a16:colId xmlns:a16="http://schemas.microsoft.com/office/drawing/2014/main" xmlns="" val="2521137637"/>
                    </a:ext>
                  </a:extLst>
                </a:gridCol>
                <a:gridCol w="1214034">
                  <a:extLst>
                    <a:ext uri="{9D8B030D-6E8A-4147-A177-3AD203B41FA5}">
                      <a16:colId xmlns:a16="http://schemas.microsoft.com/office/drawing/2014/main" xmlns="" val="1441241794"/>
                    </a:ext>
                  </a:extLst>
                </a:gridCol>
              </a:tblGrid>
              <a:tr h="560781">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 </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 </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Gender</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 </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28695914"/>
                  </a:ext>
                </a:extLst>
              </a:tr>
              <a:tr h="551542">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Job Category</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Male</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Female</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Total</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2241612"/>
                  </a:ext>
                </a:extLst>
              </a:tr>
              <a:tr h="551542">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Supervisor</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21</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12</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33</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4562702"/>
                  </a:ext>
                </a:extLst>
              </a:tr>
              <a:tr h="551542">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Shelf stacker</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20</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31</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51</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68610499"/>
                  </a:ext>
                </a:extLst>
              </a:tr>
              <a:tr h="551542">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Cashier</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9</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33</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42</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2872479"/>
                  </a:ext>
                </a:extLst>
              </a:tr>
              <a:tr h="551542">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Janitor</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10</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44</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54</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0342470"/>
                  </a:ext>
                </a:extLst>
              </a:tr>
              <a:tr h="551542">
                <a:tc>
                  <a:txBody>
                    <a:bodyPr/>
                    <a:lstStyle/>
                    <a:p>
                      <a:pPr marL="0">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Total</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60</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a:effectLst/>
                          <a:latin typeface="Cambria" panose="02040503050406030204" pitchFamily="18" charset="0"/>
                          <a:ea typeface="Times New Roman" panose="02020603050405020304" pitchFamily="18" charset="0"/>
                        </a:rPr>
                        <a:t>120</a:t>
                      </a:r>
                      <a:endParaRPr lang="en-US" sz="4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200000"/>
                        </a:lnSpc>
                        <a:spcBef>
                          <a:spcPts val="0"/>
                        </a:spcBef>
                        <a:spcAft>
                          <a:spcPts val="0"/>
                        </a:spcAft>
                        <a:tabLst>
                          <a:tab pos="180340" algn="l"/>
                        </a:tabLst>
                      </a:pPr>
                      <a:r>
                        <a:rPr lang="en-GB" sz="2400" dirty="0">
                          <a:effectLst/>
                          <a:latin typeface="Cambria" panose="02040503050406030204" pitchFamily="18" charset="0"/>
                          <a:ea typeface="Times New Roman" panose="02020603050405020304" pitchFamily="18" charset="0"/>
                        </a:rPr>
                        <a:t>180</a:t>
                      </a:r>
                      <a:endParaRPr lang="en-US" sz="4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36733645"/>
                  </a:ext>
                </a:extLst>
              </a:tr>
            </a:tbl>
          </a:graphicData>
        </a:graphic>
      </p:graphicFrame>
    </p:spTree>
    <p:extLst>
      <p:ext uri="{BB962C8B-B14F-4D97-AF65-F5344CB8AC3E}">
        <p14:creationId xmlns:p14="http://schemas.microsoft.com/office/powerpoint/2010/main" val="379475300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Data Analysis</a:t>
            </a:r>
            <a:endParaRPr lang="en-US" sz="3600" dirty="0">
              <a:solidFill>
                <a:schemeClr val="tx1"/>
              </a:solidFill>
            </a:endParaRPr>
          </a:p>
        </p:txBody>
      </p:sp>
      <p:sp>
        <p:nvSpPr>
          <p:cNvPr id="3" name="Content Placeholder 2"/>
          <p:cNvSpPr>
            <a:spLocks noGrp="1"/>
          </p:cNvSpPr>
          <p:nvPr>
            <p:ph idx="1"/>
          </p:nvPr>
        </p:nvSpPr>
        <p:spPr/>
        <p:txBody>
          <a:bodyPr/>
          <a:lstStyle/>
          <a:p>
            <a:pPr marL="0" indent="0">
              <a:buNone/>
            </a:pPr>
            <a:r>
              <a:rPr lang="en-US" dirty="0" smtClean="0">
                <a:solidFill>
                  <a:schemeClr val="tx1"/>
                </a:solidFill>
              </a:rPr>
              <a:t>Types of data: Audiotapes, videotape, written work, and  posters.</a:t>
            </a:r>
          </a:p>
          <a:p>
            <a:pPr marL="0" indent="0">
              <a:buNone/>
            </a:pPr>
            <a:r>
              <a:rPr lang="en-US" dirty="0" smtClean="0">
                <a:solidFill>
                  <a:schemeClr val="tx1"/>
                </a:solidFill>
              </a:rPr>
              <a:t>Methodology: Pre-assessment task compilation, Consideration of Evidence Hierarchy, mini-case studies, group transcription, interview transcription, coding for themes, cross-case analysis, verification of observed phenomena with student interview </a:t>
            </a:r>
          </a:p>
          <a:p>
            <a:pPr marL="0" indent="0">
              <a:buNone/>
            </a:pPr>
            <a:r>
              <a:rPr lang="en-US" dirty="0" smtClean="0">
                <a:solidFill>
                  <a:schemeClr val="tx1"/>
                </a:solidFill>
              </a:rPr>
              <a:t>Result: Two individuals and one group of four were selected for final analysis.</a:t>
            </a:r>
            <a:endParaRPr lang="en-US" dirty="0">
              <a:solidFill>
                <a:schemeClr val="tx1"/>
              </a:solidFill>
            </a:endParaRPr>
          </a:p>
        </p:txBody>
      </p:sp>
    </p:spTree>
    <p:extLst>
      <p:ext uri="{BB962C8B-B14F-4D97-AF65-F5344CB8AC3E}">
        <p14:creationId xmlns:p14="http://schemas.microsoft.com/office/powerpoint/2010/main" val="37875737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4241"/>
          </a:xfrm>
        </p:spPr>
        <p:txBody>
          <a:bodyPr/>
          <a:lstStyle/>
          <a:p>
            <a:r>
              <a:rPr lang="en-US" dirty="0" smtClean="0">
                <a:solidFill>
                  <a:schemeClr val="tx1"/>
                </a:solidFill>
              </a:rPr>
              <a:t>Overview</a:t>
            </a:r>
            <a:endParaRPr lang="en-US" dirty="0">
              <a:solidFill>
                <a:schemeClr val="tx1"/>
              </a:solidFill>
            </a:endParaRPr>
          </a:p>
        </p:txBody>
      </p:sp>
      <p:sp>
        <p:nvSpPr>
          <p:cNvPr id="3" name="Content Placeholder 2"/>
          <p:cNvSpPr>
            <a:spLocks noGrp="1"/>
          </p:cNvSpPr>
          <p:nvPr>
            <p:ph idx="1"/>
          </p:nvPr>
        </p:nvSpPr>
        <p:spPr>
          <a:xfrm>
            <a:off x="549275" y="859973"/>
            <a:ext cx="8042276" cy="4343400"/>
          </a:xfrm>
        </p:spPr>
        <p:txBody>
          <a:bodyPr>
            <a:noAutofit/>
          </a:bodyPr>
          <a:lstStyle/>
          <a:p>
            <a:r>
              <a:rPr lang="en-US" sz="2000" dirty="0" smtClean="0">
                <a:solidFill>
                  <a:schemeClr val="tx1"/>
                </a:solidFill>
              </a:rPr>
              <a:t>Research on teaching independence.</a:t>
            </a:r>
          </a:p>
          <a:p>
            <a:r>
              <a:rPr lang="en-US" sz="2000" dirty="0" smtClean="0">
                <a:solidFill>
                  <a:schemeClr val="tx1"/>
                </a:solidFill>
              </a:rPr>
              <a:t>GAISE recommendations.</a:t>
            </a:r>
          </a:p>
          <a:p>
            <a:r>
              <a:rPr lang="en-US" sz="2000" dirty="0" smtClean="0">
                <a:solidFill>
                  <a:schemeClr val="tx1"/>
                </a:solidFill>
              </a:rPr>
              <a:t>Constructivist epistemology.</a:t>
            </a:r>
          </a:p>
          <a:p>
            <a:r>
              <a:rPr lang="en-US" sz="2000" dirty="0" smtClean="0">
                <a:solidFill>
                  <a:schemeClr val="tx1"/>
                </a:solidFill>
              </a:rPr>
              <a:t>Curricular Design.</a:t>
            </a:r>
          </a:p>
          <a:p>
            <a:r>
              <a:rPr lang="en-US" sz="2000" dirty="0" smtClean="0">
                <a:solidFill>
                  <a:schemeClr val="tx1"/>
                </a:solidFill>
              </a:rPr>
              <a:t>Teaching Statistics for Social Justice (TSSJ)</a:t>
            </a:r>
          </a:p>
          <a:p>
            <a:r>
              <a:rPr lang="en-US" sz="2000" dirty="0" smtClean="0">
                <a:solidFill>
                  <a:schemeClr val="tx1"/>
                </a:solidFill>
              </a:rPr>
              <a:t>TSSJ Goals</a:t>
            </a:r>
          </a:p>
          <a:p>
            <a:r>
              <a:rPr lang="en-US" sz="2000" dirty="0" smtClean="0">
                <a:solidFill>
                  <a:schemeClr val="tx1"/>
                </a:solidFill>
              </a:rPr>
              <a:t>Social Justice Context (SJC)</a:t>
            </a:r>
          </a:p>
          <a:p>
            <a:r>
              <a:rPr lang="en-US" sz="2000" dirty="0" smtClean="0">
                <a:solidFill>
                  <a:schemeClr val="tx1"/>
                </a:solidFill>
              </a:rPr>
              <a:t>Statistical Tasks</a:t>
            </a:r>
          </a:p>
          <a:p>
            <a:r>
              <a:rPr lang="en-US" sz="2000" dirty="0" smtClean="0">
                <a:solidFill>
                  <a:schemeClr val="tx1"/>
                </a:solidFill>
              </a:rPr>
              <a:t>Student Responses</a:t>
            </a:r>
          </a:p>
          <a:p>
            <a:r>
              <a:rPr lang="en-US" sz="2000" dirty="0" smtClean="0">
                <a:solidFill>
                  <a:schemeClr val="tx1"/>
                </a:solidFill>
              </a:rPr>
              <a:t>Questions and discussion</a:t>
            </a:r>
          </a:p>
          <a:p>
            <a:endParaRPr lang="en-US" sz="2000" dirty="0"/>
          </a:p>
        </p:txBody>
      </p:sp>
    </p:spTree>
    <p:extLst>
      <p:ext uri="{BB962C8B-B14F-4D97-AF65-F5344CB8AC3E}">
        <p14:creationId xmlns:p14="http://schemas.microsoft.com/office/powerpoint/2010/main" val="19343556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43407"/>
          </a:xfrm>
        </p:spPr>
        <p:txBody>
          <a:bodyPr/>
          <a:lstStyle/>
          <a:p>
            <a:r>
              <a:rPr lang="en-US" sz="2800" dirty="0">
                <a:solidFill>
                  <a:srgbClr val="000000"/>
                </a:solidFill>
              </a:rPr>
              <a:t>Interplay Between Statistical Concepts and SJC </a:t>
            </a:r>
            <a:endParaRPr lang="en-US" sz="2800" dirty="0"/>
          </a:p>
        </p:txBody>
      </p:sp>
      <p:sp>
        <p:nvSpPr>
          <p:cNvPr id="3" name="Content Placeholder 2"/>
          <p:cNvSpPr>
            <a:spLocks noGrp="1"/>
          </p:cNvSpPr>
          <p:nvPr>
            <p:ph idx="1"/>
          </p:nvPr>
        </p:nvSpPr>
        <p:spPr>
          <a:xfrm>
            <a:off x="549275" y="650983"/>
            <a:ext cx="8042276" cy="5292618"/>
          </a:xfrm>
        </p:spPr>
        <p:txBody>
          <a:bodyPr>
            <a:normAutofit fontScale="70000" lnSpcReduction="20000"/>
          </a:bodyPr>
          <a:lstStyle/>
          <a:p>
            <a:r>
              <a:rPr lang="en-US" dirty="0" smtClean="0">
                <a:solidFill>
                  <a:schemeClr val="tx1"/>
                </a:solidFill>
              </a:rPr>
              <a:t>A</a:t>
            </a:r>
            <a:r>
              <a:rPr lang="en-US" dirty="0">
                <a:solidFill>
                  <a:schemeClr val="tx1"/>
                </a:solidFill>
              </a:rPr>
              <a:t>: </a:t>
            </a:r>
            <a:r>
              <a:rPr lang="en-US" dirty="0" err="1">
                <a:solidFill>
                  <a:schemeClr val="tx1"/>
                </a:solidFill>
              </a:rPr>
              <a:t>Hmhmmm</a:t>
            </a:r>
            <a:r>
              <a:rPr lang="en-US" dirty="0">
                <a:solidFill>
                  <a:schemeClr val="tx1"/>
                </a:solidFill>
              </a:rPr>
              <a:t>… so then like we could just look at it like what’s the probability … …so then regular probability would just be look at it like what’s the probability … conditional and regular probability. No the probability of white people who don’t think it’s very hard which would be  54% percent.</a:t>
            </a:r>
          </a:p>
          <a:p>
            <a:r>
              <a:rPr lang="en-US" dirty="0">
                <a:solidFill>
                  <a:schemeClr val="tx1"/>
                </a:solidFill>
              </a:rPr>
              <a:t>S: I thought that was black…</a:t>
            </a:r>
          </a:p>
          <a:p>
            <a:r>
              <a:rPr lang="en-US" dirty="0">
                <a:solidFill>
                  <a:schemeClr val="tx1"/>
                </a:solidFill>
              </a:rPr>
              <a:t>A: Yeah I know I’m reading it </a:t>
            </a:r>
            <a:r>
              <a:rPr lang="en-US" dirty="0" smtClean="0">
                <a:solidFill>
                  <a:schemeClr val="tx1"/>
                </a:solidFill>
              </a:rPr>
              <a:t>wrong.</a:t>
            </a:r>
          </a:p>
          <a:p>
            <a:r>
              <a:rPr lang="en-US" dirty="0" smtClean="0">
                <a:solidFill>
                  <a:schemeClr val="tx1"/>
                </a:solidFill>
              </a:rPr>
              <a:t>S</a:t>
            </a:r>
            <a:r>
              <a:rPr lang="en-US" dirty="0">
                <a:solidFill>
                  <a:schemeClr val="tx1"/>
                </a:solidFill>
              </a:rPr>
              <a:t>: Hispanics only have a 17% chance of saying it’s not very hard so that’s really low. Right?</a:t>
            </a:r>
          </a:p>
          <a:p>
            <a:r>
              <a:rPr lang="en-US" dirty="0">
                <a:solidFill>
                  <a:schemeClr val="tx1"/>
                </a:solidFill>
              </a:rPr>
              <a:t>A; Yeah.</a:t>
            </a:r>
          </a:p>
          <a:p>
            <a:r>
              <a:rPr lang="en-US" dirty="0">
                <a:solidFill>
                  <a:schemeClr val="tx1"/>
                </a:solidFill>
              </a:rPr>
              <a:t>S: Yeah, 17</a:t>
            </a:r>
          </a:p>
          <a:p>
            <a:r>
              <a:rPr lang="en-US" dirty="0">
                <a:solidFill>
                  <a:schemeClr val="tx1"/>
                </a:solidFill>
              </a:rPr>
              <a:t>A: I get it.  I look at it like the probability that you think it’s not very hard given you’re white is 69% but the probability that white people don’t think it’s hard over the total is 54% so there’s still like..</a:t>
            </a:r>
          </a:p>
          <a:p>
            <a:r>
              <a:rPr lang="en-US" dirty="0">
                <a:solidFill>
                  <a:schemeClr val="tx1"/>
                </a:solidFill>
              </a:rPr>
              <a:t>S: Oh yeah, I see what you’re saying, yeah…</a:t>
            </a:r>
          </a:p>
          <a:p>
            <a:endParaRPr lang="en-US" dirty="0"/>
          </a:p>
        </p:txBody>
      </p:sp>
    </p:spTree>
    <p:extLst>
      <p:ext uri="{BB962C8B-B14F-4D97-AF65-F5344CB8AC3E}">
        <p14:creationId xmlns:p14="http://schemas.microsoft.com/office/powerpoint/2010/main" val="390068977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458032"/>
          </a:xfrm>
        </p:spPr>
        <p:txBody>
          <a:bodyPr/>
          <a:lstStyle/>
          <a:p>
            <a:r>
              <a:rPr lang="en-US" sz="2800" dirty="0">
                <a:solidFill>
                  <a:srgbClr val="000000"/>
                </a:solidFill>
              </a:rPr>
              <a:t>Interplay Between Statistical Concepts and SJC </a:t>
            </a:r>
            <a:endParaRPr lang="en-US" sz="2800" dirty="0"/>
          </a:p>
        </p:txBody>
      </p:sp>
      <p:sp>
        <p:nvSpPr>
          <p:cNvPr id="3" name="Content Placeholder 2"/>
          <p:cNvSpPr>
            <a:spLocks noGrp="1"/>
          </p:cNvSpPr>
          <p:nvPr>
            <p:ph idx="1"/>
          </p:nvPr>
        </p:nvSpPr>
        <p:spPr>
          <a:xfrm>
            <a:off x="549275" y="640311"/>
            <a:ext cx="8042276" cy="5303290"/>
          </a:xfrm>
        </p:spPr>
        <p:txBody>
          <a:bodyPr>
            <a:normAutofit fontScale="32500" lnSpcReduction="20000"/>
          </a:bodyPr>
          <a:lstStyle/>
          <a:p>
            <a:r>
              <a:rPr lang="en-US" sz="4000" dirty="0">
                <a:solidFill>
                  <a:schemeClr val="tx1"/>
                </a:solidFill>
              </a:rPr>
              <a:t>A: So it’s still </a:t>
            </a:r>
            <a:r>
              <a:rPr lang="en-US" sz="4000" dirty="0" err="1">
                <a:solidFill>
                  <a:schemeClr val="tx1"/>
                </a:solidFill>
              </a:rPr>
              <a:t>gonna</a:t>
            </a:r>
            <a:r>
              <a:rPr lang="en-US" sz="4000" dirty="0">
                <a:solidFill>
                  <a:schemeClr val="tx1"/>
                </a:solidFill>
              </a:rPr>
              <a:t> be the highest. Right will be black… blacks 25% so they go up.. </a:t>
            </a:r>
          </a:p>
          <a:p>
            <a:r>
              <a:rPr lang="en-US" sz="4000" dirty="0">
                <a:solidFill>
                  <a:schemeClr val="tx1"/>
                </a:solidFill>
              </a:rPr>
              <a:t>A: So they go up together so aren’t they related then? Or no?</a:t>
            </a:r>
            <a:br>
              <a:rPr lang="en-US" sz="4000" dirty="0">
                <a:solidFill>
                  <a:schemeClr val="tx1"/>
                </a:solidFill>
              </a:rPr>
            </a:br>
            <a:endParaRPr lang="en-US" sz="4000" dirty="0" smtClean="0">
              <a:solidFill>
                <a:schemeClr val="tx1"/>
              </a:solidFill>
            </a:endParaRPr>
          </a:p>
          <a:p>
            <a:r>
              <a:rPr lang="en-US" sz="4000" dirty="0" smtClean="0">
                <a:solidFill>
                  <a:schemeClr val="tx1"/>
                </a:solidFill>
              </a:rPr>
              <a:t>S</a:t>
            </a:r>
            <a:r>
              <a:rPr lang="en-US" sz="4000" dirty="0">
                <a:solidFill>
                  <a:schemeClr val="tx1"/>
                </a:solidFill>
              </a:rPr>
              <a:t>: I see what your saying but I think its confusing to say they relate because the numbers like go up together but… this is saying pretty much if you’re white there’s a 54% chance you think it’s not very hard and this is saying if you’re white…</a:t>
            </a:r>
          </a:p>
          <a:p>
            <a:r>
              <a:rPr lang="en-US" sz="4000" dirty="0" smtClean="0">
                <a:solidFill>
                  <a:schemeClr val="tx1"/>
                </a:solidFill>
              </a:rPr>
              <a:t>A</a:t>
            </a:r>
            <a:r>
              <a:rPr lang="en-US" sz="4000" dirty="0">
                <a:solidFill>
                  <a:schemeClr val="tx1"/>
                </a:solidFill>
              </a:rPr>
              <a:t>: No, no…this is saying that out of everybody who thinks its not very hard white people </a:t>
            </a:r>
          </a:p>
          <a:p>
            <a:r>
              <a:rPr lang="en-US" sz="4000" dirty="0">
                <a:solidFill>
                  <a:schemeClr val="tx1"/>
                </a:solidFill>
              </a:rPr>
              <a:t>S: 54% of them are white ..It’s backwards</a:t>
            </a:r>
          </a:p>
          <a:p>
            <a:r>
              <a:rPr lang="en-US" sz="4000" dirty="0">
                <a:solidFill>
                  <a:schemeClr val="tx1"/>
                </a:solidFill>
              </a:rPr>
              <a:t>A: If you don’t think its very hard</a:t>
            </a:r>
          </a:p>
          <a:p>
            <a:r>
              <a:rPr lang="en-US" sz="4000" dirty="0">
                <a:solidFill>
                  <a:schemeClr val="tx1"/>
                </a:solidFill>
              </a:rPr>
              <a:t>S: given that your white</a:t>
            </a:r>
          </a:p>
          <a:p>
            <a:r>
              <a:rPr lang="en-US" sz="4000" dirty="0">
                <a:solidFill>
                  <a:schemeClr val="tx1"/>
                </a:solidFill>
              </a:rPr>
              <a:t>A: Yeah</a:t>
            </a:r>
          </a:p>
          <a:p>
            <a:r>
              <a:rPr lang="en-US" sz="4000" dirty="0">
                <a:solidFill>
                  <a:schemeClr val="tx1"/>
                </a:solidFill>
              </a:rPr>
              <a:t>S: You’re on the right track</a:t>
            </a:r>
          </a:p>
          <a:p>
            <a:r>
              <a:rPr lang="en-US" sz="4000" dirty="0">
                <a:solidFill>
                  <a:schemeClr val="tx1"/>
                </a:solidFill>
              </a:rPr>
              <a:t>S: You just </a:t>
            </a:r>
            <a:r>
              <a:rPr lang="en-US" sz="4000" dirty="0" err="1">
                <a:solidFill>
                  <a:schemeClr val="tx1"/>
                </a:solidFill>
              </a:rPr>
              <a:t>gotta</a:t>
            </a:r>
            <a:r>
              <a:rPr lang="en-US" sz="4000" dirty="0">
                <a:solidFill>
                  <a:schemeClr val="tx1"/>
                </a:solidFill>
              </a:rPr>
              <a:t> make that last step.</a:t>
            </a:r>
          </a:p>
          <a:p>
            <a:endParaRPr lang="en-US" dirty="0"/>
          </a:p>
          <a:p>
            <a:endParaRPr lang="en-US" dirty="0"/>
          </a:p>
        </p:txBody>
      </p:sp>
    </p:spTree>
    <p:extLst>
      <p:ext uri="{BB962C8B-B14F-4D97-AF65-F5344CB8AC3E}">
        <p14:creationId xmlns:p14="http://schemas.microsoft.com/office/powerpoint/2010/main" val="32334917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43407"/>
          </a:xfrm>
        </p:spPr>
        <p:txBody>
          <a:bodyPr/>
          <a:lstStyle/>
          <a:p>
            <a:r>
              <a:rPr lang="en-US" sz="2800" dirty="0">
                <a:solidFill>
                  <a:srgbClr val="000000"/>
                </a:solidFill>
              </a:rPr>
              <a:t>Interplay Between Statistical Concepts and SJC </a:t>
            </a:r>
            <a:endParaRPr lang="en-US" sz="2800" dirty="0"/>
          </a:p>
        </p:txBody>
      </p:sp>
      <p:sp>
        <p:nvSpPr>
          <p:cNvPr id="3" name="Content Placeholder 2"/>
          <p:cNvSpPr>
            <a:spLocks noGrp="1"/>
          </p:cNvSpPr>
          <p:nvPr>
            <p:ph idx="1"/>
          </p:nvPr>
        </p:nvSpPr>
        <p:spPr>
          <a:xfrm>
            <a:off x="549275" y="650983"/>
            <a:ext cx="8042276" cy="5292618"/>
          </a:xfrm>
        </p:spPr>
        <p:txBody>
          <a:bodyPr>
            <a:normAutofit fontScale="62500" lnSpcReduction="20000"/>
          </a:bodyPr>
          <a:lstStyle/>
          <a:p>
            <a:r>
              <a:rPr lang="en-US" dirty="0">
                <a:solidFill>
                  <a:schemeClr val="tx1"/>
                </a:solidFill>
              </a:rPr>
              <a:t>S: So should we start with if you’re white what are the chances you think you don’t think it’s very hard or something?</a:t>
            </a:r>
          </a:p>
          <a:p>
            <a:r>
              <a:rPr lang="en-US" dirty="0">
                <a:solidFill>
                  <a:schemeClr val="tx1"/>
                </a:solidFill>
              </a:rPr>
              <a:t>A: Yeah, what is the probability it is not very hard given that you’re white.</a:t>
            </a:r>
          </a:p>
          <a:p>
            <a:r>
              <a:rPr lang="en-US" dirty="0" smtClean="0">
                <a:solidFill>
                  <a:schemeClr val="tx1"/>
                </a:solidFill>
              </a:rPr>
              <a:t>S</a:t>
            </a:r>
            <a:r>
              <a:rPr lang="en-US" dirty="0">
                <a:solidFill>
                  <a:schemeClr val="tx1"/>
                </a:solidFill>
              </a:rPr>
              <a:t>: Yeah, there you go. So p(not very hard) </a:t>
            </a:r>
          </a:p>
          <a:p>
            <a:r>
              <a:rPr lang="en-US" dirty="0">
                <a:solidFill>
                  <a:schemeClr val="tx1"/>
                </a:solidFill>
              </a:rPr>
              <a:t>A: So if you’re white then that is … and you found those percentages right? So like 69%? So what was the probability for black, 54%? </a:t>
            </a:r>
          </a:p>
          <a:p>
            <a:r>
              <a:rPr lang="en-US" dirty="0" smtClean="0">
                <a:solidFill>
                  <a:schemeClr val="tx1"/>
                </a:solidFill>
              </a:rPr>
              <a:t>SH</a:t>
            </a:r>
            <a:r>
              <a:rPr lang="en-US" dirty="0">
                <a:solidFill>
                  <a:schemeClr val="tx1"/>
                </a:solidFill>
              </a:rPr>
              <a:t>: That you would expect black people… that it’s harder</a:t>
            </a:r>
          </a:p>
          <a:p>
            <a:r>
              <a:rPr lang="en-US" dirty="0">
                <a:solidFill>
                  <a:schemeClr val="tx1"/>
                </a:solidFill>
              </a:rPr>
              <a:t>A: Yeah. So what does that tell you</a:t>
            </a:r>
            <a:r>
              <a:rPr lang="en-US" dirty="0" smtClean="0">
                <a:solidFill>
                  <a:schemeClr val="tx1"/>
                </a:solidFill>
              </a:rPr>
              <a:t>?</a:t>
            </a:r>
          </a:p>
          <a:p>
            <a:r>
              <a:rPr lang="en-US" dirty="0" smtClean="0">
                <a:solidFill>
                  <a:schemeClr val="tx1"/>
                </a:solidFill>
              </a:rPr>
              <a:t>SH</a:t>
            </a:r>
            <a:r>
              <a:rPr lang="en-US" dirty="0">
                <a:solidFill>
                  <a:schemeClr val="tx1"/>
                </a:solidFill>
              </a:rPr>
              <a:t>: I guess it’s just like the white is way more than the blacks  because you would expect the blacks its harder</a:t>
            </a:r>
          </a:p>
          <a:p>
            <a:r>
              <a:rPr lang="en-US" dirty="0">
                <a:solidFill>
                  <a:schemeClr val="tx1"/>
                </a:solidFill>
              </a:rPr>
              <a:t>A: Yeah.</a:t>
            </a:r>
          </a:p>
          <a:p>
            <a:r>
              <a:rPr lang="en-US" dirty="0" smtClean="0">
                <a:solidFill>
                  <a:schemeClr val="tx1"/>
                </a:solidFill>
              </a:rPr>
              <a:t>S</a:t>
            </a:r>
            <a:r>
              <a:rPr lang="en-US" dirty="0">
                <a:solidFill>
                  <a:schemeClr val="tx1"/>
                </a:solidFill>
              </a:rPr>
              <a:t>: So the probability that you don’t think it’s very hard given that you’re white is 69 so you have a higher chance thinking that it’s not very hard to pay for basic necessities if you’re white…which makes sense. Hard and black which is historically grounded.</a:t>
            </a:r>
          </a:p>
          <a:p>
            <a:endParaRPr lang="en-US" dirty="0"/>
          </a:p>
        </p:txBody>
      </p:sp>
    </p:spTree>
    <p:extLst>
      <p:ext uri="{BB962C8B-B14F-4D97-AF65-F5344CB8AC3E}">
        <p14:creationId xmlns:p14="http://schemas.microsoft.com/office/powerpoint/2010/main" val="62080014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07438"/>
          </a:xfrm>
        </p:spPr>
        <p:txBody>
          <a:bodyPr/>
          <a:lstStyle/>
          <a:p>
            <a:r>
              <a:rPr lang="en-US" sz="2800" dirty="0" smtClean="0">
                <a:solidFill>
                  <a:srgbClr val="000000"/>
                </a:solidFill>
              </a:rPr>
              <a:t>Interplay Between Statistical Concepts and SJC  </a:t>
            </a:r>
            <a:endParaRPr lang="en-US" sz="2800" dirty="0">
              <a:solidFill>
                <a:srgbClr val="000000"/>
              </a:solidFill>
            </a:endParaRPr>
          </a:p>
        </p:txBody>
      </p:sp>
      <p:sp>
        <p:nvSpPr>
          <p:cNvPr id="3" name="Content Placeholder 2"/>
          <p:cNvSpPr>
            <a:spLocks noGrp="1"/>
          </p:cNvSpPr>
          <p:nvPr>
            <p:ph idx="1"/>
          </p:nvPr>
        </p:nvSpPr>
        <p:spPr>
          <a:xfrm>
            <a:off x="549275" y="939123"/>
            <a:ext cx="8042276" cy="5004478"/>
          </a:xfrm>
        </p:spPr>
        <p:txBody>
          <a:bodyPr>
            <a:normAutofit fontScale="77500" lnSpcReduction="20000"/>
          </a:bodyPr>
          <a:lstStyle/>
          <a:p>
            <a:r>
              <a:rPr lang="en-US" sz="1900" dirty="0" smtClean="0">
                <a:solidFill>
                  <a:schemeClr val="tx1"/>
                </a:solidFill>
              </a:rPr>
              <a:t>S</a:t>
            </a:r>
            <a:r>
              <a:rPr lang="en-US" sz="1900" dirty="0">
                <a:solidFill>
                  <a:schemeClr val="tx1"/>
                </a:solidFill>
              </a:rPr>
              <a:t>: Are there any that have a significantly lower…?</a:t>
            </a:r>
          </a:p>
          <a:p>
            <a:r>
              <a:rPr lang="en-US" sz="1900" dirty="0" smtClean="0">
                <a:solidFill>
                  <a:schemeClr val="tx1"/>
                </a:solidFill>
              </a:rPr>
              <a:t>A</a:t>
            </a:r>
            <a:r>
              <a:rPr lang="en-US" sz="1900" dirty="0">
                <a:solidFill>
                  <a:schemeClr val="tx1"/>
                </a:solidFill>
              </a:rPr>
              <a:t>: Hispanics, 43%, that would be very hard…</a:t>
            </a:r>
          </a:p>
          <a:p>
            <a:r>
              <a:rPr lang="en-US" sz="1900" dirty="0" smtClean="0">
                <a:solidFill>
                  <a:schemeClr val="tx1"/>
                </a:solidFill>
              </a:rPr>
              <a:t>S</a:t>
            </a:r>
            <a:r>
              <a:rPr lang="en-US" sz="1900" dirty="0">
                <a:solidFill>
                  <a:schemeClr val="tx1"/>
                </a:solidFill>
              </a:rPr>
              <a:t>: So what is that saying?</a:t>
            </a:r>
          </a:p>
          <a:p>
            <a:r>
              <a:rPr lang="en-US" sz="1900" dirty="0" smtClean="0">
                <a:solidFill>
                  <a:schemeClr val="tx1"/>
                </a:solidFill>
              </a:rPr>
              <a:t>A</a:t>
            </a:r>
            <a:r>
              <a:rPr lang="en-US" sz="1900" dirty="0">
                <a:solidFill>
                  <a:schemeClr val="tx1"/>
                </a:solidFill>
              </a:rPr>
              <a:t>: That the Japanese find it very hard. Yeah, I would think In America the Japanese population finds it very hard to pay for basic necessities.</a:t>
            </a:r>
          </a:p>
          <a:p>
            <a:r>
              <a:rPr lang="en-US" sz="1900" dirty="0">
                <a:solidFill>
                  <a:schemeClr val="tx1"/>
                </a:solidFill>
              </a:rPr>
              <a:t>S: They find it very hard? </a:t>
            </a:r>
          </a:p>
          <a:p>
            <a:r>
              <a:rPr lang="en-US" sz="1900" dirty="0">
                <a:solidFill>
                  <a:schemeClr val="tx1"/>
                </a:solidFill>
              </a:rPr>
              <a:t>SH: No they don’t find it very hard.</a:t>
            </a:r>
          </a:p>
          <a:p>
            <a:r>
              <a:rPr lang="en-US" sz="1900" dirty="0">
                <a:solidFill>
                  <a:schemeClr val="tx1"/>
                </a:solidFill>
              </a:rPr>
              <a:t>S: Because it’s only 8…</a:t>
            </a:r>
            <a:br>
              <a:rPr lang="en-US" sz="1900" dirty="0">
                <a:solidFill>
                  <a:schemeClr val="tx1"/>
                </a:solidFill>
              </a:rPr>
            </a:br>
            <a:endParaRPr lang="en-US" sz="1900" dirty="0" smtClean="0">
              <a:solidFill>
                <a:schemeClr val="tx1"/>
              </a:solidFill>
            </a:endParaRPr>
          </a:p>
          <a:p>
            <a:r>
              <a:rPr lang="en-US" sz="1900" dirty="0" smtClean="0">
                <a:solidFill>
                  <a:schemeClr val="tx1"/>
                </a:solidFill>
              </a:rPr>
              <a:t>A</a:t>
            </a:r>
            <a:r>
              <a:rPr lang="en-US" sz="1900" dirty="0">
                <a:solidFill>
                  <a:schemeClr val="tx1"/>
                </a:solidFill>
              </a:rPr>
              <a:t>: Yeah? No they don’t.</a:t>
            </a:r>
            <a:br>
              <a:rPr lang="en-US" sz="1900" dirty="0">
                <a:solidFill>
                  <a:schemeClr val="tx1"/>
                </a:solidFill>
              </a:rPr>
            </a:br>
            <a:endParaRPr lang="en-US" sz="1900" dirty="0" smtClean="0">
              <a:solidFill>
                <a:schemeClr val="tx1"/>
              </a:solidFill>
            </a:endParaRPr>
          </a:p>
          <a:p>
            <a:r>
              <a:rPr lang="en-US" sz="1900" dirty="0" smtClean="0">
                <a:solidFill>
                  <a:schemeClr val="tx1"/>
                </a:solidFill>
              </a:rPr>
              <a:t>S</a:t>
            </a:r>
            <a:r>
              <a:rPr lang="en-US" sz="1900" dirty="0">
                <a:solidFill>
                  <a:schemeClr val="tx1"/>
                </a:solidFill>
              </a:rPr>
              <a:t>: Not very hard?</a:t>
            </a:r>
            <a:br>
              <a:rPr lang="en-US" sz="1900" dirty="0">
                <a:solidFill>
                  <a:schemeClr val="tx1"/>
                </a:solidFill>
              </a:rPr>
            </a:br>
            <a:endParaRPr lang="en-US" sz="1900" dirty="0" smtClean="0">
              <a:solidFill>
                <a:schemeClr val="tx1"/>
              </a:solidFill>
            </a:endParaRPr>
          </a:p>
          <a:p>
            <a:r>
              <a:rPr lang="en-US" sz="1900" dirty="0" smtClean="0">
                <a:solidFill>
                  <a:schemeClr val="tx1"/>
                </a:solidFill>
              </a:rPr>
              <a:t>A</a:t>
            </a:r>
            <a:r>
              <a:rPr lang="en-US" sz="1900" dirty="0">
                <a:solidFill>
                  <a:schemeClr val="tx1"/>
                </a:solidFill>
              </a:rPr>
              <a:t>: Oh yeah, not very hard. Sorry, sorry.</a:t>
            </a:r>
          </a:p>
          <a:p>
            <a:endParaRPr lang="en-US" dirty="0"/>
          </a:p>
        </p:txBody>
      </p:sp>
    </p:spTree>
    <p:extLst>
      <p:ext uri="{BB962C8B-B14F-4D97-AF65-F5344CB8AC3E}">
        <p14:creationId xmlns:p14="http://schemas.microsoft.com/office/powerpoint/2010/main" val="39012542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727" y="-710422"/>
            <a:ext cx="8042276" cy="1336956"/>
          </a:xfrm>
        </p:spPr>
        <p:txBody>
          <a:bodyPr/>
          <a:lstStyle/>
          <a:p>
            <a:r>
              <a:rPr lang="en-US" sz="4000" dirty="0" smtClean="0"/>
              <a:t>Thank you!</a:t>
            </a:r>
            <a:endParaRPr lang="en-US" sz="4000"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514763" y="626534"/>
            <a:ext cx="5717311" cy="6231466"/>
          </a:xfrm>
        </p:spPr>
      </p:pic>
    </p:spTree>
    <p:extLst>
      <p:ext uri="{BB962C8B-B14F-4D97-AF65-F5344CB8AC3E}">
        <p14:creationId xmlns:p14="http://schemas.microsoft.com/office/powerpoint/2010/main" val="18204648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chemeClr val="tx1"/>
                </a:solidFill>
              </a:rPr>
              <a:t>A CLASSROOM NOTE ON: STUDENT MISCONCEPTIONS REGARDING PROBABILISTIC INDEPENDENCE VS. MUTUAL EXCLUSIVITY </a:t>
            </a:r>
            <a:r>
              <a:rPr lang="en-US" sz="2000" dirty="0" smtClean="0">
                <a:solidFill>
                  <a:schemeClr val="tx1"/>
                </a:solidFill>
              </a:rPr>
              <a:t>by Manage &amp; </a:t>
            </a:r>
            <a:r>
              <a:rPr lang="en-US" sz="2000" dirty="0" err="1" smtClean="0">
                <a:solidFill>
                  <a:schemeClr val="tx1"/>
                </a:solidFill>
              </a:rPr>
              <a:t>Scariano</a:t>
            </a:r>
            <a:r>
              <a:rPr lang="en-US" sz="2000" dirty="0" smtClean="0">
                <a:solidFill>
                  <a:schemeClr val="tx1"/>
                </a:solidFill>
              </a:rPr>
              <a:t> </a:t>
            </a:r>
            <a:endParaRPr lang="en-US" sz="2000" dirty="0">
              <a:solidFill>
                <a:schemeClr val="tx1"/>
              </a:solidFill>
            </a:endParaRPr>
          </a:p>
        </p:txBody>
      </p:sp>
      <p:sp>
        <p:nvSpPr>
          <p:cNvPr id="3" name="Content Placeholder 2"/>
          <p:cNvSpPr>
            <a:spLocks noGrp="1"/>
          </p:cNvSpPr>
          <p:nvPr>
            <p:ph idx="1"/>
          </p:nvPr>
        </p:nvSpPr>
        <p:spPr>
          <a:xfrm>
            <a:off x="549275" y="1600201"/>
            <a:ext cx="8042276" cy="4343400"/>
          </a:xfrm>
        </p:spPr>
        <p:txBody>
          <a:bodyPr>
            <a:normAutofit/>
          </a:bodyPr>
          <a:lstStyle/>
          <a:p>
            <a:r>
              <a:rPr lang="en-US" sz="2800" dirty="0" smtClean="0">
                <a:solidFill>
                  <a:schemeClr val="tx1"/>
                </a:solidFill>
              </a:rPr>
              <a:t>“…it </a:t>
            </a:r>
            <a:r>
              <a:rPr lang="en-US" sz="2800" dirty="0">
                <a:solidFill>
                  <a:schemeClr val="tx1"/>
                </a:solidFill>
              </a:rPr>
              <a:t>is common pedagogical practice to explore the concept of conditional probability and study its relationship to independence. </a:t>
            </a:r>
            <a:r>
              <a:rPr lang="en-US" sz="2800" dirty="0" smtClean="0">
                <a:solidFill>
                  <a:schemeClr val="tx1"/>
                </a:solidFill>
              </a:rPr>
              <a:t>“</a:t>
            </a:r>
          </a:p>
          <a:p>
            <a:r>
              <a:rPr lang="en-US" sz="2800" dirty="0" smtClean="0">
                <a:solidFill>
                  <a:schemeClr val="tx1"/>
                </a:solidFill>
              </a:rPr>
              <a:t>“…this </a:t>
            </a:r>
            <a:r>
              <a:rPr lang="en-US" sz="2800" dirty="0">
                <a:solidFill>
                  <a:schemeClr val="tx1"/>
                </a:solidFill>
              </a:rPr>
              <a:t>is a critical juncture and instructors must be very careful at this point in the course development</a:t>
            </a:r>
            <a:r>
              <a:rPr lang="en-US" sz="2800" dirty="0" smtClean="0">
                <a:solidFill>
                  <a:schemeClr val="tx1"/>
                </a:solidFill>
              </a:rPr>
              <a:t>.”</a:t>
            </a:r>
          </a:p>
        </p:txBody>
      </p:sp>
    </p:spTree>
    <p:extLst>
      <p:ext uri="{BB962C8B-B14F-4D97-AF65-F5344CB8AC3E}">
        <p14:creationId xmlns:p14="http://schemas.microsoft.com/office/powerpoint/2010/main" val="2340115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chemeClr val="tx1"/>
                </a:solidFill>
              </a:rPr>
              <a:t>A CLASSROOM NOTE ON: STUDENT MISCONCEPTIONS REGARDING PROBABILISTIC INDEPENDENCE VS. MUTUAL EXCLUSIVITY </a:t>
            </a:r>
            <a:r>
              <a:rPr lang="en-US" sz="2000" dirty="0" smtClean="0">
                <a:solidFill>
                  <a:schemeClr val="tx1"/>
                </a:solidFill>
              </a:rPr>
              <a:t>Manage &amp; </a:t>
            </a:r>
            <a:r>
              <a:rPr lang="en-US" sz="2000" dirty="0" err="1" smtClean="0">
                <a:solidFill>
                  <a:schemeClr val="tx1"/>
                </a:solidFill>
              </a:rPr>
              <a:t>Scariano</a:t>
            </a:r>
            <a:r>
              <a:rPr lang="en-US" sz="2000" dirty="0" smtClean="0">
                <a:solidFill>
                  <a:schemeClr val="tx1"/>
                </a:solidFill>
              </a:rPr>
              <a:t> </a:t>
            </a:r>
            <a:endParaRPr lang="en-US" sz="2000" dirty="0"/>
          </a:p>
        </p:txBody>
      </p:sp>
      <p:sp>
        <p:nvSpPr>
          <p:cNvPr id="3" name="Content Placeholder 2"/>
          <p:cNvSpPr>
            <a:spLocks noGrp="1"/>
          </p:cNvSpPr>
          <p:nvPr>
            <p:ph idx="1"/>
          </p:nvPr>
        </p:nvSpPr>
        <p:spPr>
          <a:xfrm>
            <a:off x="517236" y="1607127"/>
            <a:ext cx="8074315" cy="4336474"/>
          </a:xfrm>
        </p:spPr>
        <p:txBody>
          <a:bodyPr>
            <a:normAutofit/>
          </a:bodyPr>
          <a:lstStyle/>
          <a:p>
            <a:r>
              <a:rPr lang="en-US" sz="2800" dirty="0">
                <a:solidFill>
                  <a:schemeClr val="tx1"/>
                </a:solidFill>
              </a:rPr>
              <a:t>“ Surprisingly, we have noticed that many students, even those in graduate courses, have a persistent misunderstanding of independence</a:t>
            </a:r>
            <a:r>
              <a:rPr lang="en-US" sz="2800" dirty="0" smtClean="0">
                <a:solidFill>
                  <a:schemeClr val="tx1"/>
                </a:solidFill>
              </a:rPr>
              <a:t>.”</a:t>
            </a:r>
          </a:p>
          <a:p>
            <a:r>
              <a:rPr lang="en-US" sz="2800" dirty="0" smtClean="0">
                <a:solidFill>
                  <a:schemeClr val="tx1"/>
                </a:solidFill>
              </a:rPr>
              <a:t>“Strangely</a:t>
            </a:r>
            <a:r>
              <a:rPr lang="en-US" sz="2800" dirty="0">
                <a:solidFill>
                  <a:schemeClr val="tx1"/>
                </a:solidFill>
              </a:rPr>
              <a:t>, students tend to impose an artificial separation between the concepts of mutual exclusivity and independence that is not present in their definitions</a:t>
            </a:r>
            <a:r>
              <a:rPr lang="en-US" sz="2800" dirty="0" smtClean="0">
                <a:solidFill>
                  <a:schemeClr val="tx1"/>
                </a:solidFill>
              </a:rPr>
              <a:t>.”</a:t>
            </a:r>
          </a:p>
        </p:txBody>
      </p:sp>
    </p:spTree>
    <p:extLst>
      <p:ext uri="{BB962C8B-B14F-4D97-AF65-F5344CB8AC3E}">
        <p14:creationId xmlns:p14="http://schemas.microsoft.com/office/powerpoint/2010/main" val="32006074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chemeClr val="tx1"/>
                </a:solidFill>
              </a:rPr>
              <a:t>A CLASSROOM NOTE ON: STUDENT MISCONCEPTIONS REGARDING PROBABILISTIC INDEPENDENCE VS. MUTUAL EXCLUSIVITY </a:t>
            </a:r>
            <a:r>
              <a:rPr lang="en-US" sz="2000" dirty="0" smtClean="0">
                <a:solidFill>
                  <a:schemeClr val="tx1"/>
                </a:solidFill>
              </a:rPr>
              <a:t>Manage &amp; </a:t>
            </a:r>
            <a:r>
              <a:rPr lang="en-US" sz="2000" dirty="0" err="1" smtClean="0">
                <a:solidFill>
                  <a:schemeClr val="tx1"/>
                </a:solidFill>
              </a:rPr>
              <a:t>Scariano</a:t>
            </a:r>
            <a:r>
              <a:rPr lang="en-US" sz="2000" dirty="0" smtClean="0">
                <a:solidFill>
                  <a:schemeClr val="tx1"/>
                </a:solidFill>
              </a:rPr>
              <a:t> </a:t>
            </a:r>
            <a:endParaRPr lang="en-US" sz="2000"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solidFill>
              </a:rPr>
              <a:t>Presented </a:t>
            </a:r>
            <a:r>
              <a:rPr lang="en-US" dirty="0">
                <a:solidFill>
                  <a:schemeClr val="tx1"/>
                </a:solidFill>
              </a:rPr>
              <a:t>with this figure and the statement that the probabilities of events A and B are nonzero, many students typically conclude that events A and B are "automatically" independent because they are "separated" as </a:t>
            </a:r>
            <a:r>
              <a:rPr lang="en-US" dirty="0" smtClean="0">
                <a:solidFill>
                  <a:schemeClr val="tx1"/>
                </a:solidFill>
              </a:rPr>
              <a:t>the figure clearly </a:t>
            </a:r>
            <a:r>
              <a:rPr lang="en-US" dirty="0">
                <a:solidFill>
                  <a:schemeClr val="tx1"/>
                </a:solidFill>
              </a:rPr>
              <a:t>shows. Contrary to "student intuition", these two </a:t>
            </a:r>
            <a:r>
              <a:rPr lang="en-US" dirty="0" smtClean="0">
                <a:solidFill>
                  <a:schemeClr val="tx1"/>
                </a:solidFill>
              </a:rPr>
              <a:t>events </a:t>
            </a:r>
            <a:r>
              <a:rPr lang="en-US" dirty="0">
                <a:solidFill>
                  <a:schemeClr val="tx1"/>
                </a:solidFill>
              </a:rPr>
              <a:t>are </a:t>
            </a:r>
            <a:r>
              <a:rPr lang="en-US" dirty="0" smtClean="0">
                <a:solidFill>
                  <a:schemeClr val="tx1"/>
                </a:solidFill>
              </a:rPr>
              <a:t>dependent.</a:t>
            </a:r>
            <a:endParaRPr lang="en-US" dirty="0">
              <a:solidFill>
                <a:schemeClr val="tx1"/>
              </a:solidFill>
            </a:endParaRPr>
          </a:p>
          <a:p>
            <a:pPr marL="0" indent="0">
              <a:buNone/>
            </a:pPr>
            <a:endParaRPr lang="en-US" dirty="0" smtClean="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4497" y="4247540"/>
            <a:ext cx="2286000" cy="2286000"/>
          </a:xfrm>
          <a:prstGeom prst="rect">
            <a:avLst/>
          </a:prstGeom>
        </p:spPr>
      </p:pic>
    </p:spTree>
    <p:extLst>
      <p:ext uri="{BB962C8B-B14F-4D97-AF65-F5344CB8AC3E}">
        <p14:creationId xmlns:p14="http://schemas.microsoft.com/office/powerpoint/2010/main" val="25883227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0000"/>
                </a:solidFill>
              </a:rPr>
              <a:t>GAISE College </a:t>
            </a:r>
            <a:r>
              <a:rPr lang="en-US" sz="3200" b="1" dirty="0" smtClean="0">
                <a:solidFill>
                  <a:srgbClr val="000000"/>
                </a:solidFill>
              </a:rPr>
              <a:t>Report </a:t>
            </a:r>
            <a:r>
              <a:rPr lang="en-US" sz="3200" b="1" dirty="0">
                <a:solidFill>
                  <a:srgbClr val="000000"/>
                </a:solidFill>
              </a:rPr>
              <a:t>(Guidelines for Assessment and Instruction in </a:t>
            </a:r>
            <a:r>
              <a:rPr lang="en-US" sz="3200" b="1" dirty="0" smtClean="0">
                <a:solidFill>
                  <a:srgbClr val="000000"/>
                </a:solidFill>
              </a:rPr>
              <a:t>Statistics Education</a:t>
            </a:r>
            <a:r>
              <a:rPr lang="en-US" sz="3200" b="1" dirty="0">
                <a:solidFill>
                  <a:srgbClr val="000000"/>
                </a:solidFill>
              </a:rPr>
              <a:t>)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solidFill>
                  <a:schemeClr val="tx1"/>
                </a:solidFill>
              </a:rPr>
              <a:t>The Executive Summary cited six main recommendations:</a:t>
            </a:r>
          </a:p>
          <a:p>
            <a:pPr marL="457200" indent="-457200">
              <a:buFont typeface="+mj-lt"/>
              <a:buAutoNum type="arabicPeriod"/>
            </a:pPr>
            <a:r>
              <a:rPr lang="en-US" dirty="0">
                <a:solidFill>
                  <a:srgbClr val="000000"/>
                </a:solidFill>
              </a:rPr>
              <a:t>Emphasize statistical literacy and develop statistical </a:t>
            </a:r>
            <a:r>
              <a:rPr lang="en-US" dirty="0" smtClean="0">
                <a:solidFill>
                  <a:srgbClr val="000000"/>
                </a:solidFill>
              </a:rPr>
              <a:t>thinking.</a:t>
            </a:r>
            <a:endParaRPr lang="en-US" dirty="0">
              <a:solidFill>
                <a:srgbClr val="000000"/>
              </a:solidFill>
            </a:endParaRPr>
          </a:p>
          <a:p>
            <a:pPr marL="457200" indent="-457200">
              <a:buFont typeface="+mj-lt"/>
              <a:buAutoNum type="arabicPeriod"/>
            </a:pPr>
            <a:r>
              <a:rPr lang="en-US" dirty="0" smtClean="0">
                <a:solidFill>
                  <a:srgbClr val="000000"/>
                </a:solidFill>
              </a:rPr>
              <a:t> </a:t>
            </a:r>
            <a:r>
              <a:rPr lang="en-US" dirty="0">
                <a:solidFill>
                  <a:srgbClr val="000000"/>
                </a:solidFill>
              </a:rPr>
              <a:t>Use real </a:t>
            </a:r>
            <a:r>
              <a:rPr lang="en-US" dirty="0" smtClean="0">
                <a:solidFill>
                  <a:srgbClr val="000000"/>
                </a:solidFill>
              </a:rPr>
              <a:t>data.</a:t>
            </a:r>
            <a:endParaRPr lang="en-US" dirty="0">
              <a:solidFill>
                <a:srgbClr val="000000"/>
              </a:solidFill>
            </a:endParaRPr>
          </a:p>
          <a:p>
            <a:pPr marL="457200" indent="-457200">
              <a:buFont typeface="+mj-lt"/>
              <a:buAutoNum type="arabicPeriod"/>
            </a:pPr>
            <a:r>
              <a:rPr lang="en-US" dirty="0" smtClean="0">
                <a:solidFill>
                  <a:srgbClr val="000000"/>
                </a:solidFill>
              </a:rPr>
              <a:t>Stress </a:t>
            </a:r>
            <a:r>
              <a:rPr lang="en-US" dirty="0">
                <a:solidFill>
                  <a:srgbClr val="000000"/>
                </a:solidFill>
              </a:rPr>
              <a:t>conceptual understanding, rather than mere </a:t>
            </a:r>
            <a:r>
              <a:rPr lang="en-US" dirty="0" smtClean="0">
                <a:solidFill>
                  <a:srgbClr val="000000"/>
                </a:solidFill>
              </a:rPr>
              <a:t>knowledge of procedures.</a:t>
            </a:r>
            <a:endParaRPr lang="en-US" dirty="0">
              <a:solidFill>
                <a:srgbClr val="000000"/>
              </a:solidFill>
            </a:endParaRPr>
          </a:p>
          <a:p>
            <a:pPr marL="457200" indent="-457200">
              <a:buFont typeface="+mj-lt"/>
              <a:buAutoNum type="arabicPeriod"/>
            </a:pPr>
            <a:r>
              <a:rPr lang="en-US" dirty="0" smtClean="0">
                <a:solidFill>
                  <a:srgbClr val="000000"/>
                </a:solidFill>
              </a:rPr>
              <a:t>Foster </a:t>
            </a:r>
            <a:r>
              <a:rPr lang="en-US" dirty="0">
                <a:solidFill>
                  <a:srgbClr val="000000"/>
                </a:solidFill>
              </a:rPr>
              <a:t>active learning in the </a:t>
            </a:r>
            <a:r>
              <a:rPr lang="en-US" dirty="0" smtClean="0">
                <a:solidFill>
                  <a:srgbClr val="000000"/>
                </a:solidFill>
              </a:rPr>
              <a:t>classroom.</a:t>
            </a:r>
            <a:endParaRPr lang="en-US" dirty="0">
              <a:solidFill>
                <a:srgbClr val="000000"/>
              </a:solidFill>
            </a:endParaRPr>
          </a:p>
          <a:p>
            <a:pPr marL="457200" indent="-457200">
              <a:buFont typeface="+mj-lt"/>
              <a:buAutoNum type="arabicPeriod"/>
            </a:pPr>
            <a:r>
              <a:rPr lang="en-US" dirty="0" smtClean="0">
                <a:solidFill>
                  <a:srgbClr val="000000"/>
                </a:solidFill>
              </a:rPr>
              <a:t>Use </a:t>
            </a:r>
            <a:r>
              <a:rPr lang="en-US" dirty="0">
                <a:solidFill>
                  <a:srgbClr val="000000"/>
                </a:solidFill>
              </a:rPr>
              <a:t>technology for developing conceptual understanding </a:t>
            </a:r>
            <a:r>
              <a:rPr lang="en-US" dirty="0" smtClean="0">
                <a:solidFill>
                  <a:srgbClr val="000000"/>
                </a:solidFill>
              </a:rPr>
              <a:t>and analyzing data.</a:t>
            </a:r>
            <a:endParaRPr lang="en-US" dirty="0">
              <a:solidFill>
                <a:srgbClr val="000000"/>
              </a:solidFill>
            </a:endParaRPr>
          </a:p>
          <a:p>
            <a:pPr marL="457200" indent="-457200">
              <a:buFont typeface="+mj-lt"/>
              <a:buAutoNum type="arabicPeriod"/>
            </a:pPr>
            <a:r>
              <a:rPr lang="en-US" dirty="0" smtClean="0">
                <a:solidFill>
                  <a:schemeClr val="tx1"/>
                </a:solidFill>
              </a:rPr>
              <a:t>Use </a:t>
            </a:r>
            <a:r>
              <a:rPr lang="en-US" dirty="0">
                <a:solidFill>
                  <a:schemeClr val="tx1"/>
                </a:solidFill>
              </a:rPr>
              <a:t>assessments to improve and evaluate student </a:t>
            </a:r>
            <a:r>
              <a:rPr lang="en-US" dirty="0" smtClean="0">
                <a:solidFill>
                  <a:schemeClr val="tx1"/>
                </a:solidFill>
              </a:rPr>
              <a:t>learning</a:t>
            </a:r>
            <a:r>
              <a:rPr lang="en-US" dirty="0" smtClean="0"/>
              <a:t>.</a:t>
            </a:r>
            <a:endParaRPr lang="en-US" dirty="0"/>
          </a:p>
          <a:p>
            <a:pPr marL="457200" indent="-457200">
              <a:buFont typeface="+mj-lt"/>
              <a:buAutoNum type="arabicPeriod"/>
            </a:pPr>
            <a:endParaRPr lang="en-US" dirty="0" smtClean="0"/>
          </a:p>
        </p:txBody>
      </p:sp>
    </p:spTree>
    <p:extLst>
      <p:ext uri="{BB962C8B-B14F-4D97-AF65-F5344CB8AC3E}">
        <p14:creationId xmlns:p14="http://schemas.microsoft.com/office/powerpoint/2010/main" val="18924900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34169"/>
            <a:ext cx="8042276" cy="1336956"/>
          </a:xfrm>
        </p:spPr>
        <p:txBody>
          <a:bodyPr/>
          <a:lstStyle/>
          <a:p>
            <a:r>
              <a:rPr lang="en-US" dirty="0" smtClean="0">
                <a:solidFill>
                  <a:schemeClr val="tx1"/>
                </a:solidFill>
              </a:rPr>
              <a:t>Constructivist Approach</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a:solidFill>
                  <a:schemeClr val="tx1"/>
                </a:solidFill>
              </a:rPr>
              <a:t>Bottom up – Students become agents in their own </a:t>
            </a:r>
            <a:r>
              <a:rPr lang="en-US" dirty="0" smtClean="0">
                <a:solidFill>
                  <a:schemeClr val="tx1"/>
                </a:solidFill>
              </a:rPr>
              <a:t>learning.</a:t>
            </a:r>
            <a:endParaRPr lang="en-US" dirty="0">
              <a:solidFill>
                <a:schemeClr val="tx1"/>
              </a:solidFill>
            </a:endParaRPr>
          </a:p>
          <a:p>
            <a:r>
              <a:rPr lang="en-US" dirty="0">
                <a:solidFill>
                  <a:schemeClr val="tx1"/>
                </a:solidFill>
              </a:rPr>
              <a:t>Challenges Instructor to Link Topics to Purpose.</a:t>
            </a:r>
          </a:p>
          <a:p>
            <a:r>
              <a:rPr lang="en-US" dirty="0">
                <a:solidFill>
                  <a:schemeClr val="tx1"/>
                </a:solidFill>
              </a:rPr>
              <a:t>Generates more Q than A.</a:t>
            </a:r>
          </a:p>
          <a:p>
            <a:r>
              <a:rPr lang="en-US" dirty="0">
                <a:solidFill>
                  <a:schemeClr val="tx1"/>
                </a:solidFill>
              </a:rPr>
              <a:t>Move to Formative Assessment.</a:t>
            </a:r>
          </a:p>
          <a:p>
            <a:r>
              <a:rPr lang="en-US" dirty="0">
                <a:solidFill>
                  <a:schemeClr val="tx1"/>
                </a:solidFill>
              </a:rPr>
              <a:t>More than one answer possible/Open ended questions.</a:t>
            </a:r>
          </a:p>
          <a:p>
            <a:r>
              <a:rPr lang="en-US" dirty="0">
                <a:solidFill>
                  <a:schemeClr val="tx1"/>
                </a:solidFill>
              </a:rPr>
              <a:t>Classroom Culture – group dynamics; active learning.</a:t>
            </a:r>
          </a:p>
          <a:p>
            <a:endParaRPr lang="en-US" dirty="0"/>
          </a:p>
        </p:txBody>
      </p:sp>
    </p:spTree>
    <p:extLst>
      <p:ext uri="{BB962C8B-B14F-4D97-AF65-F5344CB8AC3E}">
        <p14:creationId xmlns:p14="http://schemas.microsoft.com/office/powerpoint/2010/main" val="18286850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87726"/>
          </a:xfrm>
        </p:spPr>
        <p:txBody>
          <a:bodyPr/>
          <a:lstStyle/>
          <a:p>
            <a:r>
              <a:rPr lang="en-US" sz="3200" b="1" dirty="0" smtClean="0">
                <a:solidFill>
                  <a:srgbClr val="000000"/>
                </a:solidFill>
              </a:rPr>
              <a:t>Curricular Design: </a:t>
            </a:r>
            <a:r>
              <a:rPr lang="en-US" sz="3200" b="1" dirty="0">
                <a:solidFill>
                  <a:srgbClr val="000000"/>
                </a:solidFill>
              </a:rPr>
              <a:t>P</a:t>
            </a:r>
            <a:r>
              <a:rPr lang="en-US" sz="3200" b="1" dirty="0" smtClean="0">
                <a:solidFill>
                  <a:srgbClr val="000000"/>
                </a:solidFill>
              </a:rPr>
              <a:t>rogression over Time</a:t>
            </a:r>
            <a:endParaRPr lang="en-US" sz="6600" dirty="0"/>
          </a:p>
        </p:txBody>
      </p:sp>
      <p:sp>
        <p:nvSpPr>
          <p:cNvPr id="3" name="Content Placeholder 2"/>
          <p:cNvSpPr>
            <a:spLocks noGrp="1"/>
          </p:cNvSpPr>
          <p:nvPr>
            <p:ph idx="1"/>
          </p:nvPr>
        </p:nvSpPr>
        <p:spPr>
          <a:xfrm>
            <a:off x="549275" y="1109873"/>
            <a:ext cx="8042276" cy="4631584"/>
          </a:xfrm>
        </p:spPr>
        <p:txBody>
          <a:bodyPr>
            <a:normAutofit fontScale="92500"/>
          </a:bodyPr>
          <a:lstStyle/>
          <a:p>
            <a:r>
              <a:rPr lang="en-US" dirty="0" smtClean="0">
                <a:solidFill>
                  <a:schemeClr val="tx1"/>
                </a:solidFill>
              </a:rPr>
              <a:t>Pre-assessment: Students use intuition without prior instruction.</a:t>
            </a:r>
          </a:p>
          <a:p>
            <a:r>
              <a:rPr lang="en-US" dirty="0" smtClean="0">
                <a:solidFill>
                  <a:schemeClr val="tx1"/>
                </a:solidFill>
              </a:rPr>
              <a:t>Whole-class Discussion: Instructor led Socratic discussion supports student learning statistical concepts.</a:t>
            </a:r>
          </a:p>
          <a:p>
            <a:r>
              <a:rPr lang="en-US" dirty="0" smtClean="0">
                <a:solidFill>
                  <a:schemeClr val="tx1"/>
                </a:solidFill>
              </a:rPr>
              <a:t>Small Group Discussion: Students come together in small groups to engage in discussion about the statistical concepts and SJC.</a:t>
            </a:r>
          </a:p>
          <a:p>
            <a:r>
              <a:rPr lang="en-US" dirty="0" smtClean="0">
                <a:solidFill>
                  <a:schemeClr val="tx1"/>
                </a:solidFill>
              </a:rPr>
              <a:t>Students are taught Chi-square test of hypothesis.</a:t>
            </a:r>
          </a:p>
          <a:p>
            <a:r>
              <a:rPr lang="en-US" dirty="0" smtClean="0">
                <a:solidFill>
                  <a:schemeClr val="tx1"/>
                </a:solidFill>
              </a:rPr>
              <a:t>Project and final exam: Students are allowed to choose method of solution for contingency table tasks. </a:t>
            </a:r>
          </a:p>
          <a:p>
            <a:endParaRPr lang="en-US" dirty="0" smtClean="0"/>
          </a:p>
          <a:p>
            <a:endParaRPr lang="en-US" dirty="0"/>
          </a:p>
        </p:txBody>
      </p:sp>
    </p:spTree>
    <p:extLst>
      <p:ext uri="{BB962C8B-B14F-4D97-AF65-F5344CB8AC3E}">
        <p14:creationId xmlns:p14="http://schemas.microsoft.com/office/powerpoint/2010/main" val="165287137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5333</TotalTime>
  <Words>2317</Words>
  <Application>Microsoft Macintosh PowerPoint</Application>
  <PresentationFormat>On-screen Show (4:3)</PresentationFormat>
  <Paragraphs>364</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Breeze</vt:lpstr>
      <vt:lpstr>Re-thinking Statistical Independence in the Introductory Statistics Course</vt:lpstr>
      <vt:lpstr>Talk Overview</vt:lpstr>
      <vt:lpstr>Overview</vt:lpstr>
      <vt:lpstr>A CLASSROOM NOTE ON: STUDENT MISCONCEPTIONS REGARDING PROBABILISTIC INDEPENDENCE VS. MUTUAL EXCLUSIVITY by Manage &amp; Scariano </vt:lpstr>
      <vt:lpstr>A CLASSROOM NOTE ON: STUDENT MISCONCEPTIONS REGARDING PROBABILISTIC INDEPENDENCE VS. MUTUAL EXCLUSIVITY Manage &amp; Scariano </vt:lpstr>
      <vt:lpstr>A CLASSROOM NOTE ON: STUDENT MISCONCEPTIONS REGARDING PROBABILISTIC INDEPENDENCE VS. MUTUAL EXCLUSIVITY Manage &amp; Scariano </vt:lpstr>
      <vt:lpstr>GAISE College Report (Guidelines for Assessment and Instruction in Statistics Education) </vt:lpstr>
      <vt:lpstr>Constructivist Approach</vt:lpstr>
      <vt:lpstr>Curricular Design: Progression over Time</vt:lpstr>
      <vt:lpstr>Teaching Statistics for Social Justice (TSSJ)</vt:lpstr>
      <vt:lpstr>TSSJ Goals</vt:lpstr>
      <vt:lpstr>TMSJ Goals and Objectives</vt:lpstr>
      <vt:lpstr>Social Justice Context (SJC) </vt:lpstr>
      <vt:lpstr>Statistical  Tasks</vt:lpstr>
      <vt:lpstr>  Pre-assessment: Supermarket Employees Task </vt:lpstr>
      <vt:lpstr>  Part 1: Expected Frequencies </vt:lpstr>
      <vt:lpstr> Part 2: Observed frequencies </vt:lpstr>
      <vt:lpstr>Supermarket Employees Task Questions</vt:lpstr>
      <vt:lpstr>Whole Class Discussion: Race and the Death Penalty</vt:lpstr>
      <vt:lpstr>Race and the Death Penalty </vt:lpstr>
      <vt:lpstr>Race and the Death Penalty </vt:lpstr>
      <vt:lpstr> Poster: Race/Ethnicity and Financial Hardship</vt:lpstr>
      <vt:lpstr>A blank table with the marginal totals filled out is given below. Fill out the chart as though the two variables race/ethnicity and difficulty paying for basic necessities are not related.  </vt:lpstr>
      <vt:lpstr>The actual survey data published in the American Journal of Public Health is listed in the following table: </vt:lpstr>
      <vt:lpstr>Race/Ethnicity and Financial Hardship</vt:lpstr>
      <vt:lpstr>Project: Firefighter’s Promotional Exam</vt:lpstr>
      <vt:lpstr>Project: Firefighter’s Promotional Exam</vt:lpstr>
      <vt:lpstr>Final Exam: Supermarket Employee Problem re-visited</vt:lpstr>
      <vt:lpstr>Data Analysis</vt:lpstr>
      <vt:lpstr>Interplay Between Statistical Concepts and SJC </vt:lpstr>
      <vt:lpstr>Interplay Between Statistical Concepts and SJC </vt:lpstr>
      <vt:lpstr>Interplay Between Statistical Concepts and SJC </vt:lpstr>
      <vt:lpstr>Interplay Between Statistical Concepts and SJC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College Statistics Education Research</dc:title>
  <dc:creator>Lori Maloney</dc:creator>
  <cp:lastModifiedBy>Lori Maloney</cp:lastModifiedBy>
  <cp:revision>86</cp:revision>
  <cp:lastPrinted>2014-04-23T22:23:03Z</cp:lastPrinted>
  <dcterms:created xsi:type="dcterms:W3CDTF">2014-04-20T21:22:29Z</dcterms:created>
  <dcterms:modified xsi:type="dcterms:W3CDTF">2017-12-12T22:14:55Z</dcterms:modified>
</cp:coreProperties>
</file>