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2" r:id="rId16"/>
    <p:sldId id="268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libretexts.org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openstax.org/subjects/mat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oregon.org/resources/" TargetMode="External"/><Relationship Id="rId5" Type="http://schemas.openxmlformats.org/officeDocument/2006/relationships/hyperlink" Target="https://www.merlot.org/merlot/index.htm" TargetMode="External"/><Relationship Id="rId4" Type="http://schemas.openxmlformats.org/officeDocument/2006/relationships/hyperlink" Target="http://www.cool4ed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yopenmath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wD3pTG6dr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amhgNyx310&amp;feature=youtu.b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OEI and OER for 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i="1" dirty="0" smtClean="0"/>
              <a:t>Larry Green</a:t>
            </a:r>
          </a:p>
          <a:p>
            <a:pPr algn="ctr"/>
            <a:r>
              <a:rPr lang="en-US" i="1" dirty="0" smtClean="0"/>
              <a:t>Lake Tahoe Community College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217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 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hlinkClick r:id="rId2"/>
              </a:rPr>
              <a:t>OpenStax</a:t>
            </a:r>
            <a:endParaRPr lang="en-US" sz="3200" dirty="0" smtClean="0"/>
          </a:p>
          <a:p>
            <a:r>
              <a:rPr lang="en-US" sz="3200" dirty="0" err="1" smtClean="0">
                <a:hlinkClick r:id="rId3"/>
              </a:rPr>
              <a:t>LibreTexts</a:t>
            </a:r>
            <a:endParaRPr lang="en-US" sz="3200" dirty="0" smtClean="0"/>
          </a:p>
          <a:p>
            <a:r>
              <a:rPr lang="en-US" sz="3200" dirty="0" smtClean="0">
                <a:hlinkClick r:id="rId4"/>
              </a:rPr>
              <a:t>Cool4Ed</a:t>
            </a:r>
            <a:endParaRPr lang="en-US" sz="3200" dirty="0" smtClean="0"/>
          </a:p>
          <a:p>
            <a:r>
              <a:rPr lang="en-US" sz="3200" dirty="0" smtClean="0">
                <a:hlinkClick r:id="rId5"/>
              </a:rPr>
              <a:t>MERLOT</a:t>
            </a:r>
            <a:endParaRPr lang="en-US" sz="3200" dirty="0" smtClean="0"/>
          </a:p>
          <a:p>
            <a:r>
              <a:rPr lang="en-US" sz="3200" dirty="0" err="1" smtClean="0">
                <a:hlinkClick r:id="rId6"/>
              </a:rPr>
              <a:t>OpenOregon</a:t>
            </a:r>
            <a:endParaRPr lang="en-US" sz="3200" dirty="0" smtClean="0"/>
          </a:p>
          <a:p>
            <a:r>
              <a:rPr lang="en-US" sz="3200" dirty="0" smtClean="0"/>
              <a:t>Many Others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160" y="1334998"/>
            <a:ext cx="8397920" cy="36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Ancillaries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PowerPoints</a:t>
            </a:r>
          </a:p>
          <a:p>
            <a:r>
              <a:rPr lang="en-US" sz="4000" dirty="0" smtClean="0"/>
              <a:t>Test Banks</a:t>
            </a:r>
          </a:p>
          <a:p>
            <a:r>
              <a:rPr lang="en-US" sz="4000" dirty="0" smtClean="0"/>
              <a:t>Online Homework Systems</a:t>
            </a:r>
            <a:endParaRPr lang="en-US" sz="4000" dirty="0"/>
          </a:p>
        </p:txBody>
      </p:sp>
      <p:pic>
        <p:nvPicPr>
          <p:cNvPr id="5122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01" y="185737"/>
            <a:ext cx="6646333" cy="34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MyOpenMath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Written for Math Homework Systems</a:t>
            </a:r>
          </a:p>
          <a:p>
            <a:r>
              <a:rPr lang="en-US" sz="2400" dirty="0" smtClean="0"/>
              <a:t>Free and Open</a:t>
            </a:r>
          </a:p>
          <a:p>
            <a:r>
              <a:rPr lang="en-US" sz="2400" dirty="0" smtClean="0"/>
              <a:t>Tens of Thousands of Questions </a:t>
            </a:r>
            <a:br>
              <a:rPr lang="en-US" sz="2400" dirty="0" smtClean="0"/>
            </a:br>
            <a:r>
              <a:rPr lang="en-US" sz="2400" dirty="0" smtClean="0"/>
              <a:t>already written.</a:t>
            </a:r>
          </a:p>
          <a:p>
            <a:r>
              <a:rPr lang="en-US" sz="2400" dirty="0" smtClean="0"/>
              <a:t>Complete Courses Available</a:t>
            </a:r>
          </a:p>
          <a:p>
            <a:r>
              <a:rPr lang="en-US" sz="2400" dirty="0" smtClean="0"/>
              <a:t>Integrates Into Canvas</a:t>
            </a:r>
          </a:p>
          <a:p>
            <a:r>
              <a:rPr lang="en-US" sz="2400" dirty="0">
                <a:hlinkClick r:id="rId2"/>
              </a:rPr>
              <a:t>https://www.myopenmath.com/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7" y="3479938"/>
            <a:ext cx="6310857" cy="324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MyOpenMath</a:t>
            </a:r>
            <a:r>
              <a:rPr lang="en-US" dirty="0" smtClean="0"/>
              <a:t> Pilot Statistics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3670734"/>
            <a:ext cx="8596668" cy="3880773"/>
          </a:xfrm>
        </p:spPr>
        <p:txBody>
          <a:bodyPr/>
          <a:lstStyle/>
          <a:p>
            <a:r>
              <a:rPr lang="en-US" sz="2800" dirty="0" smtClean="0"/>
              <a:t>Cindy Moss:  Skyline College</a:t>
            </a:r>
          </a:p>
          <a:p>
            <a:r>
              <a:rPr lang="en-US" sz="2800" dirty="0" smtClean="0"/>
              <a:t>Jessica </a:t>
            </a:r>
            <a:r>
              <a:rPr lang="en-US" sz="2800" dirty="0" err="1" smtClean="0"/>
              <a:t>Kuang</a:t>
            </a:r>
            <a:r>
              <a:rPr lang="en-US" sz="2800" dirty="0" smtClean="0"/>
              <a:t>:  Oxnard College</a:t>
            </a:r>
          </a:p>
          <a:p>
            <a:r>
              <a:rPr lang="en-US" sz="2800" dirty="0" smtClean="0"/>
              <a:t>Larry Green:  Lake Tahoe Community College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465" y="1339302"/>
            <a:ext cx="5475073" cy="29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</a:t>
            </a:r>
            <a:r>
              <a:rPr lang="en-US" dirty="0" err="1" smtClean="0"/>
              <a:t>MyOpenMath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Separated by Chapter or Section</a:t>
            </a:r>
          </a:p>
          <a:p>
            <a:r>
              <a:rPr lang="en-US" sz="2400" dirty="0" smtClean="0"/>
              <a:t>Questions Contain Links to:</a:t>
            </a:r>
          </a:p>
          <a:p>
            <a:pPr lvl="1"/>
            <a:r>
              <a:rPr lang="en-US" sz="2000" dirty="0" smtClean="0"/>
              <a:t>Videos</a:t>
            </a:r>
          </a:p>
          <a:p>
            <a:pPr lvl="1"/>
            <a:r>
              <a:rPr lang="en-US" sz="2000" dirty="0" smtClean="0"/>
              <a:t>Textbook Pages</a:t>
            </a:r>
          </a:p>
          <a:p>
            <a:pPr lvl="1"/>
            <a:r>
              <a:rPr lang="en-US" sz="2000" dirty="0" smtClean="0"/>
              <a:t>Hints</a:t>
            </a:r>
            <a:endParaRPr lang="en-US" sz="2000" dirty="0"/>
          </a:p>
          <a:p>
            <a:r>
              <a:rPr lang="en-US" sz="2400" dirty="0" smtClean="0"/>
              <a:t>Numbers Randomly generated</a:t>
            </a:r>
          </a:p>
          <a:p>
            <a:r>
              <a:rPr lang="en-US" sz="2400" dirty="0" smtClean="0"/>
              <a:t>Question Pool for Each Question</a:t>
            </a:r>
          </a:p>
          <a:p>
            <a:r>
              <a:rPr lang="en-US" sz="2400" dirty="0" smtClean="0"/>
              <a:t>Ongoing Project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290" y="1930400"/>
            <a:ext cx="6340517" cy="30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Join/Use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1098"/>
            <a:ext cx="8596668" cy="3880773"/>
          </a:xfrm>
        </p:spPr>
        <p:txBody>
          <a:bodyPr/>
          <a:lstStyle/>
          <a:p>
            <a:r>
              <a:rPr lang="en-US" sz="2400" dirty="0" smtClean="0"/>
              <a:t>Video Instructions: 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youtu.be/wD3pTG6drNg</a:t>
            </a:r>
            <a:endParaRPr lang="en-US" sz="2400" dirty="0" smtClean="0"/>
          </a:p>
          <a:p>
            <a:r>
              <a:rPr lang="en-US" sz="2400" dirty="0" smtClean="0"/>
              <a:t>Just in Second Stage of Pilot:  Be Patient</a:t>
            </a:r>
          </a:p>
          <a:p>
            <a:r>
              <a:rPr lang="en-US" sz="2400" dirty="0" smtClean="0"/>
              <a:t>Cost:  Be Part of the Community and Help Us Improve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581" y="3401722"/>
            <a:ext cx="6317673" cy="31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ZTC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Beginning Algebra through Differential Equations</a:t>
            </a:r>
          </a:p>
          <a:p>
            <a:r>
              <a:rPr lang="en-US" sz="2800" dirty="0" smtClean="0"/>
              <a:t>From Admission to Graduation:  Not Cost</a:t>
            </a:r>
          </a:p>
          <a:p>
            <a:r>
              <a:rPr lang="en-US" sz="2800" dirty="0" smtClean="0"/>
              <a:t>Includes GE Courses</a:t>
            </a:r>
          </a:p>
          <a:p>
            <a:r>
              <a:rPr lang="en-US" sz="2800" dirty="0" smtClean="0"/>
              <a:t>Jan 1 – Dec 31, 2018</a:t>
            </a:r>
          </a:p>
          <a:p>
            <a:r>
              <a:rPr lang="en-US" sz="2800" dirty="0" smtClean="0"/>
              <a:t>$150,000 Funded by Chancellor’s Office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Image result for make money with m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97" y="3403310"/>
            <a:ext cx="4366106" cy="32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923866" cy="3880773"/>
          </a:xfrm>
        </p:spPr>
        <p:txBody>
          <a:bodyPr numCol="2">
            <a:normAutofit lnSpcReduction="10000"/>
          </a:bodyPr>
          <a:lstStyle/>
          <a:p>
            <a:r>
              <a:rPr lang="en-US" dirty="0" smtClean="0"/>
              <a:t>Andres </a:t>
            </a:r>
            <a:r>
              <a:rPr lang="en-US" dirty="0" err="1" smtClean="0"/>
              <a:t>Bazos</a:t>
            </a:r>
            <a:r>
              <a:rPr lang="en-US" dirty="0" smtClean="0"/>
              <a:t>:  Sierra College</a:t>
            </a:r>
          </a:p>
          <a:p>
            <a:r>
              <a:rPr lang="en-US" dirty="0" smtClean="0"/>
              <a:t>Christopher Wu:  College of Alameda</a:t>
            </a:r>
          </a:p>
          <a:p>
            <a:r>
              <a:rPr lang="en-US" dirty="0" smtClean="0"/>
              <a:t>George </a:t>
            </a:r>
            <a:r>
              <a:rPr lang="en-US" dirty="0" err="1" smtClean="0"/>
              <a:t>Rothbart</a:t>
            </a:r>
            <a:r>
              <a:rPr lang="en-US" dirty="0" smtClean="0"/>
              <a:t>:  College of Marin</a:t>
            </a:r>
          </a:p>
          <a:p>
            <a:r>
              <a:rPr lang="en-US" dirty="0" smtClean="0"/>
              <a:t>Cindy Moss:  Skyline College</a:t>
            </a:r>
          </a:p>
          <a:p>
            <a:r>
              <a:rPr lang="en-US" dirty="0" smtClean="0"/>
              <a:t>Jacqueline Anderson: Sierra College</a:t>
            </a:r>
          </a:p>
          <a:p>
            <a:r>
              <a:rPr lang="en-US" dirty="0" smtClean="0"/>
              <a:t>Jay </a:t>
            </a:r>
            <a:r>
              <a:rPr lang="en-US" dirty="0" err="1" smtClean="0"/>
              <a:t>Kesler</a:t>
            </a:r>
            <a:r>
              <a:rPr lang="en-US" dirty="0" smtClean="0"/>
              <a:t>:  Sierra College</a:t>
            </a:r>
          </a:p>
          <a:p>
            <a:r>
              <a:rPr lang="en-US" dirty="0" smtClean="0"/>
              <a:t>Jessica </a:t>
            </a:r>
            <a:r>
              <a:rPr lang="en-US" dirty="0" err="1" smtClean="0"/>
              <a:t>Kuang</a:t>
            </a:r>
            <a:r>
              <a:rPr lang="en-US" dirty="0" smtClean="0"/>
              <a:t>:  Oxnard College</a:t>
            </a:r>
          </a:p>
          <a:p>
            <a:r>
              <a:rPr lang="en-US" dirty="0" smtClean="0"/>
              <a:t>John Gee:  Evergreen Valley College</a:t>
            </a:r>
          </a:p>
          <a:p>
            <a:r>
              <a:rPr lang="en-US" dirty="0" smtClean="0"/>
              <a:t>Julie </a:t>
            </a:r>
            <a:r>
              <a:rPr lang="en-US" dirty="0" err="1" smtClean="0"/>
              <a:t>Harlsnd</a:t>
            </a:r>
            <a:r>
              <a:rPr lang="en-US" dirty="0" smtClean="0"/>
              <a:t>:  Mira Costa College</a:t>
            </a:r>
          </a:p>
          <a:p>
            <a:r>
              <a:rPr lang="en-US" dirty="0" smtClean="0"/>
              <a:t>Karl Ting:  Mission College</a:t>
            </a:r>
          </a:p>
          <a:p>
            <a:r>
              <a:rPr lang="en-US" dirty="0" smtClean="0"/>
              <a:t>Linda Hoang:  </a:t>
            </a:r>
            <a:r>
              <a:rPr lang="en-US" dirty="0" err="1" smtClean="0"/>
              <a:t>Cosumnes</a:t>
            </a:r>
            <a:r>
              <a:rPr lang="en-US" dirty="0" smtClean="0"/>
              <a:t> River College</a:t>
            </a:r>
          </a:p>
          <a:p>
            <a:r>
              <a:rPr lang="en-US" dirty="0" smtClean="0"/>
              <a:t>Mark Harbison:  Sac City College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Rankenburg</a:t>
            </a:r>
            <a:r>
              <a:rPr lang="en-US" dirty="0" smtClean="0"/>
              <a:t>: CC of San Francisco</a:t>
            </a:r>
          </a:p>
          <a:p>
            <a:r>
              <a:rPr lang="en-US" dirty="0" smtClean="0"/>
              <a:t>Rick Hough:  Skyline College</a:t>
            </a:r>
          </a:p>
          <a:p>
            <a:r>
              <a:rPr lang="en-US" dirty="0" smtClean="0"/>
              <a:t>Roy </a:t>
            </a:r>
            <a:r>
              <a:rPr lang="en-US" dirty="0" err="1" smtClean="0"/>
              <a:t>Shahbazian</a:t>
            </a:r>
            <a:r>
              <a:rPr lang="en-US" dirty="0" smtClean="0"/>
              <a:t>:  Santa Ana College</a:t>
            </a:r>
          </a:p>
          <a:p>
            <a:r>
              <a:rPr lang="en-US" dirty="0" smtClean="0"/>
              <a:t>Sean Nguyen:  CC of San Francisco</a:t>
            </a:r>
          </a:p>
          <a:p>
            <a:r>
              <a:rPr lang="en-US" dirty="0" smtClean="0"/>
              <a:t>Sherry </a:t>
            </a:r>
            <a:r>
              <a:rPr lang="en-US" dirty="0" err="1" smtClean="0"/>
              <a:t>Sharufa</a:t>
            </a:r>
            <a:r>
              <a:rPr lang="en-US" dirty="0" smtClean="0"/>
              <a:t>:  Contra Costa College</a:t>
            </a:r>
          </a:p>
          <a:p>
            <a:r>
              <a:rPr lang="en-US" dirty="0" smtClean="0"/>
              <a:t>Larry Green:  Lake Tahoe CC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29" y="268574"/>
            <a:ext cx="65436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Teams for Beginning and Intermediate Algebra, </a:t>
            </a:r>
            <a:r>
              <a:rPr lang="en-US" sz="2800" dirty="0" err="1" smtClean="0"/>
              <a:t>PreCalculus</a:t>
            </a:r>
            <a:r>
              <a:rPr lang="en-US" sz="2800" dirty="0" smtClean="0"/>
              <a:t>, Calculus, Vector Calculus, Linear Equations/Differential Equations</a:t>
            </a:r>
          </a:p>
          <a:p>
            <a:r>
              <a:rPr lang="en-US" sz="2800" dirty="0" smtClean="0"/>
              <a:t>Find the Best </a:t>
            </a:r>
            <a:r>
              <a:rPr lang="en-US" sz="2800" dirty="0" err="1" smtClean="0"/>
              <a:t>MyOpenMath</a:t>
            </a:r>
            <a:r>
              <a:rPr lang="en-US" sz="2800" dirty="0" smtClean="0"/>
              <a:t> Questions Out There</a:t>
            </a:r>
          </a:p>
          <a:p>
            <a:r>
              <a:rPr lang="en-US" sz="2800" dirty="0" smtClean="0"/>
              <a:t>Develop New Questions Where Needed</a:t>
            </a:r>
          </a:p>
          <a:p>
            <a:r>
              <a:rPr lang="en-US" sz="2800" dirty="0" smtClean="0"/>
              <a:t>Links to Videos, Hints, and Textbook Pages</a:t>
            </a:r>
          </a:p>
          <a:p>
            <a:r>
              <a:rPr lang="en-US" sz="2800" dirty="0" smtClean="0"/>
              <a:t>Other Ancillaries</a:t>
            </a:r>
          </a:p>
          <a:p>
            <a:r>
              <a:rPr lang="en-US" sz="2800" dirty="0" smtClean="0"/>
              <a:t>Accuracy Checker:  Mark Harbison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038" y="164089"/>
            <a:ext cx="3164264" cy="19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Do Better?</a:t>
            </a:r>
            <a:endParaRPr lang="en-US" dirty="0"/>
          </a:p>
        </p:txBody>
      </p:sp>
      <p:pic>
        <p:nvPicPr>
          <p:cNvPr id="7170" name="Picture 2" descr="Image result for sugg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28" y="2159866"/>
            <a:ext cx="6688571" cy="47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California Community Colleges Initiative</a:t>
            </a:r>
          </a:p>
          <a:p>
            <a:r>
              <a:rPr lang="en-US" dirty="0" smtClean="0"/>
              <a:t>Canvas</a:t>
            </a:r>
          </a:p>
          <a:p>
            <a:r>
              <a:rPr lang="en-US" dirty="0" smtClean="0"/>
              <a:t>Course Exchange:  Accessibility Difficult for Math</a:t>
            </a:r>
          </a:p>
          <a:p>
            <a:r>
              <a:rPr lang="en-US" dirty="0" smtClean="0"/>
              <a:t>Just Statistics Approved so Far</a:t>
            </a:r>
          </a:p>
          <a:p>
            <a:r>
              <a:rPr lang="en-US" dirty="0" smtClean="0"/>
              <a:t>State </a:t>
            </a:r>
            <a:r>
              <a:rPr lang="en-US" dirty="0"/>
              <a:t>Course Designer Assistance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7" y="345077"/>
            <a:ext cx="8207459" cy="16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451374"/>
            <a:ext cx="8596668" cy="589988"/>
          </a:xfrm>
        </p:spPr>
        <p:txBody>
          <a:bodyPr>
            <a:noAutofit/>
          </a:bodyPr>
          <a:lstStyle/>
          <a:p>
            <a:r>
              <a:rPr lang="en-US" sz="3600" dirty="0" smtClean="0"/>
              <a:t>Larry Green:  DrLarryGreen@gmail.com</a:t>
            </a:r>
            <a:endParaRPr lang="en-US" sz="3600" dirty="0"/>
          </a:p>
        </p:txBody>
      </p:sp>
      <p:pic>
        <p:nvPicPr>
          <p:cNvPr id="9218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16" y="196778"/>
            <a:ext cx="8979284" cy="48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OEI Math Resources:  Canvas Commons</a:t>
            </a:r>
            <a:endParaRPr lang="en-US" dirty="0"/>
          </a:p>
        </p:txBody>
      </p:sp>
      <p:pic>
        <p:nvPicPr>
          <p:cNvPr id="4" name="Content Placeholder 3" descr="Canvas Commons screenshot of all Openstax courses available under CCC OE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8" y="1711234"/>
            <a:ext cx="8397585" cy="433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Model</a:t>
            </a:r>
            <a:endParaRPr lang="en-US" dirty="0"/>
          </a:p>
        </p:txBody>
      </p:sp>
      <p:pic>
        <p:nvPicPr>
          <p:cNvPr id="4" name="Content Placeholder 3" descr="Calculus Openstax course homepage containing course banner, &quot;welcome to calculus 1&quot;, instructor guidance, a sample welcome message, and three navigation buttons: course overview, about your teacher, learner modules.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63" y="2160588"/>
            <a:ext cx="7060911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3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Modules</a:t>
            </a:r>
            <a:endParaRPr lang="en-US" dirty="0"/>
          </a:p>
        </p:txBody>
      </p:sp>
      <p:pic>
        <p:nvPicPr>
          <p:cNvPr id="4" name="Content Placeholder 3" descr="Module pages including Landing Page, Instructor's: read this first, textbook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87" y="2160588"/>
            <a:ext cx="7236064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CC-By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take or leave any of the components</a:t>
            </a:r>
          </a:p>
          <a:p>
            <a:r>
              <a:rPr lang="en-US" dirty="0" smtClean="0"/>
              <a:t>Community of faculty</a:t>
            </a:r>
          </a:p>
          <a:p>
            <a:r>
              <a:rPr lang="en-US" dirty="0" smtClean="0"/>
              <a:t>Always improving</a:t>
            </a:r>
          </a:p>
          <a:p>
            <a:endParaRPr lang="en-US" dirty="0"/>
          </a:p>
        </p:txBody>
      </p:sp>
      <p:pic>
        <p:nvPicPr>
          <p:cNvPr id="3074" name="Picture 2" descr="https://www.source.ca/blog/wp-content/uploads/2015/08/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38" y="2608421"/>
            <a:ext cx="5017316" cy="376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91" y="0"/>
            <a:ext cx="8596668" cy="1320800"/>
          </a:xfrm>
        </p:spPr>
        <p:txBody>
          <a:bodyPr/>
          <a:lstStyle/>
          <a:p>
            <a:r>
              <a:rPr lang="en-US" dirty="0" smtClean="0"/>
              <a:t>Open Educational Resources (OER)</a:t>
            </a:r>
            <a:endParaRPr lang="en-US" dirty="0"/>
          </a:p>
        </p:txBody>
      </p:sp>
      <p:pic>
        <p:nvPicPr>
          <p:cNvPr id="1026" name="Picture 2" descr="https://www.aei.org/wp-content/uploads/2016/08/pricesne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32" y="660400"/>
            <a:ext cx="6544985" cy="644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775" y="977852"/>
            <a:ext cx="150516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Students at Moorpark College Say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77334" y="3916310"/>
            <a:ext cx="8596668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https://www.youtube.com/watch?v=FamhgNyx310&amp;feature=youtu.be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Equity:  Shall we fail students because they are not financially privileged?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Community:  We can be the decision makers. </a:t>
            </a:r>
            <a:endParaRPr lang="en-US" dirty="0"/>
          </a:p>
        </p:txBody>
      </p:sp>
      <p:pic>
        <p:nvPicPr>
          <p:cNvPr id="2054" name="Picture 6" descr="Student Loan Debt, Education,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8" y="2722444"/>
            <a:ext cx="4795248" cy="26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ommunity 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838" y="4071108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3659</TotalTime>
  <Words>395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Facet</vt:lpstr>
      <vt:lpstr>OEI and OER for Math</vt:lpstr>
      <vt:lpstr>PowerPoint Presentation</vt:lpstr>
      <vt:lpstr>OEI Math Resources:  Canvas Commons</vt:lpstr>
      <vt:lpstr>Homepage Model</vt:lpstr>
      <vt:lpstr>Sample Modules</vt:lpstr>
      <vt:lpstr>CC-By</vt:lpstr>
      <vt:lpstr>Open Educational Resources (OER)</vt:lpstr>
      <vt:lpstr>What Students at Moorpark College Say</vt:lpstr>
      <vt:lpstr>Reasons for OER</vt:lpstr>
      <vt:lpstr>Resources:  Textbooks</vt:lpstr>
      <vt:lpstr>Ancillaries</vt:lpstr>
      <vt:lpstr>MyOpenMath</vt:lpstr>
      <vt:lpstr>MyOpenMath Pilot Statistics Project</vt:lpstr>
      <vt:lpstr>Statistics MyOpenMath Details</vt:lpstr>
      <vt:lpstr>Join/Use the System</vt:lpstr>
      <vt:lpstr>ZTC Grant</vt:lpstr>
      <vt:lpstr>PowerPoint Presentation</vt:lpstr>
      <vt:lpstr>Project Details</vt:lpstr>
      <vt:lpstr>How Can We Do Better?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OEI and OER for Math</dc:title>
  <dc:creator>Larry Green</dc:creator>
  <cp:lastModifiedBy>Larry Green</cp:lastModifiedBy>
  <cp:revision>19</cp:revision>
  <dcterms:created xsi:type="dcterms:W3CDTF">2017-12-05T14:38:54Z</dcterms:created>
  <dcterms:modified xsi:type="dcterms:W3CDTF">2017-12-10T01:42:01Z</dcterms:modified>
</cp:coreProperties>
</file>