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9" r:id="rId3"/>
    <p:sldId id="297" r:id="rId4"/>
    <p:sldId id="311" r:id="rId5"/>
    <p:sldId id="262" r:id="rId6"/>
    <p:sldId id="278" r:id="rId7"/>
    <p:sldId id="264" r:id="rId8"/>
    <p:sldId id="274" r:id="rId9"/>
    <p:sldId id="267" r:id="rId10"/>
    <p:sldId id="280" r:id="rId11"/>
    <p:sldId id="275" r:id="rId12"/>
    <p:sldId id="276" r:id="rId13"/>
    <p:sldId id="287" r:id="rId14"/>
    <p:sldId id="281" r:id="rId15"/>
    <p:sldId id="289" r:id="rId16"/>
    <p:sldId id="269" r:id="rId17"/>
    <p:sldId id="284" r:id="rId18"/>
    <p:sldId id="271" r:id="rId19"/>
    <p:sldId id="272" r:id="rId20"/>
    <p:sldId id="273" r:id="rId21"/>
    <p:sldId id="290" r:id="rId22"/>
    <p:sldId id="282" r:id="rId23"/>
    <p:sldId id="283" r:id="rId24"/>
    <p:sldId id="307" r:id="rId25"/>
    <p:sldId id="302" r:id="rId26"/>
    <p:sldId id="298" r:id="rId27"/>
    <p:sldId id="288" r:id="rId28"/>
    <p:sldId id="291" r:id="rId29"/>
    <p:sldId id="292" r:id="rId30"/>
    <p:sldId id="293" r:id="rId31"/>
    <p:sldId id="312" r:id="rId32"/>
    <p:sldId id="294" r:id="rId33"/>
    <p:sldId id="299" r:id="rId34"/>
    <p:sldId id="301" r:id="rId35"/>
    <p:sldId id="286" r:id="rId36"/>
    <p:sldId id="308" r:id="rId37"/>
    <p:sldId id="313" r:id="rId38"/>
    <p:sldId id="310" r:id="rId39"/>
    <p:sldId id="309" r:id="rId40"/>
    <p:sldId id="285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660"/>
  </p:normalViewPr>
  <p:slideViewPr>
    <p:cSldViewPr snapToGrid="0" snapToObjects="1">
      <p:cViewPr>
        <p:scale>
          <a:sx n="71" d="100"/>
          <a:sy n="71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72647-0A55-CF4A-B454-E7FD709CD33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D864-988E-F04F-BEB4-1B35B2162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75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AA7F7-1170-DE40-87F3-DEA509D99168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8C62-83E6-3146-8396-E2EA415BF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227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CF8-024D-764E-9E99-1F6FB5B216B9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3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8AEC-3D5F-4D4D-8E8C-47A9AFAD5461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7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BAF-ECB7-FE44-92F6-DE4738AA9D39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7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03C5-207D-EB45-B85D-C983D854DFD9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6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D70B-CAE3-BA49-97AD-106F2A956579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4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20E7-8246-F24B-8CE0-4052B430C6C6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01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9441-8703-014F-807A-9F324FCD8FD3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33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77E-D547-5A4F-B41A-CE9CE27CBD8C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22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7BAD-69F7-4047-B4BE-F9DB0E15FB7D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1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C336-5E8A-3640-BFB8-53CCD1D3519E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16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66B1-620C-0B42-9B6E-A3370667B887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96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11FF-8BA9-2445-8C76-7A766E8991B1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C632-22A3-094E-9097-F3E297A2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5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Palatino"/>
                <a:cs typeface="Palatino"/>
              </a:rPr>
              <a:t>Dogged by bad luck?  Me too!</a:t>
            </a:r>
            <a:endParaRPr lang="en-US" sz="2800" b="1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>
              <a:latin typeface="Palatino"/>
              <a:cs typeface="Palatino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Palatino"/>
                <a:cs typeface="Palatino"/>
              </a:rPr>
              <a:t>Charles S. Barnett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Palatino"/>
                <a:cs typeface="Palatino"/>
              </a:rPr>
              <a:t>Formerly Adjunct Instructor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Palatino"/>
                <a:cs typeface="Palatino"/>
              </a:rPr>
              <a:t>Las </a:t>
            </a:r>
            <a:r>
              <a:rPr lang="en-US" sz="2000" b="1" dirty="0" err="1" smtClean="0">
                <a:latin typeface="Palatino"/>
                <a:cs typeface="Palatino"/>
              </a:rPr>
              <a:t>Positas</a:t>
            </a:r>
            <a:r>
              <a:rPr lang="en-US" sz="2000" b="1" dirty="0" smtClean="0">
                <a:latin typeface="Palatino"/>
                <a:cs typeface="Palatino"/>
              </a:rPr>
              <a:t> College</a:t>
            </a:r>
          </a:p>
          <a:p>
            <a:pPr marL="0" indent="0" algn="ctr">
              <a:buNone/>
            </a:pPr>
            <a:endParaRPr lang="en-US" sz="2000" dirty="0">
              <a:latin typeface="Palatino"/>
              <a:cs typeface="Palatino"/>
            </a:endParaRPr>
          </a:p>
          <a:p>
            <a:pPr marL="0" indent="0" algn="ctr">
              <a:buNone/>
            </a:pPr>
            <a:endParaRPr lang="en-US" sz="2000" dirty="0" smtClean="0">
              <a:latin typeface="Palatino"/>
              <a:cs typeface="Palatino"/>
            </a:endParaRPr>
          </a:p>
          <a:p>
            <a:pPr marL="0" indent="0" algn="ctr">
              <a:buNone/>
            </a:pPr>
            <a:endParaRPr lang="en-US" sz="2000" dirty="0" smtClean="0">
              <a:latin typeface="Palatino"/>
              <a:cs typeface="Palatino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Presented at the 45</a:t>
            </a:r>
            <a:r>
              <a:rPr lang="en-US" sz="1600" b="1" baseline="30000" dirty="0" smtClean="0">
                <a:latin typeface="Palatino"/>
                <a:cs typeface="Palatino"/>
              </a:rPr>
              <a:t>th</a:t>
            </a:r>
            <a:r>
              <a:rPr lang="en-US" sz="1600" b="1" dirty="0" smtClean="0">
                <a:latin typeface="Palatino"/>
                <a:cs typeface="Palatino"/>
              </a:rPr>
              <a:t> annual Fall Conference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California Mathematics Council, Community Colleges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Monterey, California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December 8 and 9, 2017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6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6274"/>
            <a:ext cx="8229600" cy="8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53100"/>
            <a:ext cx="8229600" cy="66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53388"/>
            <a:ext cx="82296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42451"/>
            <a:ext cx="82296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179637"/>
            <a:ext cx="82296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797300"/>
            <a:ext cx="8229600" cy="29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009900"/>
            <a:ext cx="8229600" cy="584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9950" y="203200"/>
            <a:ext cx="740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Alternate proof that mean waiting time is infinite</a:t>
            </a:r>
            <a:endParaRPr lang="en-US" sz="24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715665"/>
            <a:ext cx="82296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9900" y="4704351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(remove conditioning)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364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700" y="1921302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 am still not sure that I believe it, but I cannot find a flaw in the arguments.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7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300" y="596900"/>
            <a:ext cx="764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 tale of woe: Second Example (Ratios)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9150" y="1295400"/>
            <a:ext cx="7505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Situation: </a:t>
            </a:r>
            <a:r>
              <a:rPr lang="en-US" b="1" dirty="0" smtClean="0"/>
              <a:t>Two teller windows are open at our bank. You are the next to be served at your window.  I am the next to be served at the other window.  X represents your wait time: Y represents my wait time.  RVs  X and Y are IID exponentially distributed RVs. (the so called “pure random” case)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9350" y="2988271"/>
            <a:ext cx="684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 turns out that  P[ Y/X &gt; t ] = 1/(1+t)       0 ≤ t &lt; ∞     (</a:t>
            </a:r>
            <a:r>
              <a:rPr lang="en-US" b="1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0400" y="3610571"/>
            <a:ext cx="782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Surely I have a right  to complain if I have to wait three times longer than you, but (</a:t>
            </a:r>
            <a:r>
              <a:rPr lang="en-US" b="1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r>
              <a:rPr lang="en-US" b="1" dirty="0" smtClean="0"/>
              <a:t>) assigns probability 1/4 to that event.</a:t>
            </a:r>
          </a:p>
          <a:p>
            <a:pPr algn="ctr"/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22276" y="4522568"/>
            <a:ext cx="829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So, on average, you or I have reason to complain in one out of two cases.</a:t>
            </a:r>
          </a:p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1150" y="5308600"/>
            <a:ext cx="852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Enter pop psychology: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ur perceptions are worse. We do not notice or remember short wait times.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9800" y="4921934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And E[Y/X] = ∞.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598930"/>
            <a:ext cx="4114800" cy="3101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5461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Number of times that Y/X&gt;3 for 20 cases of 100-sample Monte Carlo runs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92700" y="2725291"/>
            <a:ext cx="389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Window: [0,21] by [0,50]</a:t>
            </a:r>
          </a:p>
          <a:p>
            <a:endParaRPr lang="en-US" sz="1600" b="1" dirty="0"/>
          </a:p>
          <a:p>
            <a:r>
              <a:rPr lang="en-US" sz="1600" b="1" dirty="0" smtClean="0">
                <a:solidFill>
                  <a:srgbClr val="0000FF"/>
                </a:solidFill>
              </a:rPr>
              <a:t>Blue line: Y = 25 (theoretical number of times that my result is 3 times yours)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1800" y="4978400"/>
            <a:ext cx="574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why I can complain!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328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0700"/>
            <a:ext cx="86868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79500"/>
            <a:ext cx="8686800" cy="154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17800"/>
            <a:ext cx="8686800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508500"/>
            <a:ext cx="868680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511800"/>
            <a:ext cx="8686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6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8350" y="1663344"/>
            <a:ext cx="760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This </a:t>
            </a:r>
            <a:r>
              <a:rPr lang="en-US" sz="2400" b="1" dirty="0" smtClean="0"/>
              <a:t>third example involves the moving sum of a sequence of {1, -1} fair coin-flips. So, </a:t>
            </a:r>
            <a:r>
              <a:rPr lang="en-US" sz="2400" b="1" u="sng" dirty="0" smtClean="0"/>
              <a:t>timeout</a:t>
            </a:r>
            <a:r>
              <a:rPr lang="en-US" sz="2400" b="1" dirty="0" smtClean="0"/>
              <a:t> to see what the sample paths of such a process look like.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487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613" y="508000"/>
            <a:ext cx="672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Moving sum of 20 flips of a {1,-1} fair coin</a:t>
            </a:r>
          </a:p>
          <a:p>
            <a:pPr algn="ctr"/>
            <a:r>
              <a:rPr lang="en-US" sz="2400" b="1" dirty="0" smtClean="0"/>
              <a:t>Illustrates sample-path representation</a:t>
            </a:r>
            <a:endParaRPr lang="en-US" sz="2400" b="1" dirty="0"/>
          </a:p>
        </p:txBody>
      </p:sp>
      <p:pic>
        <p:nvPicPr>
          <p:cNvPr id="4" name="Picture 3" descr="ap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796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86425" y="31623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Window: [0, 21]×[-6, 6]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0638" y="5448300"/>
            <a:ext cx="6562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Sum sequence: {-1,0,1,2,3,2,1,2,3,4,3,2,3,4,5,4,3,2,3,2}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857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" y="1727200"/>
            <a:ext cx="8915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The next three slides display several sample paths generated by Monte Carlo simulations of a {1,-1} fair coin. Note the intervals of times spent well away from the zero line.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8744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589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70150" y="4826000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Window: [0, 101]×[-11, 11]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4362" y="609600"/>
            <a:ext cx="741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Moving sum of 100 flips of a (1,-1) fair coin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2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796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0175" y="508001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Moving sum of 300 flips of a (1,-1) fair coin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70150" y="5234464"/>
            <a:ext cx="420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Window: [0, 301]×[-36, 36]</a:t>
            </a:r>
          </a:p>
          <a:p>
            <a:pPr algn="ctr"/>
            <a:r>
              <a:rPr lang="en-US" b="1" dirty="0" smtClean="0"/>
              <a:t>12 visits to zero</a:t>
            </a:r>
          </a:p>
          <a:p>
            <a:pPr algn="ctr"/>
            <a:r>
              <a:rPr lang="en-US" b="1" dirty="0" smtClean="0"/>
              <a:t>Max: 35  Min: -9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8730" y="1920270"/>
            <a:ext cx="72665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1" baseline="30000" dirty="0" smtClean="0">
                <a:cs typeface="Times New Roman"/>
              </a:rPr>
              <a:t>Pick </a:t>
            </a:r>
            <a:r>
              <a:rPr lang="en-US" sz="2400" b="1" baseline="30000" dirty="0">
                <a:cs typeface="Times New Roman"/>
              </a:rPr>
              <a:t>the most-promising checkout line at the supermarket. What happens</a:t>
            </a:r>
            <a:r>
              <a:rPr lang="en-US" sz="2400" b="1" baseline="30000" dirty="0" smtClean="0">
                <a:cs typeface="Times New Roman"/>
              </a:rPr>
              <a:t>?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1" baseline="30000" dirty="0" smtClean="0">
                <a:cs typeface="Times New Roman"/>
              </a:rPr>
              <a:t>Someone’s </a:t>
            </a:r>
            <a:r>
              <a:rPr lang="en-US" sz="2400" b="1" baseline="30000" dirty="0">
                <a:cs typeface="Times New Roman"/>
              </a:rPr>
              <a:t>credit card doesn’t work, or the checker has to go pick up a forgotten item, or the customer discusses his or her grandchild ad nauseam</a:t>
            </a:r>
            <a:r>
              <a:rPr lang="en-US" sz="2400" b="1" baseline="30000" dirty="0" smtClean="0">
                <a:cs typeface="Times New Roman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1" baseline="30000" dirty="0" smtClean="0">
                <a:cs typeface="Times New Roman"/>
              </a:rPr>
              <a:t>In the meantime the lines to left and right move smoothly.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1" baseline="30000" dirty="0" smtClean="0">
                <a:cs typeface="Times New Roman"/>
              </a:rPr>
              <a:t>And </a:t>
            </a:r>
            <a:r>
              <a:rPr lang="en-US" sz="2400" b="1" baseline="30000" dirty="0">
                <a:cs typeface="Times New Roman"/>
              </a:rPr>
              <a:t>many other similar situations arise</a:t>
            </a:r>
            <a:r>
              <a:rPr lang="en-US" sz="2400" b="1" baseline="30000" dirty="0" smtClean="0">
                <a:cs typeface="Times New Roman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1" baseline="30000" dirty="0" smtClean="0">
                <a:cs typeface="Times New Roman"/>
              </a:rPr>
              <a:t>Familiar?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1" baseline="30000" dirty="0" smtClean="0">
                <a:cs typeface="Times New Roman"/>
              </a:rPr>
              <a:t>Are </a:t>
            </a:r>
            <a:r>
              <a:rPr lang="en-US" sz="2400" b="1" baseline="30000" dirty="0">
                <a:cs typeface="Times New Roman"/>
              </a:rPr>
              <a:t>you and I paranoid? No! </a:t>
            </a:r>
            <a:endParaRPr lang="en-US" sz="2400" b="1" baseline="30000" dirty="0" smtClean="0">
              <a:cs typeface="Times New Roman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b="1" baseline="30000" dirty="0" smtClean="0">
                <a:cs typeface="Times New Roman"/>
              </a:rPr>
              <a:t>A </a:t>
            </a:r>
            <a:r>
              <a:rPr lang="en-US" sz="2400" b="1" baseline="30000" dirty="0">
                <a:cs typeface="Times New Roman"/>
              </a:rPr>
              <a:t>moderate dose of probability theory followed by a small injection of pop psychology justifies our complaint.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8300" y="8509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Abstract</a:t>
            </a:r>
          </a:p>
          <a:p>
            <a:pPr algn="ctr"/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5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572532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p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72532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p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8552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74800" y="23114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m= -1  M= 19</a:t>
            </a:r>
          </a:p>
          <a:p>
            <a:r>
              <a:rPr lang="en-US" sz="1400" dirty="0"/>
              <a:t>2</a:t>
            </a:r>
            <a:r>
              <a:rPr lang="en-US" sz="1400" dirty="0" smtClean="0"/>
              <a:t> visits to zero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9600" y="1183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m= -22  M= 9</a:t>
            </a:r>
          </a:p>
          <a:p>
            <a:r>
              <a:rPr lang="en-US" sz="1400" dirty="0" smtClean="0"/>
              <a:t> 3 visits to zero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1500" y="4579610"/>
            <a:ext cx="146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m= </a:t>
            </a:r>
            <a:r>
              <a:rPr lang="en-US" sz="1400" dirty="0" smtClean="0"/>
              <a:t>-19  </a:t>
            </a:r>
            <a:r>
              <a:rPr lang="en-US" sz="1400" dirty="0"/>
              <a:t>M= </a:t>
            </a:r>
            <a:r>
              <a:rPr lang="en-US" sz="1400" dirty="0" smtClean="0"/>
              <a:t>1</a:t>
            </a:r>
            <a:endParaRPr lang="en-US" sz="1400" dirty="0"/>
          </a:p>
          <a:p>
            <a:r>
              <a:rPr lang="en-US" sz="1400" dirty="0" smtClean="0"/>
              <a:t>7 visits to zero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1700" y="228600"/>
            <a:ext cx="726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Three more 300-flip </a:t>
            </a:r>
            <a:r>
              <a:rPr lang="en-US" b="1" dirty="0" smtClean="0"/>
              <a:t>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164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4000" y="1752600"/>
            <a:ext cx="863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have just viewed a few {1,-1}-coin-flip moving sums,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so back to my </a:t>
            </a:r>
            <a:r>
              <a:rPr lang="en-US" sz="2400" b="1" u="sng" dirty="0" smtClean="0"/>
              <a:t>third tale of woe</a:t>
            </a:r>
            <a:r>
              <a:rPr lang="en-US" sz="2400" b="1" dirty="0" smtClean="0"/>
              <a:t>: Parallel waiting lines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9173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1500"/>
            <a:ext cx="86868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79500"/>
            <a:ext cx="86868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87500"/>
            <a:ext cx="8686800" cy="231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279900"/>
            <a:ext cx="8686800" cy="127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600" y="59563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Pretty, but a bit refractory; perhaps a picture will illuminate.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4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Cap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00" y="1270000"/>
            <a:ext cx="4114800" cy="3098800"/>
          </a:xfrm>
          <a:prstGeom prst="rect">
            <a:avLst/>
          </a:prstGeom>
        </p:spPr>
      </p:pic>
      <p:pic>
        <p:nvPicPr>
          <p:cNvPr id="4" name="Picture 3" descr="Cap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900" y="1295400"/>
            <a:ext cx="4114800" cy="309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300" y="38227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5200" y="38227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2300" y="4648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Window</a:t>
            </a:r>
          </a:p>
          <a:p>
            <a:pPr algn="ctr"/>
            <a:r>
              <a:rPr lang="en-US" b="1" dirty="0" smtClean="0"/>
              <a:t>(1,11)×(-.1,.6)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6099" y="201706"/>
            <a:ext cx="627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plot of </a:t>
            </a:r>
            <a:r>
              <a:rPr lang="en-US" sz="2400" b="1" i="1" dirty="0" smtClean="0"/>
              <a:t>P[T=k]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k</a:t>
            </a:r>
            <a:r>
              <a:rPr lang="en-US" sz="2400" b="1" dirty="0" smtClean="0"/>
              <a:t> for </a:t>
            </a:r>
            <a:r>
              <a:rPr lang="en-US" sz="2400" b="1" i="1" dirty="0" smtClean="0"/>
              <a:t>k</a:t>
            </a:r>
            <a:r>
              <a:rPr lang="en-US" sz="2400" b="1" dirty="0" smtClean="0"/>
              <a:t> ε {1,3,5,7, …</a:t>
            </a:r>
            <a:r>
              <a:rPr lang="en-US" sz="2400" b="1" dirty="0" smtClean="0">
                <a:latin typeface="Wingdings"/>
                <a:sym typeface="Wingdings"/>
              </a:rPr>
              <a:t> </a:t>
            </a:r>
            <a:r>
              <a:rPr lang="en-US" sz="2400" b="1" dirty="0" smtClean="0">
                <a:sym typeface="Wingdings"/>
              </a:rPr>
              <a:t>}.</a:t>
            </a:r>
          </a:p>
          <a:p>
            <a:pPr algn="ctr"/>
            <a:r>
              <a:rPr lang="en-US" sz="2400" b="1" i="1" dirty="0" smtClean="0">
                <a:sym typeface="Wingdings"/>
              </a:rPr>
              <a:t>T</a:t>
            </a:r>
            <a:r>
              <a:rPr lang="en-US" sz="2400" b="1" dirty="0" smtClean="0">
                <a:sym typeface="Wingdings"/>
              </a:rPr>
              <a:t>=wait time for first visit to “1”.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54300" y="5511800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E[T] = ∞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7521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461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 we just saw, wait-time-for-the-first-visit-to -“1” RV has peculiar properties.  </a:t>
            </a:r>
          </a:p>
          <a:p>
            <a:pPr algn="ctr"/>
            <a:r>
              <a:rPr lang="en-US" b="1" dirty="0" smtClean="0"/>
              <a:t>The-number-of-changes-of-</a:t>
            </a:r>
            <a:r>
              <a:rPr lang="en-US" sz="2000" b="1" dirty="0" smtClean="0"/>
              <a:t>sign</a:t>
            </a:r>
            <a:r>
              <a:rPr lang="en-US" b="1" dirty="0" smtClean="0"/>
              <a:t> RV  has even more shocking properties.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17132"/>
            <a:ext cx="736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Let RV  </a:t>
            </a:r>
            <a:r>
              <a:rPr lang="en-US" b="1" dirty="0" err="1" smtClean="0"/>
              <a:t>N</a:t>
            </a:r>
            <a:r>
              <a:rPr lang="en-US" sz="2000" b="1" baseline="-25000" dirty="0" err="1" smtClean="0"/>
              <a:t>n</a:t>
            </a:r>
            <a:r>
              <a:rPr lang="en-US" b="1" dirty="0" smtClean="0"/>
              <a:t> = the number of sign changes of </a:t>
            </a:r>
            <a:r>
              <a:rPr lang="en-US" b="1" dirty="0" err="1" smtClean="0"/>
              <a:t>S</a:t>
            </a:r>
            <a:r>
              <a:rPr lang="en-US" sz="2000" b="1" baseline="-25000" dirty="0" err="1" smtClean="0"/>
              <a:t>n</a:t>
            </a:r>
            <a:endParaRPr lang="en-US" sz="2000" b="1" baseline="-25000" dirty="0" smtClean="0"/>
          </a:p>
          <a:p>
            <a:pPr algn="ctr"/>
            <a:r>
              <a:rPr lang="en-US" sz="2000" b="1" baseline="-25000" dirty="0" smtClean="0"/>
              <a:t> </a:t>
            </a:r>
            <a:r>
              <a:rPr lang="en-US" b="1" dirty="0" smtClean="0"/>
              <a:t>and </a:t>
            </a:r>
          </a:p>
          <a:p>
            <a:pPr algn="ctr"/>
            <a:r>
              <a:rPr lang="en-US" b="1" dirty="0" smtClean="0"/>
              <a:t>let p(</a:t>
            </a:r>
            <a:r>
              <a:rPr lang="en-US" b="1" dirty="0" err="1" smtClean="0"/>
              <a:t>k,n</a:t>
            </a:r>
            <a:r>
              <a:rPr lang="en-US" b="1" dirty="0" smtClean="0"/>
              <a:t>) = P[</a:t>
            </a:r>
            <a:r>
              <a:rPr lang="en-US" b="1" dirty="0" err="1" smtClean="0"/>
              <a:t>N</a:t>
            </a:r>
            <a:r>
              <a:rPr lang="en-US" sz="2000" b="1" baseline="-25000" dirty="0" err="1" smtClean="0"/>
              <a:t>n</a:t>
            </a:r>
            <a:r>
              <a:rPr lang="en-US" b="1" dirty="0" smtClean="0"/>
              <a:t> = k] for k = 0, 1, 2 ,3, </a:t>
            </a:r>
            <a:r>
              <a:rPr lang="mr-IN" b="1" dirty="0" smtClean="0"/>
              <a:t>…</a:t>
            </a:r>
            <a:r>
              <a:rPr lang="en-US" b="1" dirty="0" smtClean="0"/>
              <a:t> n</a:t>
            </a:r>
            <a:endParaRPr lang="en-US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33450" y="3416300"/>
            <a:ext cx="748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Then p(0,</a:t>
            </a:r>
            <a:r>
              <a:rPr lang="en-US" b="1" dirty="0"/>
              <a:t>n</a:t>
            </a:r>
            <a:r>
              <a:rPr lang="en-US" b="1" dirty="0" smtClean="0"/>
              <a:t>) &gt;  </a:t>
            </a:r>
            <a:r>
              <a:rPr lang="en-US" b="1" dirty="0"/>
              <a:t>p</a:t>
            </a:r>
            <a:r>
              <a:rPr lang="en-US" b="1" dirty="0" smtClean="0"/>
              <a:t>(1,</a:t>
            </a:r>
            <a:r>
              <a:rPr lang="en-US" b="1" dirty="0"/>
              <a:t>n) &gt; p</a:t>
            </a:r>
            <a:r>
              <a:rPr lang="en-US" b="1" dirty="0" smtClean="0"/>
              <a:t>(2,</a:t>
            </a:r>
            <a:r>
              <a:rPr lang="en-US" b="1" dirty="0"/>
              <a:t>n) &gt; p</a:t>
            </a:r>
            <a:r>
              <a:rPr lang="en-US" b="1" dirty="0" smtClean="0"/>
              <a:t>(3,</a:t>
            </a:r>
            <a:r>
              <a:rPr lang="en-US" b="1" dirty="0"/>
              <a:t>n) &gt; p</a:t>
            </a:r>
            <a:r>
              <a:rPr lang="en-US" b="1" dirty="0" smtClean="0"/>
              <a:t>(4,</a:t>
            </a:r>
            <a:r>
              <a:rPr lang="en-US" b="1" dirty="0"/>
              <a:t>n) &gt; </a:t>
            </a:r>
            <a:r>
              <a:rPr lang="mr-IN" b="1" dirty="0" smtClean="0"/>
              <a:t>…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085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Observe that 0 is the most probable and that k is more probable than k+1 for all relevant k!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263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ap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81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1803400" y="4762501"/>
            <a:ext cx="5537200" cy="15938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/>
                <a:ea typeface="ＭＳ 明朝"/>
              </a:rPr>
              <a:t>Probability of </a:t>
            </a:r>
            <a:r>
              <a:rPr lang="en-US" sz="1800" b="1" i="1" dirty="0">
                <a:effectLst/>
                <a:latin typeface="Times New Roman"/>
                <a:ea typeface="ＭＳ 明朝"/>
              </a:rPr>
              <a:t>n</a:t>
            </a:r>
            <a:r>
              <a:rPr lang="en-US" sz="1800" dirty="0">
                <a:effectLst/>
                <a:latin typeface="Times New Roman"/>
                <a:ea typeface="ＭＳ 明朝"/>
              </a:rPr>
              <a:t> changes of sign in </a:t>
            </a:r>
            <a:r>
              <a:rPr lang="en-US" sz="1800" b="1" i="1" dirty="0">
                <a:effectLst/>
                <a:latin typeface="Times New Roman"/>
                <a:ea typeface="ＭＳ 明朝"/>
              </a:rPr>
              <a:t>99</a:t>
            </a:r>
            <a:r>
              <a:rPr lang="en-US" sz="1800" dirty="0">
                <a:effectLst/>
                <a:latin typeface="Times New Roman"/>
                <a:ea typeface="ＭＳ 明朝"/>
              </a:rPr>
              <a:t> tosses</a:t>
            </a:r>
            <a:r>
              <a:rPr lang="en-US" sz="1800" dirty="0" smtClean="0">
                <a:effectLst/>
                <a:latin typeface="Times New Roman"/>
                <a:ea typeface="ＭＳ 明朝"/>
              </a:rPr>
              <a:t>.</a:t>
            </a:r>
            <a:r>
              <a:rPr lang="en-US" sz="1800" dirty="0">
                <a:effectLst/>
                <a:latin typeface="Times New Roman"/>
                <a:ea typeface="ＭＳ 明朝"/>
              </a:rPr>
              <a:t> </a:t>
            </a:r>
            <a:r>
              <a:rPr lang="en-US" sz="1800" b="1" i="1" dirty="0" smtClean="0">
                <a:effectLst/>
                <a:latin typeface="Times New Roman"/>
                <a:ea typeface="ＭＳ 明朝"/>
              </a:rPr>
              <a:t>0 ≤ n ≤ 13</a:t>
            </a:r>
            <a:r>
              <a:rPr lang="en-US" sz="1800" dirty="0" smtClean="0">
                <a:effectLst/>
                <a:latin typeface="Times New Roman"/>
                <a:ea typeface="ＭＳ 明朝"/>
              </a:rPr>
              <a:t>.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/>
                <a:ea typeface="ＭＳ 明朝"/>
              </a:rPr>
              <a:t>  Observe that the most probable is </a:t>
            </a:r>
            <a:r>
              <a:rPr lang="en-US" sz="1800" b="1" i="1" dirty="0" smtClean="0">
                <a:effectLst/>
                <a:latin typeface="Times New Roman"/>
                <a:ea typeface="ＭＳ 明朝"/>
              </a:rPr>
              <a:t>0 </a:t>
            </a:r>
            <a:r>
              <a:rPr lang="en-US" sz="1800" b="1" i="1" dirty="0" smtClean="0">
                <a:effectLst/>
                <a:latin typeface="Times New Roman"/>
                <a:ea typeface="ＭＳ 明朝"/>
              </a:rPr>
              <a:t>.</a:t>
            </a:r>
            <a:endParaRPr lang="en-US" sz="1400" dirty="0" smtClean="0">
              <a:effectLst/>
              <a:latin typeface="Times New Roman"/>
              <a:ea typeface="ＭＳ 明朝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/>
                <a:ea typeface="ＭＳ 明朝"/>
              </a:rPr>
              <a:t> </a:t>
            </a:r>
            <a:r>
              <a:rPr lang="en-US" sz="1800" dirty="0" smtClean="0">
                <a:effectLst/>
                <a:latin typeface="Times New Roman"/>
                <a:ea typeface="ＭＳ 明朝"/>
              </a:rPr>
              <a:t>Window</a:t>
            </a:r>
            <a:r>
              <a:rPr lang="en-US" sz="1800" dirty="0">
                <a:effectLst/>
                <a:latin typeface="Times New Roman"/>
                <a:ea typeface="ＭＳ 明朝"/>
              </a:rPr>
              <a:t>: (0,13) ×(-.1,.2) </a:t>
            </a:r>
            <a:endParaRPr lang="en-US" sz="1400" dirty="0">
              <a:effectLst/>
              <a:latin typeface="Times New Roman"/>
              <a:ea typeface="ＭＳ 明朝"/>
            </a:endParaRPr>
          </a:p>
        </p:txBody>
      </p:sp>
      <p:pic>
        <p:nvPicPr>
          <p:cNvPr id="5" name="Picture 4" descr="ap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081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850" y="469900"/>
            <a:ext cx="900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PDF that describes N</a:t>
            </a:r>
            <a:r>
              <a:rPr lang="en-US" sz="2000" b="1" baseline="-25000" dirty="0" smtClean="0"/>
              <a:t>99</a:t>
            </a:r>
            <a:r>
              <a:rPr lang="en-US" sz="2000" b="1" dirty="0"/>
              <a:t> </a:t>
            </a:r>
            <a:r>
              <a:rPr lang="en-US" sz="2000" b="1" dirty="0" smtClean="0"/>
              <a:t>,the number of sign changes in 99 flips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7221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750" y="2146300"/>
            <a:ext cx="85725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Next four slides show Monte Carlo Samples generated to illustrate </a:t>
            </a:r>
            <a:r>
              <a:rPr lang="en-US" sz="2400" b="1" i="1" u="sng" dirty="0" smtClean="0"/>
              <a:t>visits to 1 </a:t>
            </a:r>
            <a:r>
              <a:rPr lang="en-US" sz="2400" b="1" dirty="0" smtClean="0"/>
              <a:t>and </a:t>
            </a:r>
            <a:r>
              <a:rPr lang="en-US" sz="2400" b="1" i="1" u="sng" dirty="0" smtClean="0"/>
              <a:t>sign changes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for the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Moving Sum Process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125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 descr="ap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8161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26100" y="2946400"/>
            <a:ext cx="260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Sign changes: 6</a:t>
            </a:r>
          </a:p>
          <a:p>
            <a:r>
              <a:rPr lang="en-US" sz="1600" b="1" dirty="0" smtClean="0"/>
              <a:t>Visits to “1”: 7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Blue line: Y=1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393700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100 {1,-1} coin flips </a:t>
            </a:r>
          </a:p>
          <a:p>
            <a:pPr algn="ctr"/>
            <a:r>
              <a:rPr lang="en-US" sz="2400" b="1" dirty="0" smtClean="0"/>
              <a:t>Sample path showing sign changes and visits to “1”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891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ap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5461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p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461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p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36449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p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6449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22400" y="71735"/>
            <a:ext cx="591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Continuation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000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 descr="ap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350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p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300" y="6350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p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37465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p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7465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68500" y="4267200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For you “Law-of-averages” enthusiasts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600" y="114300"/>
            <a:ext cx="7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Continuation II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365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391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 </a:t>
            </a:r>
            <a:r>
              <a:rPr lang="en-US" sz="2400" b="1" dirty="0" smtClean="0"/>
              <a:t>Attribution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 </a:t>
            </a:r>
          </a:p>
          <a:p>
            <a:pPr algn="ctr"/>
            <a:r>
              <a:rPr lang="en-US" b="1" dirty="0"/>
              <a:t> </a:t>
            </a:r>
            <a:r>
              <a:rPr lang="en-US" b="1" dirty="0" smtClean="0"/>
              <a:t>Feller</a:t>
            </a:r>
            <a:r>
              <a:rPr lang="en-US" b="1" dirty="0"/>
              <a:t>, William, </a:t>
            </a:r>
            <a:r>
              <a:rPr lang="en-US" b="1" i="1" dirty="0"/>
              <a:t>An</a:t>
            </a:r>
            <a:r>
              <a:rPr lang="en-US" b="1" dirty="0"/>
              <a:t> </a:t>
            </a:r>
            <a:r>
              <a:rPr lang="en-US" b="1" i="1" dirty="0"/>
              <a:t>Introduction</a:t>
            </a:r>
            <a:r>
              <a:rPr lang="en-US" b="1" dirty="0"/>
              <a:t> </a:t>
            </a:r>
            <a:r>
              <a:rPr lang="en-US" b="1" i="1" dirty="0"/>
              <a:t>to Probability Theory and Its Applications</a:t>
            </a:r>
            <a:r>
              <a:rPr lang="en-US" b="1" dirty="0"/>
              <a:t>, Vol. </a:t>
            </a:r>
            <a:r>
              <a:rPr lang="en-US" b="1" dirty="0" smtClean="0"/>
              <a:t>1, </a:t>
            </a:r>
            <a:endParaRPr lang="en-US" b="1" dirty="0"/>
          </a:p>
          <a:p>
            <a:pPr algn="ctr"/>
            <a:r>
              <a:rPr lang="en-US" b="1" dirty="0" smtClean="0"/>
              <a:t> 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b="1" dirty="0"/>
              <a:t>edition (John Wiley &amp; Sons, NY, </a:t>
            </a:r>
            <a:r>
              <a:rPr lang="en-US" b="1" dirty="0" smtClean="0"/>
              <a:t>1968) (Chapter III)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 Feller, William, </a:t>
            </a:r>
            <a:r>
              <a:rPr lang="en-US" b="1" i="1" dirty="0"/>
              <a:t>An</a:t>
            </a:r>
            <a:r>
              <a:rPr lang="en-US" b="1" dirty="0"/>
              <a:t> </a:t>
            </a:r>
            <a:r>
              <a:rPr lang="en-US" b="1" i="1" dirty="0"/>
              <a:t>Introduction</a:t>
            </a:r>
            <a:r>
              <a:rPr lang="en-US" b="1" dirty="0"/>
              <a:t> </a:t>
            </a:r>
            <a:r>
              <a:rPr lang="en-US" b="1" i="1" dirty="0"/>
              <a:t>to Probability Theory and Its Applications</a:t>
            </a:r>
            <a:r>
              <a:rPr lang="en-US" b="1" dirty="0"/>
              <a:t>, Vol. 2, </a:t>
            </a:r>
          </a:p>
          <a:p>
            <a:pPr algn="ctr"/>
            <a:r>
              <a:rPr lang="en-US" b="1" dirty="0"/>
              <a:t> </a:t>
            </a: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/>
              <a:t>edition (John Wiley &amp; Sons, NY, 1971) (Section </a:t>
            </a:r>
            <a:r>
              <a:rPr lang="en-US" b="1" dirty="0" smtClean="0"/>
              <a:t>I.5, </a:t>
            </a:r>
            <a:r>
              <a:rPr lang="en-US" b="1" dirty="0"/>
              <a:t>page </a:t>
            </a:r>
            <a:r>
              <a:rPr lang="en-US" b="1" dirty="0" smtClean="0"/>
              <a:t>15)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Karlin</a:t>
            </a:r>
            <a:r>
              <a:rPr lang="en-US" b="1" dirty="0" smtClean="0"/>
              <a:t> and Taylor, </a:t>
            </a:r>
            <a:r>
              <a:rPr lang="en-US" b="1" i="1" dirty="0" smtClean="0"/>
              <a:t>A First Course in Stochastic Processes</a:t>
            </a:r>
            <a:r>
              <a:rPr lang="en-US" b="1" dirty="0" smtClean="0"/>
              <a:t>, 2</a:t>
            </a:r>
            <a:r>
              <a:rPr lang="en-US" b="1" baseline="30000" dirty="0" smtClean="0"/>
              <a:t>nd</a:t>
            </a:r>
            <a:r>
              <a:rPr lang="en-US" b="1" dirty="0" smtClean="0"/>
              <a:t> edition (Academic Press, NY, 1974) (Section 5.6, page 192) 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 </a:t>
            </a:r>
          </a:p>
          <a:p>
            <a:pPr algn="ctr"/>
            <a:r>
              <a:rPr lang="en-US" b="1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158" y="5056823"/>
            <a:ext cx="8847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“Originality is the fine art of remembering </a:t>
            </a:r>
            <a:r>
              <a:rPr lang="en-US" b="1" i="1" dirty="0" smtClean="0">
                <a:solidFill>
                  <a:srgbClr val="FF0000"/>
                </a:solidFill>
              </a:rPr>
              <a:t>what </a:t>
            </a:r>
            <a:r>
              <a:rPr lang="en-US" b="1" i="1" dirty="0">
                <a:solidFill>
                  <a:srgbClr val="FF0000"/>
                </a:solidFill>
              </a:rPr>
              <a:t>you hear but forgetting where you heard it.”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			</a:t>
            </a:r>
            <a:endParaRPr lang="en-US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Laurence J. Peter, Canadian-American educator)</a:t>
            </a:r>
          </a:p>
          <a:p>
            <a:pPr algn="ctr"/>
            <a:r>
              <a:rPr lang="en-US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222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 descr="ap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5715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p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0" y="571500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p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3698875"/>
            <a:ext cx="41148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p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698875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28700" y="114300"/>
            <a:ext cx="71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Continuation III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461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 descr="ap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1739900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/>
          <p:cNvSpPr txBox="1"/>
          <p:nvPr/>
        </p:nvSpPr>
        <p:spPr>
          <a:xfrm>
            <a:off x="5156200" y="1936750"/>
            <a:ext cx="3429000" cy="2628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/>
                <a:ea typeface="ＭＳ 明朝"/>
              </a:rPr>
              <a:t>20 (-1,1) coin flips.  Cumulative sum.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FF"/>
                </a:solidFill>
                <a:latin typeface="Times New Roman"/>
                <a:ea typeface="ＭＳ 明朝"/>
              </a:rPr>
              <a:t>B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Times New Roman"/>
                <a:ea typeface="ＭＳ 明朝"/>
              </a:rPr>
              <a:t>lue </a:t>
            </a:r>
            <a:r>
              <a:rPr lang="en-US" sz="1400" b="1" dirty="0">
                <a:solidFill>
                  <a:srgbClr val="0000FF"/>
                </a:solidFill>
                <a:effectLst/>
                <a:latin typeface="Times New Roman"/>
                <a:ea typeface="ＭＳ 明朝"/>
              </a:rPr>
              <a:t>line: upper limit of possible paths.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Times New Roman"/>
                <a:ea typeface="ＭＳ 明朝"/>
              </a:rPr>
              <a:t>R</a:t>
            </a:r>
            <a:r>
              <a:rPr lang="en-US" sz="1400" b="1" dirty="0" smtClean="0">
                <a:solidFill>
                  <a:srgbClr val="FF0000"/>
                </a:solidFill>
                <a:effectLst/>
                <a:latin typeface="Times New Roman"/>
                <a:ea typeface="ＭＳ 明朝"/>
              </a:rPr>
              <a:t>ed 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/>
                <a:ea typeface="ＭＳ 明朝"/>
              </a:rPr>
              <a:t>line: lower limit of possible paths.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/>
                <a:ea typeface="ＭＳ 明朝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Times New Roman"/>
                <a:ea typeface="ＭＳ 明朝"/>
              </a:rPr>
              <a:t>2</a:t>
            </a:r>
            <a:r>
              <a:rPr lang="en-US" sz="1400" b="1" baseline="30000" dirty="0" smtClean="0">
                <a:effectLst/>
                <a:latin typeface="Times New Roman"/>
                <a:ea typeface="ＭＳ 明朝"/>
              </a:rPr>
              <a:t>20</a:t>
            </a:r>
            <a:r>
              <a:rPr lang="en-US" sz="1400" b="1" dirty="0" smtClean="0">
                <a:effectLst/>
                <a:latin typeface="Times New Roman"/>
                <a:ea typeface="ＭＳ 明朝"/>
              </a:rPr>
              <a:t> </a:t>
            </a:r>
            <a:r>
              <a:rPr lang="en-US" sz="1400" b="1" dirty="0">
                <a:effectLst/>
                <a:latin typeface="Times New Roman"/>
                <a:ea typeface="ＭＳ 明朝"/>
              </a:rPr>
              <a:t>= 1,048,576 paths.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/>
                <a:ea typeface="ＭＳ 明朝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/>
                <a:ea typeface="ＭＳ 明朝"/>
              </a:rPr>
              <a:t>Path shown: 2 zeros, 0 crossings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381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number of randomly generated paths that stay near the zero line is small because the number of available such paths is small.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173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765300"/>
            <a:ext cx="88392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b="1" dirty="0" smtClean="0"/>
              <a:t>I have shown sample paths for the {1,-1} coin-flip process on eight previous slides.  </a:t>
            </a:r>
          </a:p>
          <a:p>
            <a:pPr algn="ctr">
              <a:lnSpc>
                <a:spcPct val="140000"/>
              </a:lnSpc>
            </a:pPr>
            <a:r>
              <a:rPr lang="en-US" b="1" dirty="0" smtClean="0"/>
              <a:t>I find them counter intuitive. Do you? </a:t>
            </a:r>
          </a:p>
          <a:p>
            <a:pPr algn="ctr">
              <a:lnSpc>
                <a:spcPct val="140000"/>
              </a:lnSpc>
            </a:pPr>
            <a:r>
              <a:rPr lang="en-US" b="1" dirty="0" smtClean="0"/>
              <a:t>It seems that more should remain closer to the zero line.  </a:t>
            </a:r>
          </a:p>
          <a:p>
            <a:pPr algn="ctr">
              <a:lnSpc>
                <a:spcPct val="140000"/>
              </a:lnSpc>
            </a:pPr>
            <a:r>
              <a:rPr lang="en-US" b="1" dirty="0" smtClean="0"/>
              <a:t>Incidentally, I did not cherry pick.  </a:t>
            </a:r>
          </a:p>
          <a:p>
            <a:pPr algn="ctr">
              <a:lnSpc>
                <a:spcPct val="140000"/>
              </a:lnSpc>
            </a:pPr>
            <a:r>
              <a:rPr lang="en-US" b="1" dirty="0" smtClean="0"/>
              <a:t>Analysis, done mostly in mid 20</a:t>
            </a:r>
            <a:r>
              <a:rPr lang="en-US" b="1" baseline="30000" dirty="0" smtClean="0"/>
              <a:t>th </a:t>
            </a:r>
            <a:r>
              <a:rPr lang="en-US" b="1" dirty="0" smtClean="0"/>
              <a:t>century, shows that the process behaves in very strange ways and that our intuition regarding the law of averages misleads us.  </a:t>
            </a:r>
          </a:p>
          <a:p>
            <a:pPr algn="ctr">
              <a:lnSpc>
                <a:spcPct val="140000"/>
              </a:lnSpc>
            </a:pPr>
            <a:r>
              <a:rPr lang="en-US" b="1" dirty="0" smtClean="0"/>
              <a:t>And the above cases, and many others that I have generated, but did not show, are consistent with that peculiar behavior.</a:t>
            </a:r>
          </a:p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1400" y="723901"/>
            <a:ext cx="706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Bernoulli Process is full of strangeness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666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096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My Fourth Tale of Woe: Well, more a tale of misplaced satisfaction.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0950" y="1358900"/>
            <a:ext cx="664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Situation: you are head of M &amp; O at your college. You have 100s, perhaps 1000s of a certain type of light bulb in service at your facility.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70000" y="2434630"/>
            <a:ext cx="664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become interested in the average lifetime of such a bulb.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70000" y="3000970"/>
            <a:ext cx="698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bulb installer is a meticulous (obsessive?) record keeper.  She, or he, has a record of the times </a:t>
            </a:r>
            <a:r>
              <a:rPr lang="en-US" b="1" dirty="0"/>
              <a:t>that </a:t>
            </a:r>
            <a:r>
              <a:rPr lang="en-US" b="1" dirty="0" smtClean="0"/>
              <a:t>the each now-in-service bulb was installed to replace its burned-out predecessor.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0950" y="4216400"/>
            <a:ext cx="664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So, you ask the installer to record the burnout times of the in-service bulbs and to give you a list of lifetimes.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0950" y="5232400"/>
            <a:ext cx="66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will be rather more pleased than you should.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384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445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 illustrate Length-biased Sampling ( Inspection Paradox), consider the </a:t>
            </a:r>
          </a:p>
          <a:p>
            <a:pPr algn="ctr"/>
            <a:r>
              <a:rPr lang="en-US" sz="2000" b="1" dirty="0" smtClean="0"/>
              <a:t>Poisson Process case.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1400" y="1752600"/>
            <a:ext cx="657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Assumptions: </a:t>
            </a:r>
            <a:endParaRPr lang="en-US" b="1" dirty="0" smtClean="0"/>
          </a:p>
          <a:p>
            <a:pPr algn="ctr"/>
            <a:r>
              <a:rPr lang="en-US" b="1" dirty="0" smtClean="0"/>
              <a:t>Lifetimes </a:t>
            </a:r>
            <a:r>
              <a:rPr lang="en-US" b="1" dirty="0" smtClean="0"/>
              <a:t>are IID </a:t>
            </a:r>
            <a:r>
              <a:rPr lang="en-US" b="1" dirty="0" smtClean="0"/>
              <a:t>Exponential(mean </a:t>
            </a:r>
            <a:r>
              <a:rPr lang="en-US" b="1" dirty="0" smtClean="0"/>
              <a:t>1) RVs. </a:t>
            </a:r>
            <a:endParaRPr lang="en-US" b="1" dirty="0" smtClean="0"/>
          </a:p>
          <a:p>
            <a:pPr algn="ctr"/>
            <a:r>
              <a:rPr lang="en-US" b="1" dirty="0" smtClean="0"/>
              <a:t>Failures </a:t>
            </a:r>
            <a:r>
              <a:rPr lang="en-US" b="1" dirty="0" smtClean="0"/>
              <a:t>are immediately replaced with new devices. </a:t>
            </a:r>
          </a:p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1400" y="3022600"/>
            <a:ext cx="657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Then </a:t>
            </a:r>
            <a:endParaRPr lang="en-US" b="1" dirty="0" smtClean="0"/>
          </a:p>
          <a:p>
            <a:pPr algn="ctr"/>
            <a:r>
              <a:rPr lang="en-US" b="1" dirty="0" smtClean="0"/>
              <a:t>E[length </a:t>
            </a:r>
            <a:r>
              <a:rPr lang="en-US" b="1" dirty="0" smtClean="0"/>
              <a:t>of interval that captures time</a:t>
            </a:r>
            <a:r>
              <a:rPr lang="en-US" sz="2000" b="1" dirty="0" smtClean="0"/>
              <a:t> t</a:t>
            </a:r>
            <a:r>
              <a:rPr lang="en-US" b="1" dirty="0" smtClean="0"/>
              <a:t>] </a:t>
            </a:r>
            <a:endParaRPr lang="en-US" b="1" dirty="0" smtClean="0"/>
          </a:p>
          <a:p>
            <a:pPr algn="ctr"/>
            <a:r>
              <a:rPr lang="en-US" b="1" dirty="0" smtClean="0"/>
              <a:t>tends </a:t>
            </a:r>
            <a:r>
              <a:rPr lang="en-US" b="1" dirty="0" smtClean="0"/>
              <a:t>to </a:t>
            </a:r>
            <a:r>
              <a:rPr lang="en-US" sz="2000" b="1" i="1" dirty="0" smtClean="0"/>
              <a:t>2</a:t>
            </a:r>
            <a:r>
              <a:rPr lang="en-US" b="1" dirty="0" smtClean="0"/>
              <a:t> as </a:t>
            </a:r>
            <a:r>
              <a:rPr lang="en-US" sz="2000" b="1" dirty="0" smtClean="0"/>
              <a:t>t</a:t>
            </a:r>
            <a:r>
              <a:rPr lang="en-US" b="1" dirty="0" smtClean="0"/>
              <a:t> tends to </a:t>
            </a:r>
            <a:r>
              <a:rPr lang="en-US" sz="2000" b="1" dirty="0" smtClean="0"/>
              <a:t>∞.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60500" y="4343400"/>
            <a:ext cx="622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Next slide shows some Monte Carlo cases.</a:t>
            </a:r>
          </a:p>
          <a:p>
            <a:pPr algn="ctr"/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352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21" y="1790721"/>
            <a:ext cx="3698995" cy="2787934"/>
          </a:xfrm>
          <a:prstGeom prst="rect">
            <a:avLst/>
          </a:prstGeom>
        </p:spPr>
      </p:pic>
      <p:sp>
        <p:nvSpPr>
          <p:cNvPr id="4" name="Text Box 5"/>
          <p:cNvSpPr txBox="1"/>
          <p:nvPr/>
        </p:nvSpPr>
        <p:spPr>
          <a:xfrm>
            <a:off x="4724400" y="1822776"/>
            <a:ext cx="4292600" cy="27431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Palatino Linotype"/>
                <a:ea typeface="ＭＳ 明朝"/>
                <a:cs typeface="Palatino Linotype"/>
              </a:rPr>
              <a:t>Poisson </a:t>
            </a:r>
            <a:r>
              <a:rPr lang="en-US" sz="1400" b="1" dirty="0">
                <a:effectLst/>
                <a:latin typeface="Palatino Linotype"/>
                <a:ea typeface="ＭＳ 明朝"/>
                <a:cs typeface="Palatino Linotype"/>
              </a:rPr>
              <a:t>Process (“Pure Random”)</a:t>
            </a:r>
            <a:endParaRPr lang="en-US" sz="1400" dirty="0">
              <a:effectLst/>
              <a:latin typeface="Palatino Linotype"/>
              <a:ea typeface="ＭＳ 明朝"/>
              <a:cs typeface="Palatino Linotyp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Palatino Linotype"/>
                <a:ea typeface="ＭＳ 明朝"/>
                <a:cs typeface="Palatino Linotype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Palatino Linotype"/>
                <a:ea typeface="ＭＳ 明朝"/>
                <a:cs typeface="Palatino Linotype"/>
              </a:rPr>
              <a:t>Scatter Plot: 30-sample of length of intervals that straddle 15</a:t>
            </a:r>
            <a:r>
              <a:rPr lang="en-US" sz="1400" b="1" dirty="0" smtClean="0">
                <a:effectLst/>
                <a:latin typeface="Palatino Linotype"/>
                <a:ea typeface="ＭＳ 明朝"/>
                <a:cs typeface="Palatino Linotype"/>
              </a:rPr>
              <a:t>.  </a:t>
            </a:r>
            <a:endParaRPr lang="en-US" sz="1400" b="1" dirty="0">
              <a:effectLst/>
              <a:latin typeface="Palatino Linotype"/>
              <a:ea typeface="ＭＳ 明朝"/>
              <a:cs typeface="Palatino Linotyp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Palatino Linotype"/>
                <a:ea typeface="ＭＳ 明朝"/>
                <a:cs typeface="Palatino Linotype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Palatino Linotype"/>
                <a:ea typeface="ＭＳ 明朝"/>
                <a:cs typeface="Palatino Linotype"/>
              </a:rPr>
              <a:t>Red line: </a:t>
            </a:r>
            <a:r>
              <a:rPr lang="en-US" sz="1400" b="1" dirty="0" smtClean="0">
                <a:solidFill>
                  <a:srgbClr val="FF0000"/>
                </a:solidFill>
                <a:effectLst/>
                <a:latin typeface="Palatino Linotype"/>
                <a:ea typeface="ＭＳ 明朝"/>
                <a:cs typeface="Palatino Linotype"/>
              </a:rPr>
              <a:t>Theoretical mean of a single </a:t>
            </a:r>
            <a:r>
              <a:rPr lang="en-US" sz="1400" b="1" dirty="0">
                <a:solidFill>
                  <a:srgbClr val="FF0000"/>
                </a:solidFill>
                <a:effectLst/>
                <a:latin typeface="Palatino Linotype"/>
                <a:ea typeface="ＭＳ 明朝"/>
                <a:cs typeface="Palatino Linotype"/>
              </a:rPr>
              <a:t>interval = 1</a:t>
            </a:r>
            <a:endParaRPr lang="en-US" sz="1400" b="1" dirty="0">
              <a:effectLst/>
              <a:latin typeface="Palatino Linotype"/>
              <a:ea typeface="ＭＳ 明朝"/>
              <a:cs typeface="Palatino Linotyp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Palatino Linotype"/>
                <a:ea typeface="ＭＳ 明朝"/>
                <a:cs typeface="Palatino Linotype"/>
              </a:rPr>
              <a:t> </a:t>
            </a:r>
            <a:endParaRPr lang="en-US" sz="1400" b="1" dirty="0">
              <a:effectLst/>
              <a:latin typeface="Palatino Linotype"/>
              <a:ea typeface="ＭＳ 明朝"/>
              <a:cs typeface="Palatino Linotyp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Palatino Linotype"/>
                <a:ea typeface="ＭＳ 明朝"/>
                <a:cs typeface="Palatino Linotype"/>
              </a:rPr>
              <a:t>Black line: mean of the 30-sample = 1.80 </a:t>
            </a:r>
            <a:endParaRPr lang="en-US" sz="1400" b="1" dirty="0" smtClean="0">
              <a:effectLst/>
              <a:latin typeface="Palatino Linotype"/>
              <a:ea typeface="ＭＳ 明朝"/>
              <a:cs typeface="Palatino Linotyp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Palatino Linotype"/>
                <a:ea typeface="ＭＳ 明朝"/>
                <a:cs typeface="Palatino Linotype"/>
              </a:rPr>
              <a:t>(Theoretical value = 2)</a:t>
            </a:r>
            <a:endParaRPr lang="en-US" sz="1400" b="1" dirty="0">
              <a:effectLst/>
              <a:latin typeface="Palatino Linotype"/>
              <a:ea typeface="ＭＳ 明朝"/>
              <a:cs typeface="Palatino Linotype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Palatino Linotype"/>
                <a:ea typeface="ＭＳ 明朝"/>
                <a:cs typeface="Palatino Linotype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Palatino Linotype"/>
                <a:ea typeface="ＭＳ 明朝"/>
                <a:cs typeface="Palatino Linotype"/>
              </a:rPr>
              <a:t>Window: (0,31) by (0,5)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00" y="584201"/>
            <a:ext cx="810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Illustration of length-biased sampling: Poisson Process</a:t>
            </a:r>
          </a:p>
          <a:p>
            <a:pPr algn="ctr"/>
            <a:r>
              <a:rPr lang="en-US" sz="2400" b="1" dirty="0" smtClean="0"/>
              <a:t>30 cases of interval that captures t=15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321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6223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My fifth </a:t>
            </a:r>
            <a:r>
              <a:rPr lang="en-US" sz="2000" b="1" dirty="0" smtClean="0"/>
              <a:t>and final tale, not of woe, but of the limited value of hindsight (sometimes called Monday morning quarterbacking)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450" y="1535954"/>
            <a:ext cx="67691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“The study of randomness tells us that the crystal ball view of events is possible, unfortunately, only after they happen. And so we believe we know why a film did well, a candidate won an election, a storm hit, a stock went down, a soccer team lost, a new product failed, or a disease took a turn for the worse, </a:t>
            </a:r>
            <a:r>
              <a:rPr lang="en-US" b="1" dirty="0" smtClean="0"/>
              <a:t>but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 </a:t>
            </a:r>
            <a:r>
              <a:rPr lang="en-US" b="1" u="sng" dirty="0" smtClean="0"/>
              <a:t>such expertise is empty in the sense that it is of little use in predicting when a film will do well, a candidate will win an election, a storm will hit, a stock will go down, a soccer team will lose, a new product will fail, or a disease will take a turn for the worse</a:t>
            </a:r>
            <a:r>
              <a:rPr lang="en-US" b="1" dirty="0" smtClean="0"/>
              <a:t>.”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750" y="5537200"/>
            <a:ext cx="652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Mlodinow</a:t>
            </a:r>
            <a:r>
              <a:rPr lang="en-US" b="1" dirty="0" smtClean="0"/>
              <a:t>, </a:t>
            </a:r>
            <a:r>
              <a:rPr lang="en-US" b="1" i="1" dirty="0" smtClean="0"/>
              <a:t>The Drunkard’s Walk </a:t>
            </a:r>
          </a:p>
          <a:p>
            <a:pPr algn="ctr"/>
            <a:r>
              <a:rPr lang="en-US" b="1" i="1" dirty="0" smtClean="0"/>
              <a:t>(How Randomness Rules Our Lives)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35590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7493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 example from the investment area illustrates the near futility of crystal-ball gazing.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8300" y="1981200"/>
            <a:ext cx="84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Performance of 800 mutual funds over two sequential 5-year epochs.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84400" y="2997200"/>
            <a:ext cx="47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Next two slides</a:t>
            </a:r>
          </a:p>
          <a:p>
            <a:pPr algn="ctr"/>
            <a:r>
              <a:rPr lang="en-US" sz="2000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5824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 descr="IMG_03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6" y="625475"/>
            <a:ext cx="7653528" cy="574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66" y="177800"/>
            <a:ext cx="765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From </a:t>
            </a:r>
            <a:r>
              <a:rPr lang="en-US" sz="2000" b="1" dirty="0" err="1" smtClean="0"/>
              <a:t>Mlodinow’s</a:t>
            </a:r>
            <a:r>
              <a:rPr lang="en-US" sz="2000" b="1" dirty="0" smtClean="0"/>
              <a:t> book titled </a:t>
            </a:r>
            <a:r>
              <a:rPr lang="en-US" sz="2000" b="1" i="1" dirty="0" smtClean="0"/>
              <a:t>The Drunkard’s Walk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84900" y="6007100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900" y="2209800"/>
            <a:ext cx="165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r</a:t>
            </a:r>
          </a:p>
          <a:p>
            <a:r>
              <a:rPr lang="en-US" sz="1400" dirty="0" smtClean="0"/>
              <a:t>c</a:t>
            </a:r>
          </a:p>
          <a:p>
            <a:r>
              <a:rPr lang="en-US" sz="1400" dirty="0" smtClean="0"/>
              <a:t>e</a:t>
            </a:r>
          </a:p>
          <a:p>
            <a:r>
              <a:rPr lang="en-US" sz="1400" dirty="0" smtClean="0"/>
              <a:t>n</a:t>
            </a:r>
          </a:p>
          <a:p>
            <a:r>
              <a:rPr lang="en-US" sz="14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9702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 descr="IMG_03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68" y="520700"/>
            <a:ext cx="8284464" cy="6213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8700" y="6229350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4300" y="165100"/>
            <a:ext cx="645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Same funds, next five-year performance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453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6450" y="736600"/>
            <a:ext cx="753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3994" y="1701801"/>
            <a:ext cx="77160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/>
              <a:t>1.  Record </a:t>
            </a:r>
            <a:r>
              <a:rPr lang="en-US" sz="2000" b="1" dirty="0"/>
              <a:t>v</a:t>
            </a:r>
            <a:r>
              <a:rPr lang="en-US" sz="2000" b="1" dirty="0" smtClean="0"/>
              <a:t>alues: Why are my losses so high?</a:t>
            </a:r>
          </a:p>
          <a:p>
            <a:endParaRPr lang="en-US" sz="2000" b="1" dirty="0"/>
          </a:p>
          <a:p>
            <a:pPr marL="457200" indent="-457200"/>
            <a:r>
              <a:rPr lang="en-US" sz="2000" b="1" dirty="0" smtClean="0"/>
              <a:t>2.  Ratios: My loss divided by your loss.</a:t>
            </a:r>
          </a:p>
          <a:p>
            <a:endParaRPr lang="en-US" sz="2000" b="1" dirty="0"/>
          </a:p>
          <a:p>
            <a:pPr marL="457200" indent="-457200"/>
            <a:r>
              <a:rPr lang="en-US" sz="2000" b="1" dirty="0" smtClean="0"/>
              <a:t>3.  Two lines, discrete moves, coin flips: Who is ahead?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 smtClean="0"/>
              <a:t>4.   Feel-good trap.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 smtClean="0"/>
              <a:t>5.   It’s so hard to predict, especially the future.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742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" y="5184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Models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Reality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193800"/>
            <a:ext cx="87757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do not encounter an infinity of waiting lines.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We do not enter lines that are infinitely long.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Our models, almost all mathematical models of physical situations, contain convenient, simplifying assumptions.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Shining example: widespread use of the </a:t>
            </a:r>
            <a:r>
              <a:rPr lang="en-US" b="1" u="sng" dirty="0" smtClean="0"/>
              <a:t>normal distribution </a:t>
            </a:r>
            <a:r>
              <a:rPr lang="en-US" b="1" dirty="0" smtClean="0"/>
              <a:t>in statistical analysis.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But the models shed some light on </a:t>
            </a:r>
            <a:r>
              <a:rPr lang="en-US" b="1" dirty="0"/>
              <a:t>e</a:t>
            </a:r>
            <a:r>
              <a:rPr lang="en-US" b="1" dirty="0" smtClean="0"/>
              <a:t>xperience, and once built lead to interesting, purely mathematical, sometimes counter-intuitive results.  You have seen some peculiar cases </a:t>
            </a:r>
            <a:r>
              <a:rPr lang="en-US" b="1" dirty="0"/>
              <a:t>a</a:t>
            </a:r>
            <a:r>
              <a:rPr lang="en-US" b="1" dirty="0" smtClean="0"/>
              <a:t>bove.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And: The classical CLTs do not apply to RVs that have infinite expectation.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But, those models do support my claim that bad luck follows us everywhere! 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221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3484" y="1529834"/>
            <a:ext cx="593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Closure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24835" y="2355334"/>
            <a:ext cx="689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 you see, you are not paranoid and I am not paranoid.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69734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I do not care what you say!  I have worse luck than you!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17904" y="4102100"/>
            <a:ext cx="610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Thank you for attending!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8153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406401"/>
            <a:ext cx="817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My tale of woe:  First Example (Record Values)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4250" y="927100"/>
            <a:ext cx="7175500" cy="611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/>
              <a:t>Situation: </a:t>
            </a:r>
            <a:r>
              <a:rPr lang="en-US" b="1" dirty="0" smtClean="0"/>
              <a:t>Each of  us in this room is exposed to some chance event that has a numerical outcome.  Large outcomes are unfavorable.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	Waiting time at a checkout point.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	Financial loss for some investment.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	Any situation in which big numbers are bad.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Index each of us with an element of </a:t>
            </a:r>
            <a:r>
              <a:rPr lang="en-US" b="1" i="1" dirty="0" smtClean="0"/>
              <a:t>{0, 1, 2, </a:t>
            </a:r>
            <a:r>
              <a:rPr lang="mr-IN" b="1" i="1" dirty="0" smtClean="0"/>
              <a:t>…</a:t>
            </a:r>
            <a:r>
              <a:rPr lang="en-US" b="1" i="1" dirty="0" smtClean="0"/>
              <a:t>}</a:t>
            </a:r>
            <a:r>
              <a:rPr lang="en-US" b="1" dirty="0" smtClean="0"/>
              <a:t>.  I will take </a:t>
            </a:r>
            <a:r>
              <a:rPr lang="en-US" b="1" i="1" dirty="0" smtClean="0"/>
              <a:t>0</a:t>
            </a:r>
            <a:r>
              <a:rPr lang="en-US" b="1" dirty="0" smtClean="0"/>
              <a:t> and you will be numbered </a:t>
            </a:r>
            <a:r>
              <a:rPr lang="en-US" b="1" i="1" dirty="0" smtClean="0"/>
              <a:t>1, 2, 3, </a:t>
            </a:r>
            <a:r>
              <a:rPr lang="mr-IN" b="1" i="1" dirty="0" smtClean="0"/>
              <a:t>…</a:t>
            </a:r>
            <a:endParaRPr lang="en-US" b="1" i="1" dirty="0" smtClean="0"/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RV</a:t>
            </a:r>
            <a:r>
              <a:rPr lang="en-US" b="1" i="1" dirty="0" smtClean="0"/>
              <a:t> </a:t>
            </a:r>
            <a:r>
              <a:rPr lang="en-US" b="1" i="1" dirty="0" err="1" smtClean="0"/>
              <a:t>X</a:t>
            </a:r>
            <a:r>
              <a:rPr lang="en-US" sz="2400" b="1" i="1" baseline="-25000" dirty="0" err="1" smtClean="0"/>
              <a:t>n</a:t>
            </a:r>
            <a:r>
              <a:rPr lang="en-US" b="1" i="1" dirty="0" smtClean="0"/>
              <a:t> </a:t>
            </a:r>
            <a:r>
              <a:rPr lang="en-US" b="1" dirty="0" smtClean="0"/>
              <a:t>represents the outcome for person </a:t>
            </a:r>
            <a:r>
              <a:rPr lang="en-US" b="1" i="1" dirty="0" smtClean="0"/>
              <a:t>n</a:t>
            </a:r>
            <a:r>
              <a:rPr lang="en-US" b="1" dirty="0" smtClean="0"/>
              <a:t>.  So,</a:t>
            </a:r>
            <a:r>
              <a:rPr lang="en-US" b="1" i="1" dirty="0" smtClean="0"/>
              <a:t> X</a:t>
            </a:r>
            <a:r>
              <a:rPr lang="en-US" sz="2400" b="1" i="1" baseline="-25000" dirty="0" smtClean="0"/>
              <a:t>0</a:t>
            </a:r>
            <a:r>
              <a:rPr lang="en-US" b="1" i="1" dirty="0" smtClean="0"/>
              <a:t> </a:t>
            </a:r>
            <a:r>
              <a:rPr lang="en-US" b="1" dirty="0" smtClean="0"/>
              <a:t>is my case.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Let RV</a:t>
            </a:r>
            <a:r>
              <a:rPr lang="en-US" b="1" i="1" dirty="0" smtClean="0"/>
              <a:t>  N =</a:t>
            </a:r>
            <a:r>
              <a:rPr lang="en-US" b="1" dirty="0" smtClean="0"/>
              <a:t> the first index </a:t>
            </a:r>
            <a:r>
              <a:rPr lang="en-US" b="1" i="1" dirty="0" smtClean="0"/>
              <a:t>n</a:t>
            </a:r>
            <a:r>
              <a:rPr lang="en-US" b="1" dirty="0" smtClean="0"/>
              <a:t> in </a:t>
            </a:r>
            <a:r>
              <a:rPr lang="en-US" b="1" i="1" dirty="0" smtClean="0"/>
              <a:t>{1, 2, 3, </a:t>
            </a:r>
            <a:r>
              <a:rPr lang="mr-IN" b="1" i="1" dirty="0" smtClean="0"/>
              <a:t>…</a:t>
            </a:r>
            <a:r>
              <a:rPr lang="en-US" b="1" i="1" dirty="0" smtClean="0"/>
              <a:t>} </a:t>
            </a:r>
            <a:r>
              <a:rPr lang="en-US" b="1" dirty="0" smtClean="0"/>
              <a:t>such that </a:t>
            </a:r>
            <a:r>
              <a:rPr lang="en-US" b="1" i="1" dirty="0" err="1" smtClean="0"/>
              <a:t>X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b="1" i="1" dirty="0" smtClean="0"/>
              <a:t>&gt; X</a:t>
            </a:r>
            <a:r>
              <a:rPr lang="en-US" sz="2400" b="1" i="1" baseline="-25000" dirty="0" smtClean="0"/>
              <a:t>0</a:t>
            </a:r>
            <a:r>
              <a:rPr lang="en-US" b="1" i="1" baseline="-25000" dirty="0" smtClean="0"/>
              <a:t>.</a:t>
            </a:r>
          </a:p>
          <a:p>
            <a:pPr>
              <a:lnSpc>
                <a:spcPct val="110000"/>
              </a:lnSpc>
            </a:pPr>
            <a:endParaRPr lang="en-US" b="1" baseline="-25000" dirty="0"/>
          </a:p>
          <a:p>
            <a:pPr algn="ctr">
              <a:lnSpc>
                <a:spcPct val="110000"/>
              </a:lnSpc>
            </a:pPr>
            <a:r>
              <a:rPr lang="en-US" b="1" dirty="0" smtClean="0"/>
              <a:t>It turns out that </a:t>
            </a:r>
            <a:r>
              <a:rPr lang="en-US" b="1" i="1" dirty="0" smtClean="0"/>
              <a:t>E[N] </a:t>
            </a:r>
            <a:r>
              <a:rPr lang="en-US" sz="2000" b="1" i="1" dirty="0" smtClean="0"/>
              <a:t>= ∞</a:t>
            </a:r>
            <a:r>
              <a:rPr lang="en-US" sz="2000" b="1" dirty="0" smtClean="0"/>
              <a:t>.  </a:t>
            </a:r>
            <a:r>
              <a:rPr lang="en-US" b="1" dirty="0" smtClean="0"/>
              <a:t>See </a:t>
            </a:r>
            <a:r>
              <a:rPr lang="en-US" b="1" dirty="0"/>
              <a:t>w</a:t>
            </a:r>
            <a:r>
              <a:rPr lang="en-US" b="1" dirty="0" smtClean="0"/>
              <a:t>hy I can complain?</a:t>
            </a:r>
          </a:p>
          <a:p>
            <a:pPr algn="ctr">
              <a:lnSpc>
                <a:spcPct val="110000"/>
              </a:lnSpc>
            </a:pPr>
            <a:endParaRPr lang="en-US" b="1" dirty="0"/>
          </a:p>
          <a:p>
            <a:pPr algn="ctr">
              <a:lnSpc>
                <a:spcPct val="110000"/>
              </a:lnSpc>
            </a:pPr>
            <a:r>
              <a:rPr lang="en-US" b="1" dirty="0" smtClean="0"/>
              <a:t>And it does not help that you can make the same argument!   </a:t>
            </a:r>
          </a:p>
          <a:p>
            <a:pPr algn="ctr"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20963"/>
            <a:ext cx="86868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8387"/>
            <a:ext cx="8686800" cy="29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39992"/>
            <a:ext cx="86868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14358"/>
            <a:ext cx="86868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276600"/>
            <a:ext cx="8686800" cy="29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861463"/>
            <a:ext cx="86868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495798"/>
            <a:ext cx="8686800" cy="29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84" y="5139488"/>
            <a:ext cx="8686800" cy="292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0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558800"/>
            <a:ext cx="74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My tale of woe:  First Example (cont’d)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3150" y="1562100"/>
            <a:ext cx="6997700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I</a:t>
            </a:r>
            <a:r>
              <a:rPr lang="en-US" b="1" dirty="0" smtClean="0"/>
              <a:t> treated the case in which maxima are undesirable.  If you treat the case in which minima are undesirable, you find that the math goes through as before.  So, </a:t>
            </a:r>
            <a:r>
              <a:rPr lang="en-US" b="1" i="1" dirty="0" smtClean="0"/>
              <a:t>record values</a:t>
            </a:r>
            <a:r>
              <a:rPr lang="en-US" b="1" dirty="0" smtClean="0"/>
              <a:t>, not just maxima, have these noisy and chaotic gaps between them.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92250" y="3505200"/>
            <a:ext cx="6159500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Hence, I can complain in either case!  Once again, it does not help that you too can complain.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5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558801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Please appreciate two points about the previous construction.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7100" y="1803400"/>
            <a:ext cx="6819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 smtClean="0"/>
              <a:t>The generality of the assertion: the IID random variables need only possess a continuous CDF.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6700" y="2895601"/>
            <a:ext cx="60706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 smtClean="0"/>
              <a:t>The simplicity of the argument: invokes only symmetry. No reference to the common distribution function.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8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571500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That argument is short and sweet, but</a:t>
            </a:r>
            <a:r>
              <a:rPr lang="mr-IN" sz="2400" b="1" dirty="0" smtClean="0"/>
              <a:t>…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3150" y="2171700"/>
            <a:ext cx="69977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It seems to be almost too clever.  Is it legitimate?  Yes, but allow me to display another, less slick, argument that might be more satisfying.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8500" y="36703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 the next slide</a:t>
            </a:r>
          </a:p>
          <a:p>
            <a:pPr algn="ctr"/>
            <a:endParaRPr lang="en-US" b="1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7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2019</TotalTime>
  <Words>1910</Words>
  <Application>Microsoft Office PowerPoint</Application>
  <PresentationFormat>On-screen Show (4:3)</PresentationFormat>
  <Paragraphs>268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Theme</vt:lpstr>
      <vt:lpstr>Dogged by bad luck?  Me too!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Dogged by bad luck?  Me too!</dc:title>
  <dc:creator>Chuck Barnett</dc:creator>
  <cp:lastModifiedBy>Chuck</cp:lastModifiedBy>
  <cp:revision>284</cp:revision>
  <dcterms:created xsi:type="dcterms:W3CDTF">2017-05-22T22:20:27Z</dcterms:created>
  <dcterms:modified xsi:type="dcterms:W3CDTF">2017-12-04T19:21:10Z</dcterms:modified>
</cp:coreProperties>
</file>