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8" r:id="rId3"/>
    <p:sldId id="293" r:id="rId4"/>
    <p:sldId id="259" r:id="rId5"/>
    <p:sldId id="260" r:id="rId6"/>
    <p:sldId id="261" r:id="rId7"/>
    <p:sldId id="327" r:id="rId8"/>
    <p:sldId id="328" r:id="rId9"/>
    <p:sldId id="284" r:id="rId10"/>
    <p:sldId id="285" r:id="rId11"/>
    <p:sldId id="257" r:id="rId12"/>
    <p:sldId id="288" r:id="rId13"/>
    <p:sldId id="343" r:id="rId14"/>
    <p:sldId id="291" r:id="rId15"/>
    <p:sldId id="297" r:id="rId16"/>
    <p:sldId id="298" r:id="rId17"/>
    <p:sldId id="320" r:id="rId18"/>
    <p:sldId id="262" r:id="rId19"/>
    <p:sldId id="315" r:id="rId20"/>
    <p:sldId id="279" r:id="rId21"/>
    <p:sldId id="265" r:id="rId22"/>
    <p:sldId id="264" r:id="rId23"/>
    <p:sldId id="267" r:id="rId24"/>
    <p:sldId id="268" r:id="rId25"/>
    <p:sldId id="316" r:id="rId26"/>
    <p:sldId id="317" r:id="rId27"/>
    <p:sldId id="319" r:id="rId28"/>
    <p:sldId id="348" r:id="rId29"/>
    <p:sldId id="269" r:id="rId30"/>
    <p:sldId id="270" r:id="rId31"/>
    <p:sldId id="271" r:id="rId32"/>
    <p:sldId id="272" r:id="rId33"/>
    <p:sldId id="321" r:id="rId34"/>
    <p:sldId id="326" r:id="rId35"/>
    <p:sldId id="329" r:id="rId36"/>
    <p:sldId id="273" r:id="rId37"/>
    <p:sldId id="289" r:id="rId38"/>
    <p:sldId id="275" r:id="rId39"/>
    <p:sldId id="274" r:id="rId40"/>
    <p:sldId id="325" r:id="rId41"/>
    <p:sldId id="322" r:id="rId42"/>
    <p:sldId id="339" r:id="rId43"/>
    <p:sldId id="283" r:id="rId44"/>
    <p:sldId id="300" r:id="rId45"/>
    <p:sldId id="345" r:id="rId46"/>
    <p:sldId id="346" r:id="rId47"/>
    <p:sldId id="296" r:id="rId48"/>
    <p:sldId id="295" r:id="rId49"/>
    <p:sldId id="333" r:id="rId50"/>
    <p:sldId id="308" r:id="rId51"/>
    <p:sldId id="299" r:id="rId52"/>
    <p:sldId id="303" r:id="rId53"/>
    <p:sldId id="324" r:id="rId54"/>
    <p:sldId id="334" r:id="rId55"/>
    <p:sldId id="335" r:id="rId56"/>
    <p:sldId id="344" r:id="rId57"/>
    <p:sldId id="336" r:id="rId58"/>
    <p:sldId id="304" r:id="rId59"/>
    <p:sldId id="347" r:id="rId60"/>
    <p:sldId id="337" r:id="rId61"/>
    <p:sldId id="323" r:id="rId62"/>
    <p:sldId id="306" r:id="rId63"/>
    <p:sldId id="307" r:id="rId64"/>
    <p:sldId id="332" r:id="rId65"/>
    <p:sldId id="330" r:id="rId66"/>
    <p:sldId id="342" r:id="rId67"/>
    <p:sldId id="341" r:id="rId68"/>
    <p:sldId id="338" r:id="rId69"/>
    <p:sldId id="34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19" autoAdjust="0"/>
  </p:normalViewPr>
  <p:slideViewPr>
    <p:cSldViewPr>
      <p:cViewPr>
        <p:scale>
          <a:sx n="80" d="100"/>
          <a:sy n="80" d="100"/>
        </p:scale>
        <p:origin x="-990" y="-162"/>
      </p:cViewPr>
      <p:guideLst>
        <p:guide orient="horz" pos="2160"/>
        <p:guide pos="2880"/>
      </p:guideLst>
    </p:cSldViewPr>
  </p:slideViewPr>
  <p:outlineViewPr>
    <p:cViewPr>
      <p:scale>
        <a:sx n="33" d="100"/>
        <a:sy n="33" d="100"/>
      </p:scale>
      <p:origin x="48" y="290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Degree of Hurt</a:t>
            </a:r>
            <a:endParaRPr lang="en-US" dirty="0"/>
          </a:p>
        </c:rich>
      </c:tx>
      <c:layout>
        <c:manualLayout>
          <c:xMode val="edge"/>
          <c:yMode val="edge"/>
          <c:x val="2.3862396413931432E-2"/>
          <c:y val="2.9411764705882356E-2"/>
        </c:manualLayout>
      </c:layout>
    </c:title>
    <c:plotArea>
      <c:layout/>
      <c:scatterChart>
        <c:scatterStyle val="smoothMarker"/>
        <c:ser>
          <c:idx val="0"/>
          <c:order val="0"/>
          <c:tx>
            <c:strRef>
              <c:f>Sheet1!$B$1</c:f>
              <c:strCache>
                <c:ptCount val="1"/>
                <c:pt idx="0">
                  <c:v>Y-Values</c:v>
                </c:pt>
              </c:strCache>
            </c:strRef>
          </c:tx>
          <c:xVal>
            <c:numRef>
              <c:f>Sheet1!$A$2:$A$8</c:f>
              <c:numCache>
                <c:formatCode>General</c:formatCode>
                <c:ptCount val="7"/>
                <c:pt idx="0">
                  <c:v>1</c:v>
                </c:pt>
                <c:pt idx="1">
                  <c:v>2</c:v>
                </c:pt>
                <c:pt idx="2">
                  <c:v>3</c:v>
                </c:pt>
                <c:pt idx="3">
                  <c:v>4</c:v>
                </c:pt>
                <c:pt idx="4">
                  <c:v>5</c:v>
                </c:pt>
                <c:pt idx="5">
                  <c:v>6</c:v>
                </c:pt>
              </c:numCache>
            </c:numRef>
          </c:xVal>
          <c:yVal>
            <c:numRef>
              <c:f>Sheet1!$B$2:$B$8</c:f>
              <c:numCache>
                <c:formatCode>General</c:formatCode>
                <c:ptCount val="7"/>
                <c:pt idx="0">
                  <c:v>30</c:v>
                </c:pt>
                <c:pt idx="1">
                  <c:v>15</c:v>
                </c:pt>
                <c:pt idx="2">
                  <c:v>10</c:v>
                </c:pt>
                <c:pt idx="3">
                  <c:v>7.5</c:v>
                </c:pt>
                <c:pt idx="4">
                  <c:v>6</c:v>
                </c:pt>
                <c:pt idx="5">
                  <c:v>5</c:v>
                </c:pt>
              </c:numCache>
            </c:numRef>
          </c:yVal>
          <c:smooth val="1"/>
        </c:ser>
        <c:axId val="90515712"/>
        <c:axId val="90517504"/>
      </c:scatterChart>
      <c:valAx>
        <c:axId val="90515712"/>
        <c:scaling>
          <c:orientation val="minMax"/>
        </c:scaling>
        <c:axPos val="b"/>
        <c:numFmt formatCode="General" sourceLinked="1"/>
        <c:tickLblPos val="nextTo"/>
        <c:crossAx val="90517504"/>
        <c:crosses val="autoZero"/>
        <c:crossBetween val="midCat"/>
      </c:valAx>
      <c:valAx>
        <c:axId val="90517504"/>
        <c:scaling>
          <c:orientation val="minMax"/>
        </c:scaling>
        <c:delete val="1"/>
        <c:axPos val="l"/>
        <c:majorGridlines/>
        <c:numFmt formatCode="General" sourceLinked="1"/>
        <c:tickLblPos val="none"/>
        <c:crossAx val="90515712"/>
        <c:crosses val="autoZero"/>
        <c:crossBetween val="midCat"/>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36131-6FAB-40E1-BF9E-08E1F0278D57}" type="datetimeFigureOut">
              <a:rPr lang="en-US" smtClean="0"/>
              <a:pPr/>
              <a:t>11/20/2015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026ED-7A61-43E4-B629-26BDC21B4F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026ED-7A61-43E4-B629-26BDC21B4F5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026ED-7A61-43E4-B629-26BDC21B4F5E}"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F</a:t>
            </a:r>
            <a:r>
              <a:rPr lang="en-US" dirty="0" smtClean="0"/>
              <a:t>|</a:t>
            </a:r>
            <a:r>
              <a:rPr lang="en-US" baseline="30000" dirty="0" smtClean="0"/>
              <a:t>2</a:t>
            </a:r>
            <a:r>
              <a:rPr lang="en-US" dirty="0" smtClean="0"/>
              <a:t> = |</a:t>
            </a:r>
            <a:r>
              <a:rPr lang="en-US" b="1" dirty="0" smtClean="0"/>
              <a:t>F</a:t>
            </a:r>
            <a:r>
              <a:rPr lang="en-US" b="1" baseline="-25000" dirty="0" smtClean="0"/>
              <a:t>1</a:t>
            </a:r>
            <a:r>
              <a:rPr lang="en-US" dirty="0" smtClean="0"/>
              <a:t>|</a:t>
            </a:r>
            <a:r>
              <a:rPr lang="en-US" baseline="30000" dirty="0" smtClean="0"/>
              <a:t>2</a:t>
            </a:r>
            <a:r>
              <a:rPr lang="en-US" dirty="0" smtClean="0"/>
              <a:t> + |</a:t>
            </a:r>
            <a:r>
              <a:rPr lang="en-US" b="1" dirty="0" smtClean="0"/>
              <a:t>F</a:t>
            </a:r>
            <a:r>
              <a:rPr lang="en-US" b="1" baseline="-25000" dirty="0" smtClean="0"/>
              <a:t>2</a:t>
            </a:r>
            <a:r>
              <a:rPr lang="en-US" dirty="0" smtClean="0"/>
              <a:t>|</a:t>
            </a:r>
            <a:r>
              <a:rPr lang="en-US" baseline="30000" dirty="0" smtClean="0"/>
              <a:t>2</a:t>
            </a:r>
            <a:r>
              <a:rPr lang="en-US" dirty="0" smtClean="0"/>
              <a:t> + 2|</a:t>
            </a:r>
            <a:r>
              <a:rPr lang="en-US" b="1" dirty="0" smtClean="0"/>
              <a:t>F</a:t>
            </a:r>
            <a:r>
              <a:rPr lang="en-US" b="1" baseline="-25000" dirty="0" smtClean="0"/>
              <a:t>1</a:t>
            </a:r>
            <a:r>
              <a:rPr lang="en-US" dirty="0" smtClean="0"/>
              <a:t>|</a:t>
            </a:r>
            <a:r>
              <a:rPr lang="en-US" dirty="0" smtClean="0">
                <a:sym typeface="Symbol"/>
              </a:rPr>
              <a:t></a:t>
            </a:r>
            <a:r>
              <a:rPr lang="en-US" dirty="0" smtClean="0"/>
              <a:t>|</a:t>
            </a:r>
            <a:r>
              <a:rPr lang="en-US" b="1" dirty="0" smtClean="0"/>
              <a:t>F</a:t>
            </a:r>
            <a:r>
              <a:rPr lang="en-US" b="1" baseline="-25000" dirty="0" smtClean="0"/>
              <a:t>2</a:t>
            </a:r>
            <a:r>
              <a:rPr lang="en-US" dirty="0" smtClean="0"/>
              <a:t>| </a:t>
            </a:r>
            <a:r>
              <a:rPr lang="en-US" dirty="0" err="1" smtClean="0"/>
              <a:t>cos</a:t>
            </a:r>
            <a:r>
              <a:rPr lang="en-US" dirty="0" smtClean="0"/>
              <a:t> </a:t>
            </a:r>
            <a:r>
              <a:rPr lang="en-US" dirty="0" smtClean="0">
                <a:sym typeface="Symbol"/>
              </a:rPr>
              <a:t></a:t>
            </a:r>
            <a:endParaRPr lang="en-US" dirty="0"/>
          </a:p>
        </p:txBody>
      </p:sp>
      <p:sp>
        <p:nvSpPr>
          <p:cNvPr id="4" name="Slide Number Placeholder 3"/>
          <p:cNvSpPr>
            <a:spLocks noGrp="1"/>
          </p:cNvSpPr>
          <p:nvPr>
            <p:ph type="sldNum" sz="quarter" idx="10"/>
          </p:nvPr>
        </p:nvSpPr>
        <p:spPr/>
        <p:txBody>
          <a:bodyPr/>
          <a:lstStyle/>
          <a:p>
            <a:fld id="{665026ED-7A61-43E4-B629-26BDC21B4F5E}"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026ED-7A61-43E4-B629-26BDC21B4F5E}" type="slidenum">
              <a:rPr lang="en-US" smtClean="0"/>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5202C-99B1-47EA-9289-9C3C46C73456}"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9EFD-14E0-478A-990E-FF71CFD838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202C-99B1-47EA-9289-9C3C46C73456}" type="datetimeFigureOut">
              <a:rPr lang="en-US" smtClean="0"/>
              <a:pPr/>
              <a:t>11/20/2015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9EFD-14E0-478A-990E-FF71CFD838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wong\Documents\CSN%20Stuff\AMATYCstuff\MartialArtsVideos\bedofnails.mp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wong\Documents\CSN%20Stuff\AMATYCstuff\MartialArtsVideos\Bruce%20Lee%20Rare%20Video%20-%20Six%20inch%20punch.mp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ideo" Target="file:///C:\Users\wong\Documents\CSN%20Stuff\AMATYCstuff\MartialArtsVideos\Superman%20Punch.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wong\Documents\CSN%20Stuff\AMATYCstuff\MartialArtsVideos\Bruce%20Lee's%20side%20kick%20(HD).mp4" TargetMode="Externa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ideo" Target="file:///C:\Users\wong\Documents\CSN%20Stuff\AMATYCstuff\MartialArtsVideos\The%20Art%20of%20Effortless%20Power_%20Effortless%20Pushes%20in%20Slow%20Motion.mp4" TargetMode="Externa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a:t>The Mathematics of </a:t>
            </a:r>
            <a:r>
              <a:rPr lang="en-US" b="1" dirty="0" smtClean="0"/>
              <a:t>Martial </a:t>
            </a:r>
            <a:r>
              <a:rPr lang="en-US" b="1" dirty="0"/>
              <a:t>Arts</a:t>
            </a:r>
            <a:endParaRPr lang="en-US" dirty="0"/>
          </a:p>
        </p:txBody>
      </p:sp>
      <p:sp>
        <p:nvSpPr>
          <p:cNvPr id="3" name="Subtitle 2"/>
          <p:cNvSpPr>
            <a:spLocks noGrp="1"/>
          </p:cNvSpPr>
          <p:nvPr>
            <p:ph type="subTitle" idx="1"/>
          </p:nvPr>
        </p:nvSpPr>
        <p:spPr>
          <a:xfrm>
            <a:off x="1371600" y="3048000"/>
            <a:ext cx="6400800" cy="2590800"/>
          </a:xfrm>
        </p:spPr>
        <p:txBody>
          <a:bodyPr>
            <a:normAutofit fontScale="85000" lnSpcReduction="20000"/>
          </a:bodyPr>
          <a:lstStyle/>
          <a:p>
            <a:r>
              <a:rPr lang="en-US" dirty="0" err="1"/>
              <a:t>Tityik</a:t>
            </a:r>
            <a:r>
              <a:rPr lang="en-US" dirty="0"/>
              <a:t> Wong &amp; James Lee</a:t>
            </a:r>
          </a:p>
          <a:p>
            <a:r>
              <a:rPr lang="en-US" dirty="0"/>
              <a:t>College of Southern Nevada</a:t>
            </a:r>
          </a:p>
          <a:p>
            <a:r>
              <a:rPr lang="en-US" dirty="0"/>
              <a:t> </a:t>
            </a:r>
          </a:p>
          <a:p>
            <a:r>
              <a:rPr lang="en-US" dirty="0" smtClean="0"/>
              <a:t>41</a:t>
            </a:r>
            <a:r>
              <a:rPr lang="en-US" baseline="30000" dirty="0" smtClean="0"/>
              <a:t>st</a:t>
            </a:r>
            <a:r>
              <a:rPr lang="en-US" dirty="0" smtClean="0"/>
              <a:t> </a:t>
            </a:r>
            <a:r>
              <a:rPr lang="en-US" dirty="0" err="1" smtClean="0"/>
              <a:t>AMATYC</a:t>
            </a:r>
            <a:r>
              <a:rPr lang="en-US" dirty="0" smtClean="0"/>
              <a:t> Conference</a:t>
            </a:r>
          </a:p>
          <a:p>
            <a:r>
              <a:rPr lang="en-US" dirty="0" smtClean="0"/>
              <a:t>New Orleans, Louisiana</a:t>
            </a:r>
          </a:p>
          <a:p>
            <a:r>
              <a:rPr lang="en-US" dirty="0" smtClean="0"/>
              <a:t>November 22,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077200" cy="1981199"/>
          </a:xfrm>
        </p:spPr>
        <p:txBody>
          <a:bodyPr/>
          <a:lstStyle/>
          <a:p>
            <a:pPr>
              <a:buNone/>
            </a:pPr>
            <a:r>
              <a:rPr lang="en-US" dirty="0" smtClean="0"/>
              <a:t>	</a:t>
            </a:r>
            <a:r>
              <a:rPr lang="en-US" sz="4000" dirty="0" smtClean="0"/>
              <a:t>Martial arts post a unique challenge because there are so many disciplines and so many techniques. </a:t>
            </a:r>
            <a:endParaRPr lang="en-US" sz="4000" dirty="0"/>
          </a:p>
        </p:txBody>
      </p:sp>
      <p:pic>
        <p:nvPicPr>
          <p:cNvPr id="1027" name="Picture 3" descr="C:\Users\wong\AppData\Local\Microsoft\Windows\Temporary Internet Files\Content.IE5\QQ11WI86\golfer[1].gif"/>
          <p:cNvPicPr>
            <a:picLocks noChangeAspect="1" noChangeArrowheads="1"/>
          </p:cNvPicPr>
          <p:nvPr/>
        </p:nvPicPr>
        <p:blipFill>
          <a:blip r:embed="rId2" cstate="print">
            <a:biLevel thresh="50000"/>
          </a:blip>
          <a:srcRect/>
          <a:stretch>
            <a:fillRect/>
          </a:stretch>
        </p:blipFill>
        <p:spPr bwMode="auto">
          <a:xfrm>
            <a:off x="7239000" y="2743200"/>
            <a:ext cx="1524000" cy="1847927"/>
          </a:xfrm>
          <a:prstGeom prst="rect">
            <a:avLst/>
          </a:prstGeom>
          <a:noFill/>
        </p:spPr>
      </p:pic>
      <p:pic>
        <p:nvPicPr>
          <p:cNvPr id="1028" name="Picture 4" descr="C:\Users\wong\AppData\Local\Microsoft\Windows\Temporary Internet Files\Content.IE5\E9X9DG13\school[1].png"/>
          <p:cNvPicPr>
            <a:picLocks noChangeAspect="1" noChangeArrowheads="1"/>
          </p:cNvPicPr>
          <p:nvPr/>
        </p:nvPicPr>
        <p:blipFill>
          <a:blip r:embed="rId3" cstate="print"/>
          <a:srcRect/>
          <a:stretch>
            <a:fillRect/>
          </a:stretch>
        </p:blipFill>
        <p:spPr bwMode="auto">
          <a:xfrm>
            <a:off x="838200" y="4343400"/>
            <a:ext cx="1752600" cy="1832264"/>
          </a:xfrm>
          <a:prstGeom prst="rect">
            <a:avLst/>
          </a:prstGeom>
          <a:noFill/>
        </p:spPr>
      </p:pic>
      <p:pic>
        <p:nvPicPr>
          <p:cNvPr id="1029" name="Picture 5" descr="C:\Users\wong\AppData\Local\Microsoft\Windows\Temporary Internet Files\Content.IE5\E9X9DG13\thai-boxing-150007_640[1].png"/>
          <p:cNvPicPr>
            <a:picLocks noChangeAspect="1" noChangeArrowheads="1"/>
          </p:cNvPicPr>
          <p:nvPr/>
        </p:nvPicPr>
        <p:blipFill>
          <a:blip r:embed="rId4" cstate="print"/>
          <a:srcRect/>
          <a:stretch>
            <a:fillRect/>
          </a:stretch>
        </p:blipFill>
        <p:spPr bwMode="auto">
          <a:xfrm flipH="1">
            <a:off x="381000" y="4495800"/>
            <a:ext cx="1245393" cy="1523999"/>
          </a:xfrm>
          <a:prstGeom prst="rect">
            <a:avLst/>
          </a:prstGeom>
          <a:noFill/>
        </p:spPr>
      </p:pic>
      <p:pic>
        <p:nvPicPr>
          <p:cNvPr id="1033" name="Picture 9" descr="C:\Users\wong\AppData\Local\Microsoft\Windows\Temporary Internet Files\Content.IE5\AQ6XBAW1\100px-Retrait2[1].jpg"/>
          <p:cNvPicPr>
            <a:picLocks noChangeAspect="1" noChangeArrowheads="1"/>
          </p:cNvPicPr>
          <p:nvPr/>
        </p:nvPicPr>
        <p:blipFill>
          <a:blip r:embed="rId5" cstate="print"/>
          <a:srcRect/>
          <a:stretch>
            <a:fillRect/>
          </a:stretch>
        </p:blipFill>
        <p:spPr bwMode="auto">
          <a:xfrm>
            <a:off x="2819400" y="4495800"/>
            <a:ext cx="1560286" cy="1638300"/>
          </a:xfrm>
          <a:prstGeom prst="rect">
            <a:avLst/>
          </a:prstGeom>
          <a:noFill/>
        </p:spPr>
      </p:pic>
      <p:pic>
        <p:nvPicPr>
          <p:cNvPr id="1034" name="Picture 10" descr="C:\Users\wong\AppData\Local\Microsoft\Windows\Temporary Internet Files\Content.IE5\TNOQ885F\Genou_remontant3[1].jpg"/>
          <p:cNvPicPr>
            <a:picLocks noChangeAspect="1" noChangeArrowheads="1"/>
          </p:cNvPicPr>
          <p:nvPr/>
        </p:nvPicPr>
        <p:blipFill>
          <a:blip r:embed="rId6" cstate="print"/>
          <a:srcRect/>
          <a:stretch>
            <a:fillRect/>
          </a:stretch>
        </p:blipFill>
        <p:spPr bwMode="auto">
          <a:xfrm>
            <a:off x="2819400" y="2667000"/>
            <a:ext cx="1631567" cy="1676399"/>
          </a:xfrm>
          <a:prstGeom prst="rect">
            <a:avLst/>
          </a:prstGeom>
          <a:noFill/>
        </p:spPr>
      </p:pic>
      <p:pic>
        <p:nvPicPr>
          <p:cNvPr id="1026" name="Picture 2" descr="C:\Users\wong\AppData\Local\Microsoft\Windows\Temporary Internet Files\Content.IE5\8X5FI5SI\300px-Donald_Single_Whip_Silloutte[1].jpg"/>
          <p:cNvPicPr>
            <a:picLocks noChangeAspect="1" noChangeArrowheads="1"/>
          </p:cNvPicPr>
          <p:nvPr/>
        </p:nvPicPr>
        <p:blipFill>
          <a:blip r:embed="rId7" cstate="print"/>
          <a:srcRect/>
          <a:stretch>
            <a:fillRect/>
          </a:stretch>
        </p:blipFill>
        <p:spPr bwMode="auto">
          <a:xfrm>
            <a:off x="5105400" y="4495800"/>
            <a:ext cx="1500554" cy="1625600"/>
          </a:xfrm>
          <a:prstGeom prst="rect">
            <a:avLst/>
          </a:prstGeom>
          <a:noFill/>
        </p:spPr>
      </p:pic>
      <p:sp>
        <p:nvSpPr>
          <p:cNvPr id="13" name="Rounded Rectangular Callout 12"/>
          <p:cNvSpPr/>
          <p:nvPr/>
        </p:nvSpPr>
        <p:spPr>
          <a:xfrm rot="16200000" flipH="1">
            <a:off x="5257800" y="2286000"/>
            <a:ext cx="1600200" cy="2362200"/>
          </a:xfrm>
          <a:prstGeom prst="wedgeRoundRectCallou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2667000"/>
            <a:ext cx="2209800" cy="1569660"/>
          </a:xfrm>
          <a:prstGeom prst="rect">
            <a:avLst/>
          </a:prstGeom>
          <a:noFill/>
        </p:spPr>
        <p:txBody>
          <a:bodyPr wrap="square" rtlCol="0">
            <a:spAutoFit/>
          </a:bodyPr>
          <a:lstStyle/>
          <a:p>
            <a:r>
              <a:rPr lang="en-US" sz="2400" dirty="0" smtClean="0"/>
              <a:t>I don’t need to punch people to feel good about myself.</a:t>
            </a:r>
            <a:endParaRPr lang="en-US" sz="2400" dirty="0"/>
          </a:p>
        </p:txBody>
      </p:sp>
      <p:pic>
        <p:nvPicPr>
          <p:cNvPr id="51202" name="Picture 2" descr="C:\Users\wong\AppData\Local\Microsoft\Windows\Temporary Internet Files\Content.IE5\RHR5713Z\501248judoka[1].jpg"/>
          <p:cNvPicPr>
            <a:picLocks noChangeAspect="1" noChangeArrowheads="1"/>
          </p:cNvPicPr>
          <p:nvPr/>
        </p:nvPicPr>
        <p:blipFill>
          <a:blip r:embed="rId8" cstate="print">
            <a:biLevel thresh="50000"/>
          </a:blip>
          <a:srcRect/>
          <a:stretch>
            <a:fillRect/>
          </a:stretch>
        </p:blipFill>
        <p:spPr bwMode="auto">
          <a:xfrm>
            <a:off x="685800" y="2743200"/>
            <a:ext cx="1403129" cy="1552575"/>
          </a:xfrm>
          <a:prstGeom prst="rect">
            <a:avLst/>
          </a:prstGeom>
          <a:noFill/>
        </p:spPr>
      </p:pic>
      <p:sp>
        <p:nvSpPr>
          <p:cNvPr id="12" name="TextBox 11"/>
          <p:cNvSpPr txBox="1"/>
          <p:nvPr/>
        </p:nvSpPr>
        <p:spPr>
          <a:xfrm>
            <a:off x="6781800" y="4800600"/>
            <a:ext cx="1905000" cy="461665"/>
          </a:xfrm>
          <a:prstGeom prst="rect">
            <a:avLst/>
          </a:prstGeom>
          <a:noFill/>
        </p:spPr>
        <p:txBody>
          <a:bodyPr wrap="square" rtlCol="0">
            <a:spAutoFit/>
          </a:bodyPr>
          <a:lstStyle/>
          <a:p>
            <a:r>
              <a:rPr lang="en-US" sz="2400" dirty="0" smtClean="0"/>
              <a:t>Neither do I…</a:t>
            </a:r>
            <a:endParaRPr lang="en-US" sz="2400" dirty="0"/>
          </a:p>
        </p:txBody>
      </p:sp>
      <p:sp>
        <p:nvSpPr>
          <p:cNvPr id="15" name="Rounded Rectangular Callout 14"/>
          <p:cNvSpPr/>
          <p:nvPr/>
        </p:nvSpPr>
        <p:spPr>
          <a:xfrm rot="16200000" flipH="1" flipV="1">
            <a:off x="7429500" y="4152900"/>
            <a:ext cx="533400" cy="1828800"/>
          </a:xfrm>
          <a:prstGeom prst="wedgeRoundRectCallou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Autofit/>
          </a:bodyPr>
          <a:lstStyle/>
          <a:p>
            <a:pPr>
              <a:buNone/>
            </a:pPr>
            <a:r>
              <a:rPr lang="en-US" sz="3600" dirty="0" smtClean="0"/>
              <a:t>	</a:t>
            </a:r>
            <a:r>
              <a:rPr lang="en-US" sz="4000" dirty="0" smtClean="0"/>
              <a:t>There has been some research done on the connection between mathematics  and martial arts. Some deep, some shallow; some technical, some philosophical. We found the following two books to be quite serious and scientific:</a:t>
            </a:r>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pPr>
              <a:buNone/>
            </a:pPr>
            <a:r>
              <a:rPr lang="en-US" dirty="0" smtClean="0"/>
              <a:t>	</a:t>
            </a:r>
            <a:endParaRPr lang="en-US" dirty="0"/>
          </a:p>
        </p:txBody>
      </p:sp>
      <p:pic>
        <p:nvPicPr>
          <p:cNvPr id="4" name="Picture 3" descr="https://images.tandf.co.uk/common/jackets/amazon/978146656/9781466563230.jpg"/>
          <p:cNvPicPr/>
          <p:nvPr/>
        </p:nvPicPr>
        <p:blipFill>
          <a:blip r:embed="rId2" cstate="print"/>
          <a:srcRect/>
          <a:stretch>
            <a:fillRect/>
          </a:stretch>
        </p:blipFill>
        <p:spPr bwMode="auto">
          <a:xfrm>
            <a:off x="457200" y="685800"/>
            <a:ext cx="3962400" cy="5562600"/>
          </a:xfrm>
          <a:prstGeom prst="rect">
            <a:avLst/>
          </a:prstGeom>
          <a:noFill/>
          <a:ln w="9525">
            <a:noFill/>
            <a:miter lim="800000"/>
            <a:headEnd/>
            <a:tailEnd/>
          </a:ln>
        </p:spPr>
      </p:pic>
      <p:pic>
        <p:nvPicPr>
          <p:cNvPr id="5" name="Picture 4" descr="http://ecx.images-amazon.com/images/I/41JeKOGxG6L._SY344_BO1,204,203,200_.jpg"/>
          <p:cNvPicPr/>
          <p:nvPr/>
        </p:nvPicPr>
        <p:blipFill>
          <a:blip r:embed="rId3" cstate="print"/>
          <a:srcRect/>
          <a:stretch>
            <a:fillRect/>
          </a:stretch>
        </p:blipFill>
        <p:spPr bwMode="auto">
          <a:xfrm>
            <a:off x="4953000" y="685800"/>
            <a:ext cx="3733800" cy="5504815"/>
          </a:xfrm>
          <a:prstGeom prst="rect">
            <a:avLst/>
          </a:prstGeom>
          <a:noFill/>
          <a:ln w="9525">
            <a:noFill/>
            <a:miter lim="800000"/>
            <a:headEnd/>
            <a:tailEnd/>
          </a:ln>
        </p:spPr>
      </p:pic>
      <p:sp>
        <p:nvSpPr>
          <p:cNvPr id="6" name="Right Triangle 5"/>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029200" cy="6400800"/>
          </a:xfrm>
        </p:spPr>
        <p:txBody>
          <a:bodyPr>
            <a:normAutofit/>
          </a:bodyPr>
          <a:lstStyle/>
          <a:p>
            <a:pPr>
              <a:buNone/>
            </a:pPr>
            <a:r>
              <a:rPr lang="en-US" dirty="0" smtClean="0"/>
              <a:t>	</a:t>
            </a:r>
            <a:r>
              <a:rPr lang="en-US" sz="3600" dirty="0" smtClean="0"/>
              <a:t>And a very well written boxing classic by heavyweight champion Jack Dempsey. Even though the book mentions no mathematics, it can be quite analytical and that  makes it easy to see the science and math behind the techniques.</a:t>
            </a:r>
          </a:p>
        </p:txBody>
      </p:sp>
      <p:pic>
        <p:nvPicPr>
          <p:cNvPr id="1026" name="Picture 2" descr="http://rosstraining.com/images/jackdempsey.jpg"/>
          <p:cNvPicPr>
            <a:picLocks noChangeAspect="1" noChangeArrowheads="1"/>
          </p:cNvPicPr>
          <p:nvPr/>
        </p:nvPicPr>
        <p:blipFill>
          <a:blip r:embed="rId2" cstate="print"/>
          <a:srcRect/>
          <a:stretch>
            <a:fillRect/>
          </a:stretch>
        </p:blipFill>
        <p:spPr bwMode="auto">
          <a:xfrm>
            <a:off x="5486400" y="1066800"/>
            <a:ext cx="3057525" cy="4572000"/>
          </a:xfrm>
          <a:prstGeom prst="rect">
            <a:avLst/>
          </a:prstGeom>
          <a:noFill/>
        </p:spPr>
      </p:pic>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5181600" cy="5257800"/>
          </a:xfrm>
        </p:spPr>
        <p:txBody>
          <a:bodyPr>
            <a:normAutofit fontScale="92500"/>
          </a:bodyPr>
          <a:lstStyle/>
          <a:p>
            <a:pPr>
              <a:buNone/>
            </a:pPr>
            <a:r>
              <a:rPr lang="en-US" dirty="0" smtClean="0"/>
              <a:t>	</a:t>
            </a:r>
            <a:r>
              <a:rPr lang="en-US" sz="4000" dirty="0" smtClean="0"/>
              <a:t>There is also a TV series produced by the National Geographic Channel called </a:t>
            </a:r>
            <a:r>
              <a:rPr lang="en-US" sz="4000" b="1" i="1" dirty="0" smtClean="0"/>
              <a:t>Fight Science</a:t>
            </a:r>
            <a:r>
              <a:rPr lang="en-US" sz="4000" dirty="0" smtClean="0"/>
              <a:t> that examines different martial arts techniques using some very fancy equipment.</a:t>
            </a:r>
            <a:endParaRPr lang="en-US" sz="4000" dirty="0"/>
          </a:p>
        </p:txBody>
      </p:sp>
      <p:pic>
        <p:nvPicPr>
          <p:cNvPr id="4" name="Picture 3" descr="http://pxhst.co/avaxhome/2008-02-01/fight_podcast_300_363_orig.jpg"/>
          <p:cNvPicPr/>
          <p:nvPr/>
        </p:nvPicPr>
        <p:blipFill>
          <a:blip r:embed="rId2" cstate="print"/>
          <a:srcRect/>
          <a:stretch>
            <a:fillRect/>
          </a:stretch>
        </p:blipFill>
        <p:spPr bwMode="auto">
          <a:xfrm>
            <a:off x="5562600" y="1219200"/>
            <a:ext cx="3048000" cy="4038600"/>
          </a:xfrm>
          <a:prstGeom prst="rect">
            <a:avLst/>
          </a:prstGeom>
          <a:noFill/>
          <a:ln w="9525">
            <a:noFill/>
            <a:miter lim="800000"/>
            <a:headEnd/>
            <a:tailEnd/>
          </a:ln>
        </p:spPr>
      </p:pic>
      <p:sp>
        <p:nvSpPr>
          <p:cNvPr id="5" name="Right Triangle 4"/>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Current Research</a:t>
            </a:r>
            <a:endParaRPr lang="en-US" b="1" dirty="0"/>
          </a:p>
        </p:txBody>
      </p:sp>
      <p:sp>
        <p:nvSpPr>
          <p:cNvPr id="3" name="Content Placeholder 2"/>
          <p:cNvSpPr>
            <a:spLocks noGrp="1"/>
          </p:cNvSpPr>
          <p:nvPr>
            <p:ph idx="1"/>
          </p:nvPr>
        </p:nvSpPr>
        <p:spPr/>
        <p:txBody>
          <a:bodyPr>
            <a:normAutofit/>
          </a:bodyPr>
          <a:lstStyle/>
          <a:p>
            <a:r>
              <a:rPr lang="en-US" sz="3600" dirty="0" smtClean="0"/>
              <a:t>Philosophical similarities between mathematics and martial arts.</a:t>
            </a:r>
          </a:p>
          <a:p>
            <a:r>
              <a:rPr lang="en-US" sz="3600" dirty="0" smtClean="0"/>
              <a:t>Computations based on laws of physics.</a:t>
            </a:r>
          </a:p>
          <a:p>
            <a:r>
              <a:rPr lang="en-US" sz="3600" dirty="0" smtClean="0"/>
              <a:t>Measurement of martial artists’ punching / kicking powers.</a:t>
            </a:r>
          </a:p>
          <a:p>
            <a:r>
              <a:rPr lang="en-US" sz="3600" dirty="0" smtClean="0"/>
              <a:t>Body relationships.</a:t>
            </a:r>
            <a:endParaRPr lang="en-US" sz="3600" b="1" dirty="0" smtClean="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Will Do Today</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r>
              <a:rPr lang="en-US" sz="4000" dirty="0" smtClean="0"/>
              <a:t>Present some existing results.</a:t>
            </a:r>
          </a:p>
          <a:p>
            <a:r>
              <a:rPr lang="en-US" sz="4000" dirty="0" smtClean="0"/>
              <a:t>Use vectors as our primary tool to analyze or explain some martial arts techniques and principles.</a:t>
            </a:r>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WARNING</a:t>
            </a:r>
            <a:endParaRPr lang="en-US" b="1" dirty="0">
              <a:solidFill>
                <a:srgbClr val="FF0000"/>
              </a:solidFill>
            </a:endParaRPr>
          </a:p>
        </p:txBody>
      </p:sp>
      <p:sp>
        <p:nvSpPr>
          <p:cNvPr id="3" name="Content Placeholder 2"/>
          <p:cNvSpPr>
            <a:spLocks noGrp="1"/>
          </p:cNvSpPr>
          <p:nvPr>
            <p:ph idx="1"/>
          </p:nvPr>
        </p:nvSpPr>
        <p:spPr>
          <a:xfrm>
            <a:off x="457200" y="2286000"/>
            <a:ext cx="8229600" cy="3840163"/>
          </a:xfrm>
        </p:spPr>
        <p:txBody>
          <a:bodyPr/>
          <a:lstStyle/>
          <a:p>
            <a:pPr>
              <a:buNone/>
            </a:pPr>
            <a:r>
              <a:rPr lang="en-US" dirty="0" smtClean="0"/>
              <a:t>	</a:t>
            </a:r>
            <a:r>
              <a:rPr lang="en-US" sz="4000" dirty="0" smtClean="0"/>
              <a:t>This presentation may </a:t>
            </a:r>
            <a:r>
              <a:rPr lang="en-US" sz="4000" b="1" dirty="0" smtClean="0">
                <a:solidFill>
                  <a:srgbClr val="00B050"/>
                </a:solidFill>
              </a:rPr>
              <a:t>enhance</a:t>
            </a:r>
            <a:r>
              <a:rPr lang="en-US" sz="4000" dirty="0" smtClean="0"/>
              <a:t> or </a:t>
            </a:r>
            <a:r>
              <a:rPr lang="en-US" sz="4000" b="1" dirty="0" smtClean="0">
                <a:solidFill>
                  <a:srgbClr val="FF0000"/>
                </a:solidFill>
              </a:rPr>
              <a:t>ruin</a:t>
            </a:r>
            <a:r>
              <a:rPr lang="en-US" sz="4000" dirty="0" smtClean="0"/>
              <a:t> your appreciation of martial arts performances in the future.</a:t>
            </a:r>
            <a:endParaRPr lang="en-US" sz="4000"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Algebra of Martial Arts</a:t>
            </a:r>
            <a:endParaRPr lang="en-US" b="1" dirty="0"/>
          </a:p>
        </p:txBody>
      </p:sp>
      <p:sp>
        <p:nvSpPr>
          <p:cNvPr id="3" name="Content Placeholder 2"/>
          <p:cNvSpPr>
            <a:spLocks noGrp="1"/>
          </p:cNvSpPr>
          <p:nvPr>
            <p:ph idx="1"/>
          </p:nvPr>
        </p:nvSpPr>
        <p:spPr>
          <a:xfrm>
            <a:off x="304800" y="1752600"/>
            <a:ext cx="8305800" cy="4267200"/>
          </a:xfrm>
          <a:solidFill>
            <a:schemeClr val="bg1"/>
          </a:solidFill>
          <a:ln>
            <a:solidFill>
              <a:schemeClr val="bg1"/>
            </a:solidFill>
          </a:ln>
        </p:spPr>
        <p:txBody>
          <a:bodyPr>
            <a:noAutofit/>
          </a:bodyPr>
          <a:lstStyle/>
          <a:p>
            <a:pPr>
              <a:buNone/>
            </a:pPr>
            <a:r>
              <a:rPr lang="en-US" sz="4000" dirty="0" smtClean="0">
                <a:solidFill>
                  <a:srgbClr val="FF0000"/>
                </a:solidFill>
              </a:rPr>
              <a:t>	Kinetic </a:t>
            </a:r>
            <a:r>
              <a:rPr lang="en-US" sz="4000" dirty="0">
                <a:solidFill>
                  <a:srgbClr val="FF0000"/>
                </a:solidFill>
              </a:rPr>
              <a:t>energy </a:t>
            </a:r>
            <a:r>
              <a:rPr lang="en-US" sz="4000" dirty="0" smtClean="0"/>
              <a:t>formula: </a:t>
            </a:r>
            <a:r>
              <a:rPr lang="en-US" sz="4000" b="1" dirty="0"/>
              <a:t>E = ½ </a:t>
            </a:r>
            <a:r>
              <a:rPr lang="en-US" sz="4000" b="1" dirty="0" smtClean="0"/>
              <a:t>mv</a:t>
            </a:r>
            <a:r>
              <a:rPr lang="en-US" sz="4000" b="1" baseline="30000" dirty="0" smtClean="0"/>
              <a:t>2</a:t>
            </a:r>
            <a:r>
              <a:rPr lang="en-US" sz="4000" dirty="0" smtClean="0"/>
              <a:t> </a:t>
            </a:r>
          </a:p>
          <a:p>
            <a:pPr>
              <a:buNone/>
            </a:pPr>
            <a:endParaRPr lang="en-US" sz="2800" dirty="0" smtClean="0"/>
          </a:p>
          <a:p>
            <a:pPr>
              <a:buNone/>
            </a:pPr>
            <a:r>
              <a:rPr lang="en-US" sz="4000" dirty="0" smtClean="0"/>
              <a:t>	This is the amount of energy an object with mass </a:t>
            </a:r>
            <a:r>
              <a:rPr lang="en-US" sz="4000" b="1" dirty="0" smtClean="0"/>
              <a:t>m</a:t>
            </a:r>
            <a:r>
              <a:rPr lang="en-US" sz="4000" dirty="0" smtClean="0"/>
              <a:t> traveling at velocity </a:t>
            </a:r>
            <a:r>
              <a:rPr lang="en-US" sz="4000" b="1" dirty="0" smtClean="0"/>
              <a:t>v</a:t>
            </a:r>
            <a:r>
              <a:rPr lang="en-US" sz="4000" dirty="0" smtClean="0"/>
              <a:t> possesses.</a:t>
            </a:r>
          </a:p>
          <a:p>
            <a:pPr>
              <a:buNone/>
            </a:pPr>
            <a:endParaRPr lang="en-US" sz="4000" dirty="0" smtClean="0"/>
          </a:p>
          <a:p>
            <a:endParaRPr lang="en-US" sz="4000" dirty="0" smtClean="0"/>
          </a:p>
        </p:txBody>
      </p:sp>
      <p:pic>
        <p:nvPicPr>
          <p:cNvPr id="2052" name="Picture 4" descr="C:\Users\wong\AppData\Local\Microsoft\Windows\Temporary Internet Files\Content.IE5\AQ6XBAW1\bullet-149407_640[1].png"/>
          <p:cNvPicPr>
            <a:picLocks noChangeAspect="1" noChangeArrowheads="1"/>
          </p:cNvPicPr>
          <p:nvPr/>
        </p:nvPicPr>
        <p:blipFill>
          <a:blip r:embed="rId2" cstate="print"/>
          <a:srcRect/>
          <a:stretch>
            <a:fillRect/>
          </a:stretch>
        </p:blipFill>
        <p:spPr bwMode="auto">
          <a:xfrm>
            <a:off x="6019800" y="4572000"/>
            <a:ext cx="1905000" cy="1066800"/>
          </a:xfrm>
          <a:prstGeom prst="rect">
            <a:avLst/>
          </a:prstGeom>
          <a:noFill/>
        </p:spPr>
      </p:pic>
      <p:sp>
        <p:nvSpPr>
          <p:cNvPr id="5" name="Right Triangle 4"/>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4906963"/>
          </a:xfrm>
        </p:spPr>
        <p:txBody>
          <a:bodyPr>
            <a:normAutofit/>
          </a:bodyPr>
          <a:lstStyle/>
          <a:p>
            <a:r>
              <a:rPr lang="en-US" sz="4000" dirty="0" smtClean="0"/>
              <a:t>Doubling </a:t>
            </a:r>
            <a:r>
              <a:rPr lang="en-US" sz="4000" b="1" dirty="0" smtClean="0"/>
              <a:t>m</a:t>
            </a:r>
            <a:r>
              <a:rPr lang="en-US" sz="4000" dirty="0" smtClean="0"/>
              <a:t> doubles </a:t>
            </a:r>
            <a:r>
              <a:rPr lang="en-US" sz="4000" b="1" dirty="0" smtClean="0"/>
              <a:t>E</a:t>
            </a:r>
            <a:r>
              <a:rPr lang="en-US" sz="4000" dirty="0" smtClean="0"/>
              <a:t>: </a:t>
            </a:r>
            <a:r>
              <a:rPr lang="en-US" sz="4000" b="1" dirty="0" smtClean="0"/>
              <a:t>½ (2m)v</a:t>
            </a:r>
            <a:r>
              <a:rPr lang="en-US" sz="4000" b="1" baseline="30000" dirty="0" smtClean="0"/>
              <a:t>2</a:t>
            </a:r>
            <a:r>
              <a:rPr lang="en-US" sz="4000" b="1" dirty="0" smtClean="0">
                <a:sym typeface="Symbol"/>
              </a:rPr>
              <a:t> = 2E</a:t>
            </a:r>
          </a:p>
          <a:p>
            <a:pPr>
              <a:buNone/>
            </a:pPr>
            <a:r>
              <a:rPr lang="en-US" sz="4000" b="1" dirty="0" smtClean="0">
                <a:sym typeface="Symbol"/>
              </a:rPr>
              <a:t>	</a:t>
            </a:r>
            <a:r>
              <a:rPr lang="en-US" sz="4000" dirty="0" smtClean="0">
                <a:sym typeface="Symbol"/>
              </a:rPr>
              <a:t>D</a:t>
            </a:r>
            <a:r>
              <a:rPr lang="en-US" sz="4000" dirty="0" smtClean="0"/>
              <a:t>oubling </a:t>
            </a:r>
            <a:r>
              <a:rPr lang="en-US" sz="4000" b="1" dirty="0" smtClean="0"/>
              <a:t>v</a:t>
            </a:r>
            <a:r>
              <a:rPr lang="en-US" sz="4000" dirty="0" smtClean="0"/>
              <a:t> quadruples </a:t>
            </a:r>
            <a:r>
              <a:rPr lang="en-US" sz="4000" b="1" dirty="0" smtClean="0"/>
              <a:t>E</a:t>
            </a:r>
            <a:r>
              <a:rPr lang="en-US" sz="4000" dirty="0" smtClean="0"/>
              <a:t>: </a:t>
            </a:r>
            <a:r>
              <a:rPr lang="en-US" sz="4000" b="1" dirty="0" smtClean="0"/>
              <a:t>½ m(2v)</a:t>
            </a:r>
            <a:r>
              <a:rPr lang="en-US" sz="4000" b="1" baseline="30000" dirty="0" smtClean="0"/>
              <a:t>2</a:t>
            </a:r>
            <a:r>
              <a:rPr lang="en-US" sz="4000" b="1" dirty="0" smtClean="0">
                <a:sym typeface="Symbol"/>
              </a:rPr>
              <a:t> = 4E</a:t>
            </a:r>
            <a:endParaRPr lang="en-US" sz="4000" dirty="0" smtClean="0"/>
          </a:p>
          <a:p>
            <a:pPr>
              <a:buNone/>
            </a:pPr>
            <a:r>
              <a:rPr lang="en-US" sz="4000" dirty="0" smtClean="0"/>
              <a:t>	Where</a:t>
            </a:r>
            <a:r>
              <a:rPr lang="en-US" sz="4000" b="1" dirty="0" smtClean="0"/>
              <a:t> E = ½ mv</a:t>
            </a:r>
            <a:r>
              <a:rPr lang="en-US" sz="4000" b="1" baseline="30000" dirty="0" smtClean="0"/>
              <a:t>2</a:t>
            </a:r>
          </a:p>
          <a:p>
            <a:r>
              <a:rPr lang="en-US" sz="4000" dirty="0" smtClean="0"/>
              <a:t>Increasing the velocity by 20% can compensate a 30% reduction in the mass: </a:t>
            </a:r>
            <a:r>
              <a:rPr lang="en-US" sz="4000" b="1" dirty="0" smtClean="0"/>
              <a:t>½ (0.7m)(1.2v)</a:t>
            </a:r>
            <a:r>
              <a:rPr lang="en-US" sz="4000" b="1" baseline="30000" dirty="0" smtClean="0"/>
              <a:t>2</a:t>
            </a:r>
            <a:r>
              <a:rPr lang="en-US" sz="4000" b="1" dirty="0" smtClean="0">
                <a:sym typeface="Symbol"/>
              </a:rPr>
              <a:t>  </a:t>
            </a:r>
            <a:r>
              <a:rPr lang="en-US" sz="4000" b="1" dirty="0" smtClean="0"/>
              <a:t>½ mv</a:t>
            </a:r>
            <a:r>
              <a:rPr lang="en-US" sz="4000" b="1" baseline="30000" dirty="0" smtClean="0"/>
              <a:t>2</a:t>
            </a:r>
            <a:endParaRPr lang="en-US" sz="4000" dirty="0" smtClean="0"/>
          </a:p>
          <a:p>
            <a:endParaRPr lang="en-US"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QUESTION</a:t>
            </a:r>
            <a:endParaRPr lang="en-US" b="1" dirty="0"/>
          </a:p>
        </p:txBody>
      </p:sp>
      <p:sp>
        <p:nvSpPr>
          <p:cNvPr id="3" name="Content Placeholder 2"/>
          <p:cNvSpPr>
            <a:spLocks noGrp="1"/>
          </p:cNvSpPr>
          <p:nvPr>
            <p:ph idx="1"/>
          </p:nvPr>
        </p:nvSpPr>
        <p:spPr>
          <a:xfrm>
            <a:off x="457200" y="2590800"/>
            <a:ext cx="8229600" cy="3611563"/>
          </a:xfrm>
        </p:spPr>
        <p:txBody>
          <a:bodyPr>
            <a:normAutofit/>
          </a:bodyPr>
          <a:lstStyle/>
          <a:p>
            <a:pPr algn="ctr">
              <a:buNone/>
            </a:pPr>
            <a:r>
              <a:rPr lang="en-US" sz="4000" dirty="0" smtClean="0"/>
              <a:t>	What do mathematics and the martial arts have in common?</a:t>
            </a:r>
            <a:endParaRPr lang="en-US" sz="1200" dirty="0" smtClean="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sz="4000" dirty="0" smtClean="0"/>
              <a:t>	If you are punching, </a:t>
            </a:r>
            <a:r>
              <a:rPr lang="en-US" sz="4000" b="1" dirty="0" smtClean="0"/>
              <a:t>v</a:t>
            </a:r>
            <a:r>
              <a:rPr lang="en-US" sz="4000" dirty="0" smtClean="0"/>
              <a:t> is the speed at which your punching fist is traveling. The mass </a:t>
            </a:r>
            <a:r>
              <a:rPr lang="en-US" sz="4000" b="1" dirty="0" smtClean="0"/>
              <a:t>m</a:t>
            </a:r>
            <a:r>
              <a:rPr lang="en-US" sz="4000" dirty="0" smtClean="0"/>
              <a:t>, however, will vary depending on your body alignment.</a:t>
            </a:r>
          </a:p>
          <a:p>
            <a:pPr>
              <a:buNone/>
            </a:pPr>
            <a:endParaRPr lang="en-US" sz="4000" dirty="0" smtClean="0"/>
          </a:p>
        </p:txBody>
      </p:sp>
      <p:pic>
        <p:nvPicPr>
          <p:cNvPr id="5" name="Picture 4" descr="http://www.mayweatherpromotions.com/wp-content/gallery/fighters-floyd/floyd-06.jpg"/>
          <p:cNvPicPr/>
          <p:nvPr/>
        </p:nvPicPr>
        <p:blipFill>
          <a:blip r:embed="rId2" cstate="print"/>
          <a:srcRect/>
          <a:stretch>
            <a:fillRect/>
          </a:stretch>
        </p:blipFill>
        <p:spPr bwMode="auto">
          <a:xfrm>
            <a:off x="685800" y="3505200"/>
            <a:ext cx="4114800" cy="2819400"/>
          </a:xfrm>
          <a:prstGeom prst="rect">
            <a:avLst/>
          </a:prstGeom>
          <a:noFill/>
          <a:ln w="9525">
            <a:noFill/>
            <a:miter lim="800000"/>
            <a:headEnd/>
            <a:tailEnd/>
          </a:ln>
        </p:spPr>
      </p:pic>
      <p:cxnSp>
        <p:nvCxnSpPr>
          <p:cNvPr id="7" name="Straight Arrow Connector 6"/>
          <p:cNvCxnSpPr/>
          <p:nvPr/>
        </p:nvCxnSpPr>
        <p:spPr>
          <a:xfrm flipV="1">
            <a:off x="2895600" y="3962400"/>
            <a:ext cx="1676400" cy="685800"/>
          </a:xfrm>
          <a:prstGeom prst="straightConnector1">
            <a:avLst/>
          </a:prstGeom>
          <a:ln w="38100">
            <a:solidFill>
              <a:srgbClr val="FFFF00"/>
            </a:solidFill>
            <a:prstDash val="sysDash"/>
            <a:tailEnd type="stealth"/>
          </a:ln>
        </p:spPr>
        <p:style>
          <a:lnRef idx="1">
            <a:schemeClr val="accent1"/>
          </a:lnRef>
          <a:fillRef idx="0">
            <a:schemeClr val="accent1"/>
          </a:fillRef>
          <a:effectRef idx="0">
            <a:schemeClr val="accent1"/>
          </a:effectRef>
          <a:fontRef idx="minor">
            <a:schemeClr val="tx1"/>
          </a:fontRef>
        </p:style>
      </p:cxnSp>
      <p:pic>
        <p:nvPicPr>
          <p:cNvPr id="8" name="Picture 7" descr="http://www.expertboxing.com/wp-content/uploads/2008/06/setting-up-left-hook.jpg"/>
          <p:cNvPicPr/>
          <p:nvPr/>
        </p:nvPicPr>
        <p:blipFill>
          <a:blip r:embed="rId3" cstate="print"/>
          <a:srcRect/>
          <a:stretch>
            <a:fillRect/>
          </a:stretch>
        </p:blipFill>
        <p:spPr bwMode="auto">
          <a:xfrm>
            <a:off x="5029200" y="3352800"/>
            <a:ext cx="3352800" cy="3352800"/>
          </a:xfrm>
          <a:prstGeom prst="rect">
            <a:avLst/>
          </a:prstGeom>
          <a:noFill/>
          <a:ln w="9525">
            <a:noFill/>
            <a:miter lim="800000"/>
            <a:headEnd/>
            <a:tailEnd/>
          </a:ln>
        </p:spPr>
      </p:pic>
      <p:cxnSp>
        <p:nvCxnSpPr>
          <p:cNvPr id="9" name="Straight Arrow Connector 8"/>
          <p:cNvCxnSpPr/>
          <p:nvPr/>
        </p:nvCxnSpPr>
        <p:spPr>
          <a:xfrm flipV="1">
            <a:off x="7086600" y="3352800"/>
            <a:ext cx="533400" cy="1676400"/>
          </a:xfrm>
          <a:prstGeom prst="straightConnector1">
            <a:avLst/>
          </a:prstGeom>
          <a:ln w="38100">
            <a:solidFill>
              <a:srgbClr val="FFFF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Handstand on fingers</a:t>
            </a:r>
            <a:endParaRPr lang="en-US" sz="4000" dirty="0"/>
          </a:p>
        </p:txBody>
      </p:sp>
      <p:sp>
        <p:nvSpPr>
          <p:cNvPr id="3" name="Content Placeholder 2"/>
          <p:cNvSpPr>
            <a:spLocks noGrp="1"/>
          </p:cNvSpPr>
          <p:nvPr>
            <p:ph idx="1"/>
          </p:nvPr>
        </p:nvSpPr>
        <p:spPr>
          <a:xfrm>
            <a:off x="457200" y="1752600"/>
            <a:ext cx="4038600" cy="4343400"/>
          </a:xfrm>
        </p:spPr>
        <p:txBody>
          <a:bodyPr>
            <a:normAutofit/>
          </a:bodyPr>
          <a:lstStyle/>
          <a:p>
            <a:pPr>
              <a:buNone/>
            </a:pPr>
            <a:r>
              <a:rPr lang="en-US" sz="4000" dirty="0" smtClean="0"/>
              <a:t>	And why do only smaller guys do it? (Shaq surely  doesn’t have this in his Shaq-Fu curriculum.)</a:t>
            </a:r>
            <a:endParaRPr lang="en-US" sz="4000" dirty="0"/>
          </a:p>
        </p:txBody>
      </p:sp>
      <p:pic>
        <p:nvPicPr>
          <p:cNvPr id="4" name="Picture 3" descr="https://kungfuslacker.files.wordpress.com/2013/07/shaolin-arm-one-finger-hand-stand1.gif"/>
          <p:cNvPicPr/>
          <p:nvPr/>
        </p:nvPicPr>
        <p:blipFill>
          <a:blip r:embed="rId2" cstate="print"/>
          <a:srcRect/>
          <a:stretch>
            <a:fillRect/>
          </a:stretch>
        </p:blipFill>
        <p:spPr bwMode="auto">
          <a:xfrm>
            <a:off x="4800600" y="1219200"/>
            <a:ext cx="3810000" cy="5257800"/>
          </a:xfrm>
          <a:prstGeom prst="rect">
            <a:avLst/>
          </a:prstGeom>
          <a:noFill/>
          <a:ln w="9525">
            <a:noFill/>
            <a:miter lim="800000"/>
            <a:headEnd/>
            <a:tailEnd/>
          </a:ln>
        </p:spPr>
      </p:pic>
      <p:sp>
        <p:nvSpPr>
          <p:cNvPr id="5" name="Right Triangle 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5791200" cy="5486400"/>
          </a:xfrm>
        </p:spPr>
        <p:txBody>
          <a:bodyPr>
            <a:normAutofit/>
          </a:bodyPr>
          <a:lstStyle/>
          <a:p>
            <a:pPr>
              <a:buNone/>
            </a:pPr>
            <a:r>
              <a:rPr lang="en-US" sz="4000" dirty="0" smtClean="0">
                <a:solidFill>
                  <a:srgbClr val="FF0000"/>
                </a:solidFill>
              </a:rPr>
              <a:t>	Pressure</a:t>
            </a:r>
            <a:r>
              <a:rPr lang="en-US" sz="4000" dirty="0" smtClean="0"/>
              <a:t> formula: </a:t>
            </a:r>
            <a:r>
              <a:rPr lang="en-US" sz="4000" b="1" dirty="0" smtClean="0"/>
              <a:t>P = F/A</a:t>
            </a:r>
            <a:r>
              <a:rPr lang="en-US" sz="4000" dirty="0" smtClean="0"/>
              <a:t> </a:t>
            </a:r>
          </a:p>
          <a:p>
            <a:pPr>
              <a:buNone/>
            </a:pPr>
            <a:endParaRPr lang="en-US" sz="2800" dirty="0" smtClean="0"/>
          </a:p>
          <a:p>
            <a:pPr>
              <a:buNone/>
            </a:pPr>
            <a:r>
              <a:rPr lang="en-US" sz="4000" dirty="0" smtClean="0"/>
              <a:t>	Where </a:t>
            </a:r>
            <a:r>
              <a:rPr lang="en-US" sz="4000" b="1" dirty="0"/>
              <a:t>P</a:t>
            </a:r>
            <a:r>
              <a:rPr lang="en-US" sz="4000" dirty="0"/>
              <a:t> is the pressure, </a:t>
            </a:r>
            <a:r>
              <a:rPr lang="en-US" sz="4000" b="1" dirty="0"/>
              <a:t>F</a:t>
            </a:r>
            <a:r>
              <a:rPr lang="en-US" sz="4000" dirty="0"/>
              <a:t> is the force, and </a:t>
            </a:r>
            <a:r>
              <a:rPr lang="en-US" sz="4000" b="1" dirty="0"/>
              <a:t>A</a:t>
            </a:r>
            <a:r>
              <a:rPr lang="en-US" sz="4000" dirty="0"/>
              <a:t> is the contact area</a:t>
            </a:r>
            <a:r>
              <a:rPr lang="en-US" sz="4000" dirty="0" smtClean="0"/>
              <a:t>. </a:t>
            </a:r>
          </a:p>
        </p:txBody>
      </p:sp>
      <p:pic>
        <p:nvPicPr>
          <p:cNvPr id="3081" name="Picture 9" descr="C:\Users\wong\AppData\Local\Microsoft\Windows\Temporary Internet Files\Content.IE5\AQ6XBAW1\sword-41360_640[1].png"/>
          <p:cNvPicPr>
            <a:picLocks noChangeAspect="1" noChangeArrowheads="1"/>
          </p:cNvPicPr>
          <p:nvPr/>
        </p:nvPicPr>
        <p:blipFill>
          <a:blip r:embed="rId2" cstate="print"/>
          <a:srcRect/>
          <a:stretch>
            <a:fillRect/>
          </a:stretch>
        </p:blipFill>
        <p:spPr bwMode="auto">
          <a:xfrm>
            <a:off x="6250337" y="2080399"/>
            <a:ext cx="1638300" cy="3276600"/>
          </a:xfrm>
          <a:prstGeom prst="rect">
            <a:avLst/>
          </a:prstGeom>
          <a:noFill/>
        </p:spPr>
      </p:pic>
      <p:sp>
        <p:nvSpPr>
          <p:cNvPr id="13" name="Rectangle 12"/>
          <p:cNvSpPr/>
          <p:nvPr/>
        </p:nvSpPr>
        <p:spPr>
          <a:xfrm>
            <a:off x="6631337" y="5356999"/>
            <a:ext cx="1828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C:\Users\wong\AppData\Local\Microsoft\Windows\Temporary Internet Files\Content.IE5\TNOQ885F\baseball-bat-304873_640[1].png"/>
          <p:cNvPicPr>
            <a:picLocks noChangeAspect="1" noChangeArrowheads="1"/>
          </p:cNvPicPr>
          <p:nvPr/>
        </p:nvPicPr>
        <p:blipFill>
          <a:blip r:embed="rId3" cstate="print"/>
          <a:srcRect/>
          <a:stretch>
            <a:fillRect/>
          </a:stretch>
        </p:blipFill>
        <p:spPr bwMode="auto">
          <a:xfrm rot="5609184">
            <a:off x="6345694" y="2868927"/>
            <a:ext cx="3330777" cy="1649467"/>
          </a:xfrm>
          <a:prstGeom prst="rect">
            <a:avLst/>
          </a:prstGeom>
          <a:noFill/>
        </p:spPr>
      </p:pic>
      <p:sp>
        <p:nvSpPr>
          <p:cNvPr id="7" name="TextBox 6"/>
          <p:cNvSpPr txBox="1"/>
          <p:nvPr/>
        </p:nvSpPr>
        <p:spPr>
          <a:xfrm>
            <a:off x="3581400" y="4343400"/>
            <a:ext cx="2438400" cy="954107"/>
          </a:xfrm>
          <a:prstGeom prst="rect">
            <a:avLst/>
          </a:prstGeom>
          <a:noFill/>
        </p:spPr>
        <p:txBody>
          <a:bodyPr wrap="square" rtlCol="0">
            <a:spAutoFit/>
          </a:bodyPr>
          <a:lstStyle/>
          <a:p>
            <a:r>
              <a:rPr lang="en-US" sz="2800" dirty="0" smtClean="0"/>
              <a:t>Smaller contact area, hurts</a:t>
            </a:r>
            <a:endParaRPr lang="en-US" sz="2800" dirty="0"/>
          </a:p>
        </p:txBody>
      </p:sp>
      <p:sp>
        <p:nvSpPr>
          <p:cNvPr id="8" name="TextBox 7"/>
          <p:cNvSpPr txBox="1"/>
          <p:nvPr/>
        </p:nvSpPr>
        <p:spPr>
          <a:xfrm>
            <a:off x="2743200" y="5562600"/>
            <a:ext cx="3276600" cy="954107"/>
          </a:xfrm>
          <a:prstGeom prst="rect">
            <a:avLst/>
          </a:prstGeom>
          <a:noFill/>
        </p:spPr>
        <p:txBody>
          <a:bodyPr wrap="square" rtlCol="0">
            <a:spAutoFit/>
          </a:bodyPr>
          <a:lstStyle/>
          <a:p>
            <a:r>
              <a:rPr lang="en-US" sz="2800" dirty="0" smtClean="0"/>
              <a:t>Larger contact area, doesn’t hurt as much</a:t>
            </a:r>
            <a:endParaRPr lang="en-US" sz="2800" dirty="0"/>
          </a:p>
        </p:txBody>
      </p:sp>
      <p:cxnSp>
        <p:nvCxnSpPr>
          <p:cNvPr id="10" name="Straight Arrow Connector 9"/>
          <p:cNvCxnSpPr/>
          <p:nvPr/>
        </p:nvCxnSpPr>
        <p:spPr>
          <a:xfrm>
            <a:off x="5943600" y="4953000"/>
            <a:ext cx="990600" cy="30480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67400" y="5410200"/>
            <a:ext cx="1905000" cy="533400"/>
          </a:xfrm>
          <a:prstGeom prst="straightConnector1">
            <a:avLst/>
          </a:prstGeom>
          <a:ln w="28575">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Right Triangle 10"/>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a:buNone/>
            </a:pPr>
            <a:r>
              <a:rPr lang="en-US" sz="4000" dirty="0" smtClean="0"/>
              <a:t>	A large person generally punches harder. So what can a small person do to demand respect from the large person? Maybe a really fast finger jab to some soft body part will do?</a:t>
            </a:r>
            <a:endParaRPr lang="en-US" sz="4000"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nvGraphicFramePr>
        <p:xfrm>
          <a:off x="457199" y="1295400"/>
          <a:ext cx="8229602" cy="4114800"/>
        </p:xfrm>
        <a:graphic>
          <a:graphicData uri="http://schemas.openxmlformats.org/drawingml/2006/table">
            <a:tbl>
              <a:tblPr firstRow="1" bandRow="1">
                <a:tableStyleId>{073A0DAA-6AF3-43AB-8588-CEC1D06C72B9}</a:tableStyleId>
              </a:tblPr>
              <a:tblGrid>
                <a:gridCol w="1438184"/>
                <a:gridCol w="1597980"/>
                <a:gridCol w="1118586"/>
                <a:gridCol w="1518081"/>
                <a:gridCol w="2556771"/>
              </a:tblGrid>
              <a:tr h="1193800">
                <a:tc>
                  <a:txBody>
                    <a:bodyPr/>
                    <a:lstStyle/>
                    <a:p>
                      <a:pPr algn="ctr"/>
                      <a:r>
                        <a:rPr lang="en-US" sz="2800" dirty="0" smtClean="0">
                          <a:solidFill>
                            <a:schemeClr val="tx1"/>
                          </a:solidFill>
                        </a:rPr>
                        <a:t>Fighter</a:t>
                      </a:r>
                      <a:endParaRPr lang="en-US" sz="2800" dirty="0">
                        <a:solidFill>
                          <a:schemeClr val="tx1"/>
                        </a:solidFill>
                      </a:endParaRPr>
                    </a:p>
                  </a:txBody>
                  <a:tcPr anchor="ctr">
                    <a:solidFill>
                      <a:schemeClr val="bg2"/>
                    </a:solidFill>
                  </a:tcPr>
                </a:tc>
                <a:tc>
                  <a:txBody>
                    <a:bodyPr/>
                    <a:lstStyle/>
                    <a:p>
                      <a:pPr algn="ctr"/>
                      <a:r>
                        <a:rPr lang="en-US" sz="2800" dirty="0" smtClean="0">
                          <a:solidFill>
                            <a:schemeClr val="tx1"/>
                          </a:solidFill>
                        </a:rPr>
                        <a:t>Weapon</a:t>
                      </a:r>
                      <a:endParaRPr lang="en-US" sz="2800" dirty="0">
                        <a:solidFill>
                          <a:schemeClr val="tx1"/>
                        </a:solidFill>
                      </a:endParaRPr>
                    </a:p>
                  </a:txBody>
                  <a:tcPr anchor="ctr">
                    <a:solidFill>
                      <a:schemeClr val="bg2"/>
                    </a:solidFill>
                  </a:tcPr>
                </a:tc>
                <a:tc>
                  <a:txBody>
                    <a:bodyPr/>
                    <a:lstStyle/>
                    <a:p>
                      <a:pPr algn="ctr"/>
                      <a:r>
                        <a:rPr lang="en-US" sz="2800" dirty="0" smtClean="0">
                          <a:solidFill>
                            <a:schemeClr val="tx1"/>
                          </a:solidFill>
                        </a:rPr>
                        <a:t>Force</a:t>
                      </a:r>
                      <a:endParaRPr lang="en-US" sz="2800" dirty="0">
                        <a:solidFill>
                          <a:schemeClr val="tx1"/>
                        </a:solidFill>
                      </a:endParaRPr>
                    </a:p>
                  </a:txBody>
                  <a:tcPr anchor="ctr">
                    <a:solidFill>
                      <a:schemeClr val="bg2"/>
                    </a:solidFill>
                  </a:tcPr>
                </a:tc>
                <a:tc>
                  <a:txBody>
                    <a:bodyPr/>
                    <a:lstStyle/>
                    <a:p>
                      <a:pPr algn="ctr"/>
                      <a:r>
                        <a:rPr lang="en-US" sz="2800" dirty="0" smtClean="0">
                          <a:solidFill>
                            <a:schemeClr val="tx1"/>
                          </a:solidFill>
                        </a:rPr>
                        <a:t>Contact Area</a:t>
                      </a:r>
                      <a:endParaRPr lang="en-US" sz="2800" dirty="0">
                        <a:solidFill>
                          <a:schemeClr val="tx1"/>
                        </a:solidFill>
                      </a:endParaRPr>
                    </a:p>
                  </a:txBody>
                  <a:tcPr anchor="ctr">
                    <a:solidFill>
                      <a:schemeClr val="bg2"/>
                    </a:solidFill>
                  </a:tcPr>
                </a:tc>
                <a:tc>
                  <a:txBody>
                    <a:bodyPr/>
                    <a:lstStyle/>
                    <a:p>
                      <a:pPr algn="ctr"/>
                      <a:r>
                        <a:rPr lang="en-US" sz="2800" dirty="0" smtClean="0">
                          <a:solidFill>
                            <a:schemeClr val="tx1"/>
                          </a:solidFill>
                        </a:rPr>
                        <a:t>Pressure</a:t>
                      </a:r>
                      <a:endParaRPr lang="en-US" sz="2800" dirty="0">
                        <a:solidFill>
                          <a:schemeClr val="tx1"/>
                        </a:solidFill>
                      </a:endParaRPr>
                    </a:p>
                  </a:txBody>
                  <a:tcPr anchor="ctr">
                    <a:solidFill>
                      <a:schemeClr val="bg2"/>
                    </a:solidFill>
                  </a:tcPr>
                </a:tc>
              </a:tr>
              <a:tr h="1778000">
                <a:tc>
                  <a:txBody>
                    <a:bodyPr/>
                    <a:lstStyle/>
                    <a:p>
                      <a:pPr algn="ctr"/>
                      <a:endParaRPr lang="en-US" sz="2800" dirty="0"/>
                    </a:p>
                  </a:txBody>
                  <a:tcPr anchor="ctr">
                    <a:solidFill>
                      <a:schemeClr val="bg2"/>
                    </a:solidFill>
                  </a:tcPr>
                </a:tc>
                <a:tc>
                  <a:txBody>
                    <a:bodyPr/>
                    <a:lstStyle/>
                    <a:p>
                      <a:pPr algn="ctr"/>
                      <a:endParaRPr lang="en-US" sz="2800" dirty="0"/>
                    </a:p>
                  </a:txBody>
                  <a:tcPr anchor="ctr">
                    <a:solidFill>
                      <a:schemeClr val="bg2"/>
                    </a:solidFill>
                  </a:tcPr>
                </a:tc>
                <a:tc>
                  <a:txBody>
                    <a:bodyPr/>
                    <a:lstStyle/>
                    <a:p>
                      <a:pPr algn="ctr"/>
                      <a:r>
                        <a:rPr lang="en-US" sz="2800" b="1" dirty="0" smtClean="0"/>
                        <a:t>F</a:t>
                      </a:r>
                      <a:endParaRPr lang="en-US" sz="2800" b="1" dirty="0"/>
                    </a:p>
                  </a:txBody>
                  <a:tcPr anchor="ctr">
                    <a:solidFill>
                      <a:schemeClr val="bg2"/>
                    </a:solidFill>
                  </a:tcPr>
                </a:tc>
                <a:tc>
                  <a:txBody>
                    <a:bodyPr/>
                    <a:lstStyle/>
                    <a:p>
                      <a:pPr algn="ctr"/>
                      <a:r>
                        <a:rPr lang="en-US" sz="2800" b="1" dirty="0" smtClean="0"/>
                        <a:t>A</a:t>
                      </a:r>
                      <a:endParaRPr lang="en-US" sz="2800" b="1" dirty="0"/>
                    </a:p>
                  </a:txBody>
                  <a:tcPr anchor="ctr">
                    <a:solidFill>
                      <a:schemeClr val="bg2"/>
                    </a:solidFill>
                  </a:tcPr>
                </a:tc>
                <a:tc>
                  <a:txBody>
                    <a:bodyPr/>
                    <a:lstStyle/>
                    <a:p>
                      <a:pPr algn="ctr"/>
                      <a:r>
                        <a:rPr lang="en-US" sz="2800" b="1" dirty="0" smtClean="0"/>
                        <a:t>F/A = </a:t>
                      </a:r>
                      <a:r>
                        <a:rPr lang="en-US" sz="2800" b="1" dirty="0" smtClean="0">
                          <a:solidFill>
                            <a:srgbClr val="FF0000"/>
                          </a:solidFill>
                        </a:rPr>
                        <a:t>P</a:t>
                      </a:r>
                    </a:p>
                  </a:txBody>
                  <a:tcPr anchor="ctr">
                    <a:solidFill>
                      <a:schemeClr val="bg2"/>
                    </a:solidFill>
                  </a:tcPr>
                </a:tc>
              </a:tr>
              <a:tr h="1143000">
                <a:tc>
                  <a:txBody>
                    <a:bodyPr/>
                    <a:lstStyle/>
                    <a:p>
                      <a:pPr algn="ctr"/>
                      <a:endParaRPr lang="en-US" sz="2800" dirty="0"/>
                    </a:p>
                  </a:txBody>
                  <a:tcPr anchor="ctr">
                    <a:solidFill>
                      <a:schemeClr val="bg2"/>
                    </a:solidFill>
                  </a:tcPr>
                </a:tc>
                <a:tc>
                  <a:txBody>
                    <a:bodyPr/>
                    <a:lstStyle/>
                    <a:p>
                      <a:pPr algn="ctr"/>
                      <a:endParaRPr lang="en-US" sz="2800" dirty="0"/>
                    </a:p>
                  </a:txBody>
                  <a:tcPr anchor="ctr">
                    <a:solidFill>
                      <a:schemeClr val="bg2"/>
                    </a:solidFill>
                  </a:tcPr>
                </a:tc>
                <a:tc>
                  <a:txBody>
                    <a:bodyPr/>
                    <a:lstStyle/>
                    <a:p>
                      <a:pPr algn="ctr"/>
                      <a:r>
                        <a:rPr lang="en-US" sz="2800" b="1" dirty="0" smtClean="0"/>
                        <a:t>0.3F</a:t>
                      </a:r>
                      <a:endParaRPr lang="en-US" sz="2800" b="1" dirty="0"/>
                    </a:p>
                  </a:txBody>
                  <a:tcPr anchor="ctr">
                    <a:solidFill>
                      <a:schemeClr val="bg2"/>
                    </a:solidFill>
                  </a:tcPr>
                </a:tc>
                <a:tc>
                  <a:txBody>
                    <a:bodyPr/>
                    <a:lstStyle/>
                    <a:p>
                      <a:pPr algn="ctr"/>
                      <a:r>
                        <a:rPr lang="en-US" sz="2800" b="1" dirty="0" smtClean="0"/>
                        <a:t>0.1A</a:t>
                      </a:r>
                      <a:endParaRPr lang="en-US" sz="2800" b="1" dirty="0"/>
                    </a:p>
                  </a:txBody>
                  <a:tcPr anchor="ctr">
                    <a:solidFill>
                      <a:schemeClr val="bg2"/>
                    </a:solidFill>
                  </a:tcPr>
                </a:tc>
                <a:tc>
                  <a:txBody>
                    <a:bodyPr/>
                    <a:lstStyle/>
                    <a:p>
                      <a:pPr algn="ctr"/>
                      <a:r>
                        <a:rPr lang="en-US" sz="2800" b="1" dirty="0" smtClean="0"/>
                        <a:t>0.3F/0.1A = </a:t>
                      </a:r>
                      <a:r>
                        <a:rPr lang="en-US" sz="2800" b="1" dirty="0" smtClean="0">
                          <a:solidFill>
                            <a:srgbClr val="FF0000"/>
                          </a:solidFill>
                        </a:rPr>
                        <a:t>3P</a:t>
                      </a:r>
                      <a:endParaRPr lang="en-US" sz="2800" b="1" dirty="0">
                        <a:solidFill>
                          <a:srgbClr val="FF0000"/>
                        </a:solidFill>
                      </a:endParaRPr>
                    </a:p>
                  </a:txBody>
                  <a:tcPr anchor="ctr">
                    <a:solidFill>
                      <a:schemeClr val="bg2"/>
                    </a:solidFill>
                  </a:tcPr>
                </a:tc>
              </a:tr>
            </a:tbl>
          </a:graphicData>
        </a:graphic>
      </p:graphicFrame>
      <p:pic>
        <p:nvPicPr>
          <p:cNvPr id="3074" name="Picture 2" descr="C:\Users\wong\AppData\Local\Microsoft\Windows\Temporary Internet Files\Content.IE5\YA1ACY89\lgi01a201312152000[1].jpg"/>
          <p:cNvPicPr>
            <a:picLocks noChangeAspect="1" noChangeArrowheads="1"/>
          </p:cNvPicPr>
          <p:nvPr/>
        </p:nvPicPr>
        <p:blipFill>
          <a:blip r:embed="rId2" cstate="print"/>
          <a:srcRect/>
          <a:stretch>
            <a:fillRect/>
          </a:stretch>
        </p:blipFill>
        <p:spPr bwMode="auto">
          <a:xfrm>
            <a:off x="2133600" y="2819400"/>
            <a:ext cx="1217931" cy="1143000"/>
          </a:xfrm>
          <a:prstGeom prst="rect">
            <a:avLst/>
          </a:prstGeom>
          <a:noFill/>
        </p:spPr>
      </p:pic>
      <p:pic>
        <p:nvPicPr>
          <p:cNvPr id="3075" name="Picture 3" descr="C:\Users\wong\AppData\Local\Microsoft\Windows\Temporary Internet Files\Content.IE5\7T0BLC3Z\finger_pointing_2[1].gif"/>
          <p:cNvPicPr>
            <a:picLocks noChangeAspect="1" noChangeArrowheads="1"/>
          </p:cNvPicPr>
          <p:nvPr/>
        </p:nvPicPr>
        <p:blipFill>
          <a:blip r:embed="rId3" cstate="print"/>
          <a:srcRect/>
          <a:stretch>
            <a:fillRect/>
          </a:stretch>
        </p:blipFill>
        <p:spPr bwMode="auto">
          <a:xfrm>
            <a:off x="2362200" y="4648200"/>
            <a:ext cx="899710" cy="457200"/>
          </a:xfrm>
          <a:prstGeom prst="rect">
            <a:avLst/>
          </a:prstGeom>
          <a:noFill/>
        </p:spPr>
      </p:pic>
      <p:pic>
        <p:nvPicPr>
          <p:cNvPr id="3076" name="Picture 4" descr="C:\Users\wong\AppData\Local\Microsoft\Windows\Temporary Internet Files\Content.IE5\CU4CHP06\Little-Guy-Painter-srawing[1].png"/>
          <p:cNvPicPr>
            <a:picLocks noChangeAspect="1" noChangeArrowheads="1"/>
          </p:cNvPicPr>
          <p:nvPr/>
        </p:nvPicPr>
        <p:blipFill>
          <a:blip r:embed="rId4" cstate="print"/>
          <a:srcRect/>
          <a:stretch>
            <a:fillRect/>
          </a:stretch>
        </p:blipFill>
        <p:spPr bwMode="auto">
          <a:xfrm>
            <a:off x="838200" y="4419600"/>
            <a:ext cx="646219" cy="914400"/>
          </a:xfrm>
          <a:prstGeom prst="rect">
            <a:avLst/>
          </a:prstGeom>
          <a:noFill/>
        </p:spPr>
      </p:pic>
      <p:pic>
        <p:nvPicPr>
          <p:cNvPr id="3077" name="Picture 5" descr="C:\Users\wong\AppData\Local\Microsoft\Windows\Temporary Internet Files\Content.IE5\9FAI8295\beat_boxer_by_agentblackblood-d88ihn6[1].png"/>
          <p:cNvPicPr>
            <a:picLocks noChangeAspect="1" noChangeArrowheads="1"/>
          </p:cNvPicPr>
          <p:nvPr/>
        </p:nvPicPr>
        <p:blipFill>
          <a:blip r:embed="rId5" cstate="print"/>
          <a:srcRect/>
          <a:stretch>
            <a:fillRect/>
          </a:stretch>
        </p:blipFill>
        <p:spPr bwMode="auto">
          <a:xfrm>
            <a:off x="381000" y="2514600"/>
            <a:ext cx="1616202" cy="1600200"/>
          </a:xfrm>
          <a:prstGeom prst="rect">
            <a:avLst/>
          </a:prstGeom>
          <a:noFill/>
        </p:spPr>
      </p:pic>
      <p:sp>
        <p:nvSpPr>
          <p:cNvPr id="8" name="Right Triangle 7"/>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Trick or treat – bed of nails</a:t>
            </a:r>
            <a:endParaRPr lang="en-US" sz="3600" dirty="0"/>
          </a:p>
        </p:txBody>
      </p:sp>
      <p:sp>
        <p:nvSpPr>
          <p:cNvPr id="3" name="Content Placeholder 2"/>
          <p:cNvSpPr>
            <a:spLocks noGrp="1"/>
          </p:cNvSpPr>
          <p:nvPr>
            <p:ph idx="1"/>
          </p:nvPr>
        </p:nvSpPr>
        <p:spPr>
          <a:xfrm>
            <a:off x="228600" y="1524000"/>
            <a:ext cx="4191000" cy="4800600"/>
          </a:xfrm>
        </p:spPr>
        <p:txBody>
          <a:bodyPr>
            <a:normAutofit/>
          </a:bodyPr>
          <a:lstStyle/>
          <a:p>
            <a:pPr>
              <a:buNone/>
            </a:pPr>
            <a:r>
              <a:rPr lang="en-US" dirty="0" smtClean="0"/>
              <a:t>	</a:t>
            </a:r>
            <a:r>
              <a:rPr lang="en-US" sz="3600" dirty="0" smtClean="0"/>
              <a:t>The performer lies on a bed full of nails. A heavy object is placed on his body, and his friend breaks the heavy object with a sledgehammer.</a:t>
            </a:r>
            <a:endParaRPr lang="en-US" sz="3600" dirty="0"/>
          </a:p>
        </p:txBody>
      </p:sp>
      <p:pic>
        <p:nvPicPr>
          <p:cNvPr id="5" name="Picture 4" descr="http://www.shaolin-wushu.com/5/06.jpg"/>
          <p:cNvPicPr/>
          <p:nvPr/>
        </p:nvPicPr>
        <p:blipFill>
          <a:blip r:embed="rId2" cstate="print"/>
          <a:srcRect/>
          <a:stretch>
            <a:fillRect/>
          </a:stretch>
        </p:blipFill>
        <p:spPr bwMode="auto">
          <a:xfrm>
            <a:off x="4343400" y="2057400"/>
            <a:ext cx="4495800" cy="3429000"/>
          </a:xfrm>
          <a:prstGeom prst="rect">
            <a:avLst/>
          </a:prstGeom>
          <a:noFill/>
          <a:ln w="9525">
            <a:noFill/>
            <a:miter lim="800000"/>
            <a:headEnd/>
            <a:tailEnd/>
          </a:ln>
        </p:spPr>
      </p:pic>
      <p:sp>
        <p:nvSpPr>
          <p:cNvPr id="6" name="Right Triangle 5"/>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Trick!</a:t>
            </a:r>
            <a:endParaRPr lang="en-US" sz="4000" dirty="0"/>
          </a:p>
        </p:txBody>
      </p:sp>
      <p:sp>
        <p:nvSpPr>
          <p:cNvPr id="3" name="Content Placeholder 2"/>
          <p:cNvSpPr>
            <a:spLocks noGrp="1"/>
          </p:cNvSpPr>
          <p:nvPr>
            <p:ph idx="1"/>
          </p:nvPr>
        </p:nvSpPr>
        <p:spPr>
          <a:xfrm>
            <a:off x="457200" y="1828800"/>
            <a:ext cx="8229600" cy="4297363"/>
          </a:xfrm>
        </p:spPr>
        <p:txBody>
          <a:bodyPr>
            <a:noAutofit/>
          </a:bodyPr>
          <a:lstStyle/>
          <a:p>
            <a:pPr>
              <a:buNone/>
            </a:pPr>
            <a:r>
              <a:rPr lang="en-US" sz="3600" dirty="0" smtClean="0"/>
              <a:t>	</a:t>
            </a:r>
            <a:r>
              <a:rPr lang="en-US" sz="4000" dirty="0" smtClean="0"/>
              <a:t>This is a matter of knowing how much pressure your skin can sustain. You divide your body weight by the number of nails, that’s how much weight each nail has to support – the nails can’t be super sharp by the way.</a:t>
            </a:r>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3657600"/>
          </a:xfrm>
        </p:spPr>
        <p:txBody>
          <a:bodyPr>
            <a:normAutofit fontScale="92500"/>
          </a:bodyPr>
          <a:lstStyle/>
          <a:p>
            <a:pPr>
              <a:buNone/>
            </a:pPr>
            <a:r>
              <a:rPr lang="en-US" sz="3600" dirty="0" smtClean="0"/>
              <a:t>	</a:t>
            </a:r>
            <a:r>
              <a:rPr lang="en-US" sz="4000" dirty="0" smtClean="0"/>
              <a:t>More nails on the bed may seem scarier, but that’s actually easier on your body. Can you imagine someone lying on a bed of just </a:t>
            </a:r>
            <a:r>
              <a:rPr lang="en-US" sz="4000" b="1" dirty="0" smtClean="0"/>
              <a:t>ONE</a:t>
            </a:r>
            <a:r>
              <a:rPr lang="en-US" sz="4000" dirty="0" smtClean="0"/>
              <a:t> nail? On the other hand, if the number of nails </a:t>
            </a:r>
            <a:r>
              <a:rPr lang="en-US" sz="4000" b="1" i="1" dirty="0" smtClean="0"/>
              <a:t>approaches </a:t>
            </a:r>
            <a:r>
              <a:rPr lang="en-US" sz="4000" b="1" dirty="0" smtClean="0">
                <a:sym typeface="Symbol"/>
              </a:rPr>
              <a:t></a:t>
            </a:r>
            <a:r>
              <a:rPr lang="en-US" sz="4000" dirty="0" smtClean="0">
                <a:sym typeface="Symbol"/>
              </a:rPr>
              <a:t>, the bed would become a solid iron bed </a:t>
            </a:r>
            <a:r>
              <a:rPr lang="en-US" sz="4000" dirty="0" smtClean="0">
                <a:sym typeface="Wingdings" pitchFamily="2" charset="2"/>
              </a:rPr>
              <a:t></a:t>
            </a:r>
            <a:endParaRPr lang="en-US" sz="4000" b="1" dirty="0" smtClean="0"/>
          </a:p>
        </p:txBody>
      </p:sp>
      <p:graphicFrame>
        <p:nvGraphicFramePr>
          <p:cNvPr id="5" name="Chart 4"/>
          <p:cNvGraphicFramePr/>
          <p:nvPr/>
        </p:nvGraphicFramePr>
        <p:xfrm>
          <a:off x="609600" y="3886200"/>
          <a:ext cx="69342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20000" y="5638800"/>
            <a:ext cx="990600" cy="646331"/>
          </a:xfrm>
          <a:prstGeom prst="rect">
            <a:avLst/>
          </a:prstGeom>
          <a:noFill/>
        </p:spPr>
        <p:txBody>
          <a:bodyPr wrap="square" rtlCol="0">
            <a:spAutoFit/>
          </a:bodyPr>
          <a:lstStyle/>
          <a:p>
            <a:r>
              <a:rPr lang="en-US" b="1" dirty="0" smtClean="0"/>
              <a:t>Number</a:t>
            </a:r>
          </a:p>
          <a:p>
            <a:r>
              <a:rPr lang="en-US" b="1" dirty="0" smtClean="0"/>
              <a:t>Of Nails</a:t>
            </a:r>
            <a:endParaRPr lang="en-US" b="1" dirty="0"/>
          </a:p>
        </p:txBody>
      </p:sp>
      <p:sp>
        <p:nvSpPr>
          <p:cNvPr id="7" name="Right Triangle 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solidFill>
                  <a:srgbClr val="7030A0"/>
                </a:solidFill>
              </a:rPr>
              <a:t>Bed of nails video</a:t>
            </a:r>
          </a:p>
          <a:p>
            <a:pPr>
              <a:buNone/>
            </a:pPr>
            <a:endParaRPr lang="en-US" dirty="0"/>
          </a:p>
        </p:txBody>
      </p:sp>
      <p:pic>
        <p:nvPicPr>
          <p:cNvPr id="4" name="bedofnails.mp4">
            <a:hlinkClick r:id="" action="ppaction://media"/>
          </p:cNvPr>
          <p:cNvPicPr>
            <a:picLocks noRot="1" noChangeAspect="1"/>
          </p:cNvPicPr>
          <p:nvPr>
            <a:videoFile r:link="rId1"/>
          </p:nvPr>
        </p:nvPicPr>
        <p:blipFill>
          <a:blip r:embed="rId3" cstate="print"/>
          <a:stretch>
            <a:fillRect/>
          </a:stretch>
        </p:blipFill>
        <p:spPr>
          <a:xfrm>
            <a:off x="1625600" y="1371600"/>
            <a:ext cx="5689600" cy="4267200"/>
          </a:xfrm>
          <a:prstGeom prst="rect">
            <a:avLst/>
          </a:prstGeom>
        </p:spPr>
      </p:pic>
      <p:sp>
        <p:nvSpPr>
          <p:cNvPr id="5" name="Right Triangle 4"/>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Geometry of Martial Arts</a:t>
            </a:r>
            <a:endParaRPr lang="en-US" b="1" dirty="0"/>
          </a:p>
        </p:txBody>
      </p:sp>
      <p:sp>
        <p:nvSpPr>
          <p:cNvPr id="3" name="Content Placeholder 2"/>
          <p:cNvSpPr>
            <a:spLocks noGrp="1"/>
          </p:cNvSpPr>
          <p:nvPr>
            <p:ph idx="1"/>
          </p:nvPr>
        </p:nvSpPr>
        <p:spPr>
          <a:xfrm>
            <a:off x="457200" y="1676400"/>
            <a:ext cx="8229600" cy="4144963"/>
          </a:xfrm>
        </p:spPr>
        <p:txBody>
          <a:bodyPr>
            <a:normAutofit/>
          </a:bodyPr>
          <a:lstStyle/>
          <a:p>
            <a:pPr>
              <a:buNone/>
            </a:pPr>
            <a:r>
              <a:rPr lang="en-US" sz="4000" dirty="0" smtClean="0"/>
              <a:t>	Balance and stability are of ultimate importance in martial arts. A beginner has to first learn the basic stances.</a:t>
            </a:r>
            <a:endParaRPr lang="en-US" sz="4000" dirty="0"/>
          </a:p>
        </p:txBody>
      </p:sp>
      <p:pic>
        <p:nvPicPr>
          <p:cNvPr id="33796" name="Picture 4" descr="http://upfile.chinaschool.org.cn/image/2013/06/19/064844_474.jpg"/>
          <p:cNvPicPr>
            <a:picLocks noChangeAspect="1" noChangeArrowheads="1"/>
          </p:cNvPicPr>
          <p:nvPr/>
        </p:nvPicPr>
        <p:blipFill>
          <a:blip r:embed="rId2" cstate="print"/>
          <a:srcRect/>
          <a:stretch>
            <a:fillRect/>
          </a:stretch>
        </p:blipFill>
        <p:spPr bwMode="auto">
          <a:xfrm>
            <a:off x="609600" y="4191000"/>
            <a:ext cx="2354841" cy="2124075"/>
          </a:xfrm>
          <a:prstGeom prst="rect">
            <a:avLst/>
          </a:prstGeom>
          <a:noFill/>
        </p:spPr>
      </p:pic>
      <p:pic>
        <p:nvPicPr>
          <p:cNvPr id="33800" name="Picture 8" descr="http://www.dlwsclub.com/UpFile/Image/wushuwenhua/WuShuZhiShi/TuiXin/6%EF%BC%8D2%EF%BC%8D1.JPG"/>
          <p:cNvPicPr>
            <a:picLocks noChangeAspect="1" noChangeArrowheads="1"/>
          </p:cNvPicPr>
          <p:nvPr/>
        </p:nvPicPr>
        <p:blipFill>
          <a:blip r:embed="rId3" cstate="print"/>
          <a:srcRect/>
          <a:stretch>
            <a:fillRect/>
          </a:stretch>
        </p:blipFill>
        <p:spPr bwMode="auto">
          <a:xfrm>
            <a:off x="6172200" y="4114800"/>
            <a:ext cx="1905000" cy="2152649"/>
          </a:xfrm>
          <a:prstGeom prst="rect">
            <a:avLst/>
          </a:prstGeom>
          <a:noFill/>
        </p:spPr>
      </p:pic>
      <p:pic>
        <p:nvPicPr>
          <p:cNvPr id="36866" name="Picture 2" descr="http://photo.hanyu.iciba.com/upload/encyclopedia_2/9f/40/bk_9f402753fb1a08068607b6f04439012a_AoTG4M.jpg"/>
          <p:cNvPicPr>
            <a:picLocks noChangeAspect="1" noChangeArrowheads="1"/>
          </p:cNvPicPr>
          <p:nvPr/>
        </p:nvPicPr>
        <p:blipFill>
          <a:blip r:embed="rId4" cstate="print"/>
          <a:srcRect/>
          <a:stretch>
            <a:fillRect/>
          </a:stretch>
        </p:blipFill>
        <p:spPr bwMode="auto">
          <a:xfrm>
            <a:off x="3124200" y="4495800"/>
            <a:ext cx="2895600" cy="2171700"/>
          </a:xfrm>
          <a:prstGeom prst="rect">
            <a:avLst/>
          </a:prstGeom>
          <a:noFill/>
        </p:spPr>
      </p:pic>
      <p:sp>
        <p:nvSpPr>
          <p:cNvPr id="7" name="Right Triangle 6"/>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ANSWER</a:t>
            </a:r>
            <a:endParaRPr lang="en-US" b="1" dirty="0"/>
          </a:p>
        </p:txBody>
      </p:sp>
      <p:sp>
        <p:nvSpPr>
          <p:cNvPr id="3" name="Content Placeholder 2"/>
          <p:cNvSpPr>
            <a:spLocks noGrp="1"/>
          </p:cNvSpPr>
          <p:nvPr>
            <p:ph idx="1"/>
          </p:nvPr>
        </p:nvSpPr>
        <p:spPr>
          <a:xfrm>
            <a:off x="457200" y="1981200"/>
            <a:ext cx="8229600" cy="4144963"/>
          </a:xfrm>
        </p:spPr>
        <p:txBody>
          <a:bodyPr/>
          <a:lstStyle/>
          <a:p>
            <a:pPr>
              <a:buNone/>
            </a:pPr>
            <a:r>
              <a:rPr lang="en-US" dirty="0" smtClean="0"/>
              <a:t>	</a:t>
            </a:r>
            <a:r>
              <a:rPr lang="en-US" sz="4000" dirty="0" smtClean="0"/>
              <a:t>They were both invented by the weak to overcome the strong </a:t>
            </a:r>
            <a:r>
              <a:rPr lang="en-US" sz="4000" dirty="0" smtClean="0">
                <a:sym typeface="Wingdings"/>
              </a:rPr>
              <a:t></a:t>
            </a:r>
          </a:p>
          <a:p>
            <a:pPr>
              <a:buNone/>
            </a:pPr>
            <a:endParaRPr lang="en-US" sz="4000" dirty="0" smtClean="0">
              <a:sym typeface="Wingdings"/>
            </a:endParaRPr>
          </a:p>
          <a:p>
            <a:pPr>
              <a:buNone/>
            </a:pPr>
            <a:r>
              <a:rPr lang="en-US" sz="4000" dirty="0" smtClean="0">
                <a:sym typeface="Wingdings"/>
              </a:rPr>
              <a:t>	B</a:t>
            </a:r>
            <a:r>
              <a:rPr lang="en-US" sz="4000" dirty="0" smtClean="0"/>
              <a:t>ut later employed by the strong to brutalize the weak </a:t>
            </a:r>
            <a:r>
              <a:rPr lang="en-US" sz="4000" dirty="0" smtClean="0">
                <a:sym typeface="Wingdings"/>
              </a:rPr>
              <a:t></a:t>
            </a:r>
            <a:endParaRPr lang="en-US" sz="4000" dirty="0" smtClean="0"/>
          </a:p>
          <a:p>
            <a:pPr>
              <a:buNone/>
            </a:pPr>
            <a:endParaRPr lang="en-US"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Example – the bow stance</a:t>
            </a:r>
            <a:endParaRPr lang="en-US" sz="4000" dirty="0"/>
          </a:p>
        </p:txBody>
      </p:sp>
      <p:sp>
        <p:nvSpPr>
          <p:cNvPr id="3" name="Content Placeholder 2"/>
          <p:cNvSpPr>
            <a:spLocks noGrp="1"/>
          </p:cNvSpPr>
          <p:nvPr>
            <p:ph idx="1"/>
          </p:nvPr>
        </p:nvSpPr>
        <p:spPr>
          <a:xfrm>
            <a:off x="457200" y="1676400"/>
            <a:ext cx="5029200" cy="4572000"/>
          </a:xfrm>
        </p:spPr>
        <p:txBody>
          <a:bodyPr>
            <a:normAutofit/>
          </a:bodyPr>
          <a:lstStyle/>
          <a:p>
            <a:pPr>
              <a:buNone/>
            </a:pPr>
            <a:r>
              <a:rPr lang="en-US" sz="4000" dirty="0" smtClean="0"/>
              <a:t>	Legs and hips form a triangular base for stability. The center of gravity should not be too close to either vertex of the base.</a:t>
            </a:r>
            <a:endParaRPr lang="en-US" sz="4000" dirty="0"/>
          </a:p>
        </p:txBody>
      </p:sp>
      <p:pic>
        <p:nvPicPr>
          <p:cNvPr id="4" name="Picture 3" descr="C:\Users\wong\AppData\Local\Microsoft\Windows\Temporary Internet Files\Content.IE5\9FAI8295\180px-Gyakutsuki[1].jpg"/>
          <p:cNvPicPr/>
          <p:nvPr/>
        </p:nvPicPr>
        <p:blipFill>
          <a:blip r:embed="rId2" cstate="print"/>
          <a:srcRect/>
          <a:stretch>
            <a:fillRect/>
          </a:stretch>
        </p:blipFill>
        <p:spPr bwMode="auto">
          <a:xfrm>
            <a:off x="6096000" y="1447800"/>
            <a:ext cx="1905000" cy="2514600"/>
          </a:xfrm>
          <a:prstGeom prst="rect">
            <a:avLst/>
          </a:prstGeom>
          <a:noFill/>
          <a:ln w="9525">
            <a:noFill/>
            <a:miter lim="800000"/>
            <a:headEnd/>
            <a:tailEnd/>
          </a:ln>
        </p:spPr>
      </p:pic>
      <p:cxnSp>
        <p:nvCxnSpPr>
          <p:cNvPr id="6" name="Straight Connector 5"/>
          <p:cNvCxnSpPr/>
          <p:nvPr/>
        </p:nvCxnSpPr>
        <p:spPr>
          <a:xfrm flipH="1">
            <a:off x="6400800" y="2743200"/>
            <a:ext cx="609600" cy="914400"/>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0" y="2743200"/>
            <a:ext cx="762000" cy="1143000"/>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7000" y="3581400"/>
            <a:ext cx="1295400" cy="304800"/>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010400" y="2819400"/>
            <a:ext cx="0" cy="1219200"/>
          </a:xfrm>
          <a:prstGeom prst="straightConnector1">
            <a:avLst/>
          </a:prstGeom>
          <a:ln w="34925">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9400" y="3886200"/>
            <a:ext cx="914400" cy="369332"/>
          </a:xfrm>
          <a:prstGeom prst="rect">
            <a:avLst/>
          </a:prstGeom>
          <a:noFill/>
        </p:spPr>
        <p:txBody>
          <a:bodyPr wrap="square" rtlCol="0">
            <a:spAutoFit/>
          </a:bodyPr>
          <a:lstStyle/>
          <a:p>
            <a:r>
              <a:rPr lang="en-US" dirty="0" smtClean="0"/>
              <a:t>Gravity</a:t>
            </a:r>
            <a:endParaRPr lang="en-US" dirty="0"/>
          </a:p>
        </p:txBody>
      </p:sp>
      <p:sp>
        <p:nvSpPr>
          <p:cNvPr id="22" name="Oval 21"/>
          <p:cNvSpPr/>
          <p:nvPr/>
        </p:nvSpPr>
        <p:spPr>
          <a:xfrm>
            <a:off x="6553200" y="4343400"/>
            <a:ext cx="228600" cy="304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55947" flipV="1">
            <a:off x="6352201" y="4666982"/>
            <a:ext cx="533400" cy="762000"/>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738427">
            <a:off x="6562665" y="5548646"/>
            <a:ext cx="533400" cy="2080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8370842">
            <a:off x="6023487" y="5482249"/>
            <a:ext cx="533400" cy="2080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8334216">
            <a:off x="5626773" y="5870185"/>
            <a:ext cx="533400" cy="16334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8494274">
            <a:off x="6546191" y="5863074"/>
            <a:ext cx="533400" cy="16334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858000" y="4724400"/>
            <a:ext cx="762000" cy="15239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3" idx="0"/>
            <a:endCxn id="27" idx="3"/>
          </p:cNvCxnSpPr>
          <p:nvPr/>
        </p:nvCxnSpPr>
        <p:spPr>
          <a:xfrm flipH="1">
            <a:off x="5692486" y="5427927"/>
            <a:ext cx="898075" cy="699237"/>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0"/>
            <a:endCxn id="28" idx="3"/>
          </p:cNvCxnSpPr>
          <p:nvPr/>
        </p:nvCxnSpPr>
        <p:spPr>
          <a:xfrm>
            <a:off x="6590561" y="5427927"/>
            <a:ext cx="13402" cy="682582"/>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3"/>
            <a:endCxn id="28" idx="3"/>
          </p:cNvCxnSpPr>
          <p:nvPr/>
        </p:nvCxnSpPr>
        <p:spPr>
          <a:xfrm flipV="1">
            <a:off x="5692486" y="6110509"/>
            <a:ext cx="911477" cy="16655"/>
          </a:xfrm>
          <a:prstGeom prst="line">
            <a:avLst/>
          </a:prstGeom>
          <a:ln w="444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553200" y="5334000"/>
            <a:ext cx="0" cy="946666"/>
          </a:xfrm>
          <a:prstGeom prst="straightConnector1">
            <a:avLst/>
          </a:prstGeom>
          <a:ln w="34925">
            <a:prstDash val="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72200" y="6172200"/>
            <a:ext cx="914400" cy="369332"/>
          </a:xfrm>
          <a:prstGeom prst="rect">
            <a:avLst/>
          </a:prstGeom>
          <a:noFill/>
        </p:spPr>
        <p:txBody>
          <a:bodyPr wrap="square" rtlCol="0">
            <a:spAutoFit/>
          </a:bodyPr>
          <a:lstStyle/>
          <a:p>
            <a:r>
              <a:rPr lang="en-US" dirty="0" smtClean="0"/>
              <a:t>Gravity</a:t>
            </a:r>
            <a:endParaRPr lang="en-US" dirty="0"/>
          </a:p>
        </p:txBody>
      </p:sp>
      <p:sp>
        <p:nvSpPr>
          <p:cNvPr id="40" name="TextBox 39"/>
          <p:cNvSpPr txBox="1"/>
          <p:nvPr/>
        </p:nvSpPr>
        <p:spPr>
          <a:xfrm>
            <a:off x="7543800" y="1752600"/>
            <a:ext cx="990600" cy="461665"/>
          </a:xfrm>
          <a:prstGeom prst="rect">
            <a:avLst/>
          </a:prstGeom>
          <a:noFill/>
        </p:spPr>
        <p:txBody>
          <a:bodyPr wrap="square" rtlCol="0">
            <a:spAutoFit/>
          </a:bodyPr>
          <a:lstStyle/>
          <a:p>
            <a:r>
              <a:rPr lang="en-US" sz="2400" dirty="0" smtClean="0"/>
              <a:t>Stable</a:t>
            </a:r>
            <a:endParaRPr lang="en-US" sz="2400" dirty="0"/>
          </a:p>
        </p:txBody>
      </p:sp>
      <p:sp>
        <p:nvSpPr>
          <p:cNvPr id="41" name="TextBox 40"/>
          <p:cNvSpPr txBox="1"/>
          <p:nvPr/>
        </p:nvSpPr>
        <p:spPr>
          <a:xfrm>
            <a:off x="7010400" y="5181600"/>
            <a:ext cx="1828800" cy="400110"/>
          </a:xfrm>
          <a:prstGeom prst="rect">
            <a:avLst/>
          </a:prstGeom>
          <a:noFill/>
        </p:spPr>
        <p:txBody>
          <a:bodyPr wrap="square" rtlCol="0">
            <a:spAutoFit/>
          </a:bodyPr>
          <a:lstStyle/>
          <a:p>
            <a:r>
              <a:rPr lang="en-US" sz="2000" dirty="0" smtClean="0"/>
              <a:t>Not too stable</a:t>
            </a:r>
            <a:endParaRPr lang="en-US" sz="2000" dirty="0"/>
          </a:p>
        </p:txBody>
      </p:sp>
      <p:sp>
        <p:nvSpPr>
          <p:cNvPr id="25" name="Right Triangle 2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err="1" smtClean="0"/>
              <a:t>Jiu</a:t>
            </a:r>
            <a:r>
              <a:rPr lang="en-US" sz="4000" dirty="0" smtClean="0"/>
              <a:t> </a:t>
            </a:r>
            <a:r>
              <a:rPr lang="en-US" sz="4000" dirty="0" err="1" smtClean="0"/>
              <a:t>Jitsu</a:t>
            </a:r>
            <a:endParaRPr lang="en-US" sz="4000" dirty="0"/>
          </a:p>
        </p:txBody>
      </p:sp>
      <p:sp>
        <p:nvSpPr>
          <p:cNvPr id="3" name="Content Placeholder 2"/>
          <p:cNvSpPr>
            <a:spLocks noGrp="1"/>
          </p:cNvSpPr>
          <p:nvPr>
            <p:ph idx="1"/>
          </p:nvPr>
        </p:nvSpPr>
        <p:spPr/>
        <p:txBody>
          <a:bodyPr>
            <a:normAutofit/>
          </a:bodyPr>
          <a:lstStyle/>
          <a:p>
            <a:pPr>
              <a:buNone/>
            </a:pPr>
            <a:r>
              <a:rPr lang="en-US" sz="3600" dirty="0" smtClean="0"/>
              <a:t>	A Gracie </a:t>
            </a:r>
            <a:r>
              <a:rPr lang="en-US" sz="3600" dirty="0" err="1" smtClean="0"/>
              <a:t>Jiu</a:t>
            </a:r>
            <a:r>
              <a:rPr lang="en-US" sz="3600" dirty="0" smtClean="0"/>
              <a:t> </a:t>
            </a:r>
            <a:r>
              <a:rPr lang="en-US" sz="3600" dirty="0" err="1" smtClean="0"/>
              <a:t>Jitsu</a:t>
            </a:r>
            <a:r>
              <a:rPr lang="en-US" sz="3600" dirty="0" smtClean="0"/>
              <a:t> practitioner will always try to maintain the body in such a way that there are three points touching the ground for stability, and one point above the ground for maneuvering, like a four sided pyramid. A pyramid remains a pyramid when toppled.</a:t>
            </a:r>
            <a:endParaRPr lang="en-US" sz="3600"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wong\AppData\Local\Microsoft\Windows\Temporary Internet Files\Content.IE5\YA1ACY89\ellengeeksonbjj_1280x960wallpaper[1].jpg"/>
          <p:cNvPicPr>
            <a:picLocks noGrp="1"/>
          </p:cNvPicPr>
          <p:nvPr>
            <p:ph idx="1"/>
          </p:nvPr>
        </p:nvPicPr>
        <p:blipFill>
          <a:blip r:embed="rId2" cstate="print"/>
          <a:srcRect/>
          <a:stretch>
            <a:fillRect/>
          </a:stretch>
        </p:blipFill>
        <p:spPr bwMode="auto">
          <a:xfrm>
            <a:off x="457200" y="1371600"/>
            <a:ext cx="5241175" cy="4343400"/>
          </a:xfrm>
          <a:prstGeom prst="rect">
            <a:avLst/>
          </a:prstGeom>
          <a:noFill/>
          <a:ln w="9525">
            <a:noFill/>
            <a:miter lim="800000"/>
            <a:headEnd/>
            <a:tailEnd/>
          </a:ln>
        </p:spPr>
      </p:pic>
      <p:cxnSp>
        <p:nvCxnSpPr>
          <p:cNvPr id="7" name="Straight Connector 6"/>
          <p:cNvCxnSpPr/>
          <p:nvPr/>
        </p:nvCxnSpPr>
        <p:spPr>
          <a:xfrm flipH="1">
            <a:off x="6172200" y="2514600"/>
            <a:ext cx="1295400" cy="1752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514600"/>
            <a:ext cx="1066800" cy="1752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72200" y="4267200"/>
            <a:ext cx="2362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172200" y="3581400"/>
            <a:ext cx="1371600" cy="6858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43800" y="3581400"/>
            <a:ext cx="990600" cy="6858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2590800"/>
            <a:ext cx="76200" cy="9906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A strong stance is strong only in one direction</a:t>
            </a:r>
            <a:endParaRPr lang="en-US" sz="3600" dirty="0"/>
          </a:p>
        </p:txBody>
      </p:sp>
      <p:sp>
        <p:nvSpPr>
          <p:cNvPr id="3" name="Content Placeholder 2"/>
          <p:cNvSpPr>
            <a:spLocks noGrp="1"/>
          </p:cNvSpPr>
          <p:nvPr>
            <p:ph idx="1"/>
          </p:nvPr>
        </p:nvSpPr>
        <p:spPr/>
        <p:txBody>
          <a:bodyPr>
            <a:normAutofit/>
          </a:bodyPr>
          <a:lstStyle/>
          <a:p>
            <a:r>
              <a:rPr lang="en-US" dirty="0" smtClean="0"/>
              <a:t>Because we have only two legs, all standing stances put our body in a “two dimensional plane.”</a:t>
            </a:r>
          </a:p>
          <a:p>
            <a:r>
              <a:rPr lang="en-US" dirty="0" smtClean="0"/>
              <a:t>To upset your opponent’s stability, try to apply a force in a direction that’s more or less perpendicular to the plane.</a:t>
            </a:r>
          </a:p>
          <a:p>
            <a:pPr>
              <a:buNone/>
            </a:pPr>
            <a:r>
              <a:rPr lang="en-US" dirty="0" smtClean="0"/>
              <a:t>                                                                   </a:t>
            </a:r>
            <a:r>
              <a:rPr lang="en-US" sz="2400" dirty="0" smtClean="0"/>
              <a:t>Easier to move</a:t>
            </a:r>
          </a:p>
          <a:p>
            <a:pPr>
              <a:buNone/>
            </a:pPr>
            <a:r>
              <a:rPr lang="en-US" dirty="0" smtClean="0"/>
              <a:t>                               </a:t>
            </a:r>
            <a:r>
              <a:rPr lang="en-US" sz="2400" dirty="0" smtClean="0"/>
              <a:t>Harder to move</a:t>
            </a:r>
          </a:p>
        </p:txBody>
      </p:sp>
      <p:sp>
        <p:nvSpPr>
          <p:cNvPr id="10" name="Isosceles Triangle 9"/>
          <p:cNvSpPr/>
          <p:nvPr/>
        </p:nvSpPr>
        <p:spPr>
          <a:xfrm>
            <a:off x="5562600" y="4114800"/>
            <a:ext cx="1295400" cy="1828800"/>
          </a:xfrm>
          <a:prstGeom prst="triangle">
            <a:avLst/>
          </a:prstGeom>
          <a:scene3d>
            <a:camera prst="isometricRightUp"/>
            <a:lightRig rig="threePt" dir="t"/>
          </a:scene3d>
          <a:sp3d>
            <a:bevelB h="323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248400" y="4572000"/>
            <a:ext cx="1143000" cy="381000"/>
          </a:xfrm>
          <a:prstGeom prst="straightConnector1">
            <a:avLst/>
          </a:prstGeom>
          <a:ln w="412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19600" y="4572000"/>
            <a:ext cx="1600200" cy="914400"/>
          </a:xfrm>
          <a:prstGeom prst="straightConnector1">
            <a:avLst/>
          </a:prstGeom>
          <a:ln w="412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ttp://www.ikfkickboxing.com/JoeStanceBea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08" name="AutoShape 4" descr="http://www.ikfkickboxing.com/JoeStanceBea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0" name="AutoShape 6" descr="http://www.ikfkickboxing.com/JoeStanceBea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12" name="Picture 8" descr="http://1.bp.blogspot.com/-aCO2Gys981s/UEFBzcafzAI/AAAAAAAAR80/2EfF8Aftk1Y/s1600/bill+superfoot+wallace.jpg"/>
          <p:cNvPicPr>
            <a:picLocks noChangeAspect="1" noChangeArrowheads="1"/>
          </p:cNvPicPr>
          <p:nvPr/>
        </p:nvPicPr>
        <p:blipFill>
          <a:blip r:embed="rId2" cstate="print"/>
          <a:srcRect/>
          <a:stretch>
            <a:fillRect/>
          </a:stretch>
        </p:blipFill>
        <p:spPr bwMode="auto">
          <a:xfrm>
            <a:off x="2590800" y="533400"/>
            <a:ext cx="3768724" cy="6070430"/>
          </a:xfrm>
          <a:prstGeom prst="rect">
            <a:avLst/>
          </a:prstGeom>
          <a:noFill/>
        </p:spPr>
      </p:pic>
      <p:sp>
        <p:nvSpPr>
          <p:cNvPr id="8" name="Left Arrow 7"/>
          <p:cNvSpPr/>
          <p:nvPr/>
        </p:nvSpPr>
        <p:spPr>
          <a:xfrm rot="1343391">
            <a:off x="5498950" y="2182383"/>
            <a:ext cx="23622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3048000"/>
            <a:ext cx="2438400" cy="1384995"/>
          </a:xfrm>
          <a:prstGeom prst="rect">
            <a:avLst/>
          </a:prstGeom>
          <a:noFill/>
        </p:spPr>
        <p:txBody>
          <a:bodyPr wrap="square" rtlCol="0">
            <a:spAutoFit/>
          </a:bodyPr>
          <a:lstStyle/>
          <a:p>
            <a:r>
              <a:rPr lang="en-US" sz="2800" dirty="0" smtClean="0"/>
              <a:t>Harder to move the man in this direction</a:t>
            </a:r>
            <a:endParaRPr lang="en-US" sz="2800" dirty="0"/>
          </a:p>
        </p:txBody>
      </p:sp>
      <p:sp>
        <p:nvSpPr>
          <p:cNvPr id="10" name="Right Arrow 9"/>
          <p:cNvSpPr/>
          <p:nvPr/>
        </p:nvSpPr>
        <p:spPr>
          <a:xfrm rot="20384860">
            <a:off x="2232620" y="2125251"/>
            <a:ext cx="2248349" cy="533400"/>
          </a:xfrm>
          <a:prstGeom prst="rightArrow">
            <a:avLst/>
          </a:prstGeom>
          <a:solidFill>
            <a:srgbClr val="FFFF00">
              <a:alpha val="53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2200"/>
            <a:ext cx="1828800" cy="1815882"/>
          </a:xfrm>
          <a:prstGeom prst="rect">
            <a:avLst/>
          </a:prstGeom>
          <a:noFill/>
        </p:spPr>
        <p:txBody>
          <a:bodyPr wrap="square" rtlCol="0">
            <a:spAutoFit/>
          </a:bodyPr>
          <a:lstStyle/>
          <a:p>
            <a:pPr algn="r"/>
            <a:r>
              <a:rPr lang="en-US" sz="2800" dirty="0" smtClean="0"/>
              <a:t>Easier to move the man in this direction</a:t>
            </a:r>
            <a:endParaRPr lang="en-US" sz="2800" dirty="0"/>
          </a:p>
        </p:txBody>
      </p:sp>
      <p:sp>
        <p:nvSpPr>
          <p:cNvPr id="13" name="Isosceles Triangle 12"/>
          <p:cNvSpPr/>
          <p:nvPr/>
        </p:nvSpPr>
        <p:spPr>
          <a:xfrm rot="21327504">
            <a:off x="3666867" y="1455839"/>
            <a:ext cx="2330105" cy="5104992"/>
          </a:xfrm>
          <a:prstGeom prst="triangle">
            <a:avLst/>
          </a:prstGeom>
          <a:noFill/>
          <a:ln>
            <a:solidFill>
              <a:srgbClr val="FFC000"/>
            </a:solidFill>
            <a:prstDash val="dash"/>
          </a:ln>
          <a:scene3d>
            <a:camera prst="isometricLeftDown"/>
            <a:lightRig rig="threePt" dir="t"/>
          </a:scene3d>
          <a:sp3d extrusionH="158750">
            <a:bevelT w="0" h="0"/>
            <a:bevelB w="95250"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udoprodeti.cz/upload/images/techniky/tai-otoshi.png"/>
          <p:cNvPicPr>
            <a:picLocks noChangeAspect="1" noChangeArrowheads="1"/>
          </p:cNvPicPr>
          <p:nvPr/>
        </p:nvPicPr>
        <p:blipFill>
          <a:blip r:embed="rId2" cstate="print"/>
          <a:srcRect/>
          <a:stretch>
            <a:fillRect/>
          </a:stretch>
        </p:blipFill>
        <p:spPr bwMode="auto">
          <a:xfrm>
            <a:off x="914400" y="3505200"/>
            <a:ext cx="7589268" cy="2895600"/>
          </a:xfrm>
          <a:prstGeom prst="rect">
            <a:avLst/>
          </a:prstGeom>
          <a:noFill/>
        </p:spPr>
      </p:pic>
      <p:sp>
        <p:nvSpPr>
          <p:cNvPr id="6" name="Content Placeholder 5"/>
          <p:cNvSpPr>
            <a:spLocks noGrp="1"/>
          </p:cNvSpPr>
          <p:nvPr>
            <p:ph idx="1"/>
          </p:nvPr>
        </p:nvSpPr>
        <p:spPr>
          <a:xfrm>
            <a:off x="457200" y="457200"/>
            <a:ext cx="8229600" cy="5668963"/>
          </a:xfrm>
        </p:spPr>
        <p:txBody>
          <a:bodyPr/>
          <a:lstStyle/>
          <a:p>
            <a:pPr>
              <a:buNone/>
            </a:pPr>
            <a:r>
              <a:rPr lang="en-US" dirty="0" smtClean="0"/>
              <a:t>O Soto </a:t>
            </a:r>
            <a:r>
              <a:rPr lang="en-US" dirty="0" err="1" smtClean="0"/>
              <a:t>Otoshi</a:t>
            </a:r>
            <a:r>
              <a:rPr lang="en-US" dirty="0" smtClean="0"/>
              <a:t> </a:t>
            </a:r>
            <a:endParaRPr lang="en-US" dirty="0"/>
          </a:p>
        </p:txBody>
      </p:sp>
      <p:pic>
        <p:nvPicPr>
          <p:cNvPr id="2054" name="Picture 6" descr="http://www.gradera.nu/Image/Gul%20markering/o_soto_otoshi_stilla.GIF"/>
          <p:cNvPicPr>
            <a:picLocks noChangeAspect="1" noChangeArrowheads="1"/>
          </p:cNvPicPr>
          <p:nvPr/>
        </p:nvPicPr>
        <p:blipFill>
          <a:blip r:embed="rId3" cstate="print"/>
          <a:srcRect/>
          <a:stretch>
            <a:fillRect/>
          </a:stretch>
        </p:blipFill>
        <p:spPr bwMode="auto">
          <a:xfrm>
            <a:off x="304800" y="1143000"/>
            <a:ext cx="8534400" cy="2010326"/>
          </a:xfrm>
          <a:prstGeom prst="rect">
            <a:avLst/>
          </a:prstGeom>
          <a:noFill/>
        </p:spPr>
      </p:pic>
      <p:cxnSp>
        <p:nvCxnSpPr>
          <p:cNvPr id="8" name="Straight Arrow Connector 7"/>
          <p:cNvCxnSpPr/>
          <p:nvPr/>
        </p:nvCxnSpPr>
        <p:spPr>
          <a:xfrm>
            <a:off x="4419600" y="4114800"/>
            <a:ext cx="1371600" cy="1066800"/>
          </a:xfrm>
          <a:prstGeom prst="straightConnector1">
            <a:avLst/>
          </a:prstGeom>
          <a:ln w="41275">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1676400"/>
            <a:ext cx="762000" cy="533400"/>
          </a:xfrm>
          <a:prstGeom prst="straightConnector1">
            <a:avLst/>
          </a:prstGeom>
          <a:ln w="41275">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to Move the Earth: The Lever</a:t>
            </a:r>
            <a:endParaRPr lang="en-US" b="1" dirty="0"/>
          </a:p>
        </p:txBody>
      </p:sp>
      <p:sp>
        <p:nvSpPr>
          <p:cNvPr id="3" name="Content Placeholder 2"/>
          <p:cNvSpPr>
            <a:spLocks noGrp="1"/>
          </p:cNvSpPr>
          <p:nvPr>
            <p:ph idx="1"/>
          </p:nvPr>
        </p:nvSpPr>
        <p:spPr/>
        <p:txBody>
          <a:bodyPr>
            <a:normAutofit/>
          </a:bodyPr>
          <a:lstStyle/>
          <a:p>
            <a:pPr>
              <a:buNone/>
            </a:pPr>
            <a:r>
              <a:rPr lang="en-US" sz="4000" dirty="0" smtClean="0"/>
              <a:t>A very simple formula: </a:t>
            </a:r>
            <a:r>
              <a:rPr lang="en-US" sz="4000" b="1" dirty="0" smtClean="0"/>
              <a:t>L</a:t>
            </a:r>
            <a:r>
              <a:rPr lang="en-US" sz="4000" b="1" baseline="-25000" dirty="0" smtClean="0"/>
              <a:t>1</a:t>
            </a:r>
            <a:r>
              <a:rPr lang="en-US" sz="4000" b="1" dirty="0" smtClean="0"/>
              <a:t>F</a:t>
            </a:r>
            <a:r>
              <a:rPr lang="en-US" sz="4000" b="1" baseline="-25000" dirty="0" smtClean="0"/>
              <a:t>1</a:t>
            </a:r>
            <a:r>
              <a:rPr lang="en-US" sz="4000" b="1" dirty="0" smtClean="0"/>
              <a:t> = L</a:t>
            </a:r>
            <a:r>
              <a:rPr lang="en-US" sz="4000" b="1" baseline="-25000" dirty="0" smtClean="0"/>
              <a:t>2</a:t>
            </a:r>
            <a:r>
              <a:rPr lang="en-US" sz="4000" b="1" dirty="0" smtClean="0"/>
              <a:t>F</a:t>
            </a:r>
            <a:r>
              <a:rPr lang="en-US" sz="4000" b="1" baseline="-25000" dirty="0" smtClean="0"/>
              <a:t>2 </a:t>
            </a:r>
          </a:p>
          <a:p>
            <a:pPr>
              <a:buNone/>
            </a:pPr>
            <a:r>
              <a:rPr lang="en-US" sz="4000" b="1" dirty="0" smtClean="0"/>
              <a:t>                  L</a:t>
            </a:r>
            <a:r>
              <a:rPr lang="en-US" sz="4000" b="1" baseline="-25000" dirty="0" smtClean="0"/>
              <a:t>1                            </a:t>
            </a:r>
            <a:r>
              <a:rPr lang="en-US" sz="4000" b="1" dirty="0" smtClean="0"/>
              <a:t>L</a:t>
            </a:r>
            <a:r>
              <a:rPr lang="en-US" sz="4000" b="1" baseline="-25000" dirty="0" smtClean="0"/>
              <a:t>2</a:t>
            </a:r>
          </a:p>
          <a:p>
            <a:pPr>
              <a:buNone/>
            </a:pPr>
            <a:endParaRPr lang="en-US" sz="4000" b="1" baseline="-25000" dirty="0" smtClean="0"/>
          </a:p>
          <a:p>
            <a:pPr>
              <a:buNone/>
            </a:pPr>
            <a:r>
              <a:rPr lang="en-US" sz="4000" baseline="-25000" dirty="0" smtClean="0"/>
              <a:t>                                Fulcrum</a:t>
            </a:r>
          </a:p>
          <a:p>
            <a:pPr>
              <a:buNone/>
            </a:pPr>
            <a:r>
              <a:rPr lang="en-US" sz="4000" b="1" dirty="0" smtClean="0"/>
              <a:t>                                                       F</a:t>
            </a:r>
            <a:r>
              <a:rPr lang="en-US" sz="4000" b="1" baseline="-25000" dirty="0" smtClean="0"/>
              <a:t>2</a:t>
            </a:r>
          </a:p>
          <a:p>
            <a:pPr>
              <a:buNone/>
            </a:pPr>
            <a:endParaRPr lang="en-US" sz="4000" b="1" baseline="-25000" dirty="0" smtClean="0"/>
          </a:p>
          <a:p>
            <a:pPr>
              <a:buNone/>
            </a:pPr>
            <a:r>
              <a:rPr lang="en-US" sz="4000" b="1" dirty="0" smtClean="0"/>
              <a:t>           F</a:t>
            </a:r>
            <a:r>
              <a:rPr lang="en-US" sz="4000" b="1" baseline="-25000" dirty="0" smtClean="0"/>
              <a:t>1</a:t>
            </a:r>
          </a:p>
        </p:txBody>
      </p:sp>
      <p:cxnSp>
        <p:nvCxnSpPr>
          <p:cNvPr id="5" name="Straight Connector 4"/>
          <p:cNvCxnSpPr/>
          <p:nvPr/>
        </p:nvCxnSpPr>
        <p:spPr>
          <a:xfrm>
            <a:off x="1828800" y="3276600"/>
            <a:ext cx="5105400"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3276600"/>
            <a:ext cx="0" cy="20574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34200" y="3276600"/>
            <a:ext cx="0" cy="8382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3124200" y="3276600"/>
            <a:ext cx="762000" cy="457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p:cNvSpPr/>
          <p:nvPr/>
        </p:nvSpPr>
        <p:spPr>
          <a:xfrm rot="5400000">
            <a:off x="2514600" y="2286000"/>
            <a:ext cx="304800" cy="1676400"/>
          </a:xfrm>
          <a:prstGeom prst="leftBrace">
            <a:avLst/>
          </a:prstGeom>
          <a:ln w="254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5400000">
            <a:off x="5067300" y="1409700"/>
            <a:ext cx="304800" cy="3429000"/>
          </a:xfrm>
          <a:prstGeom prst="leftBrace">
            <a:avLst/>
          </a:prstGeom>
          <a:ln w="254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Triangle 10"/>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ctr">
              <a:buNone/>
            </a:pPr>
            <a:r>
              <a:rPr lang="en-US" sz="3600" b="1" dirty="0" smtClean="0"/>
              <a:t>L</a:t>
            </a:r>
            <a:r>
              <a:rPr lang="en-US" sz="3600" b="1" baseline="-25000" dirty="0" smtClean="0"/>
              <a:t>1</a:t>
            </a:r>
            <a:r>
              <a:rPr lang="en-US" sz="3600" b="1" dirty="0" smtClean="0"/>
              <a:t>F</a:t>
            </a:r>
            <a:r>
              <a:rPr lang="en-US" sz="3600" b="1" baseline="-25000" dirty="0" smtClean="0"/>
              <a:t>1</a:t>
            </a:r>
            <a:r>
              <a:rPr lang="en-US" sz="3600" b="1" dirty="0" smtClean="0"/>
              <a:t> = L</a:t>
            </a:r>
            <a:r>
              <a:rPr lang="en-US" sz="3600" b="1" baseline="-25000" dirty="0" smtClean="0"/>
              <a:t>2</a:t>
            </a:r>
            <a:r>
              <a:rPr lang="en-US" sz="3600" b="1" dirty="0" smtClean="0"/>
              <a:t>F</a:t>
            </a:r>
            <a:r>
              <a:rPr lang="en-US" sz="3600" b="1" baseline="-25000" dirty="0" smtClean="0"/>
              <a:t>2</a:t>
            </a:r>
            <a:endParaRPr lang="en-US" sz="3600" b="1" dirty="0" smtClean="0"/>
          </a:p>
          <a:p>
            <a:pPr>
              <a:buNone/>
            </a:pPr>
            <a:r>
              <a:rPr lang="en-US" sz="3600" b="1" dirty="0" smtClean="0"/>
              <a:t>                                                             F</a:t>
            </a:r>
            <a:r>
              <a:rPr lang="en-US" sz="3600" b="1" baseline="-25000" dirty="0" smtClean="0"/>
              <a:t>2</a:t>
            </a:r>
            <a:endParaRPr lang="en-US" sz="3600" dirty="0" smtClean="0"/>
          </a:p>
          <a:p>
            <a:pPr>
              <a:buNone/>
            </a:pPr>
            <a:r>
              <a:rPr lang="en-US" sz="3600" b="1" dirty="0" smtClean="0"/>
              <a:t>                                     L</a:t>
            </a:r>
            <a:r>
              <a:rPr lang="en-US" sz="3600" b="1" baseline="-25000" dirty="0" smtClean="0"/>
              <a:t>2</a:t>
            </a:r>
          </a:p>
          <a:p>
            <a:pPr>
              <a:buNone/>
            </a:pPr>
            <a:endParaRPr lang="en-US" sz="3600" b="1" dirty="0" smtClean="0"/>
          </a:p>
          <a:p>
            <a:pPr>
              <a:buNone/>
            </a:pPr>
            <a:r>
              <a:rPr lang="en-US" sz="3600" b="1" dirty="0" smtClean="0"/>
              <a:t>                       L</a:t>
            </a:r>
            <a:r>
              <a:rPr lang="en-US" sz="3600" b="1" baseline="-25000" dirty="0" smtClean="0"/>
              <a:t>1</a:t>
            </a:r>
          </a:p>
          <a:p>
            <a:pPr>
              <a:buNone/>
            </a:pPr>
            <a:endParaRPr lang="en-US" sz="3600" b="1" baseline="-25000" dirty="0" smtClean="0"/>
          </a:p>
          <a:p>
            <a:pPr>
              <a:buNone/>
            </a:pPr>
            <a:endParaRPr lang="en-US" sz="3600" b="1" baseline="-25000" dirty="0" smtClean="0"/>
          </a:p>
          <a:p>
            <a:pPr>
              <a:buNone/>
            </a:pPr>
            <a:r>
              <a:rPr lang="en-US" sz="3600" b="1" dirty="0" smtClean="0"/>
              <a:t>                                    F</a:t>
            </a:r>
            <a:r>
              <a:rPr lang="en-US" sz="3600" b="1" baseline="-25000" dirty="0" smtClean="0"/>
              <a:t>1</a:t>
            </a:r>
          </a:p>
          <a:p>
            <a:pPr>
              <a:buNone/>
            </a:pPr>
            <a:r>
              <a:rPr lang="en-US" sz="3600" dirty="0" smtClean="0"/>
              <a:t>	When </a:t>
            </a:r>
            <a:r>
              <a:rPr lang="en-US" sz="3600" b="1" dirty="0" smtClean="0"/>
              <a:t>L</a:t>
            </a:r>
            <a:r>
              <a:rPr lang="en-US" sz="3600" b="1" baseline="-25000" dirty="0" smtClean="0"/>
              <a:t>1</a:t>
            </a:r>
            <a:r>
              <a:rPr lang="en-US" sz="3600" b="1" dirty="0" smtClean="0"/>
              <a:t>F</a:t>
            </a:r>
            <a:r>
              <a:rPr lang="en-US" sz="3600" b="1" baseline="-25000" dirty="0" smtClean="0"/>
              <a:t>1</a:t>
            </a:r>
            <a:r>
              <a:rPr lang="en-US" sz="3600" b="1" dirty="0" smtClean="0"/>
              <a:t> </a:t>
            </a:r>
            <a:r>
              <a:rPr lang="en-US" sz="3600" dirty="0" smtClean="0"/>
              <a:t>is held constant, increasing </a:t>
            </a:r>
            <a:r>
              <a:rPr lang="en-US" sz="3600" b="1" dirty="0" smtClean="0"/>
              <a:t>L</a:t>
            </a:r>
            <a:r>
              <a:rPr lang="en-US" sz="3600" b="1" baseline="-25000" dirty="0" smtClean="0"/>
              <a:t>2</a:t>
            </a:r>
            <a:r>
              <a:rPr lang="en-US" sz="3600" b="1" dirty="0" smtClean="0"/>
              <a:t> </a:t>
            </a:r>
            <a:r>
              <a:rPr lang="en-US" sz="3600" dirty="0" smtClean="0"/>
              <a:t>decreases </a:t>
            </a:r>
            <a:r>
              <a:rPr lang="en-US" sz="3600" b="1" dirty="0" smtClean="0"/>
              <a:t>F</a:t>
            </a:r>
            <a:r>
              <a:rPr lang="en-US" sz="3600" b="1" baseline="-25000" dirty="0" smtClean="0"/>
              <a:t>2</a:t>
            </a:r>
            <a:endParaRPr lang="en-US" sz="3600" b="1" dirty="0" smtClean="0"/>
          </a:p>
          <a:p>
            <a:pPr>
              <a:buNone/>
            </a:pPr>
            <a:endParaRPr lang="en-US" b="1" baseline="-25000" dirty="0" smtClean="0"/>
          </a:p>
          <a:p>
            <a:pPr>
              <a:buNone/>
            </a:pPr>
            <a:endParaRPr lang="en-US" sz="3600" dirty="0"/>
          </a:p>
        </p:txBody>
      </p:sp>
      <p:cxnSp>
        <p:nvCxnSpPr>
          <p:cNvPr id="4" name="Straight Connector 3"/>
          <p:cNvCxnSpPr/>
          <p:nvPr/>
        </p:nvCxnSpPr>
        <p:spPr>
          <a:xfrm>
            <a:off x="1905000" y="2667000"/>
            <a:ext cx="5105400"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038600" y="2667000"/>
            <a:ext cx="0" cy="20574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3" idx="0"/>
          </p:cNvCxnSpPr>
          <p:nvPr/>
        </p:nvCxnSpPr>
        <p:spPr>
          <a:xfrm flipV="1">
            <a:off x="7010400" y="1752600"/>
            <a:ext cx="0" cy="9144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1524000" y="2667000"/>
            <a:ext cx="762000" cy="457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rot="5400000">
            <a:off x="4305300" y="-38100"/>
            <a:ext cx="304800" cy="5105400"/>
          </a:xfrm>
          <a:prstGeom prst="leftBrace">
            <a:avLst/>
          </a:prstGeom>
          <a:ln w="254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flipV="1">
            <a:off x="2819400" y="1752600"/>
            <a:ext cx="304800" cy="2133600"/>
          </a:xfrm>
          <a:prstGeom prst="leftBrace">
            <a:avLst/>
          </a:prstGeom>
          <a:ln w="254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Triangle 8"/>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dirty="0" smtClean="0"/>
              <a:t>         Longer lever                   Shorter lever</a:t>
            </a:r>
          </a:p>
          <a:p>
            <a:pPr>
              <a:buNone/>
            </a:pPr>
            <a:endParaRPr lang="en-US" sz="2800" dirty="0" smtClean="0"/>
          </a:p>
          <a:p>
            <a:pPr>
              <a:buNone/>
            </a:pPr>
            <a:endParaRPr lang="en-US" sz="2800" dirty="0" smtClean="0"/>
          </a:p>
          <a:p>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Takes less power to block      Takes more power to block</a:t>
            </a:r>
          </a:p>
          <a:p>
            <a:pPr>
              <a:buNone/>
            </a:pPr>
            <a:endParaRPr lang="en-US" sz="2800" dirty="0" smtClean="0"/>
          </a:p>
        </p:txBody>
      </p:sp>
      <p:sp>
        <p:nvSpPr>
          <p:cNvPr id="21" name="Oval 20"/>
          <p:cNvSpPr/>
          <p:nvPr/>
        </p:nvSpPr>
        <p:spPr>
          <a:xfrm>
            <a:off x="1772135" y="2954893"/>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972325" flipV="1">
            <a:off x="1543535" y="3335893"/>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1431824">
            <a:off x="2059518" y="3375119"/>
            <a:ext cx="915372" cy="103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194798">
            <a:off x="1748427" y="4160139"/>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7672726">
            <a:off x="1274566" y="4208952"/>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8188146">
            <a:off x="897309" y="4657030"/>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4383203">
            <a:off x="2022764" y="4616853"/>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76601" y="30480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822182" flipV="1">
            <a:off x="3202875" y="3402918"/>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214466">
            <a:off x="3432968" y="4206490"/>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8612099">
            <a:off x="3057617" y="4176741"/>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7210917">
            <a:off x="2681183" y="4609534"/>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933902">
            <a:off x="3622964" y="4616852"/>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946842">
            <a:off x="2796100" y="3616000"/>
            <a:ext cx="417049" cy="133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a:off x="2677674" y="3418327"/>
            <a:ext cx="417049" cy="133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82134" y="2954894"/>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972325" flipV="1">
            <a:off x="5353534" y="3335894"/>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1431824">
            <a:off x="5869517" y="3375120"/>
            <a:ext cx="915372" cy="103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194798">
            <a:off x="5558426" y="4160140"/>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7672726">
            <a:off x="5084565" y="4208953"/>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8188146">
            <a:off x="4707308" y="4657031"/>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4383203">
            <a:off x="5832763" y="4616854"/>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86600" y="3048001"/>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822182" flipV="1">
            <a:off x="7012874" y="3402919"/>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214466">
            <a:off x="7242968" y="4206491"/>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8612099">
            <a:off x="6867616" y="4176742"/>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7210917">
            <a:off x="6491182" y="4609535"/>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2933902">
            <a:off x="7432963" y="4616853"/>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0307066">
            <a:off x="6563159" y="3500922"/>
            <a:ext cx="417049" cy="133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2904378">
            <a:off x="6172721" y="3460494"/>
            <a:ext cx="417049" cy="133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52"/>
          <p:cNvSpPr>
            <a:spLocks noGrp="1"/>
          </p:cNvSpPr>
          <p:nvPr>
            <p:ph type="title"/>
          </p:nvPr>
        </p:nvSpPr>
        <p:spPr/>
        <p:txBody>
          <a:bodyPr>
            <a:normAutofit/>
          </a:bodyPr>
          <a:lstStyle/>
          <a:p>
            <a:pPr algn="l"/>
            <a:r>
              <a:rPr lang="en-US" sz="4000" dirty="0" smtClean="0"/>
              <a:t>Blocking a punch</a:t>
            </a:r>
            <a:endParaRPr lang="en-US" sz="4000" dirty="0"/>
          </a:p>
        </p:txBody>
      </p:sp>
      <p:cxnSp>
        <p:nvCxnSpPr>
          <p:cNvPr id="54" name="Straight Arrow Connector 53"/>
          <p:cNvCxnSpPr/>
          <p:nvPr/>
        </p:nvCxnSpPr>
        <p:spPr>
          <a:xfrm flipH="1">
            <a:off x="2133600" y="2209800"/>
            <a:ext cx="457200" cy="10668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6" idx="3"/>
          </p:cNvCxnSpPr>
          <p:nvPr/>
        </p:nvCxnSpPr>
        <p:spPr>
          <a:xfrm>
            <a:off x="2667000" y="2209800"/>
            <a:ext cx="219199" cy="10668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096000" y="2209800"/>
            <a:ext cx="152400" cy="1143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867400" y="2209800"/>
            <a:ext cx="152401" cy="1143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52" name="Right Triangle 51"/>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r>
              <a:rPr lang="en-US" dirty="0" smtClean="0"/>
              <a:t> Fulcrum                                                            </a:t>
            </a:r>
            <a:r>
              <a:rPr lang="en-US" b="1" dirty="0" smtClean="0"/>
              <a:t>Force</a:t>
            </a:r>
          </a:p>
          <a:p>
            <a:pPr>
              <a:buNone/>
            </a:pPr>
            <a:endParaRPr lang="en-US" dirty="0" smtClean="0"/>
          </a:p>
          <a:p>
            <a:pPr>
              <a:buNone/>
            </a:pPr>
            <a:r>
              <a:rPr lang="en-US" dirty="0" smtClean="0"/>
              <a:t>	</a:t>
            </a:r>
            <a:r>
              <a:rPr lang="en-US" sz="4000" dirty="0" smtClean="0"/>
              <a:t>If the hand is held in place, it is difficult for the hand to hold the bat if a force is applied to the tip of the bat.</a:t>
            </a:r>
          </a:p>
        </p:txBody>
      </p:sp>
      <p:pic>
        <p:nvPicPr>
          <p:cNvPr id="2050" name="Picture 2" descr="C:\Users\wong\AppData\Local\Microsoft\Windows\Temporary Internet Files\Content.IE5\CU4CHP06\bat-156658_640[1].png"/>
          <p:cNvPicPr>
            <a:picLocks noChangeAspect="1" noChangeArrowheads="1"/>
          </p:cNvPicPr>
          <p:nvPr/>
        </p:nvPicPr>
        <p:blipFill>
          <a:blip r:embed="rId2" cstate="print"/>
          <a:srcRect/>
          <a:stretch>
            <a:fillRect/>
          </a:stretch>
        </p:blipFill>
        <p:spPr bwMode="auto">
          <a:xfrm rot="21338353">
            <a:off x="1105837" y="-279340"/>
            <a:ext cx="6807839" cy="3290290"/>
          </a:xfrm>
          <a:prstGeom prst="rect">
            <a:avLst/>
          </a:prstGeom>
          <a:noFill/>
        </p:spPr>
      </p:pic>
      <p:pic>
        <p:nvPicPr>
          <p:cNvPr id="2053" name="Picture 5" descr="C:\Users\wong\AppData\Local\Microsoft\Windows\Temporary Internet Files\Content.IE5\YA1ACY89\lgi01a201312152000[1].jpg"/>
          <p:cNvPicPr>
            <a:picLocks noChangeAspect="1" noChangeArrowheads="1"/>
          </p:cNvPicPr>
          <p:nvPr/>
        </p:nvPicPr>
        <p:blipFill>
          <a:blip r:embed="rId3" cstate="print"/>
          <a:srcRect/>
          <a:stretch>
            <a:fillRect/>
          </a:stretch>
        </p:blipFill>
        <p:spPr bwMode="auto">
          <a:xfrm>
            <a:off x="1143000" y="1175736"/>
            <a:ext cx="914401" cy="858144"/>
          </a:xfrm>
          <a:prstGeom prst="rect">
            <a:avLst/>
          </a:prstGeom>
          <a:noFill/>
        </p:spPr>
      </p:pic>
      <p:cxnSp>
        <p:nvCxnSpPr>
          <p:cNvPr id="9" name="Straight Arrow Connector 8"/>
          <p:cNvCxnSpPr/>
          <p:nvPr/>
        </p:nvCxnSpPr>
        <p:spPr>
          <a:xfrm flipV="1">
            <a:off x="990600" y="1752600"/>
            <a:ext cx="152400" cy="685800"/>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96200" y="1066800"/>
            <a:ext cx="0" cy="1371600"/>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A</a:t>
            </a:r>
            <a:endParaRPr lang="en-US" b="1" dirty="0"/>
          </a:p>
        </p:txBody>
      </p:sp>
      <p:sp>
        <p:nvSpPr>
          <p:cNvPr id="10" name="Text Placeholder 9"/>
          <p:cNvSpPr>
            <a:spLocks noGrp="1"/>
          </p:cNvSpPr>
          <p:nvPr>
            <p:ph type="body" idx="1"/>
          </p:nvPr>
        </p:nvSpPr>
        <p:spPr>
          <a:xfrm>
            <a:off x="457200" y="1535113"/>
            <a:ext cx="3352800" cy="639762"/>
          </a:xfrm>
        </p:spPr>
        <p:txBody>
          <a:bodyPr/>
          <a:lstStyle/>
          <a:p>
            <a:pPr algn="ctr"/>
            <a:r>
              <a:rPr lang="en-US" dirty="0" smtClean="0"/>
              <a:t>Weak overcoming strong</a:t>
            </a:r>
            <a:endParaRPr lang="en-US" dirty="0"/>
          </a:p>
        </p:txBody>
      </p:sp>
      <p:sp>
        <p:nvSpPr>
          <p:cNvPr id="3" name="Content Placeholder 2"/>
          <p:cNvSpPr>
            <a:spLocks noGrp="1"/>
          </p:cNvSpPr>
          <p:nvPr>
            <p:ph sz="half" idx="2"/>
          </p:nvPr>
        </p:nvSpPr>
        <p:spPr>
          <a:xfrm>
            <a:off x="457200" y="2174875"/>
            <a:ext cx="2895600" cy="3951288"/>
          </a:xfrm>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sz="2400" dirty="0" smtClean="0"/>
          </a:p>
          <a:p>
            <a:pPr>
              <a:buNone/>
            </a:pPr>
            <a:endParaRPr lang="en-US" sz="2400" dirty="0" smtClean="0"/>
          </a:p>
          <a:p>
            <a:pPr>
              <a:buNone/>
            </a:pPr>
            <a:endParaRPr lang="en-US" sz="2400" dirty="0" smtClean="0"/>
          </a:p>
        </p:txBody>
      </p:sp>
      <p:sp>
        <p:nvSpPr>
          <p:cNvPr id="11" name="Text Placeholder 10"/>
          <p:cNvSpPr>
            <a:spLocks noGrp="1"/>
          </p:cNvSpPr>
          <p:nvPr>
            <p:ph type="body" sz="quarter" idx="3"/>
          </p:nvPr>
        </p:nvSpPr>
        <p:spPr>
          <a:xfrm>
            <a:off x="4648200" y="1371600"/>
            <a:ext cx="4041775" cy="639762"/>
          </a:xfrm>
        </p:spPr>
        <p:txBody>
          <a:bodyPr/>
          <a:lstStyle/>
          <a:p>
            <a:pPr algn="ctr"/>
            <a:r>
              <a:rPr lang="en-US" dirty="0" smtClean="0"/>
              <a:t>Strong brutalizing weak</a:t>
            </a:r>
            <a:endParaRPr lang="en-US" dirty="0"/>
          </a:p>
        </p:txBody>
      </p:sp>
      <p:sp>
        <p:nvSpPr>
          <p:cNvPr id="12" name="Content Placeholder 11"/>
          <p:cNvSpPr>
            <a:spLocks noGrp="1"/>
          </p:cNvSpPr>
          <p:nvPr>
            <p:ph sz="quarter" idx="4"/>
          </p:nvPr>
        </p:nvSpPr>
        <p:spPr/>
        <p:txBody>
          <a:bodyPr/>
          <a:lstStyle/>
          <a:p>
            <a:pPr>
              <a:buNone/>
            </a:pPr>
            <a:r>
              <a:rPr lang="en-US" dirty="0" smtClean="0"/>
              <a:t>	</a:t>
            </a:r>
            <a:endParaRPr lang="en-US" dirty="0"/>
          </a:p>
        </p:txBody>
      </p:sp>
      <p:pic>
        <p:nvPicPr>
          <p:cNvPr id="5" name="Picture 4" descr="http://pre06.deviantart.net/ee1a/th/pre/i/2012/199/9/d/david_and_goliath___child_book_illustration_print_by_monsterful-d57qjf4.jpg"/>
          <p:cNvPicPr/>
          <p:nvPr/>
        </p:nvPicPr>
        <p:blipFill>
          <a:blip r:embed="rId2" cstate="print"/>
          <a:srcRect/>
          <a:stretch>
            <a:fillRect/>
          </a:stretch>
        </p:blipFill>
        <p:spPr bwMode="auto">
          <a:xfrm>
            <a:off x="990600" y="2514600"/>
            <a:ext cx="2057400" cy="2747678"/>
          </a:xfrm>
          <a:prstGeom prst="rect">
            <a:avLst/>
          </a:prstGeom>
          <a:noFill/>
          <a:ln w="9525">
            <a:noFill/>
            <a:miter lim="800000"/>
            <a:headEnd/>
            <a:tailEnd/>
          </a:ln>
        </p:spPr>
      </p:pic>
      <p:pic>
        <p:nvPicPr>
          <p:cNvPr id="6" name="Picture 5" descr="https://1tkmd.files.wordpress.com/2010/02/scannedimage0101.jpg"/>
          <p:cNvPicPr/>
          <p:nvPr/>
        </p:nvPicPr>
        <p:blipFill>
          <a:blip r:embed="rId3" cstate="print"/>
          <a:srcRect/>
          <a:stretch>
            <a:fillRect/>
          </a:stretch>
        </p:blipFill>
        <p:spPr bwMode="auto">
          <a:xfrm>
            <a:off x="5105400" y="2133600"/>
            <a:ext cx="3200400" cy="4038600"/>
          </a:xfrm>
          <a:prstGeom prst="rect">
            <a:avLst/>
          </a:prstGeom>
          <a:noFill/>
          <a:ln w="9525">
            <a:noFill/>
            <a:miter lim="800000"/>
            <a:headEnd/>
            <a:tailEnd/>
          </a:ln>
        </p:spPr>
      </p:pic>
      <p:sp>
        <p:nvSpPr>
          <p:cNvPr id="9" name="Right Triangle 8"/>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US" sz="4000" dirty="0" smtClean="0"/>
              <a:t>Getting out of a wrist grab</a:t>
            </a:r>
          </a:p>
          <a:p>
            <a:pPr>
              <a:buNone/>
            </a:pPr>
            <a:endParaRPr lang="en-US" sz="4000" dirty="0"/>
          </a:p>
        </p:txBody>
      </p:sp>
      <p:pic>
        <p:nvPicPr>
          <p:cNvPr id="73730" name="Picture 2" descr="http://www.aikido-health.com/images/aikido-double-wrist-grab2.jpg"/>
          <p:cNvPicPr>
            <a:picLocks noChangeAspect="1" noChangeArrowheads="1"/>
          </p:cNvPicPr>
          <p:nvPr/>
        </p:nvPicPr>
        <p:blipFill>
          <a:blip r:embed="rId2" cstate="print"/>
          <a:srcRect/>
          <a:stretch>
            <a:fillRect/>
          </a:stretch>
        </p:blipFill>
        <p:spPr bwMode="auto">
          <a:xfrm>
            <a:off x="1490869" y="1489586"/>
            <a:ext cx="5900531" cy="4377813"/>
          </a:xfrm>
          <a:prstGeom prst="rect">
            <a:avLst/>
          </a:prstGeom>
          <a:noFill/>
        </p:spPr>
      </p:pic>
      <p:cxnSp>
        <p:nvCxnSpPr>
          <p:cNvPr id="6" name="Straight Arrow Connector 5"/>
          <p:cNvCxnSpPr/>
          <p:nvPr/>
        </p:nvCxnSpPr>
        <p:spPr>
          <a:xfrm>
            <a:off x="5486400" y="3352800"/>
            <a:ext cx="533400" cy="76200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00600" y="2667000"/>
            <a:ext cx="1371600" cy="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Invisible but Everywhere: Vectors</a:t>
            </a:r>
            <a:endParaRPr lang="en-US" b="1" dirty="0"/>
          </a:p>
        </p:txBody>
      </p:sp>
      <p:sp>
        <p:nvSpPr>
          <p:cNvPr id="3" name="Content Placeholder 2"/>
          <p:cNvSpPr>
            <a:spLocks noGrp="1"/>
          </p:cNvSpPr>
          <p:nvPr>
            <p:ph idx="1"/>
          </p:nvPr>
        </p:nvSpPr>
        <p:spPr>
          <a:xfrm>
            <a:off x="0" y="1447800"/>
            <a:ext cx="5638800" cy="4953000"/>
          </a:xfrm>
        </p:spPr>
        <p:txBody>
          <a:bodyPr>
            <a:normAutofit fontScale="92500" lnSpcReduction="10000"/>
          </a:bodyPr>
          <a:lstStyle/>
          <a:p>
            <a:pPr>
              <a:buNone/>
            </a:pPr>
            <a:r>
              <a:rPr lang="en-US" b="1" dirty="0" smtClean="0"/>
              <a:t>	</a:t>
            </a:r>
            <a:r>
              <a:rPr lang="en-US" sz="3600" dirty="0" smtClean="0"/>
              <a:t>Balance is achieved only through </a:t>
            </a:r>
            <a:r>
              <a:rPr lang="en-US" sz="3600" b="1" i="1" dirty="0" smtClean="0"/>
              <a:t>correct body alignment</a:t>
            </a:r>
            <a:r>
              <a:rPr lang="en-US" sz="3600" dirty="0" smtClean="0"/>
              <a:t>. The feet, the legs, the trunk, the head are all important in creating and maintaining a balanced position. They are the vehicles of body force. </a:t>
            </a:r>
          </a:p>
          <a:p>
            <a:pPr>
              <a:buNone/>
            </a:pPr>
            <a:r>
              <a:rPr lang="en-US" sz="3600" dirty="0" smtClean="0"/>
              <a:t>	– Bruce Lee, The Tao of </a:t>
            </a:r>
            <a:r>
              <a:rPr lang="en-US" sz="3600" dirty="0" err="1" smtClean="0"/>
              <a:t>Jeet</a:t>
            </a:r>
            <a:r>
              <a:rPr lang="en-US" sz="3600" dirty="0" smtClean="0"/>
              <a:t> </a:t>
            </a:r>
            <a:r>
              <a:rPr lang="en-US" sz="3600" dirty="0" err="1" smtClean="0"/>
              <a:t>Kune</a:t>
            </a:r>
            <a:r>
              <a:rPr lang="en-US" sz="3600" dirty="0" smtClean="0"/>
              <a:t> Do</a:t>
            </a:r>
            <a:endParaRPr lang="en-US" sz="3600" dirty="0"/>
          </a:p>
        </p:txBody>
      </p:sp>
      <p:pic>
        <p:nvPicPr>
          <p:cNvPr id="24580" name="Picture 4" descr="http://static.comicvine.com/uploads/original/14/149524/4191625-7614473063-Chuck.jpg"/>
          <p:cNvPicPr>
            <a:picLocks noChangeAspect="1" noChangeArrowheads="1"/>
          </p:cNvPicPr>
          <p:nvPr/>
        </p:nvPicPr>
        <p:blipFill>
          <a:blip r:embed="rId2" cstate="print"/>
          <a:srcRect/>
          <a:stretch>
            <a:fillRect/>
          </a:stretch>
        </p:blipFill>
        <p:spPr bwMode="auto">
          <a:xfrm>
            <a:off x="5715000" y="1676400"/>
            <a:ext cx="2866760" cy="3862959"/>
          </a:xfrm>
          <a:prstGeom prst="rect">
            <a:avLst/>
          </a:prstGeom>
          <a:noFill/>
        </p:spPr>
      </p:pic>
      <p:sp>
        <p:nvSpPr>
          <p:cNvPr id="5" name="Right Triangle 4"/>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Why is correct alignment important</a:t>
            </a:r>
            <a:endParaRPr lang="en-US" sz="40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It increases speed by creating the smoothest movements</a:t>
            </a:r>
          </a:p>
          <a:p>
            <a:r>
              <a:rPr lang="en-US" dirty="0" smtClean="0"/>
              <a:t>It reduces wear and tear on our body because we don’t need to rely too much on raw muscle power to generate functional power</a:t>
            </a:r>
          </a:p>
          <a:p>
            <a:r>
              <a:rPr lang="en-US" dirty="0" smtClean="0"/>
              <a:t>It is eye pleasing. You may not be able to pinpoint exactly why and how, but when you see a bad dancer you know you see a bad dancer and most of the time it is because his body alignment is off – his body is not participating, only his arms and legs are swinging.</a:t>
            </a:r>
            <a:endParaRPr lang="en-US"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The sum of two vectors</a:t>
            </a:r>
            <a:endParaRPr lang="en-US" sz="4000" dirty="0"/>
          </a:p>
        </p:txBody>
      </p:sp>
      <p:sp>
        <p:nvSpPr>
          <p:cNvPr id="3" name="Content Placeholder 2"/>
          <p:cNvSpPr>
            <a:spLocks noGrp="1"/>
          </p:cNvSpPr>
          <p:nvPr>
            <p:ph idx="1"/>
          </p:nvPr>
        </p:nvSpPr>
        <p:spPr>
          <a:xfrm>
            <a:off x="457200" y="1447800"/>
            <a:ext cx="8229600" cy="4678363"/>
          </a:xfrm>
        </p:spPr>
        <p:txBody>
          <a:bodyPr>
            <a:normAutofit/>
          </a:bodyPr>
          <a:lstStyle/>
          <a:p>
            <a:pPr>
              <a:buNone/>
            </a:pPr>
            <a:r>
              <a:rPr lang="en-US" dirty="0" smtClean="0"/>
              <a:t>                                  </a:t>
            </a:r>
            <a:r>
              <a:rPr lang="en-US" dirty="0" smtClean="0">
                <a:sym typeface="Symbol"/>
              </a:rPr>
              <a:t></a:t>
            </a:r>
            <a:r>
              <a:rPr lang="en-US" dirty="0" smtClean="0"/>
              <a:t>    </a:t>
            </a:r>
            <a:r>
              <a:rPr lang="en-US" b="1" dirty="0" smtClean="0">
                <a:solidFill>
                  <a:srgbClr val="FFC000"/>
                </a:solidFill>
              </a:rPr>
              <a:t>F</a:t>
            </a:r>
            <a:r>
              <a:rPr lang="en-US" b="1" baseline="-25000" dirty="0" smtClean="0">
                <a:solidFill>
                  <a:srgbClr val="FFC000"/>
                </a:solidFill>
              </a:rPr>
              <a:t>2</a:t>
            </a:r>
            <a:r>
              <a:rPr lang="en-US" dirty="0" smtClean="0"/>
              <a:t> = Force 2</a:t>
            </a:r>
          </a:p>
          <a:p>
            <a:pPr>
              <a:buNone/>
            </a:pPr>
            <a:r>
              <a:rPr lang="en-US" dirty="0" smtClean="0"/>
              <a:t>                                                              </a:t>
            </a:r>
          </a:p>
          <a:p>
            <a:pPr>
              <a:buNone/>
            </a:pPr>
            <a:r>
              <a:rPr lang="en-US" b="1" dirty="0" smtClean="0">
                <a:solidFill>
                  <a:srgbClr val="FFC000"/>
                </a:solidFill>
              </a:rPr>
              <a:t>F</a:t>
            </a:r>
            <a:r>
              <a:rPr lang="en-US" b="1" baseline="-25000" dirty="0" smtClean="0">
                <a:solidFill>
                  <a:srgbClr val="FFC000"/>
                </a:solidFill>
              </a:rPr>
              <a:t>1</a:t>
            </a:r>
            <a:r>
              <a:rPr lang="en-US" dirty="0" smtClean="0">
                <a:solidFill>
                  <a:srgbClr val="FFC000"/>
                </a:solidFill>
              </a:rPr>
              <a:t> </a:t>
            </a:r>
            <a:r>
              <a:rPr lang="en-US" dirty="0" smtClean="0"/>
              <a:t>= Force 1                       </a:t>
            </a:r>
            <a:r>
              <a:rPr lang="en-US" b="1" dirty="0" smtClean="0">
                <a:solidFill>
                  <a:srgbClr val="C00000"/>
                </a:solidFill>
              </a:rPr>
              <a:t>F</a:t>
            </a:r>
            <a:r>
              <a:rPr lang="en-US" dirty="0" smtClean="0"/>
              <a:t> = Resultant Force</a:t>
            </a:r>
          </a:p>
          <a:p>
            <a:pPr>
              <a:buNone/>
            </a:pPr>
            <a:r>
              <a:rPr lang="en-US" dirty="0" smtClean="0">
                <a:sym typeface="Symbol"/>
              </a:rPr>
              <a:t>                        </a:t>
            </a:r>
            <a:endParaRPr lang="en-US" dirty="0" smtClean="0"/>
          </a:p>
          <a:p>
            <a:pPr>
              <a:buNone/>
            </a:pPr>
            <a:r>
              <a:rPr lang="en-US" b="1" dirty="0" smtClean="0"/>
              <a:t>                                           </a:t>
            </a:r>
            <a:endParaRPr lang="en-US" dirty="0" smtClean="0"/>
          </a:p>
          <a:p>
            <a:pPr>
              <a:buNone/>
            </a:pPr>
            <a:endParaRPr lang="en-US" dirty="0" smtClean="0"/>
          </a:p>
          <a:p>
            <a:pPr>
              <a:buNone/>
            </a:pPr>
            <a:r>
              <a:rPr lang="en-US" dirty="0" smtClean="0"/>
              <a:t>	|</a:t>
            </a:r>
            <a:r>
              <a:rPr lang="en-US" b="1" dirty="0" smtClean="0"/>
              <a:t>F</a:t>
            </a:r>
            <a:r>
              <a:rPr lang="en-US" dirty="0" smtClean="0"/>
              <a:t>|</a:t>
            </a:r>
            <a:r>
              <a:rPr lang="en-US" baseline="30000" dirty="0" smtClean="0"/>
              <a:t>2</a:t>
            </a:r>
            <a:r>
              <a:rPr lang="en-US" dirty="0" smtClean="0"/>
              <a:t> = |</a:t>
            </a:r>
            <a:r>
              <a:rPr lang="en-US" b="1" dirty="0" smtClean="0"/>
              <a:t>F</a:t>
            </a:r>
            <a:r>
              <a:rPr lang="en-US" b="1" baseline="-25000" dirty="0" smtClean="0"/>
              <a:t>1</a:t>
            </a:r>
            <a:r>
              <a:rPr lang="en-US" dirty="0" smtClean="0"/>
              <a:t>|</a:t>
            </a:r>
            <a:r>
              <a:rPr lang="en-US" baseline="30000" dirty="0" smtClean="0"/>
              <a:t>2</a:t>
            </a:r>
            <a:r>
              <a:rPr lang="en-US" dirty="0" smtClean="0"/>
              <a:t> + |</a:t>
            </a:r>
            <a:r>
              <a:rPr lang="en-US" b="1" dirty="0" smtClean="0"/>
              <a:t>F</a:t>
            </a:r>
            <a:r>
              <a:rPr lang="en-US" b="1" baseline="-25000" dirty="0" smtClean="0"/>
              <a:t>2</a:t>
            </a:r>
            <a:r>
              <a:rPr lang="en-US" dirty="0" smtClean="0"/>
              <a:t>|</a:t>
            </a:r>
            <a:r>
              <a:rPr lang="en-US" baseline="30000" dirty="0" smtClean="0"/>
              <a:t>2</a:t>
            </a:r>
            <a:r>
              <a:rPr lang="en-US" dirty="0" smtClean="0"/>
              <a:t> + 2|</a:t>
            </a:r>
            <a:r>
              <a:rPr lang="en-US" b="1" dirty="0" smtClean="0"/>
              <a:t>F</a:t>
            </a:r>
            <a:r>
              <a:rPr lang="en-US" b="1" baseline="-25000" dirty="0" smtClean="0"/>
              <a:t>1</a:t>
            </a:r>
            <a:r>
              <a:rPr lang="en-US" dirty="0" smtClean="0"/>
              <a:t>|</a:t>
            </a:r>
            <a:r>
              <a:rPr lang="en-US" dirty="0" smtClean="0">
                <a:sym typeface="Symbol"/>
              </a:rPr>
              <a:t></a:t>
            </a:r>
            <a:r>
              <a:rPr lang="en-US" dirty="0" smtClean="0"/>
              <a:t>|</a:t>
            </a:r>
            <a:r>
              <a:rPr lang="en-US" b="1" dirty="0" smtClean="0"/>
              <a:t>F</a:t>
            </a:r>
            <a:r>
              <a:rPr lang="en-US" b="1" baseline="-25000" dirty="0" smtClean="0"/>
              <a:t>2</a:t>
            </a:r>
            <a:r>
              <a:rPr lang="en-US" dirty="0" smtClean="0"/>
              <a:t>| </a:t>
            </a:r>
            <a:r>
              <a:rPr lang="en-US" dirty="0" err="1" smtClean="0"/>
              <a:t>cos</a:t>
            </a:r>
            <a:r>
              <a:rPr lang="en-US" dirty="0" smtClean="0"/>
              <a:t> </a:t>
            </a:r>
            <a:r>
              <a:rPr lang="en-US" dirty="0" smtClean="0">
                <a:sym typeface="Symbol"/>
              </a:rPr>
              <a:t></a:t>
            </a:r>
            <a:endParaRPr lang="en-US" dirty="0" smtClean="0"/>
          </a:p>
          <a:p>
            <a:pPr>
              <a:buNone/>
            </a:pPr>
            <a:endParaRPr lang="en-US" dirty="0"/>
          </a:p>
        </p:txBody>
      </p:sp>
      <p:cxnSp>
        <p:nvCxnSpPr>
          <p:cNvPr id="5" name="Straight Arrow Connector 4"/>
          <p:cNvCxnSpPr/>
          <p:nvPr/>
        </p:nvCxnSpPr>
        <p:spPr>
          <a:xfrm flipV="1">
            <a:off x="1981200" y="1981200"/>
            <a:ext cx="1295400" cy="1905000"/>
          </a:xfrm>
          <a:prstGeom prst="straightConnector1">
            <a:avLst/>
          </a:prstGeom>
          <a:ln w="381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57400" y="3886200"/>
            <a:ext cx="2438400" cy="0"/>
          </a:xfrm>
          <a:prstGeom prst="straightConnector1">
            <a:avLst/>
          </a:prstGeom>
          <a:ln w="381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1981200"/>
            <a:ext cx="2514600" cy="0"/>
          </a:xfrm>
          <a:prstGeom prst="straightConnector1">
            <a:avLst/>
          </a:prstGeom>
          <a:ln w="381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95800" y="1981200"/>
            <a:ext cx="1295400" cy="1905000"/>
          </a:xfrm>
          <a:prstGeom prst="straightConnector1">
            <a:avLst/>
          </a:prstGeom>
          <a:ln w="381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52800" y="1219200"/>
            <a:ext cx="457200" cy="68580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81200" y="1981200"/>
            <a:ext cx="3810000" cy="1905000"/>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Right Triangle 12"/>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3600" dirty="0" smtClean="0"/>
              <a:t>The magnitude of the resultant vector is a decreasing function of </a:t>
            </a:r>
            <a:r>
              <a:rPr lang="en-US" sz="3600" dirty="0" smtClean="0">
                <a:sym typeface="Symbol"/>
              </a:rPr>
              <a:t> from </a:t>
            </a:r>
            <a:r>
              <a:rPr lang="en-US" sz="3600" dirty="0" smtClean="0"/>
              <a:t>0</a:t>
            </a:r>
            <a:r>
              <a:rPr lang="en-US" sz="3600" baseline="30000" dirty="0" smtClean="0"/>
              <a:t>0</a:t>
            </a:r>
            <a:r>
              <a:rPr lang="en-US" sz="3600" dirty="0" smtClean="0">
                <a:sym typeface="Symbol"/>
              </a:rPr>
              <a:t> to </a:t>
            </a:r>
            <a:r>
              <a:rPr lang="en-US" sz="3600" dirty="0" smtClean="0"/>
              <a:t>180</a:t>
            </a:r>
            <a:r>
              <a:rPr lang="en-US" sz="3600" baseline="30000" dirty="0" smtClean="0"/>
              <a:t>0</a:t>
            </a:r>
            <a:r>
              <a:rPr lang="en-US" sz="3600" dirty="0" smtClean="0"/>
              <a:t> </a:t>
            </a:r>
          </a:p>
          <a:p>
            <a:r>
              <a:rPr lang="en-US" sz="3600" dirty="0" smtClean="0"/>
              <a:t>The maximum magnitude when </a:t>
            </a:r>
            <a:r>
              <a:rPr lang="en-US" sz="3600" dirty="0" smtClean="0">
                <a:sym typeface="Symbol"/>
              </a:rPr>
              <a:t> = </a:t>
            </a:r>
            <a:r>
              <a:rPr lang="en-US" sz="3600" dirty="0" smtClean="0"/>
              <a:t>0</a:t>
            </a:r>
            <a:r>
              <a:rPr lang="en-US" sz="3600" baseline="30000" dirty="0" smtClean="0"/>
              <a:t>0</a:t>
            </a:r>
            <a:r>
              <a:rPr lang="en-US" sz="3600" dirty="0" smtClean="0">
                <a:sym typeface="Symbol"/>
              </a:rPr>
              <a:t>: </a:t>
            </a:r>
          </a:p>
          <a:p>
            <a:pPr algn="ctr">
              <a:buNone/>
            </a:pPr>
            <a:r>
              <a:rPr lang="en-US" sz="3600" dirty="0" smtClean="0">
                <a:sym typeface="Symbol"/>
              </a:rPr>
              <a:t>	</a:t>
            </a:r>
            <a:r>
              <a:rPr lang="en-US" sz="3600" dirty="0" smtClean="0"/>
              <a:t>|</a:t>
            </a:r>
            <a:r>
              <a:rPr lang="en-US" sz="3600" b="1" dirty="0" smtClean="0"/>
              <a:t>F</a:t>
            </a:r>
            <a:r>
              <a:rPr lang="en-US" sz="3600" dirty="0" smtClean="0"/>
              <a:t>| = |</a:t>
            </a:r>
            <a:r>
              <a:rPr lang="en-US" sz="3600" b="1" dirty="0" smtClean="0"/>
              <a:t>F</a:t>
            </a:r>
            <a:r>
              <a:rPr lang="en-US" sz="3600" b="1" baseline="-25000" dirty="0" smtClean="0"/>
              <a:t>1</a:t>
            </a:r>
            <a:r>
              <a:rPr lang="en-US" sz="3600" dirty="0" smtClean="0"/>
              <a:t>| + |</a:t>
            </a:r>
            <a:r>
              <a:rPr lang="en-US" sz="3600" b="1" dirty="0" smtClean="0"/>
              <a:t>F</a:t>
            </a:r>
            <a:r>
              <a:rPr lang="en-US" sz="3600" b="1" baseline="-25000" dirty="0" smtClean="0"/>
              <a:t>2</a:t>
            </a:r>
            <a:r>
              <a:rPr lang="en-US" sz="3600" dirty="0" smtClean="0"/>
              <a:t>|</a:t>
            </a:r>
          </a:p>
          <a:p>
            <a:r>
              <a:rPr lang="en-US" sz="3600" dirty="0" smtClean="0"/>
              <a:t>The minimum magnitude when </a:t>
            </a:r>
            <a:r>
              <a:rPr lang="en-US" sz="3600" dirty="0" smtClean="0">
                <a:sym typeface="Symbol"/>
              </a:rPr>
              <a:t> = 18</a:t>
            </a:r>
            <a:r>
              <a:rPr lang="en-US" sz="3600" dirty="0" smtClean="0"/>
              <a:t>0</a:t>
            </a:r>
            <a:r>
              <a:rPr lang="en-US" sz="3600" baseline="30000" dirty="0" smtClean="0"/>
              <a:t>0</a:t>
            </a:r>
            <a:r>
              <a:rPr lang="en-US" sz="3600" dirty="0" smtClean="0">
                <a:sym typeface="Symbol"/>
              </a:rPr>
              <a:t>: </a:t>
            </a:r>
          </a:p>
          <a:p>
            <a:pPr algn="ctr">
              <a:buNone/>
            </a:pPr>
            <a:r>
              <a:rPr lang="en-US" sz="3600" dirty="0" smtClean="0"/>
              <a:t>|</a:t>
            </a:r>
            <a:r>
              <a:rPr lang="en-US" sz="3600" b="1" dirty="0" smtClean="0"/>
              <a:t>F</a:t>
            </a:r>
            <a:r>
              <a:rPr lang="en-US" sz="3600" dirty="0" smtClean="0"/>
              <a:t>| = ||</a:t>
            </a:r>
            <a:r>
              <a:rPr lang="en-US" sz="3600" b="1" dirty="0" smtClean="0"/>
              <a:t>F</a:t>
            </a:r>
            <a:r>
              <a:rPr lang="en-US" sz="3600" b="1" baseline="-25000" dirty="0" smtClean="0"/>
              <a:t>1</a:t>
            </a:r>
            <a:r>
              <a:rPr lang="en-US" sz="3600" dirty="0" smtClean="0"/>
              <a:t>| – |</a:t>
            </a:r>
            <a:r>
              <a:rPr lang="en-US" sz="3600" b="1" dirty="0" smtClean="0"/>
              <a:t>F</a:t>
            </a:r>
            <a:r>
              <a:rPr lang="en-US" sz="3600" b="1" baseline="-25000" dirty="0" smtClean="0"/>
              <a:t>2</a:t>
            </a:r>
            <a:r>
              <a:rPr lang="en-US" sz="3600" dirty="0" smtClean="0"/>
              <a:t>||</a:t>
            </a:r>
            <a:r>
              <a:rPr lang="en-US" sz="3600" dirty="0" smtClean="0">
                <a:sym typeface="Symbol"/>
              </a:rPr>
              <a:t>	</a:t>
            </a:r>
            <a:endParaRPr lang="en-US" sz="3600" dirty="0" smtClean="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lead hand punch</a:t>
            </a:r>
            <a:endParaRPr lang="en-US" dirty="0"/>
          </a:p>
        </p:txBody>
      </p:sp>
      <p:sp>
        <p:nvSpPr>
          <p:cNvPr id="5" name="TextBox 4"/>
          <p:cNvSpPr txBox="1"/>
          <p:nvPr/>
        </p:nvSpPr>
        <p:spPr>
          <a:xfrm>
            <a:off x="609600" y="2362200"/>
            <a:ext cx="2667000" cy="2862322"/>
          </a:xfrm>
          <a:prstGeom prst="rect">
            <a:avLst/>
          </a:prstGeom>
          <a:noFill/>
        </p:spPr>
        <p:txBody>
          <a:bodyPr wrap="square" rtlCol="0">
            <a:spAutoFit/>
          </a:bodyPr>
          <a:lstStyle/>
          <a:p>
            <a:r>
              <a:rPr lang="en-US" sz="3600" dirty="0" smtClean="0"/>
              <a:t>A tree log can “punch” you simply by falling down</a:t>
            </a:r>
            <a:endParaRPr lang="en-US" sz="3600" dirty="0"/>
          </a:p>
        </p:txBody>
      </p:sp>
      <p:pic>
        <p:nvPicPr>
          <p:cNvPr id="6" name="Picture 1" descr="C:\Users\wong\AppData\Local\Microsoft\Windows\Temporary Internet Files\Content.IE5\8X5FI5SI\Doh[1].jpg"/>
          <p:cNvPicPr>
            <a:picLocks noChangeAspect="1" noChangeArrowheads="1"/>
          </p:cNvPicPr>
          <p:nvPr/>
        </p:nvPicPr>
        <p:blipFill>
          <a:blip r:embed="rId2" cstate="print"/>
          <a:srcRect/>
          <a:stretch>
            <a:fillRect/>
          </a:stretch>
        </p:blipFill>
        <p:spPr bwMode="auto">
          <a:xfrm>
            <a:off x="5410200" y="2057400"/>
            <a:ext cx="2286000" cy="3238502"/>
          </a:xfrm>
          <a:prstGeom prst="rect">
            <a:avLst/>
          </a:prstGeom>
          <a:noFill/>
          <a:effectLst>
            <a:outerShdw sx="1000" sy="1000" algn="ctr" rotWithShape="0">
              <a:srgbClr val="000000"/>
            </a:outerShdw>
          </a:effectLst>
        </p:spPr>
      </p:pic>
      <p:sp>
        <p:nvSpPr>
          <p:cNvPr id="7" name="Rounded Rectangle 6"/>
          <p:cNvSpPr/>
          <p:nvPr/>
        </p:nvSpPr>
        <p:spPr>
          <a:xfrm rot="1892598">
            <a:off x="4335862" y="1375549"/>
            <a:ext cx="504605" cy="3969181"/>
          </a:xfrm>
          <a:prstGeom prst="round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791200" y="1828800"/>
            <a:ext cx="8382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ight Triangle 8"/>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dirty="0" smtClean="0"/>
              <a:t>What does that have to do with a lead hand punch?</a:t>
            </a:r>
            <a:endParaRPr lang="en-US" dirty="0"/>
          </a:p>
        </p:txBody>
      </p:sp>
      <p:pic>
        <p:nvPicPr>
          <p:cNvPr id="4" name="Content Placeholder 3" descr="http://www.mmagearshop.org/wp-content/uploads/2012/09/jab_anatomy-2.jpg"/>
          <p:cNvPicPr>
            <a:picLocks noGrp="1"/>
          </p:cNvPicPr>
          <p:nvPr>
            <p:ph idx="1"/>
          </p:nvPr>
        </p:nvPicPr>
        <p:blipFill>
          <a:blip r:embed="rId2" cstate="print"/>
          <a:srcRect/>
          <a:stretch>
            <a:fillRect/>
          </a:stretch>
        </p:blipFill>
        <p:spPr bwMode="auto">
          <a:xfrm>
            <a:off x="1524000" y="1524000"/>
            <a:ext cx="5562600" cy="4648200"/>
          </a:xfrm>
          <a:prstGeom prst="rect">
            <a:avLst/>
          </a:prstGeom>
          <a:noFill/>
          <a:ln w="9525">
            <a:noFill/>
            <a:miter lim="800000"/>
            <a:headEnd/>
            <a:tailEnd/>
          </a:ln>
        </p:spPr>
      </p:pic>
      <p:sp>
        <p:nvSpPr>
          <p:cNvPr id="5" name="Right Triangle 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magearshop.org/wp-content/uploads/2012/09/jab_anatomy-2.jpg"/>
          <p:cNvPicPr>
            <a:picLocks noGrp="1"/>
          </p:cNvPicPr>
          <p:nvPr>
            <p:ph idx="1"/>
          </p:nvPr>
        </p:nvPicPr>
        <p:blipFill>
          <a:blip r:embed="rId3" cstate="print"/>
          <a:srcRect/>
          <a:stretch>
            <a:fillRect/>
          </a:stretch>
        </p:blipFill>
        <p:spPr bwMode="auto">
          <a:xfrm>
            <a:off x="762000" y="1828800"/>
            <a:ext cx="4953000" cy="4038599"/>
          </a:xfrm>
          <a:prstGeom prst="rect">
            <a:avLst/>
          </a:prstGeom>
          <a:noFill/>
          <a:ln w="9525">
            <a:noFill/>
            <a:miter lim="800000"/>
            <a:headEnd/>
            <a:tailEnd/>
          </a:ln>
        </p:spPr>
      </p:pic>
      <p:cxnSp>
        <p:nvCxnSpPr>
          <p:cNvPr id="5" name="Straight Connector 4"/>
          <p:cNvCxnSpPr/>
          <p:nvPr/>
        </p:nvCxnSpPr>
        <p:spPr>
          <a:xfrm flipH="1">
            <a:off x="1676400" y="2667000"/>
            <a:ext cx="1828800" cy="297180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505200" y="1981200"/>
            <a:ext cx="4572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2667000"/>
            <a:ext cx="16002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05200" y="2667000"/>
            <a:ext cx="12192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2667000"/>
            <a:ext cx="7620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8433" name="Picture 1" descr="C:\Users\wong\AppData\Local\Microsoft\Windows\Temporary Internet Files\Content.IE5\8X5FI5SI\Doh[1].jpg"/>
          <p:cNvPicPr>
            <a:picLocks noChangeAspect="1" noChangeArrowheads="1"/>
          </p:cNvPicPr>
          <p:nvPr/>
        </p:nvPicPr>
        <p:blipFill>
          <a:blip r:embed="rId4" cstate="print"/>
          <a:srcRect/>
          <a:stretch>
            <a:fillRect/>
          </a:stretch>
        </p:blipFill>
        <p:spPr bwMode="auto">
          <a:xfrm>
            <a:off x="7010400" y="3124200"/>
            <a:ext cx="1775010" cy="2514599"/>
          </a:xfrm>
          <a:prstGeom prst="rect">
            <a:avLst/>
          </a:prstGeom>
          <a:noFill/>
          <a:effectLst>
            <a:outerShdw sx="1000" sy="1000" algn="ctr" rotWithShape="0">
              <a:srgbClr val="000000"/>
            </a:outerShdw>
          </a:effectLst>
        </p:spPr>
      </p:pic>
      <p:sp>
        <p:nvSpPr>
          <p:cNvPr id="13" name="Rounded Rectangle 12"/>
          <p:cNvSpPr/>
          <p:nvPr/>
        </p:nvSpPr>
        <p:spPr>
          <a:xfrm rot="1892598">
            <a:off x="6280853" y="2592184"/>
            <a:ext cx="304800" cy="3123319"/>
          </a:xfrm>
          <a:prstGeom prst="roundRect">
            <a:avLst/>
          </a:prstGeom>
          <a:blipFill dpi="0" rotWithShape="1">
            <a:blip r:embed="rId5"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7239000" y="2895600"/>
            <a:ext cx="68580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600200" y="5562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19400" y="35814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29000" y="2590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p:txBody>
          <a:bodyPr/>
          <a:lstStyle/>
          <a:p>
            <a:pPr algn="l"/>
            <a:r>
              <a:rPr lang="en-US" dirty="0" smtClean="0"/>
              <a:t>Your body is like a falling tree log</a:t>
            </a:r>
            <a:endParaRPr lang="en-US" dirty="0"/>
          </a:p>
        </p:txBody>
      </p:sp>
      <p:sp>
        <p:nvSpPr>
          <p:cNvPr id="20" name="Right Triangle 19"/>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4000" dirty="0" smtClean="0"/>
              <a:t>A master at work</a:t>
            </a:r>
            <a:endParaRPr lang="en-US" sz="4000" dirty="0"/>
          </a:p>
        </p:txBody>
      </p:sp>
      <p:pic>
        <p:nvPicPr>
          <p:cNvPr id="4" name="Content Placeholder 3" descr="Manny Pacquiao will be wearing $2.25 million shorts for Mayweather fight"/>
          <p:cNvPicPr>
            <a:picLocks noGrp="1"/>
          </p:cNvPicPr>
          <p:nvPr>
            <p:ph idx="1"/>
          </p:nvPr>
        </p:nvPicPr>
        <p:blipFill>
          <a:blip r:embed="rId2" cstate="print"/>
          <a:stretch>
            <a:fillRect/>
          </a:stretch>
        </p:blipFill>
        <p:spPr bwMode="auto">
          <a:xfrm>
            <a:off x="1238250" y="1640681"/>
            <a:ext cx="6667500" cy="4445000"/>
          </a:xfrm>
          <a:prstGeom prst="rect">
            <a:avLst/>
          </a:prstGeom>
          <a:noFill/>
          <a:ln w="9525">
            <a:noFill/>
            <a:miter lim="800000"/>
            <a:headEnd/>
            <a:tailEnd/>
          </a:ln>
        </p:spPr>
      </p:pic>
      <p:cxnSp>
        <p:nvCxnSpPr>
          <p:cNvPr id="6" name="Straight Connector 5"/>
          <p:cNvCxnSpPr/>
          <p:nvPr/>
        </p:nvCxnSpPr>
        <p:spPr>
          <a:xfrm flipH="1" flipV="1">
            <a:off x="5029200" y="2971800"/>
            <a:ext cx="1828800" cy="274320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343400" y="1981200"/>
            <a:ext cx="685800" cy="990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657600" y="2667000"/>
            <a:ext cx="1371600" cy="304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114800" y="2971800"/>
            <a:ext cx="9144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971800" y="2514600"/>
            <a:ext cx="6858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781800" y="5638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5000" y="4038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53000" y="2895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Bruce Lee’s body alignment</a:t>
            </a:r>
            <a:endParaRPr lang="en-US" dirty="0"/>
          </a:p>
        </p:txBody>
      </p:sp>
      <p:pic>
        <p:nvPicPr>
          <p:cNvPr id="4" name="Picture 2" descr="http://1.images.spike.com/images/massives/2011/brucelee3CC.jpg?quality=0.91"/>
          <p:cNvPicPr>
            <a:picLocks noChangeAspect="1" noChangeArrowheads="1"/>
          </p:cNvPicPr>
          <p:nvPr/>
        </p:nvPicPr>
        <p:blipFill>
          <a:blip r:embed="rId2" cstate="print"/>
          <a:srcRect/>
          <a:stretch>
            <a:fillRect/>
          </a:stretch>
        </p:blipFill>
        <p:spPr bwMode="auto">
          <a:xfrm>
            <a:off x="2819400" y="1371600"/>
            <a:ext cx="3581400" cy="4775200"/>
          </a:xfrm>
          <a:prstGeom prst="rect">
            <a:avLst/>
          </a:prstGeom>
          <a:noFill/>
        </p:spPr>
      </p:pic>
      <p:cxnSp>
        <p:nvCxnSpPr>
          <p:cNvPr id="5" name="Straight Connector 4"/>
          <p:cNvCxnSpPr/>
          <p:nvPr/>
        </p:nvCxnSpPr>
        <p:spPr>
          <a:xfrm flipV="1">
            <a:off x="2971800" y="2565400"/>
            <a:ext cx="2667000" cy="3276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49682" y="2689318"/>
            <a:ext cx="1546318" cy="317808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181600" y="4038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19800" y="5765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86400" y="25654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19600" y="3937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95600" y="5765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5800" y="2667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B</a:t>
            </a:r>
            <a:endParaRPr lang="en-US" b="1" dirty="0"/>
          </a:p>
        </p:txBody>
      </p:sp>
      <p:sp>
        <p:nvSpPr>
          <p:cNvPr id="6" name="Text Placeholder 5"/>
          <p:cNvSpPr>
            <a:spLocks noGrp="1"/>
          </p:cNvSpPr>
          <p:nvPr>
            <p:ph type="body" idx="1"/>
          </p:nvPr>
        </p:nvSpPr>
        <p:spPr/>
        <p:txBody>
          <a:bodyPr/>
          <a:lstStyle/>
          <a:p>
            <a:r>
              <a:rPr lang="en-US" dirty="0" smtClean="0"/>
              <a:t>Weak overcoming strong</a:t>
            </a:r>
            <a:endParaRPr lang="en-US" dirty="0"/>
          </a:p>
        </p:txBody>
      </p:sp>
      <p:sp>
        <p:nvSpPr>
          <p:cNvPr id="3" name="Content Placeholder 2"/>
          <p:cNvSpPr>
            <a:spLocks noGrp="1"/>
          </p:cNvSpPr>
          <p:nvPr>
            <p:ph sz="half" idx="2"/>
          </p:nvPr>
        </p:nvSpPr>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sz="2000" dirty="0" smtClean="0"/>
          </a:p>
          <a:p>
            <a:pPr>
              <a:buNone/>
            </a:pPr>
            <a:r>
              <a:rPr lang="en-US" sz="2000" dirty="0"/>
              <a:t> </a:t>
            </a:r>
            <a:r>
              <a:rPr lang="en-US" sz="2000" dirty="0" smtClean="0"/>
              <a:t>           </a:t>
            </a:r>
            <a:r>
              <a:rPr lang="en-US" sz="1800" dirty="0" smtClean="0"/>
              <a:t>Archimedes’ Lever</a:t>
            </a:r>
          </a:p>
          <a:p>
            <a:pPr>
              <a:buNone/>
            </a:pPr>
            <a:endParaRPr lang="en-US" dirty="0"/>
          </a:p>
          <a:p>
            <a:pPr>
              <a:buNone/>
            </a:pPr>
            <a:endParaRPr lang="en-US" sz="2400" dirty="0" smtClean="0"/>
          </a:p>
          <a:p>
            <a:pPr>
              <a:buNone/>
            </a:pPr>
            <a:endParaRPr lang="en-US" sz="2400" dirty="0" smtClean="0"/>
          </a:p>
          <a:p>
            <a:pPr>
              <a:buNone/>
            </a:pPr>
            <a:endParaRPr lang="en-US" dirty="0"/>
          </a:p>
        </p:txBody>
      </p:sp>
      <p:sp>
        <p:nvSpPr>
          <p:cNvPr id="7" name="Text Placeholder 6"/>
          <p:cNvSpPr>
            <a:spLocks noGrp="1"/>
          </p:cNvSpPr>
          <p:nvPr>
            <p:ph type="body" sz="quarter" idx="3"/>
          </p:nvPr>
        </p:nvSpPr>
        <p:spPr>
          <a:xfrm>
            <a:off x="4648200" y="1295400"/>
            <a:ext cx="4041775" cy="639762"/>
          </a:xfrm>
        </p:spPr>
        <p:txBody>
          <a:bodyPr/>
          <a:lstStyle/>
          <a:p>
            <a:r>
              <a:rPr lang="en-US" dirty="0" smtClean="0"/>
              <a:t>Strong brutalizing weak</a:t>
            </a:r>
            <a:endParaRPr lang="en-US" dirty="0"/>
          </a:p>
        </p:txBody>
      </p:sp>
      <p:sp>
        <p:nvSpPr>
          <p:cNvPr id="8" name="Content Placeholder 7"/>
          <p:cNvSpPr>
            <a:spLocks noGrp="1"/>
          </p:cNvSpPr>
          <p:nvPr>
            <p:ph sz="quarter" idx="4"/>
          </p:nvPr>
        </p:nvSpPr>
        <p:spPr/>
        <p:txBody>
          <a:bodyPr/>
          <a:lstStyle/>
          <a:p>
            <a:endParaRPr lang="en-US"/>
          </a:p>
        </p:txBody>
      </p:sp>
      <p:pic>
        <p:nvPicPr>
          <p:cNvPr id="4" name="Picture 3" descr="http://bobchoat.files.wordpress.com/2014/04/archimedes-resized-600.jpg"/>
          <p:cNvPicPr/>
          <p:nvPr/>
        </p:nvPicPr>
        <p:blipFill>
          <a:blip r:embed="rId2" cstate="print"/>
          <a:srcRect/>
          <a:stretch>
            <a:fillRect/>
          </a:stretch>
        </p:blipFill>
        <p:spPr bwMode="auto">
          <a:xfrm>
            <a:off x="685800" y="2590800"/>
            <a:ext cx="2819400" cy="1467340"/>
          </a:xfrm>
          <a:prstGeom prst="rect">
            <a:avLst/>
          </a:prstGeom>
          <a:noFill/>
          <a:ln w="9525">
            <a:noFill/>
            <a:miter lim="800000"/>
            <a:headEnd/>
            <a:tailEnd/>
          </a:ln>
        </p:spPr>
      </p:pic>
      <p:pic>
        <p:nvPicPr>
          <p:cNvPr id="5" name="Picture 4" descr="http://www.fedupusa.org/wp-content/uploads/2013/06/Wall-Street-Leverage.jpg"/>
          <p:cNvPicPr/>
          <p:nvPr/>
        </p:nvPicPr>
        <p:blipFill>
          <a:blip r:embed="rId3" cstate="print"/>
          <a:srcRect/>
          <a:stretch>
            <a:fillRect/>
          </a:stretch>
        </p:blipFill>
        <p:spPr bwMode="auto">
          <a:xfrm>
            <a:off x="3886200" y="2133600"/>
            <a:ext cx="4876800" cy="4267200"/>
          </a:xfrm>
          <a:prstGeom prst="rect">
            <a:avLst/>
          </a:prstGeom>
          <a:noFill/>
          <a:ln w="9525">
            <a:noFill/>
            <a:miter lim="800000"/>
            <a:headEnd/>
            <a:tailEnd/>
          </a:ln>
        </p:spPr>
      </p:pic>
      <p:sp>
        <p:nvSpPr>
          <p:cNvPr id="9" name="Right Triangle 8"/>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l"/>
            <a:r>
              <a:rPr lang="en-US" sz="4000" dirty="0" smtClean="0"/>
              <a:t>Chinese art Xing Yi</a:t>
            </a:r>
            <a:endParaRPr lang="en-US" sz="4000" dirty="0"/>
          </a:p>
        </p:txBody>
      </p:sp>
      <p:sp>
        <p:nvSpPr>
          <p:cNvPr id="5" name="Content Placeholder 4"/>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sz="2400" dirty="0" smtClean="0"/>
              <a:t>“Three Body Post” in the Chinese Art Xing Yi</a:t>
            </a:r>
            <a:endParaRPr lang="en-US" sz="2400" dirty="0"/>
          </a:p>
        </p:txBody>
      </p:sp>
      <p:pic>
        <p:nvPicPr>
          <p:cNvPr id="6" name="Content Placeholder 3" descr="http://www.xingyi-song.com/NewsFile/200741193419905.jpg"/>
          <p:cNvPicPr>
            <a:picLocks/>
          </p:cNvPicPr>
          <p:nvPr/>
        </p:nvPicPr>
        <p:blipFill>
          <a:blip r:embed="rId2" cstate="print"/>
          <a:srcRect/>
          <a:stretch>
            <a:fillRect/>
          </a:stretch>
        </p:blipFill>
        <p:spPr bwMode="auto">
          <a:xfrm>
            <a:off x="1676400" y="1295400"/>
            <a:ext cx="5715000" cy="4038600"/>
          </a:xfrm>
          <a:prstGeom prst="rect">
            <a:avLst/>
          </a:prstGeom>
          <a:noFill/>
          <a:ln w="9525">
            <a:noFill/>
            <a:miter lim="800000"/>
            <a:headEnd/>
            <a:tailEnd/>
          </a:ln>
        </p:spPr>
      </p:pic>
      <p:cxnSp>
        <p:nvCxnSpPr>
          <p:cNvPr id="8" name="Straight Connector 7"/>
          <p:cNvCxnSpPr>
            <a:stCxn id="15" idx="3"/>
            <a:endCxn id="16" idx="3"/>
          </p:cNvCxnSpPr>
          <p:nvPr/>
        </p:nvCxnSpPr>
        <p:spPr>
          <a:xfrm flipV="1">
            <a:off x="3375118" y="3787682"/>
            <a:ext cx="381000" cy="129540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0"/>
            <a:endCxn id="14" idx="3"/>
          </p:cNvCxnSpPr>
          <p:nvPr/>
        </p:nvCxnSpPr>
        <p:spPr>
          <a:xfrm flipV="1">
            <a:off x="3810000" y="2720882"/>
            <a:ext cx="403318" cy="93671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1910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338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20000"/>
          </a:bodyPr>
          <a:lstStyle/>
          <a:p>
            <a:pPr>
              <a:buNone/>
            </a:pPr>
            <a:r>
              <a:rPr lang="en-US" dirty="0" smtClean="0"/>
              <a:t>Observations:</a:t>
            </a:r>
          </a:p>
          <a:p>
            <a:r>
              <a:rPr lang="en-US" dirty="0" smtClean="0"/>
              <a:t>A straight line (pretty straight, anyway) goes through the back foot, the back hip, and the front shoulder.</a:t>
            </a:r>
          </a:p>
          <a:p>
            <a:r>
              <a:rPr lang="en-US" dirty="0" smtClean="0"/>
              <a:t>The back leg’s pushing power is fully utilized this way. This force combined with the body’s downward / forward movement caused by gravity generates a forward force in the shoulder. This force can cause some damage to the opponent all by itself (the falling tree log effect).</a:t>
            </a:r>
          </a:p>
          <a:p>
            <a:r>
              <a:rPr lang="en-US" dirty="0" smtClean="0"/>
              <a:t>Now add to this force the force of straightening your arm, and you have a lead hand punch that incorporates several parts of your body into one powerful strike.</a:t>
            </a:r>
            <a:endParaRPr lang="en-US"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Kicking with your arm</a:t>
            </a:r>
            <a:endParaRPr lang="en-US" sz="4000" dirty="0"/>
          </a:p>
        </p:txBody>
      </p:sp>
      <p:sp>
        <p:nvSpPr>
          <p:cNvPr id="3" name="Content Placeholder 2"/>
          <p:cNvSpPr>
            <a:spLocks noGrp="1"/>
          </p:cNvSpPr>
          <p:nvPr>
            <p:ph idx="1"/>
          </p:nvPr>
        </p:nvSpPr>
        <p:spPr>
          <a:xfrm>
            <a:off x="457200" y="1295400"/>
            <a:ext cx="8229600" cy="4830763"/>
          </a:xfrm>
        </p:spPr>
        <p:txBody>
          <a:bodyPr/>
          <a:lstStyle/>
          <a:p>
            <a:pPr>
              <a:buNone/>
            </a:pPr>
            <a:r>
              <a:rPr lang="en-US" dirty="0" smtClean="0">
                <a:solidFill>
                  <a:srgbClr val="7030A0"/>
                </a:solidFill>
              </a:rPr>
              <a:t>Bruce Lee’s Six Inch Punch video</a:t>
            </a:r>
          </a:p>
          <a:p>
            <a:pPr>
              <a:buNone/>
            </a:pPr>
            <a:r>
              <a:rPr lang="en-US" dirty="0" smtClean="0"/>
              <a:t>	Pay attention to his body alignment, the straight line that passes through foot, hip, and shoulder.</a:t>
            </a:r>
          </a:p>
        </p:txBody>
      </p:sp>
      <p:pic>
        <p:nvPicPr>
          <p:cNvPr id="4" name="Bruce Lee Rare Video - Six inch punch.mp4">
            <a:hlinkClick r:id="" action="ppaction://media"/>
          </p:cNvPr>
          <p:cNvPicPr>
            <a:picLocks noRot="1" noChangeAspect="1"/>
          </p:cNvPicPr>
          <p:nvPr>
            <a:videoFile r:link="rId1"/>
          </p:nvPr>
        </p:nvPicPr>
        <p:blipFill>
          <a:blip r:embed="rId3" cstate="print"/>
          <a:stretch>
            <a:fillRect/>
          </a:stretch>
        </p:blipFill>
        <p:spPr>
          <a:xfrm>
            <a:off x="2514600" y="2990850"/>
            <a:ext cx="4648200" cy="3486150"/>
          </a:xfrm>
          <a:prstGeom prst="rect">
            <a:avLst/>
          </a:prstGeom>
        </p:spPr>
      </p:pic>
      <p:sp>
        <p:nvSpPr>
          <p:cNvPr id="5" name="Right Triangle 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600" dirty="0" smtClean="0"/>
              <a:t>Math we can do</a:t>
            </a:r>
            <a:endParaRPr lang="en-US" sz="3600" dirty="0"/>
          </a:p>
        </p:txBody>
      </p:sp>
      <p:sp>
        <p:nvSpPr>
          <p:cNvPr id="3" name="Content Placeholder 2"/>
          <p:cNvSpPr>
            <a:spLocks noGrp="1"/>
          </p:cNvSpPr>
          <p:nvPr>
            <p:ph idx="1"/>
          </p:nvPr>
        </p:nvSpPr>
        <p:spPr>
          <a:xfrm>
            <a:off x="457200" y="1295400"/>
            <a:ext cx="5791200" cy="4830763"/>
          </a:xfrm>
        </p:spPr>
        <p:txBody>
          <a:bodyPr>
            <a:normAutofit fontScale="92500" lnSpcReduction="10000"/>
          </a:bodyPr>
          <a:lstStyle/>
          <a:p>
            <a:pPr marL="514350" indent="-514350">
              <a:buFont typeface="+mj-lt"/>
              <a:buAutoNum type="arabicPeriod"/>
            </a:pPr>
            <a:r>
              <a:rPr lang="en-US" dirty="0" smtClean="0"/>
              <a:t>Given the angle between Line segment foot-hip and line segment hip-shoulder, find the component of the back leg’s pushing force in the direction of hip-shoulder.</a:t>
            </a:r>
          </a:p>
          <a:p>
            <a:pPr marL="514350" indent="-514350">
              <a:buFont typeface="+mj-lt"/>
              <a:buAutoNum type="arabicPeriod"/>
            </a:pPr>
            <a:r>
              <a:rPr lang="en-US" dirty="0" smtClean="0"/>
              <a:t>Line segment foot-shoulder rotates as the body falls forward with foot as the fixed point. Find direction of tangent line at shoulder.</a:t>
            </a:r>
          </a:p>
        </p:txBody>
      </p:sp>
      <p:sp>
        <p:nvSpPr>
          <p:cNvPr id="4" name="Oval 3"/>
          <p:cNvSpPr/>
          <p:nvPr/>
        </p:nvSpPr>
        <p:spPr>
          <a:xfrm>
            <a:off x="6781800" y="26670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21137613" flipV="1">
            <a:off x="6705600" y="3048000"/>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162800" y="3048000"/>
            <a:ext cx="758807" cy="8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194798">
            <a:off x="7006225" y="3855340"/>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10933" y="4174094"/>
            <a:ext cx="15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7253251">
            <a:off x="6512691" y="3912049"/>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7308346">
            <a:off x="6267869" y="4379026"/>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6400800" y="3657600"/>
            <a:ext cx="609600" cy="1052544"/>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10400" y="2590800"/>
            <a:ext cx="609600" cy="1052544"/>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10400" y="2514600"/>
            <a:ext cx="228600" cy="11430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3657600"/>
            <a:ext cx="457200" cy="762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3"/>
          </p:cNvCxnSpPr>
          <p:nvPr/>
        </p:nvCxnSpPr>
        <p:spPr>
          <a:xfrm flipV="1">
            <a:off x="6394007" y="3048000"/>
            <a:ext cx="692593" cy="163934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86600" y="3048000"/>
            <a:ext cx="609600" cy="304800"/>
          </a:xfrm>
          <a:prstGeom prst="line">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62800" y="3048000"/>
            <a:ext cx="1143000" cy="0"/>
          </a:xfrm>
          <a:prstGeom prst="line">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800600" cy="5791200"/>
          </a:xfrm>
        </p:spPr>
        <p:txBody>
          <a:bodyPr>
            <a:normAutofit fontScale="92500"/>
          </a:bodyPr>
          <a:lstStyle/>
          <a:p>
            <a:pPr>
              <a:buNone/>
            </a:pPr>
            <a:r>
              <a:rPr lang="en-US" dirty="0" smtClean="0"/>
              <a:t>	Suppose the angle between the line segments AB (foot-hip) and BC (hip-shoulder) is </a:t>
            </a:r>
            <a:r>
              <a:rPr lang="en-US" b="1" dirty="0" smtClean="0">
                <a:sym typeface="Symbol"/>
              </a:rPr>
              <a:t></a:t>
            </a:r>
            <a:r>
              <a:rPr lang="en-US" dirty="0" smtClean="0">
                <a:sym typeface="Symbol"/>
              </a:rPr>
              <a:t>, and the force generated by the leg is </a:t>
            </a:r>
            <a:r>
              <a:rPr lang="en-US" b="1" dirty="0" smtClean="0"/>
              <a:t>F</a:t>
            </a:r>
            <a:r>
              <a:rPr lang="en-US" b="1" baseline="-25000" dirty="0" smtClean="0"/>
              <a:t>1</a:t>
            </a:r>
            <a:r>
              <a:rPr lang="en-US" dirty="0" smtClean="0"/>
              <a:t>, then the force that is transferred to the shoulder is </a:t>
            </a:r>
            <a:r>
              <a:rPr lang="en-US" b="1" dirty="0" smtClean="0"/>
              <a:t>F</a:t>
            </a:r>
            <a:r>
              <a:rPr lang="en-US" b="1" baseline="-25000" dirty="0" smtClean="0"/>
              <a:t>1 </a:t>
            </a:r>
            <a:r>
              <a:rPr lang="en-US" dirty="0" err="1" smtClean="0"/>
              <a:t>cos</a:t>
            </a:r>
            <a:r>
              <a:rPr lang="en-US" b="1" dirty="0" smtClean="0">
                <a:sym typeface="Symbol"/>
              </a:rPr>
              <a:t></a:t>
            </a:r>
            <a:r>
              <a:rPr lang="en-US" dirty="0" smtClean="0">
                <a:sym typeface="Symbol"/>
              </a:rPr>
              <a:t>. The most efficient alignment is when </a:t>
            </a:r>
            <a:r>
              <a:rPr lang="en-US" b="1" dirty="0" smtClean="0">
                <a:sym typeface="Symbol"/>
              </a:rPr>
              <a:t></a:t>
            </a:r>
            <a:r>
              <a:rPr lang="en-US" dirty="0" smtClean="0">
                <a:sym typeface="Symbol"/>
              </a:rPr>
              <a:t> = </a:t>
            </a:r>
            <a:r>
              <a:rPr lang="en-US" dirty="0" smtClean="0"/>
              <a:t>0</a:t>
            </a:r>
            <a:r>
              <a:rPr lang="en-US" baseline="30000" dirty="0" smtClean="0"/>
              <a:t>0</a:t>
            </a:r>
            <a:r>
              <a:rPr lang="en-US" dirty="0" smtClean="0"/>
              <a:t>.</a:t>
            </a:r>
          </a:p>
          <a:p>
            <a:pPr>
              <a:buNone/>
            </a:pPr>
            <a:r>
              <a:rPr lang="en-US" dirty="0" smtClean="0"/>
              <a:t>	</a:t>
            </a:r>
            <a:endParaRPr lang="en-US" sz="1200" dirty="0" smtClean="0"/>
          </a:p>
          <a:p>
            <a:pPr>
              <a:buNone/>
            </a:pPr>
            <a:r>
              <a:rPr lang="en-US" dirty="0" smtClean="0"/>
              <a:t>	</a:t>
            </a:r>
            <a:endParaRPr lang="en-US" dirty="0"/>
          </a:p>
        </p:txBody>
      </p:sp>
      <p:sp>
        <p:nvSpPr>
          <p:cNvPr id="4" name="Oval 3"/>
          <p:cNvSpPr/>
          <p:nvPr/>
        </p:nvSpPr>
        <p:spPr>
          <a:xfrm>
            <a:off x="5562600" y="228600"/>
            <a:ext cx="709364" cy="934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20759845" flipV="1">
            <a:off x="5439799" y="1308520"/>
            <a:ext cx="1655183" cy="233746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94798">
            <a:off x="6580365" y="3706939"/>
            <a:ext cx="1655183" cy="638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924800" y="4572000"/>
            <a:ext cx="472909" cy="163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7578947">
            <a:off x="5060506" y="4050186"/>
            <a:ext cx="1636224" cy="645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7555638">
            <a:off x="4058140" y="5434548"/>
            <a:ext cx="1636224" cy="506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781800" y="1219200"/>
            <a:ext cx="2362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9" idx="3"/>
          </p:cNvCxnSpPr>
          <p:nvPr/>
        </p:nvCxnSpPr>
        <p:spPr>
          <a:xfrm flipV="1">
            <a:off x="4396218" y="3733800"/>
            <a:ext cx="1852182" cy="2616654"/>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48399" y="1447799"/>
            <a:ext cx="381000" cy="22860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248399" y="1600200"/>
            <a:ext cx="1447800" cy="2133599"/>
          </a:xfrm>
          <a:prstGeom prst="straightConnector1">
            <a:avLst/>
          </a:prstGeom>
          <a:ln w="381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324599" y="3733800"/>
            <a:ext cx="1143000" cy="1524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400800" y="2590800"/>
            <a:ext cx="990600" cy="584775"/>
          </a:xfrm>
          <a:prstGeom prst="rect">
            <a:avLst/>
          </a:prstGeom>
          <a:noFill/>
        </p:spPr>
        <p:txBody>
          <a:bodyPr wrap="square" rtlCol="0">
            <a:spAutoFit/>
          </a:bodyPr>
          <a:lstStyle/>
          <a:p>
            <a:r>
              <a:rPr lang="en-US" sz="3200" b="1" dirty="0" smtClean="0">
                <a:solidFill>
                  <a:schemeClr val="bg1"/>
                </a:solidFill>
                <a:sym typeface="Symbol"/>
              </a:rPr>
              <a:t></a:t>
            </a:r>
            <a:endParaRPr lang="en-US" sz="3200" b="1" dirty="0">
              <a:solidFill>
                <a:schemeClr val="bg1"/>
              </a:solidFill>
            </a:endParaRPr>
          </a:p>
        </p:txBody>
      </p:sp>
      <p:sp>
        <p:nvSpPr>
          <p:cNvPr id="44" name="TextBox 43"/>
          <p:cNvSpPr txBox="1"/>
          <p:nvPr/>
        </p:nvSpPr>
        <p:spPr>
          <a:xfrm>
            <a:off x="7162800" y="1905000"/>
            <a:ext cx="1066800" cy="584775"/>
          </a:xfrm>
          <a:prstGeom prst="rect">
            <a:avLst/>
          </a:prstGeom>
          <a:noFill/>
        </p:spPr>
        <p:txBody>
          <a:bodyPr wrap="square" rtlCol="0">
            <a:spAutoFit/>
          </a:bodyPr>
          <a:lstStyle/>
          <a:p>
            <a:r>
              <a:rPr lang="en-US" sz="3200" b="1" dirty="0" smtClean="0"/>
              <a:t>F</a:t>
            </a:r>
            <a:r>
              <a:rPr lang="en-US" sz="3200" b="1" baseline="-25000" dirty="0" smtClean="0"/>
              <a:t>1</a:t>
            </a:r>
            <a:endParaRPr lang="en-US" sz="3200" b="1" dirty="0"/>
          </a:p>
        </p:txBody>
      </p:sp>
      <p:sp>
        <p:nvSpPr>
          <p:cNvPr id="16" name="TextBox 15"/>
          <p:cNvSpPr txBox="1"/>
          <p:nvPr/>
        </p:nvSpPr>
        <p:spPr>
          <a:xfrm>
            <a:off x="4114800" y="6172200"/>
            <a:ext cx="1066800" cy="461665"/>
          </a:xfrm>
          <a:prstGeom prst="rect">
            <a:avLst/>
          </a:prstGeom>
          <a:noFill/>
        </p:spPr>
        <p:txBody>
          <a:bodyPr wrap="square" rtlCol="0">
            <a:spAutoFit/>
          </a:bodyPr>
          <a:lstStyle/>
          <a:p>
            <a:r>
              <a:rPr lang="en-US" sz="2400" dirty="0" smtClean="0"/>
              <a:t>A</a:t>
            </a:r>
            <a:endParaRPr lang="en-US" sz="2400" dirty="0"/>
          </a:p>
        </p:txBody>
      </p:sp>
      <p:sp>
        <p:nvSpPr>
          <p:cNvPr id="17" name="TextBox 16"/>
          <p:cNvSpPr txBox="1"/>
          <p:nvPr/>
        </p:nvSpPr>
        <p:spPr>
          <a:xfrm>
            <a:off x="5562600" y="3505200"/>
            <a:ext cx="1066800" cy="461665"/>
          </a:xfrm>
          <a:prstGeom prst="rect">
            <a:avLst/>
          </a:prstGeom>
          <a:noFill/>
        </p:spPr>
        <p:txBody>
          <a:bodyPr wrap="square" rtlCol="0">
            <a:spAutoFit/>
          </a:bodyPr>
          <a:lstStyle/>
          <a:p>
            <a:r>
              <a:rPr lang="en-US" sz="2400" dirty="0" smtClean="0"/>
              <a:t>B</a:t>
            </a:r>
            <a:endParaRPr lang="en-US" sz="2400" dirty="0"/>
          </a:p>
        </p:txBody>
      </p:sp>
      <p:sp>
        <p:nvSpPr>
          <p:cNvPr id="19" name="TextBox 18"/>
          <p:cNvSpPr txBox="1"/>
          <p:nvPr/>
        </p:nvSpPr>
        <p:spPr>
          <a:xfrm>
            <a:off x="6553200" y="762000"/>
            <a:ext cx="1066800" cy="461665"/>
          </a:xfrm>
          <a:prstGeom prst="rect">
            <a:avLst/>
          </a:prstGeom>
          <a:noFill/>
        </p:spPr>
        <p:txBody>
          <a:bodyPr wrap="square" rtlCol="0">
            <a:spAutoFit/>
          </a:bodyPr>
          <a:lstStyle/>
          <a:p>
            <a:r>
              <a:rPr lang="en-US" sz="2400" dirty="0" smtClean="0"/>
              <a:t>C</a:t>
            </a:r>
            <a:endParaRPr lang="en-US" sz="2400" dirty="0"/>
          </a:p>
        </p:txBody>
      </p:sp>
      <p:sp>
        <p:nvSpPr>
          <p:cNvPr id="20" name="Right Triangle 19"/>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5410200" cy="5059363"/>
          </a:xfrm>
        </p:spPr>
        <p:txBody>
          <a:bodyPr>
            <a:normAutofit/>
          </a:bodyPr>
          <a:lstStyle/>
          <a:p>
            <a:r>
              <a:rPr lang="en-US" dirty="0" smtClean="0"/>
              <a:t>If </a:t>
            </a:r>
            <a:r>
              <a:rPr lang="en-US" b="1" dirty="0" smtClean="0">
                <a:sym typeface="Symbol"/>
              </a:rPr>
              <a:t></a:t>
            </a:r>
            <a:r>
              <a:rPr lang="en-US" dirty="0" smtClean="0">
                <a:sym typeface="Symbol"/>
              </a:rPr>
              <a:t> = 3</a:t>
            </a:r>
            <a:r>
              <a:rPr lang="en-US" dirty="0" smtClean="0"/>
              <a:t>0</a:t>
            </a:r>
            <a:r>
              <a:rPr lang="en-US" baseline="30000" dirty="0" smtClean="0"/>
              <a:t>0</a:t>
            </a:r>
            <a:r>
              <a:rPr lang="en-US" dirty="0" smtClean="0"/>
              <a:t>, </a:t>
            </a:r>
            <a:r>
              <a:rPr lang="en-US" b="1" dirty="0" smtClean="0"/>
              <a:t>F</a:t>
            </a:r>
            <a:r>
              <a:rPr lang="en-US" b="1" baseline="-25000" dirty="0" smtClean="0"/>
              <a:t>1 </a:t>
            </a:r>
            <a:r>
              <a:rPr lang="en-US" dirty="0" err="1" smtClean="0"/>
              <a:t>cos</a:t>
            </a:r>
            <a:r>
              <a:rPr lang="en-US" b="1" dirty="0" smtClean="0">
                <a:sym typeface="Symbol"/>
              </a:rPr>
              <a:t>  </a:t>
            </a:r>
            <a:r>
              <a:rPr lang="en-US" dirty="0" smtClean="0">
                <a:sym typeface="Symbol"/>
              </a:rPr>
              <a:t>87%</a:t>
            </a:r>
            <a:r>
              <a:rPr lang="en-US" b="1" dirty="0" smtClean="0"/>
              <a:t> F</a:t>
            </a:r>
            <a:r>
              <a:rPr lang="en-US" b="1" baseline="-25000" dirty="0" smtClean="0"/>
              <a:t>1</a:t>
            </a:r>
            <a:r>
              <a:rPr lang="en-US" dirty="0" smtClean="0">
                <a:sym typeface="Symbol"/>
              </a:rPr>
              <a:t>.</a:t>
            </a:r>
          </a:p>
          <a:p>
            <a:r>
              <a:rPr lang="en-US" dirty="0" smtClean="0">
                <a:sym typeface="Symbol"/>
              </a:rPr>
              <a:t>Suppose AB = </a:t>
            </a:r>
            <a:r>
              <a:rPr lang="en-US" b="1" dirty="0" smtClean="0">
                <a:sym typeface="Symbol"/>
              </a:rPr>
              <a:t>x</a:t>
            </a:r>
            <a:r>
              <a:rPr lang="en-US" dirty="0" smtClean="0">
                <a:sym typeface="Symbol"/>
              </a:rPr>
              <a:t> is the line segment from foot to hip and BC = </a:t>
            </a:r>
            <a:r>
              <a:rPr lang="en-US" b="1" dirty="0" smtClean="0">
                <a:sym typeface="Symbol"/>
              </a:rPr>
              <a:t>y</a:t>
            </a:r>
            <a:r>
              <a:rPr lang="en-US" dirty="0" smtClean="0">
                <a:sym typeface="Symbol"/>
              </a:rPr>
              <a:t> is the line segment from hip to shoulder. The line segment</a:t>
            </a:r>
          </a:p>
          <a:p>
            <a:pPr>
              <a:buNone/>
            </a:pPr>
            <a:r>
              <a:rPr lang="en-US" dirty="0" smtClean="0">
                <a:sym typeface="Symbol"/>
              </a:rPr>
              <a:t>	AC =   </a:t>
            </a:r>
            <a:r>
              <a:rPr lang="en-US" b="1" dirty="0" smtClean="0"/>
              <a:t>x</a:t>
            </a:r>
            <a:r>
              <a:rPr lang="en-US" baseline="30000" dirty="0" smtClean="0"/>
              <a:t>2</a:t>
            </a:r>
            <a:r>
              <a:rPr lang="en-US" dirty="0" smtClean="0"/>
              <a:t> + </a:t>
            </a:r>
            <a:r>
              <a:rPr lang="en-US" b="1" dirty="0" smtClean="0"/>
              <a:t>y</a:t>
            </a:r>
            <a:r>
              <a:rPr lang="en-US" baseline="30000" dirty="0" smtClean="0"/>
              <a:t>2</a:t>
            </a:r>
            <a:r>
              <a:rPr lang="en-US" dirty="0" smtClean="0"/>
              <a:t> + 2</a:t>
            </a:r>
            <a:r>
              <a:rPr lang="en-US" b="1" dirty="0" smtClean="0"/>
              <a:t>xy</a:t>
            </a:r>
            <a:r>
              <a:rPr lang="en-US" dirty="0" smtClean="0"/>
              <a:t>cos</a:t>
            </a:r>
            <a:r>
              <a:rPr lang="en-US" b="1" dirty="0" smtClean="0">
                <a:sym typeface="Symbol"/>
              </a:rPr>
              <a:t></a:t>
            </a:r>
            <a:r>
              <a:rPr lang="en-US" dirty="0" smtClean="0">
                <a:sym typeface="Symbol"/>
              </a:rPr>
              <a:t> .</a:t>
            </a:r>
          </a:p>
        </p:txBody>
      </p:sp>
      <p:cxnSp>
        <p:nvCxnSpPr>
          <p:cNvPr id="4" name="Straight Arrow Connector 3"/>
          <p:cNvCxnSpPr/>
          <p:nvPr/>
        </p:nvCxnSpPr>
        <p:spPr>
          <a:xfrm flipV="1">
            <a:off x="5181600" y="3581400"/>
            <a:ext cx="1547382" cy="2286000"/>
          </a:xfrm>
          <a:prstGeom prst="straightConnector1">
            <a:avLst/>
          </a:prstGeom>
          <a:ln w="38100">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728981" y="1295399"/>
            <a:ext cx="381000" cy="2286000"/>
          </a:xfrm>
          <a:prstGeom prst="straightConnector1">
            <a:avLst/>
          </a:prstGeom>
          <a:ln w="38100">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705600" y="1600200"/>
            <a:ext cx="1371600" cy="2057400"/>
          </a:xfrm>
          <a:prstGeom prst="straightConnector1">
            <a:avLst/>
          </a:prstGeom>
          <a:ln w="381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0" y="2514600"/>
            <a:ext cx="990600" cy="523220"/>
          </a:xfrm>
          <a:prstGeom prst="rect">
            <a:avLst/>
          </a:prstGeom>
          <a:noFill/>
        </p:spPr>
        <p:txBody>
          <a:bodyPr wrap="square" rtlCol="0">
            <a:spAutoFit/>
          </a:bodyPr>
          <a:lstStyle/>
          <a:p>
            <a:r>
              <a:rPr lang="en-US" sz="2800" b="1" dirty="0" smtClean="0">
                <a:sym typeface="Symbol"/>
              </a:rPr>
              <a:t></a:t>
            </a:r>
            <a:endParaRPr lang="en-US" sz="2800" b="1" dirty="0"/>
          </a:p>
        </p:txBody>
      </p:sp>
      <p:sp>
        <p:nvSpPr>
          <p:cNvPr id="10" name="TextBox 9"/>
          <p:cNvSpPr txBox="1"/>
          <p:nvPr/>
        </p:nvSpPr>
        <p:spPr>
          <a:xfrm>
            <a:off x="4953000" y="5638800"/>
            <a:ext cx="1066800" cy="461665"/>
          </a:xfrm>
          <a:prstGeom prst="rect">
            <a:avLst/>
          </a:prstGeom>
          <a:noFill/>
        </p:spPr>
        <p:txBody>
          <a:bodyPr wrap="square" rtlCol="0">
            <a:spAutoFit/>
          </a:bodyPr>
          <a:lstStyle/>
          <a:p>
            <a:r>
              <a:rPr lang="en-US" sz="2400" dirty="0" smtClean="0"/>
              <a:t>A</a:t>
            </a:r>
            <a:endParaRPr lang="en-US" sz="2400" dirty="0"/>
          </a:p>
        </p:txBody>
      </p:sp>
      <p:sp>
        <p:nvSpPr>
          <p:cNvPr id="11" name="TextBox 10"/>
          <p:cNvSpPr txBox="1"/>
          <p:nvPr/>
        </p:nvSpPr>
        <p:spPr>
          <a:xfrm>
            <a:off x="6324600" y="3429000"/>
            <a:ext cx="1066800" cy="461665"/>
          </a:xfrm>
          <a:prstGeom prst="rect">
            <a:avLst/>
          </a:prstGeom>
          <a:noFill/>
        </p:spPr>
        <p:txBody>
          <a:bodyPr wrap="square" rtlCol="0">
            <a:spAutoFit/>
          </a:bodyPr>
          <a:lstStyle/>
          <a:p>
            <a:r>
              <a:rPr lang="en-US" sz="2400" dirty="0" smtClean="0"/>
              <a:t>B</a:t>
            </a:r>
            <a:endParaRPr lang="en-US" sz="2400" dirty="0"/>
          </a:p>
        </p:txBody>
      </p:sp>
      <p:sp>
        <p:nvSpPr>
          <p:cNvPr id="12" name="TextBox 11"/>
          <p:cNvSpPr txBox="1"/>
          <p:nvPr/>
        </p:nvSpPr>
        <p:spPr>
          <a:xfrm>
            <a:off x="6781800" y="990600"/>
            <a:ext cx="1066800" cy="461665"/>
          </a:xfrm>
          <a:prstGeom prst="rect">
            <a:avLst/>
          </a:prstGeom>
          <a:noFill/>
        </p:spPr>
        <p:txBody>
          <a:bodyPr wrap="square" rtlCol="0">
            <a:spAutoFit/>
          </a:bodyPr>
          <a:lstStyle/>
          <a:p>
            <a:r>
              <a:rPr lang="en-US" sz="2400" dirty="0" smtClean="0"/>
              <a:t>C</a:t>
            </a:r>
            <a:endParaRPr lang="en-US" sz="2400" dirty="0"/>
          </a:p>
        </p:txBody>
      </p:sp>
      <p:cxnSp>
        <p:nvCxnSpPr>
          <p:cNvPr id="15" name="Straight Connector 14"/>
          <p:cNvCxnSpPr/>
          <p:nvPr/>
        </p:nvCxnSpPr>
        <p:spPr>
          <a:xfrm flipV="1">
            <a:off x="5181600" y="1295400"/>
            <a:ext cx="1928382" cy="457200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91200" y="4419600"/>
            <a:ext cx="990600" cy="523220"/>
          </a:xfrm>
          <a:prstGeom prst="rect">
            <a:avLst/>
          </a:prstGeom>
          <a:noFill/>
        </p:spPr>
        <p:txBody>
          <a:bodyPr wrap="square" rtlCol="0">
            <a:spAutoFit/>
          </a:bodyPr>
          <a:lstStyle/>
          <a:p>
            <a:r>
              <a:rPr lang="en-US" sz="2800" b="1" dirty="0" smtClean="0">
                <a:sym typeface="Symbol"/>
              </a:rPr>
              <a:t>x</a:t>
            </a:r>
            <a:endParaRPr lang="en-US" sz="2800" b="1" dirty="0"/>
          </a:p>
        </p:txBody>
      </p:sp>
      <p:sp>
        <p:nvSpPr>
          <p:cNvPr id="31" name="TextBox 30"/>
          <p:cNvSpPr txBox="1"/>
          <p:nvPr/>
        </p:nvSpPr>
        <p:spPr>
          <a:xfrm>
            <a:off x="6781800" y="2057400"/>
            <a:ext cx="762000" cy="523220"/>
          </a:xfrm>
          <a:prstGeom prst="rect">
            <a:avLst/>
          </a:prstGeom>
          <a:noFill/>
        </p:spPr>
        <p:txBody>
          <a:bodyPr wrap="square" rtlCol="0">
            <a:spAutoFit/>
          </a:bodyPr>
          <a:lstStyle/>
          <a:p>
            <a:r>
              <a:rPr lang="en-US" sz="2800" b="1" dirty="0" smtClean="0">
                <a:sym typeface="Symbol"/>
              </a:rPr>
              <a:t>y</a:t>
            </a:r>
            <a:endParaRPr lang="en-US" sz="2800" b="1" dirty="0"/>
          </a:p>
        </p:txBody>
      </p:sp>
      <p:cxnSp>
        <p:nvCxnSpPr>
          <p:cNvPr id="33" name="Straight Arrow Connector 32"/>
          <p:cNvCxnSpPr/>
          <p:nvPr/>
        </p:nvCxnSpPr>
        <p:spPr>
          <a:xfrm flipV="1">
            <a:off x="7086600" y="381000"/>
            <a:ext cx="38100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86600" y="1295400"/>
            <a:ext cx="762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05600" y="457200"/>
            <a:ext cx="914400" cy="369332"/>
          </a:xfrm>
          <a:prstGeom prst="rect">
            <a:avLst/>
          </a:prstGeom>
          <a:noFill/>
        </p:spPr>
        <p:txBody>
          <a:bodyPr wrap="square" rtlCol="0">
            <a:spAutoFit/>
          </a:bodyPr>
          <a:lstStyle/>
          <a:p>
            <a:r>
              <a:rPr lang="en-US" dirty="0" smtClean="0">
                <a:sym typeface="Symbol"/>
              </a:rPr>
              <a:t>.87</a:t>
            </a:r>
            <a:r>
              <a:rPr lang="en-US" b="1" dirty="0" smtClean="0"/>
              <a:t>F</a:t>
            </a:r>
            <a:r>
              <a:rPr lang="en-US" b="1" baseline="-25000" dirty="0" smtClean="0"/>
              <a:t>1</a:t>
            </a:r>
            <a:endParaRPr lang="en-US" dirty="0"/>
          </a:p>
        </p:txBody>
      </p:sp>
      <p:sp>
        <p:nvSpPr>
          <p:cNvPr id="41" name="TextBox 40"/>
          <p:cNvSpPr txBox="1"/>
          <p:nvPr/>
        </p:nvSpPr>
        <p:spPr>
          <a:xfrm>
            <a:off x="7467600" y="1143000"/>
            <a:ext cx="762000" cy="369332"/>
          </a:xfrm>
          <a:prstGeom prst="rect">
            <a:avLst/>
          </a:prstGeom>
          <a:noFill/>
        </p:spPr>
        <p:txBody>
          <a:bodyPr wrap="square" rtlCol="0">
            <a:spAutoFit/>
          </a:bodyPr>
          <a:lstStyle/>
          <a:p>
            <a:r>
              <a:rPr lang="en-US" dirty="0" smtClean="0">
                <a:sym typeface="Symbol"/>
              </a:rPr>
              <a:t>.95</a:t>
            </a:r>
            <a:r>
              <a:rPr lang="en-US" b="1" dirty="0" smtClean="0"/>
              <a:t>F</a:t>
            </a:r>
            <a:r>
              <a:rPr lang="en-US" b="1" baseline="-25000" dirty="0" smtClean="0"/>
              <a:t>2</a:t>
            </a:r>
            <a:endParaRPr lang="en-US" dirty="0"/>
          </a:p>
        </p:txBody>
      </p:sp>
      <p:sp>
        <p:nvSpPr>
          <p:cNvPr id="43" name="Freeform 42"/>
          <p:cNvSpPr/>
          <p:nvPr/>
        </p:nvSpPr>
        <p:spPr>
          <a:xfrm>
            <a:off x="1371600" y="4267200"/>
            <a:ext cx="3048000" cy="457200"/>
          </a:xfrm>
          <a:custGeom>
            <a:avLst/>
            <a:gdLst>
              <a:gd name="connsiteX0" fmla="*/ 0 w 2626242"/>
              <a:gd name="connsiteY0" fmla="*/ 329609 h 467833"/>
              <a:gd name="connsiteX1" fmla="*/ 63795 w 2626242"/>
              <a:gd name="connsiteY1" fmla="*/ 467833 h 467833"/>
              <a:gd name="connsiteX2" fmla="*/ 138223 w 2626242"/>
              <a:gd name="connsiteY2" fmla="*/ 0 h 467833"/>
              <a:gd name="connsiteX3" fmla="*/ 2626242 w 2626242"/>
              <a:gd name="connsiteY3" fmla="*/ 0 h 467833"/>
            </a:gdLst>
            <a:ahLst/>
            <a:cxnLst>
              <a:cxn ang="0">
                <a:pos x="connsiteX0" y="connsiteY0"/>
              </a:cxn>
              <a:cxn ang="0">
                <a:pos x="connsiteX1" y="connsiteY1"/>
              </a:cxn>
              <a:cxn ang="0">
                <a:pos x="connsiteX2" y="connsiteY2"/>
              </a:cxn>
              <a:cxn ang="0">
                <a:pos x="connsiteX3" y="connsiteY3"/>
              </a:cxn>
            </a:cxnLst>
            <a:rect l="l" t="t" r="r" b="b"/>
            <a:pathLst>
              <a:path w="2626242" h="467833">
                <a:moveTo>
                  <a:pt x="0" y="329609"/>
                </a:moveTo>
                <a:lnTo>
                  <a:pt x="63795" y="467833"/>
                </a:lnTo>
                <a:lnTo>
                  <a:pt x="138223" y="0"/>
                </a:lnTo>
                <a:lnTo>
                  <a:pt x="2626242"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8077200" y="1600200"/>
            <a:ext cx="72390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610600" y="1981200"/>
            <a:ext cx="381000" cy="369332"/>
          </a:xfrm>
          <a:prstGeom prst="rect">
            <a:avLst/>
          </a:prstGeom>
          <a:noFill/>
        </p:spPr>
        <p:txBody>
          <a:bodyPr wrap="square" rtlCol="0">
            <a:spAutoFit/>
          </a:bodyPr>
          <a:lstStyle/>
          <a:p>
            <a:r>
              <a:rPr lang="en-US" b="1" dirty="0" smtClean="0"/>
              <a:t>F</a:t>
            </a:r>
            <a:r>
              <a:rPr lang="en-US" b="1" baseline="-25000" dirty="0" smtClean="0"/>
              <a:t>2</a:t>
            </a:r>
            <a:endParaRPr lang="en-US" dirty="0"/>
          </a:p>
        </p:txBody>
      </p:sp>
      <p:cxnSp>
        <p:nvCxnSpPr>
          <p:cNvPr id="25" name="Straight Arrow Connector 24"/>
          <p:cNvCxnSpPr/>
          <p:nvPr/>
        </p:nvCxnSpPr>
        <p:spPr>
          <a:xfrm flipV="1">
            <a:off x="8077200" y="609600"/>
            <a:ext cx="685800" cy="99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58200" y="228600"/>
            <a:ext cx="457200" cy="369332"/>
          </a:xfrm>
          <a:prstGeom prst="rect">
            <a:avLst/>
          </a:prstGeom>
          <a:noFill/>
        </p:spPr>
        <p:txBody>
          <a:bodyPr wrap="square" rtlCol="0">
            <a:spAutoFit/>
          </a:bodyPr>
          <a:lstStyle/>
          <a:p>
            <a:r>
              <a:rPr lang="en-US" b="1" dirty="0" smtClean="0"/>
              <a:t>F</a:t>
            </a:r>
            <a:r>
              <a:rPr lang="en-US" b="1" baseline="-25000" dirty="0" smtClean="0"/>
              <a:t>1</a:t>
            </a:r>
            <a:endParaRPr lang="en-US" dirty="0"/>
          </a:p>
        </p:txBody>
      </p:sp>
      <p:sp>
        <p:nvSpPr>
          <p:cNvPr id="23" name="Right Triangle 22"/>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5257800" cy="5897563"/>
          </a:xfrm>
        </p:spPr>
        <p:txBody>
          <a:bodyPr>
            <a:normAutofit/>
          </a:bodyPr>
          <a:lstStyle/>
          <a:p>
            <a:r>
              <a:rPr lang="en-US" sz="2800" dirty="0" smtClean="0">
                <a:sym typeface="Symbol"/>
              </a:rPr>
              <a:t>As a simplified example, assume </a:t>
            </a:r>
            <a:r>
              <a:rPr lang="en-US" sz="2800" b="1" dirty="0" smtClean="0">
                <a:sym typeface="Symbol"/>
              </a:rPr>
              <a:t>x</a:t>
            </a:r>
            <a:r>
              <a:rPr lang="en-US" sz="2800" dirty="0" smtClean="0">
                <a:sym typeface="Symbol"/>
              </a:rPr>
              <a:t> = </a:t>
            </a:r>
            <a:r>
              <a:rPr lang="en-US" sz="2800" b="1" dirty="0" smtClean="0">
                <a:sym typeface="Symbol"/>
              </a:rPr>
              <a:t>y</a:t>
            </a:r>
            <a:r>
              <a:rPr lang="en-US" sz="2800" dirty="0" smtClean="0">
                <a:sym typeface="Symbol"/>
              </a:rPr>
              <a:t>, and </a:t>
            </a:r>
            <a:r>
              <a:rPr lang="en-US" sz="2800" b="1" dirty="0" smtClean="0">
                <a:sym typeface="Symbol"/>
              </a:rPr>
              <a:t></a:t>
            </a:r>
            <a:r>
              <a:rPr lang="en-US" sz="2800" dirty="0" smtClean="0">
                <a:sym typeface="Symbol"/>
              </a:rPr>
              <a:t> = 3</a:t>
            </a:r>
            <a:r>
              <a:rPr lang="en-US" sz="2800" dirty="0" smtClean="0"/>
              <a:t>0</a:t>
            </a:r>
            <a:r>
              <a:rPr lang="en-US" sz="2800" baseline="30000" dirty="0" smtClean="0"/>
              <a:t>0</a:t>
            </a:r>
            <a:r>
              <a:rPr lang="en-US" sz="2800" dirty="0" smtClean="0"/>
              <a:t>. Then AC = 1.9</a:t>
            </a:r>
            <a:r>
              <a:rPr lang="en-US" sz="2800" b="1" dirty="0" smtClean="0"/>
              <a:t>x</a:t>
            </a:r>
            <a:r>
              <a:rPr lang="en-US" sz="2800" dirty="0" smtClean="0"/>
              <a:t> = 95%(2</a:t>
            </a:r>
            <a:r>
              <a:rPr lang="en-US" sz="2800" b="1" dirty="0" smtClean="0"/>
              <a:t>x</a:t>
            </a:r>
            <a:r>
              <a:rPr lang="en-US" sz="2800" dirty="0" smtClean="0"/>
              <a:t>), where 2</a:t>
            </a:r>
            <a:r>
              <a:rPr lang="en-US" sz="2800" b="1" dirty="0" smtClean="0"/>
              <a:t>x</a:t>
            </a:r>
            <a:r>
              <a:rPr lang="en-US" sz="2800" dirty="0" smtClean="0"/>
              <a:t> is the max length when </a:t>
            </a:r>
            <a:r>
              <a:rPr lang="en-US" sz="2800" b="1" dirty="0" smtClean="0">
                <a:sym typeface="Symbol"/>
              </a:rPr>
              <a:t></a:t>
            </a:r>
            <a:r>
              <a:rPr lang="en-US" sz="2800" dirty="0" smtClean="0">
                <a:sym typeface="Symbol"/>
              </a:rPr>
              <a:t> = </a:t>
            </a:r>
            <a:r>
              <a:rPr lang="en-US" sz="2800" dirty="0" smtClean="0"/>
              <a:t>0</a:t>
            </a:r>
            <a:r>
              <a:rPr lang="en-US" sz="2800" baseline="30000" dirty="0" smtClean="0"/>
              <a:t>0</a:t>
            </a:r>
            <a:r>
              <a:rPr lang="en-US" sz="2800" dirty="0" smtClean="0"/>
              <a:t>. This shortened “log” reduces the downward force due to gravity by roughly the same percentage, making it </a:t>
            </a:r>
            <a:r>
              <a:rPr lang="en-US" sz="2800" dirty="0" smtClean="0">
                <a:sym typeface="Symbol"/>
              </a:rPr>
              <a:t>.95</a:t>
            </a:r>
            <a:r>
              <a:rPr lang="en-US" sz="2800" b="1" dirty="0" smtClean="0"/>
              <a:t>F</a:t>
            </a:r>
            <a:r>
              <a:rPr lang="en-US" sz="2800" b="1" baseline="-25000" dirty="0" smtClean="0"/>
              <a:t>2</a:t>
            </a:r>
            <a:r>
              <a:rPr lang="en-US" sz="2800" b="1" dirty="0" smtClean="0"/>
              <a:t> </a:t>
            </a:r>
            <a:r>
              <a:rPr lang="en-US" sz="2800" dirty="0" smtClean="0"/>
              <a:t>where </a:t>
            </a:r>
            <a:r>
              <a:rPr lang="en-US" sz="2800" b="1" dirty="0" smtClean="0"/>
              <a:t>F</a:t>
            </a:r>
            <a:r>
              <a:rPr lang="en-US" sz="2800" b="1" baseline="-25000" dirty="0" smtClean="0"/>
              <a:t>2</a:t>
            </a:r>
            <a:r>
              <a:rPr lang="en-US" sz="2800" b="1" dirty="0" smtClean="0"/>
              <a:t> </a:t>
            </a:r>
            <a:r>
              <a:rPr lang="en-US" sz="2800" dirty="0" smtClean="0"/>
              <a:t>is the downward / forward force when </a:t>
            </a:r>
            <a:r>
              <a:rPr lang="en-US" sz="2800" b="1" dirty="0" smtClean="0">
                <a:sym typeface="Symbol"/>
              </a:rPr>
              <a:t></a:t>
            </a:r>
            <a:r>
              <a:rPr lang="en-US" sz="2800" dirty="0" smtClean="0">
                <a:sym typeface="Symbol"/>
              </a:rPr>
              <a:t> = </a:t>
            </a:r>
            <a:r>
              <a:rPr lang="en-US" sz="2800" dirty="0" smtClean="0"/>
              <a:t>0</a:t>
            </a:r>
            <a:r>
              <a:rPr lang="en-US" sz="2800" baseline="30000" dirty="0" smtClean="0"/>
              <a:t>0</a:t>
            </a:r>
            <a:r>
              <a:rPr lang="en-US" sz="2800" dirty="0" smtClean="0"/>
              <a:t>.</a:t>
            </a:r>
          </a:p>
          <a:p>
            <a:r>
              <a:rPr lang="en-US" sz="2800" dirty="0" smtClean="0"/>
              <a:t>The resultant force is  </a:t>
            </a:r>
          </a:p>
          <a:p>
            <a:pPr>
              <a:buNone/>
            </a:pPr>
            <a:r>
              <a:rPr lang="en-US" sz="2800" dirty="0" smtClean="0"/>
              <a:t>	(.87</a:t>
            </a:r>
            <a:r>
              <a:rPr lang="en-US" sz="2800" b="1" dirty="0" smtClean="0"/>
              <a:t>F</a:t>
            </a:r>
            <a:r>
              <a:rPr lang="en-US" sz="2800" b="1" baseline="-25000" dirty="0" smtClean="0"/>
              <a:t>1</a:t>
            </a:r>
            <a:r>
              <a:rPr lang="en-US" sz="2800" dirty="0" smtClean="0"/>
              <a:t>)</a:t>
            </a:r>
            <a:r>
              <a:rPr lang="en-US" sz="2800" baseline="30000" dirty="0" smtClean="0"/>
              <a:t>2</a:t>
            </a:r>
            <a:r>
              <a:rPr lang="en-US" sz="2800" dirty="0" smtClean="0"/>
              <a:t> + (.95</a:t>
            </a:r>
            <a:r>
              <a:rPr lang="en-US" sz="2800" b="1" dirty="0" smtClean="0"/>
              <a:t>F</a:t>
            </a:r>
            <a:r>
              <a:rPr lang="en-US" sz="2800" b="1" baseline="-25000" dirty="0" smtClean="0"/>
              <a:t>2</a:t>
            </a:r>
            <a:r>
              <a:rPr lang="en-US" sz="2800" dirty="0" smtClean="0"/>
              <a:t>)</a:t>
            </a:r>
            <a:r>
              <a:rPr lang="en-US" sz="2800" baseline="30000" dirty="0" smtClean="0"/>
              <a:t>2</a:t>
            </a:r>
            <a:r>
              <a:rPr lang="en-US" sz="2800" dirty="0" smtClean="0"/>
              <a:t>, between 87% and 95% of the maximum.</a:t>
            </a:r>
          </a:p>
          <a:p>
            <a:endParaRPr lang="en-US" dirty="0"/>
          </a:p>
        </p:txBody>
      </p:sp>
      <p:cxnSp>
        <p:nvCxnSpPr>
          <p:cNvPr id="18" name="Straight Arrow Connector 17"/>
          <p:cNvCxnSpPr/>
          <p:nvPr/>
        </p:nvCxnSpPr>
        <p:spPr>
          <a:xfrm flipV="1">
            <a:off x="5410200" y="3581400"/>
            <a:ext cx="1547382" cy="2286000"/>
          </a:xfrm>
          <a:prstGeom prst="straightConnector1">
            <a:avLst/>
          </a:prstGeom>
          <a:ln w="38100">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57581" y="1295399"/>
            <a:ext cx="381000" cy="2286000"/>
          </a:xfrm>
          <a:prstGeom prst="straightConnector1">
            <a:avLst/>
          </a:prstGeom>
          <a:ln w="38100">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934200" y="1600200"/>
            <a:ext cx="1371600" cy="2057400"/>
          </a:xfrm>
          <a:prstGeom prst="straightConnector1">
            <a:avLst/>
          </a:prstGeom>
          <a:ln w="381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2514600"/>
            <a:ext cx="990600" cy="523220"/>
          </a:xfrm>
          <a:prstGeom prst="rect">
            <a:avLst/>
          </a:prstGeom>
          <a:noFill/>
        </p:spPr>
        <p:txBody>
          <a:bodyPr wrap="square" rtlCol="0">
            <a:spAutoFit/>
          </a:bodyPr>
          <a:lstStyle/>
          <a:p>
            <a:r>
              <a:rPr lang="en-US" sz="2800" b="1" dirty="0" smtClean="0">
                <a:sym typeface="Symbol"/>
              </a:rPr>
              <a:t></a:t>
            </a:r>
            <a:endParaRPr lang="en-US" sz="2800" b="1" dirty="0"/>
          </a:p>
        </p:txBody>
      </p:sp>
      <p:sp>
        <p:nvSpPr>
          <p:cNvPr id="22" name="TextBox 21"/>
          <p:cNvSpPr txBox="1"/>
          <p:nvPr/>
        </p:nvSpPr>
        <p:spPr>
          <a:xfrm>
            <a:off x="5181600" y="5638800"/>
            <a:ext cx="1066800" cy="461665"/>
          </a:xfrm>
          <a:prstGeom prst="rect">
            <a:avLst/>
          </a:prstGeom>
          <a:noFill/>
        </p:spPr>
        <p:txBody>
          <a:bodyPr wrap="square" rtlCol="0">
            <a:spAutoFit/>
          </a:bodyPr>
          <a:lstStyle/>
          <a:p>
            <a:r>
              <a:rPr lang="en-US" sz="2400" dirty="0" smtClean="0"/>
              <a:t>A</a:t>
            </a:r>
            <a:endParaRPr lang="en-US" sz="2400" dirty="0"/>
          </a:p>
        </p:txBody>
      </p:sp>
      <p:sp>
        <p:nvSpPr>
          <p:cNvPr id="23" name="TextBox 22"/>
          <p:cNvSpPr txBox="1"/>
          <p:nvPr/>
        </p:nvSpPr>
        <p:spPr>
          <a:xfrm>
            <a:off x="6553200" y="3429000"/>
            <a:ext cx="1066800" cy="461665"/>
          </a:xfrm>
          <a:prstGeom prst="rect">
            <a:avLst/>
          </a:prstGeom>
          <a:noFill/>
        </p:spPr>
        <p:txBody>
          <a:bodyPr wrap="square" rtlCol="0">
            <a:spAutoFit/>
          </a:bodyPr>
          <a:lstStyle/>
          <a:p>
            <a:r>
              <a:rPr lang="en-US" sz="2400" dirty="0" smtClean="0"/>
              <a:t>B</a:t>
            </a:r>
            <a:endParaRPr lang="en-US" sz="2400" dirty="0"/>
          </a:p>
        </p:txBody>
      </p:sp>
      <p:sp>
        <p:nvSpPr>
          <p:cNvPr id="24" name="TextBox 23"/>
          <p:cNvSpPr txBox="1"/>
          <p:nvPr/>
        </p:nvSpPr>
        <p:spPr>
          <a:xfrm>
            <a:off x="7010400" y="990600"/>
            <a:ext cx="1066800" cy="461665"/>
          </a:xfrm>
          <a:prstGeom prst="rect">
            <a:avLst/>
          </a:prstGeom>
          <a:noFill/>
        </p:spPr>
        <p:txBody>
          <a:bodyPr wrap="square" rtlCol="0">
            <a:spAutoFit/>
          </a:bodyPr>
          <a:lstStyle/>
          <a:p>
            <a:r>
              <a:rPr lang="en-US" sz="2400" dirty="0" smtClean="0"/>
              <a:t>C</a:t>
            </a:r>
            <a:endParaRPr lang="en-US" sz="2400" dirty="0"/>
          </a:p>
        </p:txBody>
      </p:sp>
      <p:cxnSp>
        <p:nvCxnSpPr>
          <p:cNvPr id="25" name="Straight Connector 24"/>
          <p:cNvCxnSpPr/>
          <p:nvPr/>
        </p:nvCxnSpPr>
        <p:spPr>
          <a:xfrm flipV="1">
            <a:off x="5410200" y="1295400"/>
            <a:ext cx="1928382" cy="457200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4419600"/>
            <a:ext cx="990600" cy="523220"/>
          </a:xfrm>
          <a:prstGeom prst="rect">
            <a:avLst/>
          </a:prstGeom>
          <a:noFill/>
        </p:spPr>
        <p:txBody>
          <a:bodyPr wrap="square" rtlCol="0">
            <a:spAutoFit/>
          </a:bodyPr>
          <a:lstStyle/>
          <a:p>
            <a:r>
              <a:rPr lang="en-US" sz="2800" b="1" dirty="0" smtClean="0">
                <a:sym typeface="Symbol"/>
              </a:rPr>
              <a:t>x</a:t>
            </a:r>
            <a:endParaRPr lang="en-US" sz="2800" b="1" dirty="0"/>
          </a:p>
        </p:txBody>
      </p:sp>
      <p:sp>
        <p:nvSpPr>
          <p:cNvPr id="27" name="TextBox 26"/>
          <p:cNvSpPr txBox="1"/>
          <p:nvPr/>
        </p:nvSpPr>
        <p:spPr>
          <a:xfrm>
            <a:off x="7010400" y="2057400"/>
            <a:ext cx="762000" cy="523220"/>
          </a:xfrm>
          <a:prstGeom prst="rect">
            <a:avLst/>
          </a:prstGeom>
          <a:noFill/>
        </p:spPr>
        <p:txBody>
          <a:bodyPr wrap="square" rtlCol="0">
            <a:spAutoFit/>
          </a:bodyPr>
          <a:lstStyle/>
          <a:p>
            <a:r>
              <a:rPr lang="en-US" sz="2800" b="1" dirty="0" smtClean="0">
                <a:sym typeface="Symbol"/>
              </a:rPr>
              <a:t>y</a:t>
            </a:r>
            <a:endParaRPr lang="en-US" sz="2800" b="1" dirty="0"/>
          </a:p>
        </p:txBody>
      </p:sp>
      <p:cxnSp>
        <p:nvCxnSpPr>
          <p:cNvPr id="28" name="Straight Arrow Connector 27"/>
          <p:cNvCxnSpPr/>
          <p:nvPr/>
        </p:nvCxnSpPr>
        <p:spPr>
          <a:xfrm flipV="1">
            <a:off x="7315200" y="381000"/>
            <a:ext cx="38100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315200" y="1295400"/>
            <a:ext cx="762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934200" y="457200"/>
            <a:ext cx="914400" cy="369332"/>
          </a:xfrm>
          <a:prstGeom prst="rect">
            <a:avLst/>
          </a:prstGeom>
          <a:noFill/>
        </p:spPr>
        <p:txBody>
          <a:bodyPr wrap="square" rtlCol="0">
            <a:spAutoFit/>
          </a:bodyPr>
          <a:lstStyle/>
          <a:p>
            <a:r>
              <a:rPr lang="en-US" dirty="0" smtClean="0">
                <a:sym typeface="Symbol"/>
              </a:rPr>
              <a:t>.87</a:t>
            </a:r>
            <a:r>
              <a:rPr lang="en-US" b="1" dirty="0" smtClean="0"/>
              <a:t>F</a:t>
            </a:r>
            <a:r>
              <a:rPr lang="en-US" b="1" baseline="-25000" dirty="0" smtClean="0"/>
              <a:t>1</a:t>
            </a:r>
            <a:endParaRPr lang="en-US" dirty="0"/>
          </a:p>
        </p:txBody>
      </p:sp>
      <p:sp>
        <p:nvSpPr>
          <p:cNvPr id="31" name="TextBox 30"/>
          <p:cNvSpPr txBox="1"/>
          <p:nvPr/>
        </p:nvSpPr>
        <p:spPr>
          <a:xfrm>
            <a:off x="7696200" y="1143000"/>
            <a:ext cx="762000" cy="369332"/>
          </a:xfrm>
          <a:prstGeom prst="rect">
            <a:avLst/>
          </a:prstGeom>
          <a:noFill/>
        </p:spPr>
        <p:txBody>
          <a:bodyPr wrap="square" rtlCol="0">
            <a:spAutoFit/>
          </a:bodyPr>
          <a:lstStyle/>
          <a:p>
            <a:r>
              <a:rPr lang="en-US" dirty="0" smtClean="0">
                <a:sym typeface="Symbol"/>
              </a:rPr>
              <a:t>.95</a:t>
            </a:r>
            <a:r>
              <a:rPr lang="en-US" b="1" dirty="0" smtClean="0"/>
              <a:t>F</a:t>
            </a:r>
            <a:r>
              <a:rPr lang="en-US" b="1" baseline="-25000" dirty="0" smtClean="0"/>
              <a:t>2</a:t>
            </a:r>
            <a:endParaRPr lang="en-US" dirty="0"/>
          </a:p>
        </p:txBody>
      </p:sp>
      <p:sp>
        <p:nvSpPr>
          <p:cNvPr id="32" name="Freeform 31"/>
          <p:cNvSpPr/>
          <p:nvPr/>
        </p:nvSpPr>
        <p:spPr>
          <a:xfrm>
            <a:off x="457200" y="5257800"/>
            <a:ext cx="2590800" cy="533400"/>
          </a:xfrm>
          <a:custGeom>
            <a:avLst/>
            <a:gdLst>
              <a:gd name="connsiteX0" fmla="*/ 0 w 2626242"/>
              <a:gd name="connsiteY0" fmla="*/ 329609 h 467833"/>
              <a:gd name="connsiteX1" fmla="*/ 63795 w 2626242"/>
              <a:gd name="connsiteY1" fmla="*/ 467833 h 467833"/>
              <a:gd name="connsiteX2" fmla="*/ 138223 w 2626242"/>
              <a:gd name="connsiteY2" fmla="*/ 0 h 467833"/>
              <a:gd name="connsiteX3" fmla="*/ 2626242 w 2626242"/>
              <a:gd name="connsiteY3" fmla="*/ 0 h 467833"/>
            </a:gdLst>
            <a:ahLst/>
            <a:cxnLst>
              <a:cxn ang="0">
                <a:pos x="connsiteX0" y="connsiteY0"/>
              </a:cxn>
              <a:cxn ang="0">
                <a:pos x="connsiteX1" y="connsiteY1"/>
              </a:cxn>
              <a:cxn ang="0">
                <a:pos x="connsiteX2" y="connsiteY2"/>
              </a:cxn>
              <a:cxn ang="0">
                <a:pos x="connsiteX3" y="connsiteY3"/>
              </a:cxn>
            </a:cxnLst>
            <a:rect l="l" t="t" r="r" b="b"/>
            <a:pathLst>
              <a:path w="2626242" h="467833">
                <a:moveTo>
                  <a:pt x="0" y="329609"/>
                </a:moveTo>
                <a:lnTo>
                  <a:pt x="63795" y="467833"/>
                </a:lnTo>
                <a:lnTo>
                  <a:pt x="138223" y="0"/>
                </a:lnTo>
                <a:lnTo>
                  <a:pt x="2626242"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a:off x="8305800" y="1600200"/>
            <a:ext cx="72390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763000" y="1981200"/>
            <a:ext cx="381000" cy="369332"/>
          </a:xfrm>
          <a:prstGeom prst="rect">
            <a:avLst/>
          </a:prstGeom>
          <a:noFill/>
        </p:spPr>
        <p:txBody>
          <a:bodyPr wrap="square" rtlCol="0">
            <a:spAutoFit/>
          </a:bodyPr>
          <a:lstStyle/>
          <a:p>
            <a:r>
              <a:rPr lang="en-US" b="1" dirty="0" smtClean="0"/>
              <a:t>F</a:t>
            </a:r>
            <a:r>
              <a:rPr lang="en-US" b="1" baseline="-25000" dirty="0" smtClean="0"/>
              <a:t>2</a:t>
            </a:r>
            <a:endParaRPr lang="en-US" dirty="0"/>
          </a:p>
        </p:txBody>
      </p:sp>
      <p:cxnSp>
        <p:nvCxnSpPr>
          <p:cNvPr id="35" name="Straight Arrow Connector 34"/>
          <p:cNvCxnSpPr/>
          <p:nvPr/>
        </p:nvCxnSpPr>
        <p:spPr>
          <a:xfrm flipV="1">
            <a:off x="8305800" y="609600"/>
            <a:ext cx="685800" cy="99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10600" y="228600"/>
            <a:ext cx="457200" cy="369332"/>
          </a:xfrm>
          <a:prstGeom prst="rect">
            <a:avLst/>
          </a:prstGeom>
          <a:noFill/>
        </p:spPr>
        <p:txBody>
          <a:bodyPr wrap="square" rtlCol="0">
            <a:spAutoFit/>
          </a:bodyPr>
          <a:lstStyle/>
          <a:p>
            <a:r>
              <a:rPr lang="en-US" b="1" dirty="0" smtClean="0"/>
              <a:t>F</a:t>
            </a:r>
            <a:r>
              <a:rPr lang="en-US" b="1" baseline="-25000" dirty="0" smtClean="0"/>
              <a:t>1</a:t>
            </a:r>
            <a:endParaRPr lang="en-US" dirty="0"/>
          </a:p>
        </p:txBody>
      </p:sp>
      <p:sp>
        <p:nvSpPr>
          <p:cNvPr id="37" name="Right Triangle 3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7086600" cy="6248400"/>
          </a:xfrm>
        </p:spPr>
        <p:txBody>
          <a:bodyPr>
            <a:normAutofit lnSpcReduction="10000"/>
          </a:bodyPr>
          <a:lstStyle/>
          <a:p>
            <a:pPr>
              <a:buNone/>
            </a:pPr>
            <a:r>
              <a:rPr lang="en-US" dirty="0" smtClean="0"/>
              <a:t>	More investigations can be done. For example, we can add the angle between the back leg and the ground into consideration. This angle affects the pushing power generated by the back leg because the power is there only if the back foot doesn’t slip, that depends on the friction between the back foot and the ground, and this friction depends on both the component pointing towards the center of the earth and the component parallel to the ground.</a:t>
            </a:r>
            <a:endParaRPr lang="en-US" dirty="0"/>
          </a:p>
        </p:txBody>
      </p:sp>
      <p:cxnSp>
        <p:nvCxnSpPr>
          <p:cNvPr id="5" name="Straight Connector 4"/>
          <p:cNvCxnSpPr/>
          <p:nvPr/>
        </p:nvCxnSpPr>
        <p:spPr>
          <a:xfrm>
            <a:off x="7010400" y="3352800"/>
            <a:ext cx="1600200" cy="0"/>
          </a:xfrm>
          <a:prstGeom prst="line">
            <a:avLst/>
          </a:prstGeom>
          <a:ln w="2222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000" y="3352800"/>
            <a:ext cx="0" cy="11430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934200" y="3352800"/>
            <a:ext cx="685800"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229600" y="13716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76278" flipV="1">
            <a:off x="7984630" y="1715558"/>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flipV="1">
            <a:off x="8534400" y="1752600"/>
            <a:ext cx="609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194798">
            <a:off x="8228617" y="2516063"/>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633325" y="2834817"/>
            <a:ext cx="15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7253251">
            <a:off x="7735083" y="2572772"/>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7308346">
            <a:off x="7490261" y="3039749"/>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7620000" y="2286000"/>
            <a:ext cx="609600" cy="106680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10400" y="3352800"/>
            <a:ext cx="609600" cy="10668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Right Triangle 1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Superman punch</a:t>
            </a:r>
            <a:endParaRPr lang="en-US" dirty="0"/>
          </a:p>
        </p:txBody>
      </p:sp>
      <p:pic>
        <p:nvPicPr>
          <p:cNvPr id="7" name="Picture 2" descr="http://img.gawkerassets.com/img/18rwyij97bwadjpg/original.jpg"/>
          <p:cNvPicPr>
            <a:picLocks noChangeAspect="1" noChangeArrowheads="1"/>
          </p:cNvPicPr>
          <p:nvPr/>
        </p:nvPicPr>
        <p:blipFill>
          <a:blip r:embed="rId2" cstate="print"/>
          <a:srcRect/>
          <a:stretch>
            <a:fillRect/>
          </a:stretch>
        </p:blipFill>
        <p:spPr bwMode="auto">
          <a:xfrm>
            <a:off x="685799" y="1600200"/>
            <a:ext cx="7808763" cy="4419600"/>
          </a:xfrm>
          <a:prstGeom prst="rect">
            <a:avLst/>
          </a:prstGeom>
          <a:noFill/>
        </p:spPr>
      </p:pic>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smtClean="0"/>
              <a:t>Superman punch</a:t>
            </a:r>
            <a:endParaRPr lang="en-US" sz="3600" dirty="0"/>
          </a:p>
        </p:txBody>
      </p:sp>
      <p:pic>
        <p:nvPicPr>
          <p:cNvPr id="4" name="Superman Punch.mp4">
            <a:hlinkClick r:id="" action="ppaction://media"/>
          </p:cNvPr>
          <p:cNvPicPr>
            <a:picLocks noGrp="1" noRot="1" noChangeAspect="1"/>
          </p:cNvPicPr>
          <p:nvPr>
            <p:ph idx="4294967295"/>
            <a:videoFile r:link="rId1"/>
          </p:nvPr>
        </p:nvPicPr>
        <p:blipFill>
          <a:blip r:embed="rId3" cstate="print"/>
          <a:stretch>
            <a:fillRect/>
          </a:stretch>
        </p:blipFill>
        <p:spPr>
          <a:xfrm>
            <a:off x="1143000" y="1295400"/>
            <a:ext cx="6908800" cy="5181600"/>
          </a:xfrm>
          <a:prstGeom prst="rect">
            <a:avLst/>
          </a:prstGeom>
        </p:spPr>
      </p:pic>
      <p:sp>
        <p:nvSpPr>
          <p:cNvPr id="6" name="Right Triangle 5"/>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724400" cy="4495800"/>
          </a:xfrm>
        </p:spPr>
        <p:txBody>
          <a:bodyPr>
            <a:normAutofit/>
          </a:bodyPr>
          <a:lstStyle/>
          <a:p>
            <a:pPr>
              <a:buNone/>
            </a:pPr>
            <a:r>
              <a:rPr lang="en-US" sz="4000" dirty="0" smtClean="0"/>
              <a:t>	Actually, both </a:t>
            </a:r>
            <a:r>
              <a:rPr lang="en-US" sz="4000" dirty="0"/>
              <a:t>math and martial arts are </a:t>
            </a:r>
            <a:r>
              <a:rPr lang="en-US" sz="4000" dirty="0" smtClean="0"/>
              <a:t>difficult; </a:t>
            </a:r>
            <a:r>
              <a:rPr lang="en-US" sz="4000" dirty="0"/>
              <a:t>both require dedication, </a:t>
            </a:r>
            <a:r>
              <a:rPr lang="en-US" sz="4000" dirty="0" smtClean="0"/>
              <a:t>creativity </a:t>
            </a:r>
            <a:r>
              <a:rPr lang="en-US" sz="4000" dirty="0"/>
              <a:t>and imagination!</a:t>
            </a:r>
          </a:p>
        </p:txBody>
      </p:sp>
      <p:pic>
        <p:nvPicPr>
          <p:cNvPr id="1035" name="Picture 11" descr="C:\Users\wong\AppData\Local\Microsoft\Windows\Temporary Internet Files\Content.IE5\CU4CHP06\kung_fu_panda_by_nin10dohfanatic-d4j9cji[1].png"/>
          <p:cNvPicPr>
            <a:picLocks noChangeAspect="1" noChangeArrowheads="1"/>
          </p:cNvPicPr>
          <p:nvPr/>
        </p:nvPicPr>
        <p:blipFill>
          <a:blip r:embed="rId2" cstate="print"/>
          <a:srcRect/>
          <a:stretch>
            <a:fillRect/>
          </a:stretch>
        </p:blipFill>
        <p:spPr bwMode="auto">
          <a:xfrm>
            <a:off x="5715000" y="3733800"/>
            <a:ext cx="2286000" cy="2286000"/>
          </a:xfrm>
          <a:prstGeom prst="rect">
            <a:avLst/>
          </a:prstGeom>
          <a:noFill/>
        </p:spPr>
      </p:pic>
      <p:pic>
        <p:nvPicPr>
          <p:cNvPr id="55307" name="Picture 11" descr="C:\Users\wong\AppData\Local\Microsoft\Windows\Temporary Internet Files\Content.IE5\AQ6XBAW1\study_owl[1].gif"/>
          <p:cNvPicPr>
            <a:picLocks noChangeAspect="1" noChangeArrowheads="1"/>
          </p:cNvPicPr>
          <p:nvPr/>
        </p:nvPicPr>
        <p:blipFill>
          <a:blip r:embed="rId3" cstate="print"/>
          <a:srcRect/>
          <a:stretch>
            <a:fillRect/>
          </a:stretch>
        </p:blipFill>
        <p:spPr bwMode="auto">
          <a:xfrm>
            <a:off x="6019800" y="1371600"/>
            <a:ext cx="1704975" cy="1943100"/>
          </a:xfrm>
          <a:prstGeom prst="rect">
            <a:avLst/>
          </a:prstGeom>
          <a:noFill/>
        </p:spPr>
      </p:pic>
      <p:sp>
        <p:nvSpPr>
          <p:cNvPr id="5" name="Right Triangle 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a:normAutofit/>
          </a:bodyPr>
          <a:lstStyle/>
          <a:p>
            <a:r>
              <a:rPr lang="en-US" sz="3600" dirty="0" smtClean="0"/>
              <a:t>When you jump forward, your body’s trajectory follows a parabola.</a:t>
            </a:r>
          </a:p>
          <a:p>
            <a:r>
              <a:rPr lang="en-US" sz="3600" dirty="0" smtClean="0"/>
              <a:t>You can generate the most power when you punch in the direction of the tangent line at the moment of contact.</a:t>
            </a:r>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09800" y="11430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972325" flipV="1">
            <a:off x="1924533" y="1430893"/>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300691">
            <a:off x="2514900" y="1621349"/>
            <a:ext cx="685200" cy="132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827416">
            <a:off x="1861309" y="2309823"/>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7508559">
            <a:off x="1724486" y="2307537"/>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1657112">
            <a:off x="1307306" y="2425483"/>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7165724">
            <a:off x="1764273" y="2857745"/>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447800" y="2057400"/>
            <a:ext cx="1128156" cy="416626"/>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828800" y="1600200"/>
            <a:ext cx="1128156" cy="416626"/>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3733800" y="6400800"/>
            <a:ext cx="2743200" cy="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1600200"/>
            <a:ext cx="1447800" cy="5334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410201" y="40386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972325" flipV="1">
            <a:off x="5124934" y="4326493"/>
            <a:ext cx="533400" cy="762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0345365">
            <a:off x="5712067" y="4249580"/>
            <a:ext cx="685200" cy="132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4827416">
            <a:off x="5061710" y="5205423"/>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7508559">
            <a:off x="4924887" y="5203137"/>
            <a:ext cx="533400" cy="20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1657112">
            <a:off x="4507707" y="5321083"/>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7165724">
            <a:off x="4964674" y="5753345"/>
            <a:ext cx="533400" cy="16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648201" y="4953000"/>
            <a:ext cx="1128156" cy="416626"/>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29201" y="4495800"/>
            <a:ext cx="1128156" cy="416626"/>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505200" y="304800"/>
            <a:ext cx="1752600" cy="1200329"/>
          </a:xfrm>
          <a:prstGeom prst="rect">
            <a:avLst/>
          </a:prstGeom>
          <a:noFill/>
        </p:spPr>
        <p:txBody>
          <a:bodyPr wrap="square" rtlCol="0">
            <a:spAutoFit/>
          </a:bodyPr>
          <a:lstStyle/>
          <a:p>
            <a:r>
              <a:rPr lang="en-US" sz="2400" dirty="0" smtClean="0"/>
              <a:t>Most powerful direction</a:t>
            </a:r>
            <a:endParaRPr lang="en-US" sz="2400" dirty="0"/>
          </a:p>
        </p:txBody>
      </p:sp>
      <p:sp>
        <p:nvSpPr>
          <p:cNvPr id="30" name="TextBox 29"/>
          <p:cNvSpPr txBox="1"/>
          <p:nvPr/>
        </p:nvSpPr>
        <p:spPr>
          <a:xfrm>
            <a:off x="2209800" y="4572000"/>
            <a:ext cx="1752600" cy="1200329"/>
          </a:xfrm>
          <a:prstGeom prst="rect">
            <a:avLst/>
          </a:prstGeom>
          <a:noFill/>
        </p:spPr>
        <p:txBody>
          <a:bodyPr wrap="square" rtlCol="0">
            <a:spAutoFit/>
          </a:bodyPr>
          <a:lstStyle/>
          <a:p>
            <a:r>
              <a:rPr lang="en-US" sz="2400" dirty="0" smtClean="0"/>
              <a:t>Less powerful direction</a:t>
            </a:r>
            <a:endParaRPr lang="en-US" sz="2400" dirty="0"/>
          </a:p>
        </p:txBody>
      </p:sp>
      <p:cxnSp>
        <p:nvCxnSpPr>
          <p:cNvPr id="32" name="Straight Arrow Connector 31"/>
          <p:cNvCxnSpPr/>
          <p:nvPr/>
        </p:nvCxnSpPr>
        <p:spPr>
          <a:xfrm>
            <a:off x="2514600" y="1676400"/>
            <a:ext cx="838200" cy="30480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514600" y="1752600"/>
            <a:ext cx="2286000" cy="838200"/>
          </a:xfrm>
          <a:prstGeom prst="straightConnector1">
            <a:avLst/>
          </a:prstGeom>
          <a:ln w="38100">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72200" y="1295400"/>
            <a:ext cx="457200"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72200" y="1600200"/>
            <a:ext cx="457200" cy="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72200" y="1905000"/>
            <a:ext cx="457200" cy="0"/>
          </a:xfrm>
          <a:prstGeom prst="straightConnector1">
            <a:avLst/>
          </a:prstGeom>
          <a:ln w="381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29400" y="1066800"/>
            <a:ext cx="2133600" cy="1015663"/>
          </a:xfrm>
          <a:prstGeom prst="rect">
            <a:avLst/>
          </a:prstGeom>
          <a:noFill/>
        </p:spPr>
        <p:txBody>
          <a:bodyPr wrap="square" rtlCol="0">
            <a:spAutoFit/>
          </a:bodyPr>
          <a:lstStyle/>
          <a:p>
            <a:r>
              <a:rPr lang="en-US" sz="2000" dirty="0" smtClean="0"/>
              <a:t>Force from punch</a:t>
            </a:r>
          </a:p>
          <a:p>
            <a:r>
              <a:rPr lang="en-US" sz="2000" dirty="0" smtClean="0"/>
              <a:t>Force from gravity</a:t>
            </a:r>
          </a:p>
          <a:p>
            <a:r>
              <a:rPr lang="en-US" sz="2000" dirty="0" smtClean="0"/>
              <a:t>Resultant force</a:t>
            </a:r>
            <a:endParaRPr lang="en-US" sz="2000" dirty="0"/>
          </a:p>
        </p:txBody>
      </p:sp>
      <p:cxnSp>
        <p:nvCxnSpPr>
          <p:cNvPr id="48" name="Straight Connector 47"/>
          <p:cNvCxnSpPr/>
          <p:nvPr/>
        </p:nvCxnSpPr>
        <p:spPr>
          <a:xfrm>
            <a:off x="457200" y="3581400"/>
            <a:ext cx="2819400" cy="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715000" y="3962400"/>
            <a:ext cx="1447800" cy="5334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715000" y="4495800"/>
            <a:ext cx="838200" cy="30480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715000" y="4267200"/>
            <a:ext cx="2209800" cy="228600"/>
          </a:xfrm>
          <a:prstGeom prst="straightConnector1">
            <a:avLst/>
          </a:prstGeom>
          <a:ln w="38100">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5" name="Right Triangle 34"/>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dn2-b.examiner.com/sites/default/files/styles/image_content_width/hash/72/58/7258be242671d8a457e57e488c0362b7.jpg?itok=aIhSZ3Ni"/>
          <p:cNvPicPr>
            <a:picLocks noGrp="1"/>
          </p:cNvPicPr>
          <p:nvPr>
            <p:ph idx="1"/>
          </p:nvPr>
        </p:nvPicPr>
        <p:blipFill>
          <a:blip r:embed="rId2" cstate="print"/>
          <a:srcRect/>
          <a:stretch>
            <a:fillRect/>
          </a:stretch>
        </p:blipFill>
        <p:spPr bwMode="auto">
          <a:xfrm>
            <a:off x="1143000" y="1371600"/>
            <a:ext cx="6680200" cy="4445000"/>
          </a:xfrm>
          <a:prstGeom prst="rect">
            <a:avLst/>
          </a:prstGeom>
          <a:noFill/>
          <a:ln w="38100">
            <a:noFill/>
            <a:prstDash val="dash"/>
            <a:miter lim="800000"/>
            <a:headEnd/>
            <a:tailEnd/>
          </a:ln>
        </p:spPr>
      </p:pic>
      <p:cxnSp>
        <p:nvCxnSpPr>
          <p:cNvPr id="12" name="Straight Arrow Connector 11"/>
          <p:cNvCxnSpPr/>
          <p:nvPr/>
        </p:nvCxnSpPr>
        <p:spPr>
          <a:xfrm>
            <a:off x="4419600" y="1981200"/>
            <a:ext cx="1981200" cy="6858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057400" y="1905000"/>
            <a:ext cx="3200400" cy="762000"/>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524000" y="2971800"/>
            <a:ext cx="3200400" cy="762000"/>
          </a:xfrm>
          <a:custGeom>
            <a:avLst/>
            <a:gdLst>
              <a:gd name="connsiteX0" fmla="*/ 0 w 1128156"/>
              <a:gd name="connsiteY0" fmla="*/ 946067 h 946067"/>
              <a:gd name="connsiteX1" fmla="*/ 237507 w 1128156"/>
              <a:gd name="connsiteY1" fmla="*/ 352301 h 946067"/>
              <a:gd name="connsiteX2" fmla="*/ 463138 w 1128156"/>
              <a:gd name="connsiteY2" fmla="*/ 55418 h 946067"/>
              <a:gd name="connsiteX3" fmla="*/ 688769 w 1128156"/>
              <a:gd name="connsiteY3" fmla="*/ 31667 h 946067"/>
              <a:gd name="connsiteX4" fmla="*/ 914400 w 1128156"/>
              <a:gd name="connsiteY4" fmla="*/ 245423 h 946067"/>
              <a:gd name="connsiteX5" fmla="*/ 1128156 w 1128156"/>
              <a:gd name="connsiteY5" fmla="*/ 613558 h 94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946067">
                <a:moveTo>
                  <a:pt x="0" y="946067"/>
                </a:moveTo>
                <a:cubicBezTo>
                  <a:pt x="80158" y="723405"/>
                  <a:pt x="160317" y="500743"/>
                  <a:pt x="237507" y="352301"/>
                </a:cubicBezTo>
                <a:cubicBezTo>
                  <a:pt x="314697" y="203860"/>
                  <a:pt x="387928" y="108857"/>
                  <a:pt x="463138" y="55418"/>
                </a:cubicBezTo>
                <a:cubicBezTo>
                  <a:pt x="538348" y="1979"/>
                  <a:pt x="613559" y="0"/>
                  <a:pt x="688769" y="31667"/>
                </a:cubicBezTo>
                <a:cubicBezTo>
                  <a:pt x="763979" y="63334"/>
                  <a:pt x="841169" y="148441"/>
                  <a:pt x="914400" y="245423"/>
                </a:cubicBezTo>
                <a:cubicBezTo>
                  <a:pt x="987631" y="342405"/>
                  <a:pt x="1057893" y="477981"/>
                  <a:pt x="1128156" y="613558"/>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Triangle 5"/>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Math we can do</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Equation of the trajectory – quadratic equation</a:t>
            </a:r>
          </a:p>
          <a:p>
            <a:pPr marL="514350" indent="-514350">
              <a:buFont typeface="+mj-lt"/>
              <a:buAutoNum type="arabicPeriod"/>
            </a:pPr>
            <a:r>
              <a:rPr lang="en-US" sz="4000" dirty="0" smtClean="0"/>
              <a:t>Slope of tangent line – first order derivative</a:t>
            </a:r>
          </a:p>
          <a:p>
            <a:pPr marL="514350" indent="-514350">
              <a:buFont typeface="+mj-lt"/>
              <a:buAutoNum type="arabicPeriod"/>
            </a:pPr>
            <a:r>
              <a:rPr lang="en-US" sz="4000" dirty="0" smtClean="0"/>
              <a:t>Angle of punch – trigonometry</a:t>
            </a:r>
            <a:endParaRPr lang="en-US" sz="4000"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Staggered attack - simple as one plus one </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 staggered attack involves two (or more) attacks that are launched one after another. The first attack destroys the target’s balance by moving his center of gravity out of his base, and the second attack sends the target flying across the room. Both attacks come in roughly along the same straight line and that makes the whole movement look amazingly powerful.</a:t>
            </a:r>
            <a:endParaRPr lang="en-US"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1"/>
            <a:ext cx="8534400" cy="609599"/>
          </a:xfrm>
        </p:spPr>
        <p:txBody>
          <a:bodyPr>
            <a:normAutofit/>
          </a:bodyPr>
          <a:lstStyle/>
          <a:p>
            <a:pPr>
              <a:buNone/>
            </a:pPr>
            <a:r>
              <a:rPr lang="en-US" dirty="0" smtClean="0"/>
              <a:t>Bruce Lee’s side kick</a:t>
            </a:r>
            <a:endParaRPr lang="en-US" dirty="0" smtClean="0">
              <a:solidFill>
                <a:srgbClr val="7030A0"/>
              </a:solidFill>
            </a:endParaRPr>
          </a:p>
          <a:p>
            <a:endParaRPr lang="en-US" dirty="0" smtClean="0"/>
          </a:p>
          <a:p>
            <a:endParaRPr lang="en-US" dirty="0" smtClean="0"/>
          </a:p>
          <a:p>
            <a:endParaRPr lang="en-US" dirty="0" smtClean="0"/>
          </a:p>
          <a:p>
            <a:endParaRPr lang="en-US" dirty="0" smtClean="0"/>
          </a:p>
          <a:p>
            <a:endParaRPr lang="en-US" dirty="0" smtClean="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ruce Lee's side kick (HD).mp4">
            <a:hlinkClick r:id="" action="ppaction://media"/>
          </p:cNvPr>
          <p:cNvPicPr>
            <a:picLocks noRot="1" noChangeAspect="1"/>
          </p:cNvPicPr>
          <p:nvPr>
            <a:videoFile r:link="rId1"/>
          </p:nvPr>
        </p:nvPicPr>
        <p:blipFill>
          <a:blip r:embed="rId4" cstate="print"/>
          <a:stretch>
            <a:fillRect/>
          </a:stretch>
        </p:blipFill>
        <p:spPr>
          <a:xfrm>
            <a:off x="1447800" y="1371600"/>
            <a:ext cx="6400800" cy="48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i.ytimg.com/vi/uCPc8nHUv7s/maxresdefault.jpg"/>
          <p:cNvPicPr/>
          <p:nvPr/>
        </p:nvPicPr>
        <p:blipFill>
          <a:blip r:embed="rId2" cstate="print"/>
          <a:srcRect/>
          <a:stretch>
            <a:fillRect/>
          </a:stretch>
        </p:blipFill>
        <p:spPr bwMode="auto">
          <a:xfrm>
            <a:off x="228600" y="1219200"/>
            <a:ext cx="8686800" cy="4953000"/>
          </a:xfrm>
          <a:prstGeom prst="rect">
            <a:avLst/>
          </a:prstGeom>
          <a:noFill/>
          <a:ln w="9525">
            <a:noFill/>
            <a:miter lim="800000"/>
            <a:headEnd/>
            <a:tailEnd/>
          </a:ln>
        </p:spPr>
      </p:pic>
      <p:cxnSp>
        <p:nvCxnSpPr>
          <p:cNvPr id="5" name="Straight Arrow Connector 4"/>
          <p:cNvCxnSpPr/>
          <p:nvPr/>
        </p:nvCxnSpPr>
        <p:spPr>
          <a:xfrm>
            <a:off x="1447800" y="3886200"/>
            <a:ext cx="3706868" cy="0"/>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181600" y="3276600"/>
            <a:ext cx="2057400" cy="609600"/>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t>Tai Chi push</a:t>
            </a:r>
            <a:endParaRPr lang="en-US" dirty="0" smtClean="0">
              <a:solidFill>
                <a:srgbClr val="7030A0"/>
              </a:solidFill>
            </a:endParaRPr>
          </a:p>
          <a:p>
            <a:pPr>
              <a:buNone/>
            </a:pPr>
            <a:endParaRPr lang="en-US" dirty="0" smtClean="0">
              <a:solidFill>
                <a:srgbClr val="7030A0"/>
              </a:solidFill>
            </a:endParaRPr>
          </a:p>
        </p:txBody>
      </p:sp>
      <p:pic>
        <p:nvPicPr>
          <p:cNvPr id="4" name="Picture 3" descr="PRtaichi.jpg"/>
          <p:cNvPicPr>
            <a:picLocks noChangeAspect="1"/>
          </p:cNvPicPr>
          <p:nvPr/>
        </p:nvPicPr>
        <p:blipFill>
          <a:blip r:embed="rId3" cstate="print"/>
          <a:stretch>
            <a:fillRect/>
          </a:stretch>
        </p:blipFill>
        <p:spPr>
          <a:xfrm>
            <a:off x="6477000" y="990600"/>
            <a:ext cx="1990725" cy="2295525"/>
          </a:xfrm>
          <a:prstGeom prst="rect">
            <a:avLst/>
          </a:prstGeom>
        </p:spPr>
      </p:pic>
      <p:cxnSp>
        <p:nvCxnSpPr>
          <p:cNvPr id="6" name="Straight Arrow Connector 5"/>
          <p:cNvCxnSpPr/>
          <p:nvPr/>
        </p:nvCxnSpPr>
        <p:spPr>
          <a:xfrm flipH="1">
            <a:off x="7467600" y="2209800"/>
            <a:ext cx="1066800" cy="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324600" y="1524000"/>
            <a:ext cx="1219200" cy="6858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8" name="The Art of Effortless Power_ Effortless Pushes in Slow Motion.mp4">
            <a:hlinkClick r:id="" action="ppaction://media"/>
          </p:cNvPr>
          <p:cNvPicPr>
            <a:picLocks noRot="1" noChangeAspect="1"/>
          </p:cNvPicPr>
          <p:nvPr>
            <a:videoFile r:link="rId1"/>
          </p:nvPr>
        </p:nvPicPr>
        <p:blipFill>
          <a:blip r:embed="rId4" cstate="print"/>
          <a:stretch>
            <a:fillRect/>
          </a:stretch>
        </p:blipFill>
        <p:spPr>
          <a:xfrm>
            <a:off x="533400" y="1676400"/>
            <a:ext cx="5715000" cy="4286250"/>
          </a:xfrm>
          <a:prstGeom prst="rect">
            <a:avLst/>
          </a:prstGeom>
        </p:spPr>
      </p:pic>
      <p:sp>
        <p:nvSpPr>
          <p:cNvPr id="9" name="Right Triangle 8"/>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Math we can do</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Momentum generated by the first attack</a:t>
            </a:r>
          </a:p>
          <a:p>
            <a:pPr marL="514350" indent="-514350">
              <a:buFont typeface="+mj-lt"/>
              <a:buAutoNum type="arabicPeriod"/>
            </a:pPr>
            <a:r>
              <a:rPr lang="en-US" sz="4000" dirty="0" smtClean="0"/>
              <a:t>Momentum transferred to the target</a:t>
            </a:r>
          </a:p>
          <a:p>
            <a:pPr marL="514350" indent="-514350">
              <a:buFont typeface="+mj-lt"/>
              <a:buAutoNum type="arabicPeriod"/>
            </a:pPr>
            <a:r>
              <a:rPr lang="en-US" sz="4000" dirty="0" smtClean="0"/>
              <a:t>New force from the second attack added to the already moving target</a:t>
            </a:r>
            <a:endParaRPr lang="en-US" sz="4000"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457200" y="1295400"/>
            <a:ext cx="8153400" cy="5257800"/>
          </a:xfrm>
        </p:spPr>
        <p:txBody>
          <a:bodyPr>
            <a:noAutofit/>
          </a:bodyPr>
          <a:lstStyle/>
          <a:p>
            <a:r>
              <a:rPr lang="en-US" dirty="0" smtClean="0"/>
              <a:t>We have analyzed and explained some martial arts techniques using vectors as the primary tool.</a:t>
            </a:r>
          </a:p>
          <a:p>
            <a:r>
              <a:rPr lang="en-US" dirty="0" smtClean="0"/>
              <a:t>The techniques we analyzed are “two dimensional” in that they pretty much occur in a “plane.”</a:t>
            </a:r>
          </a:p>
          <a:p>
            <a:r>
              <a:rPr lang="en-US" dirty="0" smtClean="0"/>
              <a:t>Three dimensional techniques such as a hook or a roundhouse kick are harder to analyze.</a:t>
            </a:r>
          </a:p>
          <a:p>
            <a:r>
              <a:rPr lang="en-US" dirty="0" smtClean="0"/>
              <a:t>There is a lot of math in the martial arts.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r>
              <a:rPr lang="en-US" dirty="0" smtClean="0"/>
              <a:t>The Chinese refer to “martial arts” as “martial skills” or “fist methods” – these terms carry some scientific/technical flavor.</a:t>
            </a:r>
          </a:p>
          <a:p>
            <a:r>
              <a:rPr lang="en-US" dirty="0" smtClean="0"/>
              <a:t>The term “Kung Fu”, popularized by Bruce Lee, is not really a Chinese martial arts style. The term means “skills.” In China, if you hear that a chef has good kung fu, it doesn’t mean the chef is a good martial artist, it means she has very good cooking skills. So don’t run away, she is not going to beat you up. Stay and enjoy her cooking instead.</a:t>
            </a:r>
            <a:endParaRPr lang="en-US" dirty="0"/>
          </a:p>
        </p:txBody>
      </p:sp>
      <p:sp>
        <p:nvSpPr>
          <p:cNvPr id="4" name="Right Triangle 3"/>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848600" cy="5867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75780" name="Picture 4" descr="C:\Users\wong\AppData\Local\Microsoft\Windows\Temporary Internet Files\Content.IE5\AQ6XBAW1\math_teacher[1].gif"/>
          <p:cNvPicPr>
            <a:picLocks noChangeAspect="1" noChangeArrowheads="1"/>
          </p:cNvPicPr>
          <p:nvPr/>
        </p:nvPicPr>
        <p:blipFill>
          <a:blip r:embed="rId2" cstate="print"/>
          <a:srcRect/>
          <a:stretch>
            <a:fillRect/>
          </a:stretch>
        </p:blipFill>
        <p:spPr bwMode="auto">
          <a:xfrm>
            <a:off x="4648200" y="1066800"/>
            <a:ext cx="4114800" cy="2216477"/>
          </a:xfrm>
          <a:prstGeom prst="rect">
            <a:avLst/>
          </a:prstGeom>
          <a:noFill/>
        </p:spPr>
      </p:pic>
      <p:sp>
        <p:nvSpPr>
          <p:cNvPr id="9" name="TextBox 8"/>
          <p:cNvSpPr txBox="1"/>
          <p:nvPr/>
        </p:nvSpPr>
        <p:spPr>
          <a:xfrm>
            <a:off x="4724400" y="533400"/>
            <a:ext cx="4038600" cy="523220"/>
          </a:xfrm>
          <a:prstGeom prst="rect">
            <a:avLst/>
          </a:prstGeom>
          <a:noFill/>
        </p:spPr>
        <p:txBody>
          <a:bodyPr wrap="square" rtlCol="0">
            <a:spAutoFit/>
          </a:bodyPr>
          <a:lstStyle/>
          <a:p>
            <a:r>
              <a:rPr lang="en-US" sz="2800" dirty="0" smtClean="0"/>
              <a:t>Excellent teaching kung fu</a:t>
            </a:r>
            <a:endParaRPr lang="en-US" sz="2800" dirty="0"/>
          </a:p>
        </p:txBody>
      </p:sp>
      <p:sp>
        <p:nvSpPr>
          <p:cNvPr id="10" name="TextBox 9"/>
          <p:cNvSpPr txBox="1"/>
          <p:nvPr/>
        </p:nvSpPr>
        <p:spPr>
          <a:xfrm>
            <a:off x="762000" y="533400"/>
            <a:ext cx="2971800" cy="523220"/>
          </a:xfrm>
          <a:prstGeom prst="rect">
            <a:avLst/>
          </a:prstGeom>
          <a:noFill/>
        </p:spPr>
        <p:txBody>
          <a:bodyPr wrap="square" rtlCol="0">
            <a:spAutoFit/>
          </a:bodyPr>
          <a:lstStyle/>
          <a:p>
            <a:r>
              <a:rPr lang="en-US" sz="2800" dirty="0" smtClean="0"/>
              <a:t>Amazing… Kung Fu</a:t>
            </a:r>
            <a:endParaRPr lang="en-US" sz="2800" dirty="0"/>
          </a:p>
        </p:txBody>
      </p:sp>
      <p:sp>
        <p:nvSpPr>
          <p:cNvPr id="11" name="TextBox 10"/>
          <p:cNvSpPr txBox="1"/>
          <p:nvPr/>
        </p:nvSpPr>
        <p:spPr>
          <a:xfrm>
            <a:off x="609600" y="4648200"/>
            <a:ext cx="3352800" cy="954107"/>
          </a:xfrm>
          <a:prstGeom prst="rect">
            <a:avLst/>
          </a:prstGeom>
          <a:noFill/>
        </p:spPr>
        <p:txBody>
          <a:bodyPr wrap="square" rtlCol="0">
            <a:spAutoFit/>
          </a:bodyPr>
          <a:lstStyle/>
          <a:p>
            <a:r>
              <a:rPr lang="en-US" sz="2800" dirty="0" smtClean="0"/>
              <a:t>Unbelievable physics  kung fu</a:t>
            </a:r>
            <a:endParaRPr lang="en-US" sz="2800" dirty="0"/>
          </a:p>
        </p:txBody>
      </p:sp>
      <p:pic>
        <p:nvPicPr>
          <p:cNvPr id="1030" name="Picture 6" descr="C:\Users\wong\AppData\Local\Microsoft\Windows\Temporary Internet Files\Content.IE5\TNOQ885F\bruce_lee_with_nunchaku_by_hampire-d71j23n[1].jpg"/>
          <p:cNvPicPr>
            <a:picLocks noChangeAspect="1" noChangeArrowheads="1"/>
          </p:cNvPicPr>
          <p:nvPr/>
        </p:nvPicPr>
        <p:blipFill>
          <a:blip r:embed="rId3" cstate="print"/>
          <a:srcRect/>
          <a:stretch>
            <a:fillRect/>
          </a:stretch>
        </p:blipFill>
        <p:spPr bwMode="auto">
          <a:xfrm>
            <a:off x="914400" y="1295400"/>
            <a:ext cx="3054129" cy="2495183"/>
          </a:xfrm>
          <a:prstGeom prst="rect">
            <a:avLst/>
          </a:prstGeom>
          <a:noFill/>
        </p:spPr>
      </p:pic>
      <p:pic>
        <p:nvPicPr>
          <p:cNvPr id="12" name="Picture 2" descr="C:\Users\wong\AppData\Local\Microsoft\Windows\Temporary Internet Files\Content.IE5\TNOQ885F\albert_einstein_quote_by_jonnypc12-d5psvnx[1].jpg"/>
          <p:cNvPicPr>
            <a:picLocks noChangeAspect="1" noChangeArrowheads="1"/>
          </p:cNvPicPr>
          <p:nvPr/>
        </p:nvPicPr>
        <p:blipFill>
          <a:blip r:embed="rId4" cstate="print"/>
          <a:srcRect/>
          <a:stretch>
            <a:fillRect/>
          </a:stretch>
        </p:blipFill>
        <p:spPr bwMode="auto">
          <a:xfrm>
            <a:off x="3825240" y="3581400"/>
            <a:ext cx="4754880" cy="2971800"/>
          </a:xfrm>
          <a:prstGeom prst="rect">
            <a:avLst/>
          </a:prstGeom>
          <a:noFill/>
        </p:spPr>
      </p:pic>
      <p:sp>
        <p:nvSpPr>
          <p:cNvPr id="13" name="Right Triangle 12"/>
          <p:cNvSpPr/>
          <p:nvPr/>
        </p:nvSpPr>
        <p:spPr>
          <a:xfrm rot="16200000">
            <a:off x="8763000" y="6477000"/>
            <a:ext cx="381000" cy="381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pPr>
              <a:buNone/>
            </a:pPr>
            <a:r>
              <a:rPr lang="en-US" dirty="0" smtClean="0"/>
              <a:t>	</a:t>
            </a:r>
            <a:r>
              <a:rPr lang="en-US" sz="4000" dirty="0" smtClean="0"/>
              <a:t>Science and math have been utilized to improve sports performance for a long time, from using biomechanics to fine tune athletes’ techniques to using statistics to determine the most suitable players for a team.</a:t>
            </a:r>
            <a:endParaRPr lang="en-US" sz="4000" dirty="0"/>
          </a:p>
        </p:txBody>
      </p:sp>
      <p:sp>
        <p:nvSpPr>
          <p:cNvPr id="4" name="Right Triangle 3"/>
          <p:cNvSpPr/>
          <p:nvPr/>
        </p:nvSpPr>
        <p:spPr>
          <a:xfrm rot="16200000">
            <a:off x="8763000" y="6477000"/>
            <a:ext cx="381000" cy="3810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23016</TotalTime>
  <Words>1185</Words>
  <Application>Microsoft Office PowerPoint</Application>
  <PresentationFormat>On-screen Show (4:3)</PresentationFormat>
  <Paragraphs>264</Paragraphs>
  <Slides>69</Slides>
  <Notes>4</Notes>
  <HiddenSlides>0</HiddenSlides>
  <MMClips>5</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The Mathematics of Martial Arts</vt:lpstr>
      <vt:lpstr>QUESTION</vt:lpstr>
      <vt:lpstr>ANSWER</vt:lpstr>
      <vt:lpstr>Exhibit A</vt:lpstr>
      <vt:lpstr>Exhibit B</vt:lpstr>
      <vt:lpstr>Slide 6</vt:lpstr>
      <vt:lpstr>Slide 7</vt:lpstr>
      <vt:lpstr>Slide 8</vt:lpstr>
      <vt:lpstr>Introduction</vt:lpstr>
      <vt:lpstr>Slide 10</vt:lpstr>
      <vt:lpstr>Slide 11</vt:lpstr>
      <vt:lpstr>Slide 12</vt:lpstr>
      <vt:lpstr>Slide 13</vt:lpstr>
      <vt:lpstr>Slide 14</vt:lpstr>
      <vt:lpstr>Summary of Current Research</vt:lpstr>
      <vt:lpstr>What We Will Do Today</vt:lpstr>
      <vt:lpstr>WARNING</vt:lpstr>
      <vt:lpstr>The Algebra of Martial Arts</vt:lpstr>
      <vt:lpstr>Slide 19</vt:lpstr>
      <vt:lpstr>Slide 20</vt:lpstr>
      <vt:lpstr>Handstand on fingers</vt:lpstr>
      <vt:lpstr>Slide 22</vt:lpstr>
      <vt:lpstr>Slide 23</vt:lpstr>
      <vt:lpstr>Slide 24</vt:lpstr>
      <vt:lpstr>Trick or treat – bed of nails</vt:lpstr>
      <vt:lpstr>Trick!</vt:lpstr>
      <vt:lpstr>Slide 27</vt:lpstr>
      <vt:lpstr>Slide 28</vt:lpstr>
      <vt:lpstr>The Geometry of Martial Arts</vt:lpstr>
      <vt:lpstr>Example – the bow stance</vt:lpstr>
      <vt:lpstr>Jiu Jitsu</vt:lpstr>
      <vt:lpstr>Slide 32</vt:lpstr>
      <vt:lpstr>A strong stance is strong only in one direction</vt:lpstr>
      <vt:lpstr>Slide 34</vt:lpstr>
      <vt:lpstr>Slide 35</vt:lpstr>
      <vt:lpstr>How to Move the Earth: The Lever</vt:lpstr>
      <vt:lpstr>Slide 37</vt:lpstr>
      <vt:lpstr>Blocking a punch</vt:lpstr>
      <vt:lpstr>Slide 39</vt:lpstr>
      <vt:lpstr>Slide 40</vt:lpstr>
      <vt:lpstr>Invisible but Everywhere: Vectors</vt:lpstr>
      <vt:lpstr>Why is correct alignment important</vt:lpstr>
      <vt:lpstr>The sum of two vectors</vt:lpstr>
      <vt:lpstr>Slide 44</vt:lpstr>
      <vt:lpstr>The lead hand punch</vt:lpstr>
      <vt:lpstr>What does that have to do with a lead hand punch?</vt:lpstr>
      <vt:lpstr>Your body is like a falling tree log</vt:lpstr>
      <vt:lpstr>A master at work</vt:lpstr>
      <vt:lpstr>Bruce Lee’s body alignment</vt:lpstr>
      <vt:lpstr>Chinese art Xing Yi</vt:lpstr>
      <vt:lpstr>Slide 51</vt:lpstr>
      <vt:lpstr>Kicking with your arm</vt:lpstr>
      <vt:lpstr>Math we can do</vt:lpstr>
      <vt:lpstr>Slide 54</vt:lpstr>
      <vt:lpstr>Slide 55</vt:lpstr>
      <vt:lpstr>Slide 56</vt:lpstr>
      <vt:lpstr>Slide 57</vt:lpstr>
      <vt:lpstr>The Superman punch</vt:lpstr>
      <vt:lpstr>Superman punch</vt:lpstr>
      <vt:lpstr>Slide 60</vt:lpstr>
      <vt:lpstr>Slide 61</vt:lpstr>
      <vt:lpstr>Slide 62</vt:lpstr>
      <vt:lpstr>Math we can do</vt:lpstr>
      <vt:lpstr>Staggered attack - simple as one plus one </vt:lpstr>
      <vt:lpstr>Slide 65</vt:lpstr>
      <vt:lpstr>Slide 66</vt:lpstr>
      <vt:lpstr>Slide 67</vt:lpstr>
      <vt:lpstr>Math we can do</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Mathematics of Martial Arts</dc:title>
  <dc:creator>wong</dc:creator>
  <cp:lastModifiedBy>wong</cp:lastModifiedBy>
  <cp:revision>571</cp:revision>
  <dcterms:created xsi:type="dcterms:W3CDTF">2015-08-30T21:53:19Z</dcterms:created>
  <dcterms:modified xsi:type="dcterms:W3CDTF">2015-11-21T06:26:39Z</dcterms:modified>
</cp:coreProperties>
</file>