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3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7" r:id="rId2"/>
    <p:sldId id="298" r:id="rId3"/>
    <p:sldId id="284" r:id="rId4"/>
    <p:sldId id="285" r:id="rId5"/>
    <p:sldId id="283" r:id="rId6"/>
    <p:sldId id="258" r:id="rId7"/>
    <p:sldId id="288" r:id="rId8"/>
    <p:sldId id="259" r:id="rId9"/>
    <p:sldId id="260" r:id="rId10"/>
    <p:sldId id="282" r:id="rId11"/>
    <p:sldId id="261" r:id="rId12"/>
    <p:sldId id="277" r:id="rId13"/>
    <p:sldId id="293" r:id="rId14"/>
    <p:sldId id="270" r:id="rId15"/>
    <p:sldId id="281" r:id="rId16"/>
    <p:sldId id="262" r:id="rId17"/>
    <p:sldId id="268" r:id="rId18"/>
    <p:sldId id="294" r:id="rId19"/>
    <p:sldId id="278" r:id="rId20"/>
    <p:sldId id="295" r:id="rId21"/>
    <p:sldId id="296" r:id="rId22"/>
    <p:sldId id="287" r:id="rId23"/>
    <p:sldId id="297" r:id="rId24"/>
    <p:sldId id="263" r:id="rId25"/>
    <p:sldId id="264" r:id="rId26"/>
    <p:sldId id="265" r:id="rId27"/>
    <p:sldId id="275" r:id="rId28"/>
    <p:sldId id="274" r:id="rId29"/>
    <p:sldId id="300" r:id="rId30"/>
    <p:sldId id="290" r:id="rId31"/>
    <p:sldId id="256" r:id="rId32"/>
    <p:sldId id="279" r:id="rId33"/>
    <p:sldId id="280" r:id="rId34"/>
    <p:sldId id="276" r:id="rId35"/>
    <p:sldId id="269" r:id="rId36"/>
    <p:sldId id="307" r:id="rId37"/>
    <p:sldId id="308" r:id="rId38"/>
    <p:sldId id="301" r:id="rId39"/>
    <p:sldId id="299" r:id="rId40"/>
    <p:sldId id="291" r:id="rId41"/>
    <p:sldId id="292" r:id="rId42"/>
    <p:sldId id="289" r:id="rId43"/>
    <p:sldId id="304" r:id="rId44"/>
    <p:sldId id="305" r:id="rId45"/>
    <p:sldId id="302" r:id="rId46"/>
    <p:sldId id="303" r:id="rId47"/>
    <p:sldId id="306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0" autoAdjust="0"/>
    <p:restoredTop sz="94660"/>
  </p:normalViewPr>
  <p:slideViewPr>
    <p:cSldViewPr snapToGrid="0" snapToObjects="1">
      <p:cViewPr>
        <p:scale>
          <a:sx n="94" d="100"/>
          <a:sy n="94" d="100"/>
        </p:scale>
        <p:origin x="-376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53D3E-AD6C-484C-81F4-DD86188B4AB1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5FD05-92FD-6A42-9FA3-F7AD44667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B6957-3057-7948-A6A4-477DDBE7EB2B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7F3C0-3E19-F34D-B792-1E3C35AB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433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F3C0-3E19-F34D-B792-1E3C35AB74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78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F3C0-3E19-F34D-B792-1E3C35AB74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F3C0-3E19-F34D-B792-1E3C35AB74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9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4FB9-4276-2C4E-BE17-04BAC8AAC7EA}" type="datetime1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1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3C56-FA84-104E-8A40-A4967811D5C6}" type="datetime1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65B0-E1C0-604D-A525-908A18324DF4}" type="datetime1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7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66AE-961D-A045-9290-A0BB065194EE}" type="datetime1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1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E82C-9C94-4D49-BCD8-AEAAD72EB28B}" type="datetime1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1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472D-A934-0743-8ED9-12914C6EA4C7}" type="datetime1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1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5944-72EB-494C-A304-2950C26FB685}" type="datetime1">
              <a:rPr lang="en-US" smtClean="0"/>
              <a:t>12/7/16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3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3D9B-8F44-5B4E-9F54-8CC8B5598E4D}" type="datetime1">
              <a:rPr lang="en-US" smtClean="0"/>
              <a:t>12/7/16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2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FAC2-CE3C-A24F-BACE-82F36677032F}" type="datetime1">
              <a:rPr lang="en-US" smtClean="0"/>
              <a:t>12/7/16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1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AFD0-78FF-A447-B175-5558D0B90BD1}" type="datetime1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6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7E47-B8EC-B84D-A1B5-B200D367A656}" type="datetime1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6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919EF-DA46-7645-8CF1-4A1454608FE9}" type="datetime1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6C632-22A3-094E-9097-F3E297A2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2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11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4" Type="http://schemas.openxmlformats.org/officeDocument/2006/relationships/image" Target="../media/image19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package" Target="../embeddings/Microsoft_Word_Document9.docx"/><Relationship Id="rId5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package" Target="../embeddings/Microsoft_Word_Document10.docx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Palatino"/>
                <a:cs typeface="Palatino"/>
              </a:rPr>
              <a:t>#1 Really is Number One</a:t>
            </a:r>
            <a:endParaRPr lang="en-US" sz="2800" b="1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 smtClean="0">
              <a:latin typeface="Palatino"/>
              <a:cs typeface="Palatino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Palatino"/>
                <a:cs typeface="Palatino"/>
              </a:rPr>
              <a:t>Charles S. Barnett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Palatino"/>
                <a:cs typeface="Palatino"/>
              </a:rPr>
              <a:t>Formerly Adjunct Instructor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Palatino"/>
                <a:cs typeface="Palatino"/>
              </a:rPr>
              <a:t>Las </a:t>
            </a:r>
            <a:r>
              <a:rPr lang="en-US" sz="2000" b="1" dirty="0" err="1" smtClean="0">
                <a:latin typeface="Palatino"/>
                <a:cs typeface="Palatino"/>
              </a:rPr>
              <a:t>Positas</a:t>
            </a:r>
            <a:r>
              <a:rPr lang="en-US" sz="2000" b="1" dirty="0" smtClean="0">
                <a:latin typeface="Palatino"/>
                <a:cs typeface="Palatino"/>
              </a:rPr>
              <a:t> College</a:t>
            </a:r>
          </a:p>
          <a:p>
            <a:pPr marL="0" indent="0" algn="ctr">
              <a:buNone/>
            </a:pPr>
            <a:endParaRPr lang="en-US" sz="2000" dirty="0">
              <a:latin typeface="Palatino"/>
              <a:cs typeface="Palatino"/>
            </a:endParaRPr>
          </a:p>
          <a:p>
            <a:pPr marL="0" indent="0" algn="ctr">
              <a:buNone/>
            </a:pPr>
            <a:endParaRPr lang="en-US" sz="2000" dirty="0" smtClean="0">
              <a:latin typeface="Palatino"/>
              <a:cs typeface="Palatino"/>
            </a:endParaRPr>
          </a:p>
          <a:p>
            <a:pPr marL="0" indent="0" algn="ctr">
              <a:buNone/>
            </a:pPr>
            <a:endParaRPr lang="en-US" sz="2000" dirty="0" smtClean="0">
              <a:latin typeface="Palatino"/>
              <a:cs typeface="Palatino"/>
            </a:endParaRPr>
          </a:p>
          <a:p>
            <a:pPr marL="0" indent="0" algn="ctr">
              <a:buNone/>
            </a:pPr>
            <a:r>
              <a:rPr lang="en-US" sz="1600" b="1" dirty="0" smtClean="0">
                <a:latin typeface="Palatino"/>
                <a:cs typeface="Palatino"/>
              </a:rPr>
              <a:t>Presented at the 44</a:t>
            </a:r>
            <a:r>
              <a:rPr lang="en-US" sz="1600" b="1" baseline="30000" dirty="0" smtClean="0">
                <a:latin typeface="Palatino"/>
                <a:cs typeface="Palatino"/>
              </a:rPr>
              <a:t>th</a:t>
            </a:r>
            <a:r>
              <a:rPr lang="en-US" sz="1600" b="1" dirty="0" smtClean="0">
                <a:latin typeface="Palatino"/>
                <a:cs typeface="Palatino"/>
              </a:rPr>
              <a:t> annual Fall Conference</a:t>
            </a:r>
          </a:p>
          <a:p>
            <a:pPr marL="0" indent="0" algn="ctr">
              <a:buNone/>
            </a:pPr>
            <a:r>
              <a:rPr lang="en-US" sz="1600" b="1" dirty="0" smtClean="0">
                <a:latin typeface="Palatino"/>
                <a:cs typeface="Palatino"/>
              </a:rPr>
              <a:t>California Mathematics Council, Community Colleges</a:t>
            </a:r>
          </a:p>
          <a:p>
            <a:pPr marL="0" indent="0" algn="ctr">
              <a:buNone/>
            </a:pPr>
            <a:r>
              <a:rPr lang="en-US" sz="1600" b="1" dirty="0" smtClean="0">
                <a:latin typeface="Palatino"/>
                <a:cs typeface="Palatino"/>
              </a:rPr>
              <a:t>Monterey, California</a:t>
            </a:r>
          </a:p>
          <a:p>
            <a:pPr marL="0" indent="0" algn="ctr">
              <a:buNone/>
            </a:pPr>
            <a:r>
              <a:rPr lang="en-US" sz="1600" b="1" dirty="0" smtClean="0">
                <a:latin typeface="Palatino"/>
                <a:cs typeface="Palatino"/>
              </a:rPr>
              <a:t>December 9 and 10, 2016</a:t>
            </a:r>
            <a:endParaRPr lang="en-US" sz="1600" b="1" dirty="0">
              <a:latin typeface="Palatino"/>
              <a:cs typeface="Palatin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9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574709"/>
              </p:ext>
            </p:extLst>
          </p:nvPr>
        </p:nvGraphicFramePr>
        <p:xfrm>
          <a:off x="152400" y="965200"/>
          <a:ext cx="8839200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" name="Document" r:id="rId4" imgW="8839200" imgH="4927600" progId="Word.Document.12">
                  <p:embed/>
                </p:oleObj>
              </mc:Choice>
              <mc:Fallback>
                <p:oleObj name="Document" r:id="rId4" imgW="8839200" imgH="492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965200"/>
                        <a:ext cx="8839200" cy="492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0507" y="5208553"/>
            <a:ext cx="47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4171" y="354097"/>
            <a:ext cx="183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Benford’s</a:t>
            </a:r>
            <a:r>
              <a:rPr lang="en-US" b="1" i="1" dirty="0" smtClean="0"/>
              <a:t> Table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93837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600" y="676365"/>
            <a:ext cx="659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First significant digits and base-10 logarithms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44563" y="1443841"/>
            <a:ext cx="72548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numbers   .00453,   .0453,   4.53,   453.  The first significant digit of each is 4.  Let “Log” represent the base-10 logarithm function.</a:t>
            </a:r>
          </a:p>
          <a:p>
            <a:endParaRPr lang="en-US" dirty="0"/>
          </a:p>
          <a:p>
            <a:r>
              <a:rPr lang="en-US" dirty="0" smtClean="0"/>
              <a:t>Then Log(.00453) = Log[(10</a:t>
            </a:r>
            <a:r>
              <a:rPr lang="en-US" sz="2000" baseline="30000" dirty="0" smtClean="0"/>
              <a:t>-3</a:t>
            </a:r>
            <a:r>
              <a:rPr lang="en-US" dirty="0" smtClean="0"/>
              <a:t>)(4.53)] = -3 + Log(4.53) = -3 + .6561,</a:t>
            </a:r>
          </a:p>
          <a:p>
            <a:endParaRPr lang="en-US" dirty="0" smtClean="0"/>
          </a:p>
          <a:p>
            <a:r>
              <a:rPr lang="en-US" dirty="0" smtClean="0"/>
              <a:t>            Log</a:t>
            </a:r>
            <a:r>
              <a:rPr lang="en-US" dirty="0"/>
              <a:t>(</a:t>
            </a:r>
            <a:r>
              <a:rPr lang="en-US" dirty="0" smtClean="0"/>
              <a:t>.0453</a:t>
            </a:r>
            <a:r>
              <a:rPr lang="en-US" dirty="0"/>
              <a:t>) = Log[(10</a:t>
            </a:r>
            <a:r>
              <a:rPr lang="en-US" sz="2000" baseline="30000" dirty="0" smtClean="0"/>
              <a:t>-2</a:t>
            </a:r>
            <a:r>
              <a:rPr lang="en-US" dirty="0" smtClean="0"/>
              <a:t>)</a:t>
            </a:r>
            <a:r>
              <a:rPr lang="en-US" dirty="0"/>
              <a:t>(4.53)] = </a:t>
            </a:r>
            <a:r>
              <a:rPr lang="en-US" dirty="0" smtClean="0"/>
              <a:t>-2 </a:t>
            </a:r>
            <a:r>
              <a:rPr lang="en-US" dirty="0"/>
              <a:t>+ Log(4.53) = </a:t>
            </a:r>
            <a:r>
              <a:rPr lang="en-US" dirty="0" smtClean="0"/>
              <a:t>-2 </a:t>
            </a:r>
            <a:r>
              <a:rPr lang="en-US" dirty="0"/>
              <a:t>+ .</a:t>
            </a:r>
            <a:r>
              <a:rPr lang="en-US" dirty="0" smtClean="0"/>
              <a:t>6561,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Log(4.53</a:t>
            </a:r>
            <a:r>
              <a:rPr lang="en-US" dirty="0"/>
              <a:t>) = Log[(</a:t>
            </a:r>
            <a:r>
              <a:rPr lang="en-US" dirty="0" smtClean="0"/>
              <a:t>10</a:t>
            </a:r>
            <a:r>
              <a:rPr lang="en-US" sz="2000" baseline="30000" dirty="0" smtClean="0"/>
              <a:t>0</a:t>
            </a:r>
            <a:r>
              <a:rPr lang="en-US" dirty="0" smtClean="0"/>
              <a:t>)</a:t>
            </a:r>
            <a:r>
              <a:rPr lang="en-US" dirty="0"/>
              <a:t>(4.53)] = </a:t>
            </a:r>
            <a:r>
              <a:rPr lang="en-US" dirty="0" smtClean="0"/>
              <a:t>0 </a:t>
            </a:r>
            <a:r>
              <a:rPr lang="en-US" dirty="0"/>
              <a:t>+ Log(4.53) = </a:t>
            </a:r>
            <a:r>
              <a:rPr lang="en-US" dirty="0" smtClean="0"/>
              <a:t>0 </a:t>
            </a:r>
            <a:r>
              <a:rPr lang="en-US" dirty="0"/>
              <a:t>+ .</a:t>
            </a:r>
            <a:r>
              <a:rPr lang="en-US" dirty="0" smtClean="0"/>
              <a:t>6561</a:t>
            </a:r>
            <a:r>
              <a:rPr lang="en-US" dirty="0"/>
              <a:t>,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Log</a:t>
            </a:r>
            <a:r>
              <a:rPr lang="en-US" dirty="0"/>
              <a:t>(</a:t>
            </a:r>
            <a:r>
              <a:rPr lang="en-US" dirty="0" smtClean="0"/>
              <a:t>453</a:t>
            </a:r>
            <a:r>
              <a:rPr lang="en-US" dirty="0"/>
              <a:t>) = Log[(</a:t>
            </a:r>
            <a:r>
              <a:rPr lang="en-US" dirty="0" smtClean="0"/>
              <a:t>10</a:t>
            </a:r>
            <a:r>
              <a:rPr lang="en-US" sz="2000" baseline="30000" dirty="0" smtClean="0"/>
              <a:t>2</a:t>
            </a:r>
            <a:r>
              <a:rPr lang="en-US" dirty="0" smtClean="0"/>
              <a:t>)</a:t>
            </a:r>
            <a:r>
              <a:rPr lang="en-US" dirty="0"/>
              <a:t>(4.53)] = </a:t>
            </a:r>
            <a:r>
              <a:rPr lang="en-US" dirty="0" smtClean="0"/>
              <a:t>2 </a:t>
            </a:r>
            <a:r>
              <a:rPr lang="en-US" dirty="0"/>
              <a:t>+ Log(4.53) = </a:t>
            </a:r>
            <a:r>
              <a:rPr lang="en-US" dirty="0" smtClean="0"/>
              <a:t>2 </a:t>
            </a:r>
            <a:r>
              <a:rPr lang="en-US" dirty="0"/>
              <a:t>+ .</a:t>
            </a:r>
            <a:r>
              <a:rPr lang="en-US" dirty="0" smtClean="0"/>
              <a:t>6561.</a:t>
            </a:r>
          </a:p>
          <a:p>
            <a:endParaRPr lang="en-US" dirty="0"/>
          </a:p>
          <a:p>
            <a:r>
              <a:rPr lang="en-US" dirty="0" smtClean="0"/>
              <a:t>The “characteristics” vary but the “mantissas” do not.  Tables of Common Logarithms display only the mantissas.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             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6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47" y="587403"/>
            <a:ext cx="883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Never heard of a table of common logarithms?  You are not that old? </a:t>
            </a:r>
          </a:p>
          <a:p>
            <a:pPr algn="ctr"/>
            <a:r>
              <a:rPr lang="en-US" b="1" dirty="0" smtClean="0"/>
              <a:t>No problem.  Turn to your graphing calculator.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95387" y="1495805"/>
            <a:ext cx="2353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M=Log(x)-Floor(Log(x))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3345" y="40278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3986" y="5317209"/>
            <a:ext cx="5876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Incidentally: no more log tables or slide rules?  Good riddance.</a:t>
            </a:r>
          </a:p>
          <a:p>
            <a:pPr algn="ctr"/>
            <a:r>
              <a:rPr lang="en-US" sz="1600" dirty="0" smtClean="0"/>
              <a:t>I speak from experience.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084588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4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999852"/>
            <a:ext cx="7010400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/>
              <a:t>We need the concept of a “random variable mod 1” or a “wrapped probability density function”.  The </a:t>
            </a:r>
            <a:r>
              <a:rPr lang="en-US" sz="2000" b="1" u="sng" dirty="0" smtClean="0"/>
              <a:t>unit-circumference </a:t>
            </a:r>
            <a:r>
              <a:rPr lang="en-US" sz="2000" b="1" dirty="0" smtClean="0"/>
              <a:t>circle, not the unit-circle, comes into play. 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63750" y="469900"/>
            <a:ext cx="501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Needed technical result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937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509428"/>
              </p:ext>
            </p:extLst>
          </p:nvPr>
        </p:nvGraphicFramePr>
        <p:xfrm>
          <a:off x="228600" y="1282572"/>
          <a:ext cx="86868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0" name="Document" r:id="rId5" imgW="8686800" imgH="3784600" progId="Word.Document.12">
                  <p:embed/>
                </p:oleObj>
              </mc:Choice>
              <mc:Fallback>
                <p:oleObj name="Document" r:id="rId5" imgW="8686800" imgH="378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1282572"/>
                        <a:ext cx="8686800" cy="378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85772" y="556669"/>
            <a:ext cx="477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Concept of a “wrapped” random variable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385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2301" y="538763"/>
            <a:ext cx="68393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Wrap a PDF</a:t>
            </a:r>
          </a:p>
          <a:p>
            <a:pPr algn="ctr"/>
            <a:r>
              <a:rPr lang="en-US" sz="1600" b="1" i="1" dirty="0" smtClean="0"/>
              <a:t> </a:t>
            </a:r>
            <a:r>
              <a:rPr lang="en-US" sz="1600" b="1" i="1" dirty="0" err="1" smtClean="0"/>
              <a:t>f</a:t>
            </a:r>
            <a:r>
              <a:rPr lang="en-US" sz="2000" b="1" i="1" baseline="30000" dirty="0" err="1" smtClean="0"/>
              <a:t>o</a:t>
            </a:r>
            <a:r>
              <a:rPr lang="en-US" sz="1600" b="1" i="1" dirty="0" smtClean="0"/>
              <a:t>(.2)=</a:t>
            </a:r>
            <a:r>
              <a:rPr lang="is-IS" sz="1600" b="1" i="1" dirty="0" smtClean="0"/>
              <a:t>…+</a:t>
            </a:r>
            <a:r>
              <a:rPr lang="en-US" sz="1600" b="1" i="1" dirty="0" smtClean="0"/>
              <a:t>f(-2.8)+f(-1.8)+f(-.8)+</a:t>
            </a:r>
            <a:r>
              <a:rPr lang="is-IS" sz="1600" b="1" i="1" dirty="0" smtClean="0"/>
              <a:t>f(.2)+f(1.2)+f(2.2)+...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4530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" y="583843"/>
            <a:ext cx="9042400" cy="588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Distribution of the mantissa determines the distribution of the first significant digit</a:t>
            </a:r>
            <a:endParaRPr lang="en-US" sz="1600" dirty="0"/>
          </a:p>
          <a:p>
            <a:pPr algn="ctr"/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  </a:t>
            </a:r>
            <a:r>
              <a:rPr lang="en-US" sz="1600" dirty="0" smtClean="0"/>
              <a:t>Situation</a:t>
            </a:r>
            <a:r>
              <a:rPr lang="en-US" sz="1600" dirty="0"/>
              <a:t>: </a:t>
            </a:r>
          </a:p>
          <a:p>
            <a:r>
              <a:rPr lang="en-US" sz="1600" dirty="0"/>
              <a:t> </a:t>
            </a:r>
          </a:p>
          <a:p>
            <a:pPr lvl="1"/>
            <a:r>
              <a:rPr lang="en-US" sz="1600" dirty="0"/>
              <a:t>Y &gt; 0 is a random variable.</a:t>
            </a:r>
          </a:p>
          <a:p>
            <a:pPr lvl="1"/>
            <a:r>
              <a:rPr lang="en-US" sz="1600" dirty="0"/>
              <a:t> </a:t>
            </a:r>
            <a:endParaRPr lang="en-US" sz="1600" dirty="0" smtClean="0"/>
          </a:p>
          <a:p>
            <a:pPr lvl="1"/>
            <a:r>
              <a:rPr lang="en-US" sz="1600" dirty="0" smtClean="0"/>
              <a:t>Observe </a:t>
            </a:r>
            <a:r>
              <a:rPr lang="en-US" sz="1600" dirty="0"/>
              <a:t>that we can express Y as Y = (10</a:t>
            </a:r>
            <a:r>
              <a:rPr lang="en-US" sz="1600" baseline="30000" dirty="0"/>
              <a:t>C</a:t>
            </a:r>
            <a:r>
              <a:rPr lang="en-US" sz="1600" dirty="0"/>
              <a:t>) Z where C is an integer and 1 ≤  Z &lt;10. </a:t>
            </a:r>
            <a:endParaRPr lang="en-US" sz="1600" dirty="0" smtClean="0"/>
          </a:p>
          <a:p>
            <a:pPr lvl="1"/>
            <a:r>
              <a:rPr lang="en-US" sz="1600" dirty="0" smtClean="0"/>
              <a:t>	 </a:t>
            </a:r>
            <a:r>
              <a:rPr lang="en-US" sz="1600" dirty="0"/>
              <a:t>[.00453 = (10</a:t>
            </a:r>
            <a:r>
              <a:rPr lang="en-US" sz="1600" baseline="30000" dirty="0"/>
              <a:t>-3</a:t>
            </a:r>
            <a:r>
              <a:rPr lang="en-US" sz="1600" dirty="0"/>
              <a:t>) 4.53]</a:t>
            </a:r>
          </a:p>
          <a:p>
            <a:pPr lvl="1"/>
            <a:r>
              <a:rPr lang="en-US" sz="1600" dirty="0"/>
              <a:t> </a:t>
            </a:r>
          </a:p>
          <a:p>
            <a:pPr lvl="1"/>
            <a:r>
              <a:rPr lang="en-US" sz="1600" dirty="0"/>
              <a:t>Let D</a:t>
            </a:r>
            <a:r>
              <a:rPr lang="en-US" sz="1600" baseline="-25000" dirty="0"/>
              <a:t>1</a:t>
            </a:r>
            <a:r>
              <a:rPr lang="en-US" sz="1600" baseline="30000" dirty="0"/>
              <a:t> </a:t>
            </a:r>
            <a:r>
              <a:rPr lang="en-US" sz="1600" dirty="0"/>
              <a:t>(Y) = the first significant digit of Y.  Then D</a:t>
            </a:r>
            <a:r>
              <a:rPr lang="en-US" sz="1600" baseline="-25000" dirty="0"/>
              <a:t>1</a:t>
            </a:r>
            <a:r>
              <a:rPr lang="en-US" sz="1600" baseline="30000" dirty="0"/>
              <a:t> </a:t>
            </a:r>
            <a:r>
              <a:rPr lang="en-US" sz="1600" dirty="0"/>
              <a:t>(Y) = k </a:t>
            </a:r>
            <a:r>
              <a:rPr lang="en-US" sz="1600" dirty="0" err="1"/>
              <a:t>iff</a:t>
            </a:r>
            <a:r>
              <a:rPr lang="en-US" sz="1600" dirty="0"/>
              <a:t>  k ≤ Z &lt; k+1 </a:t>
            </a:r>
            <a:r>
              <a:rPr lang="en-US" sz="1600" dirty="0" err="1" smtClean="0"/>
              <a:t>iff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	 </a:t>
            </a:r>
            <a:r>
              <a:rPr lang="en-US" sz="1600" dirty="0"/>
              <a:t>Log (k) ≤ Log (Z ) &lt; Log(k+1).</a:t>
            </a:r>
          </a:p>
          <a:p>
            <a:pPr lvl="1"/>
            <a:r>
              <a:rPr lang="en-US" sz="1600" dirty="0"/>
              <a:t> </a:t>
            </a:r>
          </a:p>
          <a:p>
            <a:pPr lvl="1"/>
            <a:r>
              <a:rPr lang="en-US" sz="1600" dirty="0"/>
              <a:t>But Log (Y) = C + Log (Z) = C + M where C = characteristic of Log Y and </a:t>
            </a:r>
            <a:endParaRPr lang="en-US" sz="1600" dirty="0" smtClean="0"/>
          </a:p>
          <a:p>
            <a:pPr lvl="1"/>
            <a:r>
              <a:rPr lang="en-US" sz="1600" dirty="0" smtClean="0"/>
              <a:t>	M </a:t>
            </a:r>
            <a:r>
              <a:rPr lang="en-US" sz="1600" dirty="0"/>
              <a:t>= mantissa of Log (Y).</a:t>
            </a:r>
          </a:p>
          <a:p>
            <a:pPr lvl="1"/>
            <a:r>
              <a:rPr lang="en-US" sz="1600" dirty="0"/>
              <a:t> </a:t>
            </a:r>
          </a:p>
          <a:p>
            <a:pPr lvl="1"/>
            <a:r>
              <a:rPr lang="en-US" sz="1600" dirty="0"/>
              <a:t>So M = Log (Y) – C.  Therefore the PDF that describes M is the PDF that describes </a:t>
            </a:r>
            <a:r>
              <a:rPr lang="en-US" sz="1600" dirty="0" smtClean="0"/>
              <a:t>[</a:t>
            </a:r>
            <a:r>
              <a:rPr lang="en-US" sz="1600" dirty="0"/>
              <a:t>Log (Y)</a:t>
            </a:r>
            <a:r>
              <a:rPr lang="en-US" sz="1600" dirty="0" smtClean="0"/>
              <a:t>]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 	where [</a:t>
            </a:r>
            <a:r>
              <a:rPr lang="en-US" sz="1600" dirty="0"/>
              <a:t>Log (Y)</a:t>
            </a:r>
            <a:r>
              <a:rPr lang="en-US" sz="1600" dirty="0" smtClean="0"/>
              <a:t>]</a:t>
            </a:r>
            <a:r>
              <a:rPr lang="en-US" sz="1600" baseline="30000" dirty="0" smtClean="0"/>
              <a:t>0  </a:t>
            </a:r>
            <a:r>
              <a:rPr lang="en-US" sz="1600" dirty="0" smtClean="0"/>
              <a:t>represents </a:t>
            </a:r>
            <a:r>
              <a:rPr lang="en-US" sz="1600" dirty="0"/>
              <a:t>Log (Y) reduced Mod </a:t>
            </a:r>
            <a:r>
              <a:rPr lang="en-US" sz="1600" dirty="0" smtClean="0"/>
              <a:t>1, </a:t>
            </a:r>
            <a:endParaRPr lang="en-US" sz="1600" dirty="0"/>
          </a:p>
          <a:p>
            <a:pPr lvl="1"/>
            <a:r>
              <a:rPr lang="en-US" sz="1600" dirty="0"/>
              <a:t> </a:t>
            </a:r>
          </a:p>
          <a:p>
            <a:pPr algn="ctr">
              <a:lnSpc>
                <a:spcPct val="120000"/>
              </a:lnSpc>
            </a:pPr>
            <a:r>
              <a:rPr lang="en-US" sz="1600" dirty="0"/>
              <a:t> </a:t>
            </a:r>
            <a:r>
              <a:rPr lang="en-US" sz="1400" dirty="0" smtClean="0"/>
              <a:t> </a:t>
            </a:r>
            <a:r>
              <a:rPr lang="en-US" sz="1500" b="1" dirty="0" smtClean="0"/>
              <a:t>Therefore </a:t>
            </a:r>
            <a:r>
              <a:rPr lang="en-US" sz="1500" b="1" dirty="0"/>
              <a:t>if M is approximately uniformly distributed over [0, 1), </a:t>
            </a:r>
            <a:r>
              <a:rPr lang="en-US" sz="1500" b="1" dirty="0" smtClean="0"/>
              <a:t>then</a:t>
            </a:r>
          </a:p>
          <a:p>
            <a:pPr algn="ctr">
              <a:lnSpc>
                <a:spcPct val="120000"/>
              </a:lnSpc>
            </a:pPr>
            <a:r>
              <a:rPr lang="en-US" sz="1500" b="1" dirty="0" smtClean="0"/>
              <a:t>  </a:t>
            </a:r>
            <a:r>
              <a:rPr lang="en-US" sz="1500" b="1" dirty="0"/>
              <a:t>P[ D</a:t>
            </a:r>
            <a:r>
              <a:rPr lang="en-US" sz="1500" b="1" baseline="-25000" dirty="0"/>
              <a:t>1</a:t>
            </a:r>
            <a:r>
              <a:rPr lang="en-US" sz="1500" b="1" baseline="30000" dirty="0"/>
              <a:t> </a:t>
            </a:r>
            <a:r>
              <a:rPr lang="en-US" sz="1500" b="1" dirty="0"/>
              <a:t>(Y) = k] ≈ Log (k+1) – Log (k).</a:t>
            </a:r>
            <a:endParaRPr lang="en-US" sz="1500" dirty="0"/>
          </a:p>
          <a:p>
            <a:r>
              <a:rPr lang="en-US" sz="1500" b="1" dirty="0"/>
              <a:t> </a:t>
            </a:r>
            <a:endParaRPr lang="en-US" sz="1500" dirty="0"/>
          </a:p>
          <a:p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6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39" y="1624887"/>
            <a:ext cx="7092723" cy="1765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413" y="2791013"/>
            <a:ext cx="37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046" y="2594373"/>
            <a:ext cx="41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9365" y="551590"/>
            <a:ext cx="502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The image of a slide rule may shed some light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92269" y="4483100"/>
            <a:ext cx="6759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M (the mantissa of Log(Y)) is uniformly distributed over the L scale, then BL applies.  For example, if the mantissa falls between 0 and .301</a:t>
            </a:r>
            <a:r>
              <a:rPr lang="en-US" sz="2400" baseline="30000" dirty="0" smtClean="0"/>
              <a:t>+</a:t>
            </a:r>
            <a:r>
              <a:rPr lang="en-US" dirty="0" smtClean="0"/>
              <a:t> [Log(2)] on the L scale, then D</a:t>
            </a:r>
            <a:r>
              <a:rPr lang="en-US" sz="2000" baseline="-25000" dirty="0" smtClean="0"/>
              <a:t>1</a:t>
            </a:r>
            <a:r>
              <a:rPr lang="en-US" dirty="0" smtClean="0"/>
              <a:t>=1 (C-D scales).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37500" y="2108200"/>
            <a:ext cx="43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0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9017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Preparation for this presentation took an unanticipated, and rewarding turn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400300"/>
            <a:ext cx="8077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 the underlined sentence in Slide 2 (the abstract): </a:t>
            </a:r>
            <a:r>
              <a:rPr lang="en-US" b="1" i="1" dirty="0" smtClean="0"/>
              <a:t>“ fairly simple sufficient conditions exist for their validity”</a:t>
            </a:r>
            <a:r>
              <a:rPr lang="en-US" dirty="0" smtClean="0"/>
              <a:t>.  The comment refers to conditions for BL to apply.  I based that statement on a passage from </a:t>
            </a:r>
            <a:r>
              <a:rPr lang="en-US" b="1" i="1" dirty="0" smtClean="0"/>
              <a:t>Feller</a:t>
            </a:r>
            <a:r>
              <a:rPr lang="en-US" dirty="0" smtClean="0"/>
              <a:t> that appears on the next slide.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5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53625" y="1648455"/>
            <a:ext cx="7036751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“If the spread of Y is very large the reduced variable X</a:t>
            </a:r>
            <a:r>
              <a:rPr lang="en-US" baseline="30000" dirty="0" smtClean="0"/>
              <a:t>0</a:t>
            </a:r>
            <a:r>
              <a:rPr lang="en-US" dirty="0" smtClean="0"/>
              <a:t> will be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approximately uniformly distributed, and the probability that D</a:t>
            </a:r>
            <a:r>
              <a:rPr lang="en-US" baseline="-25000" dirty="0" smtClean="0"/>
              <a:t>1</a:t>
            </a:r>
            <a:r>
              <a:rPr lang="en-US" dirty="0" smtClean="0"/>
              <a:t>=k will be close to Log(k+1)-Log(k)”. [p 63 of </a:t>
            </a:r>
            <a:r>
              <a:rPr lang="en-US" b="1" dirty="0" smtClean="0"/>
              <a:t>Feller</a:t>
            </a:r>
            <a:r>
              <a:rPr lang="en-US" dirty="0" smtClean="0"/>
              <a:t> (</a:t>
            </a:r>
            <a:r>
              <a:rPr lang="en-US" i="1" dirty="0" smtClean="0"/>
              <a:t>slightly edited to conform to  notation employed in this presentation)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39579" y="744006"/>
            <a:ext cx="246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Feller’s Misstatement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641857" y="3330212"/>
            <a:ext cx="3860286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Three random variables are in play.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Y, the data random variable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X=Log(Y)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X</a:t>
            </a:r>
            <a:r>
              <a:rPr lang="en-US" baseline="30000" dirty="0" smtClean="0"/>
              <a:t>0</a:t>
            </a:r>
            <a:r>
              <a:rPr lang="en-US" dirty="0" smtClean="0"/>
              <a:t>=X mod 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7400" y="5232400"/>
            <a:ext cx="756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error:  (Y has large spread) </a:t>
            </a:r>
            <a:r>
              <a:rPr lang="en-US" i="1" dirty="0" smtClean="0"/>
              <a:t>does not imply that </a:t>
            </a:r>
            <a:r>
              <a:rPr lang="en-US" dirty="0" smtClean="0"/>
              <a:t>(X has large spread)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2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643455"/>
              </p:ext>
            </p:extLst>
          </p:nvPr>
        </p:nvGraphicFramePr>
        <p:xfrm>
          <a:off x="228600" y="698500"/>
          <a:ext cx="8686800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Document" r:id="rId4" imgW="8686800" imgH="5461000" progId="Word.Document.12">
                  <p:embed/>
                </p:oleObj>
              </mc:Choice>
              <mc:Fallback>
                <p:oleObj name="Document" r:id="rId4" imgW="8686800" imgH="546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698500"/>
                        <a:ext cx="8686800" cy="546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11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9400" y="571501"/>
            <a:ext cx="858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Early on, I did some Monte </a:t>
            </a:r>
            <a:r>
              <a:rPr lang="en-US" b="1" dirty="0"/>
              <a:t>C</a:t>
            </a:r>
            <a:r>
              <a:rPr lang="en-US" b="1" dirty="0" smtClean="0"/>
              <a:t>arlo studies chosen to illustrate Feller’s assertion.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16000" y="1003300"/>
            <a:ext cx="7112000" cy="222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They did not work out.  What was I doing wrong?  I hesitated to even consider that Feller’s assertion might be incorrect.  After all, Feller was, well, Feller.  But I began to worry.  Feller’s assertion has been quoted in many research and pedagogical publications for the last 45 years.  Dare I think that I had uncovered that error?  I began to think so.  Turns out that I am about 5 years late.  Sigh </a:t>
            </a:r>
            <a:r>
              <a:rPr lang="mr-IN" dirty="0" smtClean="0"/>
              <a:t>…</a:t>
            </a:r>
            <a:r>
              <a:rPr lang="en-US" dirty="0" smtClean="0"/>
              <a:t> , short-lived fame.  So it took 40 years, not 45.  Berger and Hill found it.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4750" y="3341634"/>
            <a:ext cx="6794500" cy="372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Here is a quote from Berger and Hill (Ref. 2 from Attribution):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“The online data base [BH] lists about 20 published references since 2000 to Feller’s argument, the crux of which is Feller’s claim (trivially edited) that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i="1" dirty="0" smtClean="0"/>
              <a:t>If the spread of variable Y is very large, then Log Y will be approximately </a:t>
            </a:r>
            <a:r>
              <a:rPr lang="en-US" i="1" dirty="0" err="1" smtClean="0"/>
              <a:t>u.d</a:t>
            </a:r>
            <a:r>
              <a:rPr lang="en-US" i="1" dirty="0" smtClean="0"/>
              <a:t>. mod 1”</a:t>
            </a:r>
          </a:p>
          <a:p>
            <a:pPr>
              <a:lnSpc>
                <a:spcPct val="110000"/>
              </a:lnSpc>
            </a:pPr>
            <a:r>
              <a:rPr lang="en-US" i="1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The</a:t>
            </a:r>
            <a:r>
              <a:rPr lang="en-US" i="1" dirty="0" smtClean="0"/>
              <a:t> </a:t>
            </a:r>
            <a:r>
              <a:rPr lang="en-US" dirty="0" smtClean="0"/>
              <a:t>claim is simply false under any reasonable definition of “spread” and any reasonable measure of dispersion,</a:t>
            </a:r>
            <a:r>
              <a:rPr lang="mr-IN" dirty="0" smtClean="0"/>
              <a:t>…</a:t>
            </a:r>
            <a:r>
              <a:rPr lang="en-US" dirty="0" smtClean="0"/>
              <a:t>”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dirty="0" smtClean="0"/>
              <a:t> 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9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9700" y="914400"/>
            <a:ext cx="8864600" cy="749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following slides address the first-significant-digit distributions of several populations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6750" y="2628900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are BL like, some are uniform </a:t>
            </a:r>
            <a:r>
              <a:rPr lang="en-US" dirty="0" smtClean="0"/>
              <a:t>over digits [1,9</a:t>
            </a:r>
            <a:r>
              <a:rPr lang="en-US" dirty="0"/>
              <a:t>]</a:t>
            </a:r>
            <a:r>
              <a:rPr lang="en-US" dirty="0" smtClean="0"/>
              <a:t>.  </a:t>
            </a:r>
            <a:r>
              <a:rPr lang="en-US" dirty="0"/>
              <a:t>Some are </a:t>
            </a:r>
            <a:r>
              <a:rPr lang="en-US" dirty="0" smtClean="0"/>
              <a:t>neither.  You will see that Feller’s statement was indeed a misstatement.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2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1" y="-109505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8400" y="2286000"/>
            <a:ext cx="139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(j&lt;k)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79969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spect="1"/>
          </p:cNvSpPr>
          <p:nvPr/>
        </p:nvSpPr>
        <p:spPr>
          <a:xfrm>
            <a:off x="1169794" y="711214"/>
            <a:ext cx="6804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 </a:t>
            </a:r>
            <a:r>
              <a:rPr lang="en-US" b="1" dirty="0"/>
              <a:t>example</a:t>
            </a:r>
            <a:r>
              <a:rPr lang="en-US" b="1" dirty="0" smtClean="0"/>
              <a:t>: Monte </a:t>
            </a:r>
            <a:r>
              <a:rPr lang="en-US" b="1" dirty="0"/>
              <a:t>Carlo </a:t>
            </a:r>
            <a:r>
              <a:rPr lang="en-US" b="1" dirty="0" smtClean="0"/>
              <a:t>sample of Y=10</a:t>
            </a:r>
            <a:r>
              <a:rPr lang="en-US" sz="2000" b="1" baseline="30000" dirty="0" smtClean="0"/>
              <a:t>U(2, </a:t>
            </a:r>
            <a:r>
              <a:rPr lang="en-US" sz="2000" b="1" baseline="30000" dirty="0"/>
              <a:t>4</a:t>
            </a:r>
            <a:r>
              <a:rPr lang="en-US" sz="2000" b="1" baseline="30000" dirty="0" smtClean="0"/>
              <a:t>)</a:t>
            </a:r>
            <a:endParaRPr lang="en-US" b="1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3098800" y="5245100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 square GOF: </a:t>
            </a:r>
            <a:r>
              <a:rPr lang="en-US" dirty="0" err="1" smtClean="0"/>
              <a:t>Pval</a:t>
            </a:r>
            <a:r>
              <a:rPr lang="en-US" dirty="0" smtClean="0"/>
              <a:t>=.07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8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542979"/>
              </p:ext>
            </p:extLst>
          </p:nvPr>
        </p:nvGraphicFramePr>
        <p:xfrm>
          <a:off x="457200" y="723900"/>
          <a:ext cx="8229600" cy="56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" name="Document" r:id="rId4" imgW="8229600" imgH="5613400" progId="Word.Document.12">
                  <p:embed/>
                </p:oleObj>
              </mc:Choice>
              <mc:Fallback>
                <p:oleObj name="Document" r:id="rId4" imgW="8229600" imgH="561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723900"/>
                        <a:ext cx="8229600" cy="561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450" y="1295400"/>
            <a:ext cx="321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[P(D</a:t>
            </a:r>
            <a:r>
              <a:rPr lang="en-US" sz="2000" b="1" baseline="-25000" dirty="0" smtClean="0"/>
              <a:t>1</a:t>
            </a:r>
            <a:r>
              <a:rPr lang="en-US" b="1" dirty="0" smtClean="0"/>
              <a:t>=k)=1/9 for 1≤ k ≤9] case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993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461469"/>
              </p:ext>
            </p:extLst>
          </p:nvPr>
        </p:nvGraphicFramePr>
        <p:xfrm>
          <a:off x="457200" y="527050"/>
          <a:ext cx="8229600" cy="580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" name="Document" r:id="rId4" imgW="8229600" imgH="5803900" progId="Word.Document.12">
                  <p:embed/>
                </p:oleObj>
              </mc:Choice>
              <mc:Fallback>
                <p:oleObj name="Document" r:id="rId4" imgW="8229600" imgH="580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27050"/>
                        <a:ext cx="8229600" cy="580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0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009021"/>
              </p:ext>
            </p:extLst>
          </p:nvPr>
        </p:nvGraphicFramePr>
        <p:xfrm>
          <a:off x="457200" y="419100"/>
          <a:ext cx="82296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" name="Document" r:id="rId4" imgW="8229600" imgH="6019800" progId="Word.Document.12">
                  <p:embed/>
                </p:oleObj>
              </mc:Choice>
              <mc:Fallback>
                <p:oleObj name="Document" r:id="rId4" imgW="8229600" imgH="601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419100"/>
                        <a:ext cx="8229600" cy="601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2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7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6150" y="1441062"/>
            <a:ext cx="725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Exponential Family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8500" y="2593915"/>
            <a:ext cx="774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 was the study of this family that first shook my faith in Feller’s assertion.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6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0086" y="1997839"/>
            <a:ext cx="80838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many real-world data sets the integers 1 through 9 occur with unequal frequency as first significant digits.  Digit 1 occurs with highest frequency and digit 9 occurs with lowest frequency.  The frequency decays monotonically from 1 through 9.  The above assertions are not universally true; </a:t>
            </a:r>
            <a:r>
              <a:rPr lang="en-US" u="sng" dirty="0"/>
              <a:t>fairly simple sufficient conditions exist for their validity</a:t>
            </a:r>
            <a:r>
              <a:rPr lang="en-US" dirty="0"/>
              <a:t>.  Bring your favorite paradox to enliven our </a:t>
            </a:r>
            <a:r>
              <a:rPr lang="en-US" dirty="0" smtClean="0"/>
              <a:t>discussion.</a:t>
            </a:r>
          </a:p>
          <a:p>
            <a:endParaRPr lang="en-US" dirty="0"/>
          </a:p>
          <a:p>
            <a:r>
              <a:rPr lang="en-US" dirty="0" smtClean="0"/>
              <a:t>_____________________________________________________________________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6787" y="820972"/>
            <a:ext cx="177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Palatino"/>
                <a:cs typeface="Palatino"/>
              </a:rPr>
              <a:t>Abstrac</a:t>
            </a:r>
            <a:r>
              <a:rPr lang="en-US" sz="2800" b="1" dirty="0" smtClean="0"/>
              <a:t>t*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8574" y="4451206"/>
            <a:ext cx="3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600" i="1" dirty="0" smtClean="0"/>
              <a:t>From the summary in the program outline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38418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30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2300" y="660400"/>
            <a:ext cx="789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exponential family of data random variables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3050" y="2019300"/>
            <a:ext cx="60579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next five slides address random variables described by probability density functions (PDFs)</a:t>
            </a:r>
          </a:p>
          <a:p>
            <a:endParaRPr lang="en-US" dirty="0" smtClean="0"/>
          </a:p>
          <a:p>
            <a:pPr algn="ctr"/>
            <a:r>
              <a:rPr lang="en-US" b="1" dirty="0" smtClean="0"/>
              <a:t> </a:t>
            </a:r>
            <a:r>
              <a:rPr lang="en-US" b="1" dirty="0" err="1" smtClean="0"/>
              <a:t>f</a:t>
            </a:r>
            <a:r>
              <a:rPr lang="en-US" sz="2800" b="1" baseline="-25000" dirty="0" err="1" smtClean="0"/>
              <a:t>Y</a:t>
            </a:r>
            <a:r>
              <a:rPr lang="en-US" b="1" dirty="0" smtClean="0"/>
              <a:t>=(1/μ)e</a:t>
            </a:r>
            <a:r>
              <a:rPr lang="en-US" sz="2800" b="1" baseline="30000" dirty="0" smtClean="0"/>
              <a:t>-y/μ</a:t>
            </a:r>
            <a:r>
              <a:rPr lang="en-US" sz="2800" b="1" dirty="0" smtClean="0"/>
              <a:t> </a:t>
            </a:r>
            <a:r>
              <a:rPr lang="en-US" b="1" dirty="0" smtClean="0"/>
              <a:t>if x≥0 else 0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250" y="3835400"/>
            <a:ext cx="590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 the mean</a:t>
            </a:r>
            <a:r>
              <a:rPr lang="en-US" b="1" dirty="0" smtClean="0"/>
              <a:t> μ </a:t>
            </a:r>
            <a:r>
              <a:rPr lang="en-US" dirty="0" smtClean="0"/>
              <a:t>increases the PDFs spread more broadly                            over R</a:t>
            </a:r>
            <a:r>
              <a:rPr lang="en-US" sz="2400" b="1" baseline="30000" dirty="0" smtClean="0"/>
              <a:t>+</a:t>
            </a:r>
            <a:r>
              <a:rPr lang="en-US" dirty="0" smtClean="0"/>
              <a:t>, but the first-digit distributions do not change.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9800" y="39370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9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247956"/>
              </p:ext>
            </p:extLst>
          </p:nvPr>
        </p:nvGraphicFramePr>
        <p:xfrm>
          <a:off x="228600" y="279400"/>
          <a:ext cx="8686800" cy="629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" name="Document" r:id="rId4" imgW="8686800" imgH="6299200" progId="Word.Document.12">
                  <p:embed/>
                </p:oleObj>
              </mc:Choice>
              <mc:Fallback>
                <p:oleObj name="Document" r:id="rId4" imgW="8686800" imgH="6299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279400"/>
                        <a:ext cx="8686800" cy="629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8166" y="3688223"/>
            <a:ext cx="267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Window: [0,5]</a:t>
            </a:r>
            <a:r>
              <a:rPr lang="en-US" sz="1400" dirty="0" smtClean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sz="1400" dirty="0" smtClean="0">
                <a:sym typeface="Zapf Dingbats"/>
              </a:rPr>
              <a:t>[-.2,1.2]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876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1096856"/>
            <a:ext cx="40640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916" y="269380"/>
            <a:ext cx="815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PDF That describes X where X=Log(Y) and Y is </a:t>
            </a:r>
            <a:r>
              <a:rPr lang="en-US" b="1" dirty="0" err="1" smtClean="0"/>
              <a:t>Exp</a:t>
            </a:r>
            <a:r>
              <a:rPr lang="en-US" b="1" dirty="0" smtClean="0"/>
              <a:t>(mean μ):Three cases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2916" y="4707760"/>
            <a:ext cx="79913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Blue: μ=1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Red: μ=10</a:t>
            </a:r>
            <a:r>
              <a:rPr lang="en-US" dirty="0" smtClean="0"/>
              <a:t>	Black: μ=100		Window: [-5,5] × [-.1,1]</a:t>
            </a:r>
          </a:p>
          <a:p>
            <a:pPr algn="ctr"/>
            <a:r>
              <a:rPr lang="en-US" dirty="0" smtClean="0"/>
              <a:t>Observe that the curves are identical except for the shift.</a:t>
            </a:r>
          </a:p>
          <a:p>
            <a:pPr algn="ctr"/>
            <a:r>
              <a:rPr lang="en-US" dirty="0" smtClean="0"/>
              <a:t>Maxima located at Log(μ)</a:t>
            </a:r>
          </a:p>
          <a:p>
            <a:pPr algn="ctr"/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When wrapped they all yield the same result in spite of the fact that their parent data random variables were spread very differently over R</a:t>
            </a:r>
            <a:r>
              <a:rPr lang="en-US" baseline="30000" dirty="0" smtClean="0"/>
              <a:t>+</a:t>
            </a:r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3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1186650"/>
            <a:ext cx="40640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217" y="4811403"/>
            <a:ext cx="5487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Curved line: PDF that describes X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.  Straight line: y=1 (BL).</a:t>
            </a:r>
          </a:p>
          <a:p>
            <a:pPr algn="ctr"/>
            <a:r>
              <a:rPr lang="en-US" sz="1600" dirty="0" smtClean="0"/>
              <a:t>Window: [0,1]</a:t>
            </a:r>
            <a:r>
              <a:rPr lang="en-US" sz="1600" dirty="0" smtClean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sz="1600" dirty="0" smtClean="0"/>
              <a:t>[-.1,2]</a:t>
            </a:r>
          </a:p>
          <a:p>
            <a:pPr algn="ctr"/>
            <a:r>
              <a:rPr lang="en-US" sz="1600" dirty="0" smtClean="0"/>
              <a:t>X=Log(Y), Y is </a:t>
            </a:r>
            <a:r>
              <a:rPr lang="en-US" sz="1600" dirty="0" err="1" smtClean="0"/>
              <a:t>Exp</a:t>
            </a:r>
            <a:r>
              <a:rPr lang="en-US" sz="1600" dirty="0" smtClean="0"/>
              <a:t>(mean 1)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150886" y="525935"/>
            <a:ext cx="4842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Exponential RV is not BL but not far from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7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1" y="12828"/>
            <a:ext cx="8875059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71308" y="5142257"/>
            <a:ext cx="26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8700" y="2819400"/>
            <a:ext cx="54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5300" y="2819400"/>
            <a:ext cx="44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5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95819" y="2539881"/>
            <a:ext cx="171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LogY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baseline="30000" dirty="0" smtClean="0">
                <a:solidFill>
                  <a:srgbClr val="0000FF"/>
                </a:solidFill>
              </a:rPr>
              <a:t>0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6086" y="5195212"/>
            <a:ext cx="101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2743200"/>
            <a:ext cx="44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3300" y="274411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769513"/>
            <a:ext cx="57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15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06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404923"/>
              </p:ext>
            </p:extLst>
          </p:nvPr>
        </p:nvGraphicFramePr>
        <p:xfrm>
          <a:off x="310075" y="155496"/>
          <a:ext cx="8523850" cy="6218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Document" r:id="rId3" imgW="8686800" imgH="6337300" progId="Word.Document.12">
                  <p:embed/>
                </p:oleObj>
              </mc:Choice>
              <mc:Fallback>
                <p:oleObj name="Document" r:id="rId3" imgW="8686800" imgH="6337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075" y="155496"/>
                        <a:ext cx="8523850" cy="6218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9591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38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39800" y="3210868"/>
            <a:ext cx="725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Gamma(n) Family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9004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16150" y="615434"/>
            <a:ext cx="471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Gamma distributed random variables</a:t>
            </a:r>
          </a:p>
          <a:p>
            <a:pPr algn="ctr"/>
            <a:r>
              <a:rPr lang="en-US" b="1" dirty="0" smtClean="0"/>
              <a:t>Special case in which n is a natural number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11375" y="1612901"/>
            <a:ext cx="4921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Y(</a:t>
            </a:r>
            <a:r>
              <a:rPr lang="en-US" i="1" dirty="0" smtClean="0"/>
              <a:t>n</a:t>
            </a:r>
            <a:r>
              <a:rPr lang="en-US" dirty="0" smtClean="0"/>
              <a:t>) &gt; 0 is </a:t>
            </a:r>
            <a:r>
              <a:rPr lang="en-US" dirty="0" err="1" smtClean="0"/>
              <a:t>Γ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if the PDF that describes Y(</a:t>
            </a:r>
            <a:r>
              <a:rPr lang="en-US" i="1" dirty="0" smtClean="0"/>
              <a:t>n</a:t>
            </a:r>
            <a:r>
              <a:rPr lang="en-US" dirty="0" smtClean="0"/>
              <a:t>) is</a:t>
            </a:r>
            <a:endParaRPr lang="en-US" dirty="0">
              <a:latin typeface="Cambria Math"/>
              <a:ea typeface="ＭＳ 明朝"/>
            </a:endParaRP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771478"/>
              </p:ext>
            </p:extLst>
          </p:nvPr>
        </p:nvGraphicFramePr>
        <p:xfrm>
          <a:off x="228600" y="2324100"/>
          <a:ext cx="8686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" name="Document" r:id="rId4" imgW="8686800" imgH="736600" progId="Word.Document.12">
                  <p:embed/>
                </p:oleObj>
              </mc:Choice>
              <mc:Fallback>
                <p:oleObj name="Document" r:id="rId4" imgW="8686800" imgH="73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2324100"/>
                        <a:ext cx="86868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5354" y="3659664"/>
            <a:ext cx="735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 of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iid</a:t>
            </a:r>
            <a:r>
              <a:rPr lang="en-US" dirty="0" smtClean="0"/>
              <a:t> Y(</a:t>
            </a:r>
            <a:r>
              <a:rPr lang="en-US" i="1" dirty="0" smtClean="0"/>
              <a:t>1</a:t>
            </a:r>
            <a:r>
              <a:rPr lang="en-US" dirty="0" smtClean="0"/>
              <a:t>)s generates Y(</a:t>
            </a:r>
            <a:r>
              <a:rPr lang="en-US" i="1" dirty="0" smtClean="0"/>
              <a:t>n</a:t>
            </a:r>
            <a:r>
              <a:rPr lang="en-US" dirty="0" smtClean="0"/>
              <a:t>).  The PDFs spread as </a:t>
            </a:r>
            <a:r>
              <a:rPr lang="en-US" i="1" dirty="0" smtClean="0"/>
              <a:t>n</a:t>
            </a:r>
            <a:r>
              <a:rPr lang="en-US" dirty="0" smtClean="0"/>
              <a:t> increases and tend to normal as </a:t>
            </a:r>
            <a:r>
              <a:rPr lang="en-US" i="1" dirty="0" smtClean="0"/>
              <a:t>n</a:t>
            </a:r>
            <a:r>
              <a:rPr lang="en-US" dirty="0" smtClean="0"/>
              <a:t> gets large.  Y(</a:t>
            </a:r>
            <a:r>
              <a:rPr lang="en-US" i="1" dirty="0" smtClean="0"/>
              <a:t>1</a:t>
            </a:r>
            <a:r>
              <a:rPr lang="en-US" dirty="0" smtClean="0"/>
              <a:t>) is </a:t>
            </a:r>
            <a:r>
              <a:rPr lang="en-US" dirty="0" err="1" smtClean="0"/>
              <a:t>Exp</a:t>
            </a:r>
            <a:r>
              <a:rPr lang="en-US" dirty="0" smtClean="0"/>
              <a:t>(</a:t>
            </a:r>
            <a:r>
              <a:rPr lang="en-US" i="1" dirty="0" smtClean="0"/>
              <a:t>1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3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68614" y="859455"/>
            <a:ext cx="6006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phenomenon is called </a:t>
            </a:r>
            <a:r>
              <a:rPr lang="en-US" sz="2400" b="1" dirty="0" err="1" smtClean="0"/>
              <a:t>Benford’s</a:t>
            </a:r>
            <a:r>
              <a:rPr lang="en-US" sz="2400" b="1" dirty="0" smtClean="0"/>
              <a:t> Law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3287" y="2424432"/>
            <a:ext cx="8237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name overstates the phenomenon as you will see. However, that name is </a:t>
            </a:r>
          </a:p>
          <a:p>
            <a:r>
              <a:rPr lang="en-US" dirty="0" smtClean="0"/>
              <a:t>widely used for this first-significant-digit peculiarity, and I will use it in this </a:t>
            </a:r>
          </a:p>
          <a:p>
            <a:r>
              <a:rPr lang="en-US" dirty="0" smtClean="0"/>
              <a:t>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40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828800"/>
            <a:ext cx="4064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00150" y="457200"/>
            <a:ext cx="6743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Maxima of </a:t>
            </a:r>
            <a:r>
              <a:rPr lang="en-US" sz="1600" b="1" dirty="0" smtClean="0">
                <a:solidFill>
                  <a:srgbClr val="0000FF"/>
                </a:solidFill>
              </a:rPr>
              <a:t>Y’s</a:t>
            </a:r>
            <a:r>
              <a:rPr lang="en-US" sz="1600" b="1" dirty="0" smtClean="0"/>
              <a:t> PDFs </a:t>
            </a:r>
            <a:r>
              <a:rPr lang="en-US" sz="1600" b="1" dirty="0" err="1" smtClean="0"/>
              <a:t>vs</a:t>
            </a:r>
            <a:r>
              <a:rPr lang="en-US" sz="1600" b="1" dirty="0" smtClean="0"/>
              <a:t> maxima of </a:t>
            </a:r>
            <a:r>
              <a:rPr lang="en-US" sz="1600" b="1" dirty="0" smtClean="0">
                <a:solidFill>
                  <a:srgbClr val="FF0000"/>
                </a:solidFill>
              </a:rPr>
              <a:t>Log(Y)’s </a:t>
            </a:r>
            <a:r>
              <a:rPr lang="en-US" sz="1600" b="1" dirty="0" smtClean="0"/>
              <a:t>PDFs</a:t>
            </a:r>
          </a:p>
          <a:p>
            <a:pPr algn="ctr"/>
            <a:endParaRPr lang="en-US" sz="1600" b="1" dirty="0" smtClean="0"/>
          </a:p>
          <a:p>
            <a:r>
              <a:rPr lang="en-US" sz="1600" dirty="0" smtClean="0"/>
              <a:t>Case in which data Y spread increases but Log(Y) spread narrows.</a:t>
            </a:r>
          </a:p>
          <a:p>
            <a:r>
              <a:rPr lang="en-US" sz="1600" dirty="0" smtClean="0"/>
              <a:t>Data are </a:t>
            </a:r>
            <a:r>
              <a:rPr lang="en-US" sz="1600" dirty="0" err="1" smtClean="0"/>
              <a:t>Γ</a:t>
            </a:r>
            <a:r>
              <a:rPr lang="en-US" sz="1600" dirty="0" smtClean="0"/>
              <a:t>(n) distributed.  n=1 is the </a:t>
            </a:r>
            <a:r>
              <a:rPr lang="en-US" sz="1600" dirty="0" err="1" smtClean="0"/>
              <a:t>Exp</a:t>
            </a:r>
            <a:r>
              <a:rPr lang="en-US" sz="1600" dirty="0" smtClean="0"/>
              <a:t>(1) case. n&gt;1 is the sum of n </a:t>
            </a:r>
            <a:r>
              <a:rPr lang="en-US" sz="1600" dirty="0" err="1" smtClean="0"/>
              <a:t>iid</a:t>
            </a:r>
            <a:r>
              <a:rPr lang="en-US" sz="1600" dirty="0" smtClean="0"/>
              <a:t> </a:t>
            </a:r>
            <a:r>
              <a:rPr lang="en-US" sz="1600" dirty="0" err="1" smtClean="0"/>
              <a:t>Exp</a:t>
            </a:r>
            <a:r>
              <a:rPr lang="en-US" sz="1600" dirty="0" smtClean="0"/>
              <a:t>(1) RVs.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96900" y="5359400"/>
            <a:ext cx="795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 is </a:t>
            </a:r>
            <a:r>
              <a:rPr lang="en-US" sz="1600" dirty="0" err="1" smtClean="0"/>
              <a:t>Γ</a:t>
            </a:r>
            <a:r>
              <a:rPr lang="en-US" sz="1600" dirty="0" smtClean="0"/>
              <a:t>(n); n runs from 2 through 12 on the graphs. </a:t>
            </a:r>
            <a:r>
              <a:rPr lang="en-US" sz="1600" dirty="0" smtClean="0">
                <a:solidFill>
                  <a:srgbClr val="0000FF"/>
                </a:solidFill>
              </a:rPr>
              <a:t>Blue dots: peak value of Y PDF</a:t>
            </a:r>
            <a:r>
              <a:rPr lang="en-US" sz="1600" dirty="0" smtClean="0">
                <a:solidFill>
                  <a:srgbClr val="FF0000"/>
                </a:solidFill>
              </a:rPr>
              <a:t>.  Red dots: peak value of Log(Y) PDF. </a:t>
            </a:r>
            <a:r>
              <a:rPr lang="en-US" sz="1600" dirty="0" smtClean="0"/>
              <a:t>Note the inverse relationship. 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416300" y="4876800"/>
            <a:ext cx="231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Window: [0,13]</a:t>
            </a:r>
            <a:r>
              <a:rPr lang="en-US" sz="1600" dirty="0" smtClean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sz="1600" dirty="0" smtClean="0">
                <a:sym typeface="Zapf Dingbats"/>
              </a:rPr>
              <a:t>[-1,4]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367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41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054100"/>
            <a:ext cx="4064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52600" y="393700"/>
            <a:ext cx="544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(Log Y)</a:t>
            </a:r>
            <a:r>
              <a:rPr lang="en-US" sz="1600" b="1" baseline="30000" dirty="0" smtClean="0"/>
              <a:t>0</a:t>
            </a:r>
            <a:r>
              <a:rPr lang="en-US" sz="1600" b="1" dirty="0" smtClean="0"/>
              <a:t> PDF for the Y-is-</a:t>
            </a:r>
            <a:r>
              <a:rPr lang="en-US" sz="1600" b="1" dirty="0" err="1" smtClean="0"/>
              <a:t>Γ</a:t>
            </a:r>
            <a:r>
              <a:rPr lang="en-US" sz="1600" b="1" dirty="0" smtClean="0"/>
              <a:t>(3) case.</a:t>
            </a:r>
            <a:endParaRPr lang="en-US" sz="1600" b="1" dirty="0"/>
          </a:p>
        </p:txBody>
      </p:sp>
      <p:sp>
        <p:nvSpPr>
          <p:cNvPr id="5" name="Text Box 5"/>
          <p:cNvSpPr txBox="1"/>
          <p:nvPr/>
        </p:nvSpPr>
        <p:spPr>
          <a:xfrm>
            <a:off x="1673225" y="4483100"/>
            <a:ext cx="5797550" cy="1079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/>
                <a:ea typeface="ＭＳ 明朝"/>
                <a:cs typeface="Times New Roman"/>
              </a:rPr>
              <a:t>Y is Gamma (3</a:t>
            </a:r>
            <a:r>
              <a:rPr lang="en-US" sz="1400" dirty="0" smtClean="0">
                <a:effectLst/>
                <a:latin typeface="Times New Roman"/>
                <a:ea typeface="ＭＳ 明朝"/>
                <a:cs typeface="Times New Roman"/>
              </a:rPr>
              <a:t>);  </a:t>
            </a:r>
            <a:r>
              <a:rPr lang="en-US" sz="1400" dirty="0">
                <a:effectLst/>
                <a:latin typeface="Times New Roman"/>
                <a:ea typeface="ＭＳ 明朝"/>
                <a:cs typeface="Times New Roman"/>
              </a:rPr>
              <a:t> </a:t>
            </a:r>
            <a:r>
              <a:rPr lang="en-US" sz="1400" dirty="0" smtClean="0">
                <a:solidFill>
                  <a:srgbClr val="FF0000"/>
                </a:solidFill>
                <a:effectLst/>
                <a:latin typeface="Times New Roman"/>
                <a:ea typeface="ＭＳ 明朝"/>
                <a:cs typeface="Times New Roman"/>
              </a:rPr>
              <a:t>(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/>
                <a:ea typeface="ＭＳ 明朝"/>
                <a:cs typeface="Times New Roman"/>
              </a:rPr>
              <a:t>Log Y)</a:t>
            </a:r>
            <a:r>
              <a:rPr lang="en-US" sz="1400" baseline="30000" dirty="0">
                <a:solidFill>
                  <a:srgbClr val="FF0000"/>
                </a:solidFill>
                <a:effectLst/>
                <a:latin typeface="Times New Roman"/>
                <a:ea typeface="ＭＳ 明朝"/>
                <a:cs typeface="Times New Roman"/>
              </a:rPr>
              <a:t>0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/>
                <a:ea typeface="ＭＳ 明朝"/>
                <a:cs typeface="Times New Roman"/>
              </a:rPr>
              <a:t> PDF in </a:t>
            </a:r>
            <a:r>
              <a:rPr lang="en-US" sz="1400" dirty="0" smtClean="0">
                <a:solidFill>
                  <a:srgbClr val="FF0000"/>
                </a:solidFill>
                <a:effectLst/>
                <a:latin typeface="Times New Roman"/>
                <a:ea typeface="ＭＳ 明朝"/>
                <a:cs typeface="Times New Roman"/>
              </a:rPr>
              <a:t>red</a:t>
            </a:r>
            <a:r>
              <a:rPr lang="en-US" sz="1400" dirty="0" smtClean="0">
                <a:latin typeface="Times New Roman"/>
                <a:ea typeface="ＭＳ 明朝"/>
                <a:cs typeface="Times New Roman"/>
              </a:rPr>
              <a:t>;  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Times New Roman"/>
                <a:ea typeface="ＭＳ 明朝"/>
                <a:cs typeface="Times New Roman"/>
              </a:rPr>
              <a:t>Y</a:t>
            </a:r>
            <a:r>
              <a:rPr lang="en-US" sz="1400" dirty="0">
                <a:solidFill>
                  <a:srgbClr val="0000FF"/>
                </a:solidFill>
                <a:effectLst/>
                <a:latin typeface="Times New Roman"/>
                <a:ea typeface="ＭＳ 明朝"/>
                <a:cs typeface="Times New Roman"/>
              </a:rPr>
              <a:t>=1 in </a:t>
            </a:r>
            <a:r>
              <a:rPr lang="en-US" sz="1400" dirty="0" smtClean="0">
                <a:solidFill>
                  <a:srgbClr val="0000FF"/>
                </a:solidFill>
                <a:effectLst/>
                <a:latin typeface="Times New Roman"/>
                <a:ea typeface="ＭＳ 明朝"/>
                <a:cs typeface="Times New Roman"/>
              </a:rPr>
              <a:t>blue;  </a:t>
            </a:r>
            <a:r>
              <a:rPr lang="en-US" sz="1400" dirty="0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Window: [0,1]</a:t>
            </a:r>
            <a:r>
              <a:rPr lang="en-US" dirty="0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×</a:t>
            </a:r>
            <a:r>
              <a:rPr lang="en-US" sz="1400" dirty="0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[-.1,2]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90"/>
                </a:solidFill>
                <a:latin typeface="Times New Roman"/>
                <a:ea typeface="ＭＳ 明朝"/>
                <a:cs typeface="Times New Roman"/>
              </a:rPr>
              <a:t>Significant difference between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ea typeface="ＭＳ 明朝"/>
                <a:cs typeface="Times New Roman"/>
              </a:rPr>
              <a:t>red</a:t>
            </a:r>
            <a:r>
              <a:rPr lang="en-US" sz="1400" dirty="0" smtClean="0">
                <a:solidFill>
                  <a:srgbClr val="000090"/>
                </a:solidFill>
                <a:latin typeface="Times New Roman"/>
                <a:ea typeface="ＭＳ 明朝"/>
                <a:cs typeface="Times New Roman"/>
              </a:rPr>
              <a:t> and </a:t>
            </a:r>
            <a:r>
              <a:rPr lang="en-US" sz="1400" dirty="0" smtClean="0">
                <a:solidFill>
                  <a:srgbClr val="0000FF"/>
                </a:solidFill>
                <a:latin typeface="Times New Roman"/>
                <a:ea typeface="ＭＳ 明朝"/>
                <a:cs typeface="Times New Roman"/>
              </a:rPr>
              <a:t>blue.</a:t>
            </a:r>
            <a:endParaRPr lang="en-US" sz="1400" dirty="0" smtClean="0">
              <a:solidFill>
                <a:srgbClr val="0000FF"/>
              </a:solidFill>
              <a:effectLst/>
              <a:latin typeface="Times New Roman"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90"/>
              </a:solidFill>
              <a:latin typeface="Times New Roman"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Times New Roman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779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648979"/>
              </p:ext>
            </p:extLst>
          </p:nvPr>
        </p:nvGraphicFramePr>
        <p:xfrm>
          <a:off x="228600" y="50800"/>
          <a:ext cx="86868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Document" r:id="rId4" imgW="8686800" imgH="6553200" progId="Word.Document.12">
                  <p:embed/>
                </p:oleObj>
              </mc:Choice>
              <mc:Fallback>
                <p:oleObj name="Document" r:id="rId4" imgW="8686800" imgH="655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50800"/>
                        <a:ext cx="8686800" cy="655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60500" y="278130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2500" y="2781300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4500" y="2781300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8700" y="5765800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5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43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06500" y="2459504"/>
            <a:ext cx="673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Lognormal Family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i="1" dirty="0" smtClean="0"/>
              <a:t>Y = </a:t>
            </a:r>
            <a:r>
              <a:rPr lang="en-US" sz="2400" b="1" i="1" dirty="0" err="1" smtClean="0"/>
              <a:t>e</a:t>
            </a:r>
            <a:r>
              <a:rPr lang="en-US" sz="2800" b="1" i="1" baseline="30000" dirty="0" err="1" smtClean="0"/>
              <a:t>R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or </a:t>
            </a:r>
            <a:r>
              <a:rPr lang="en-US" sz="2400" b="1" i="1" dirty="0" smtClean="0"/>
              <a:t>10</a:t>
            </a:r>
            <a:r>
              <a:rPr lang="en-US" sz="2800" b="1" i="1" baseline="30000" dirty="0" smtClean="0"/>
              <a:t>R</a:t>
            </a:r>
            <a:r>
              <a:rPr lang="en-US" sz="2400" b="1" dirty="0" smtClean="0"/>
              <a:t> where </a:t>
            </a:r>
            <a:r>
              <a:rPr lang="en-US" sz="2400" b="1" i="1" dirty="0" smtClean="0"/>
              <a:t>R</a:t>
            </a:r>
            <a:r>
              <a:rPr lang="en-US" sz="2400" b="1" dirty="0" smtClean="0"/>
              <a:t> is </a:t>
            </a:r>
            <a:r>
              <a:rPr lang="en-US" sz="2400" b="1" i="1" dirty="0" smtClean="0"/>
              <a:t>N(</a:t>
            </a:r>
            <a:r>
              <a:rPr lang="en-US" sz="2400" b="1" i="1" dirty="0" err="1" smtClean="0"/>
              <a:t>μ,σ</a:t>
            </a:r>
            <a:r>
              <a:rPr lang="en-US" sz="2400" b="1" i="1" dirty="0" smtClean="0"/>
              <a:t>)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6937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44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11300" y="1279869"/>
            <a:ext cx="6121400" cy="1171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/>
              <a:t>In the Lognormal case only the value of </a:t>
            </a:r>
            <a:r>
              <a:rPr lang="en-US" sz="1600" b="1" i="1" dirty="0" err="1" smtClean="0"/>
              <a:t>σ</a:t>
            </a:r>
            <a:r>
              <a:rPr lang="en-US" sz="1600" dirty="0" smtClean="0"/>
              <a:t> affects the distribution of the first significant digit.  If </a:t>
            </a:r>
            <a:r>
              <a:rPr lang="en-US" sz="1600" b="1" i="1" dirty="0" smtClean="0"/>
              <a:t>σ≥1</a:t>
            </a:r>
            <a:r>
              <a:rPr lang="en-US" sz="1600" dirty="0" smtClean="0"/>
              <a:t>, then the distribution is indistinguishable from BL.  I had to reduce </a:t>
            </a:r>
            <a:r>
              <a:rPr lang="en-US" sz="1600" b="1" i="1" dirty="0" err="1" smtClean="0"/>
              <a:t>σ</a:t>
            </a:r>
            <a:r>
              <a:rPr lang="en-US" sz="1600" dirty="0" smtClean="0"/>
              <a:t> to </a:t>
            </a:r>
            <a:r>
              <a:rPr lang="en-US" sz="1600" b="1" i="1" dirty="0" smtClean="0"/>
              <a:t>.4 </a:t>
            </a:r>
            <a:r>
              <a:rPr lang="en-US" sz="1600" dirty="0" smtClean="0"/>
              <a:t>to get a noticeable departure from BL.  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1600" dirty="0" smtClean="0"/>
              <a:t>   </a:t>
            </a:r>
            <a:endParaRPr lang="en-US" sz="1600" dirty="0"/>
          </a:p>
        </p:txBody>
      </p:sp>
      <p:pic>
        <p:nvPicPr>
          <p:cNvPr id="4" name="Picture 3" descr="ap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75704"/>
            <a:ext cx="4114800" cy="3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01976" y="5763795"/>
            <a:ext cx="3540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Window: [0,1]</a:t>
            </a:r>
            <a:r>
              <a:rPr lang="en-US" sz="1400" dirty="0" smtClean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sz="1400" dirty="0" smtClean="0">
                <a:sym typeface="Zapf Dingbats"/>
              </a:rPr>
              <a:t>[-.1,1.2]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558628" y="3755772"/>
            <a:ext cx="202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/>
              <a:t>σ</a:t>
            </a:r>
            <a:r>
              <a:rPr lang="en-US" b="1" i="1" dirty="0" smtClean="0"/>
              <a:t> =.4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937231" y="661989"/>
            <a:ext cx="526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Lognormal departure from BL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569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 descr="ap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677307"/>
            <a:ext cx="4064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p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77307"/>
            <a:ext cx="4064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p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11575"/>
            <a:ext cx="4064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47800" y="294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3700" y="30353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7900" y="2946400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5700" y="3315732"/>
            <a:ext cx="364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Window: [0,10]×[0,360]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003800" y="4432300"/>
            <a:ext cx="349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Blue: Observed  </a:t>
            </a:r>
            <a:r>
              <a:rPr lang="en-US" sz="1400" dirty="0" smtClean="0">
                <a:solidFill>
                  <a:srgbClr val="FF0000"/>
                </a:solidFill>
              </a:rPr>
              <a:t>Red: Expected BL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4950" y="203199"/>
            <a:ext cx="613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A Lognormal case: </a:t>
            </a:r>
            <a:r>
              <a:rPr lang="en-US" i="1" dirty="0" smtClean="0"/>
              <a:t>Y= </a:t>
            </a:r>
            <a:r>
              <a:rPr lang="en-US" sz="2000" i="1" dirty="0" err="1" smtClean="0"/>
              <a:t>e</a:t>
            </a:r>
            <a:r>
              <a:rPr lang="en-US" sz="2000" i="1" baseline="30000" dirty="0" err="1" smtClean="0"/>
              <a:t>Z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Z</a:t>
            </a:r>
            <a:r>
              <a:rPr lang="en-US" dirty="0" smtClean="0"/>
              <a:t> is </a:t>
            </a:r>
            <a:r>
              <a:rPr lang="en-US" i="1" dirty="0" smtClean="0"/>
              <a:t>N(0,1)</a:t>
            </a:r>
            <a:r>
              <a:rPr lang="en-US" dirty="0" smtClean="0"/>
              <a:t>;  1000-sample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1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207410"/>
              </p:ext>
            </p:extLst>
          </p:nvPr>
        </p:nvGraphicFramePr>
        <p:xfrm>
          <a:off x="1778000" y="1738630"/>
          <a:ext cx="5588000" cy="2390140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1130300"/>
                <a:gridCol w="342900"/>
                <a:gridCol w="419100"/>
                <a:gridCol w="419100"/>
                <a:gridCol w="419100"/>
                <a:gridCol w="419100"/>
                <a:gridCol w="419100"/>
                <a:gridCol w="673100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Benford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50-sample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P[D</a:t>
                      </a:r>
                      <a:r>
                        <a:rPr lang="mr-IN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mr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=k]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0.1249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0.0969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0.0580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44750" y="520700"/>
            <a:ext cx="425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to embezzle if you must.</a:t>
            </a:r>
          </a:p>
          <a:p>
            <a:pPr algn="ctr"/>
            <a:r>
              <a:rPr lang="en-US" sz="2000" b="1" dirty="0" smtClean="0"/>
              <a:t>A starter kit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00150" y="4597400"/>
            <a:ext cx="674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Pick first significant digits of the values of your disbursements from the table on the right, which contains random samples from BL distribution on the left.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4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47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9150" y="800100"/>
            <a:ext cx="750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Closure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17700"/>
            <a:ext cx="7467600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We have peeked under the </a:t>
            </a:r>
            <a:r>
              <a:rPr lang="en-US" dirty="0" err="1" smtClean="0"/>
              <a:t>Benford</a:t>
            </a:r>
            <a:r>
              <a:rPr lang="en-US" dirty="0" smtClean="0"/>
              <a:t> Circus Tent and looked at a bit of its mathematical act, but addressed almost none of BL’s mysterious appearances in the real world.  The reason for the omission: I have nothing useful to say.   And, as far as I can tell, even the experts are still arguing.  BL continues to baffle the learned professor and the amateur.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9700" y="42291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Thank you for attending.  Let’s eat!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971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900" y="936010"/>
            <a:ext cx="8729168" cy="566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en-US" sz="2400" b="1" dirty="0" smtClean="0"/>
              <a:t>Attribution</a:t>
            </a:r>
            <a:endParaRPr lang="en-US" sz="2400" dirty="0"/>
          </a:p>
          <a:p>
            <a:pPr algn="ctr"/>
            <a:r>
              <a:rPr lang="en-US" sz="2400" dirty="0"/>
              <a:t> </a:t>
            </a:r>
          </a:p>
          <a:p>
            <a:r>
              <a:rPr lang="en-US" dirty="0"/>
              <a:t> </a:t>
            </a:r>
            <a:r>
              <a:rPr lang="en-US" dirty="0" smtClean="0"/>
              <a:t>Feller</a:t>
            </a:r>
            <a:r>
              <a:rPr lang="en-US" dirty="0"/>
              <a:t>, William, </a:t>
            </a:r>
            <a:r>
              <a:rPr lang="en-US" i="1" dirty="0"/>
              <a:t>An</a:t>
            </a:r>
            <a:r>
              <a:rPr lang="en-US" dirty="0"/>
              <a:t> </a:t>
            </a:r>
            <a:r>
              <a:rPr lang="en-US" i="1" dirty="0"/>
              <a:t>Introduction</a:t>
            </a:r>
            <a:r>
              <a:rPr lang="en-US" dirty="0"/>
              <a:t> </a:t>
            </a:r>
            <a:r>
              <a:rPr lang="en-US" i="1" dirty="0"/>
              <a:t>to Probability Theory and Its Applications</a:t>
            </a:r>
            <a:r>
              <a:rPr lang="en-US" dirty="0"/>
              <a:t>, Vol. 2, </a:t>
            </a:r>
          </a:p>
          <a:p>
            <a:r>
              <a:rPr lang="en-US" dirty="0" smtClean="0"/>
              <a:t> </a:t>
            </a:r>
            <a:r>
              <a:rPr lang="en-US" dirty="0"/>
              <a:t>2nd edition (John Wiley &amp; Sons, NY, 1971) (Section II.8, page 61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A. Berger, T. P. Hill.  </a:t>
            </a:r>
            <a:r>
              <a:rPr lang="en-US" i="1" dirty="0" err="1" smtClean="0"/>
              <a:t>Benford’s</a:t>
            </a:r>
            <a:r>
              <a:rPr lang="en-US" i="1" dirty="0" smtClean="0"/>
              <a:t> law strikes back:  No simple explanation in sight for mathematical gem.  </a:t>
            </a:r>
            <a:r>
              <a:rPr lang="en-US" dirty="0" smtClean="0"/>
              <a:t>Math Intelligencer.  33(1):85-91, 2011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 smtClean="0"/>
              <a:t>Various </a:t>
            </a:r>
            <a:r>
              <a:rPr lang="en-US" dirty="0"/>
              <a:t>online articles. Phrases such as “</a:t>
            </a:r>
            <a:r>
              <a:rPr lang="en-US" dirty="0" err="1"/>
              <a:t>Benford’s</a:t>
            </a:r>
            <a:r>
              <a:rPr lang="en-US" dirty="0"/>
              <a:t> Law” and “first significant </a:t>
            </a:r>
            <a:r>
              <a:rPr lang="en-US" dirty="0" smtClean="0"/>
              <a:t>digit      distribution</a:t>
            </a:r>
            <a:r>
              <a:rPr lang="en-US" dirty="0"/>
              <a:t>” yield a deluge of relevant results.  </a:t>
            </a:r>
            <a:r>
              <a:rPr lang="en-US" i="1" dirty="0"/>
              <a:t>Caveat Emptor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__________________________________________________________________________</a:t>
            </a:r>
            <a:endParaRPr lang="en-US" dirty="0"/>
          </a:p>
          <a:p>
            <a:endParaRPr lang="en-US" sz="1600" dirty="0" smtClean="0"/>
          </a:p>
          <a:p>
            <a:r>
              <a:rPr lang="en-US" sz="1600" dirty="0" smtClean="0"/>
              <a:t>Online Bibliography: </a:t>
            </a:r>
            <a:r>
              <a:rPr lang="en-US" sz="1600" dirty="0"/>
              <a:t>(</a:t>
            </a:r>
            <a:r>
              <a:rPr lang="en-US" sz="1600" b="1" i="1" dirty="0" err="1"/>
              <a:t>benfordonline.net</a:t>
            </a:r>
            <a:r>
              <a:rPr lang="en-US" sz="1600" dirty="0"/>
              <a:t>) contains about 800 references.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Newly published book</a:t>
            </a:r>
            <a:r>
              <a:rPr lang="en-US" sz="1600" b="1" dirty="0"/>
              <a:t>: An Introduction to </a:t>
            </a:r>
            <a:r>
              <a:rPr lang="en-US" sz="1600" b="1" dirty="0" err="1"/>
              <a:t>Benford’s</a:t>
            </a:r>
            <a:r>
              <a:rPr lang="en-US" sz="1600" b="1" dirty="0"/>
              <a:t> Law</a:t>
            </a:r>
            <a:r>
              <a:rPr lang="en-US" sz="1600" dirty="0"/>
              <a:t>, Berger and Hill (Princeton University Press, 2015)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1145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3069" y="483810"/>
            <a:ext cx="2157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The Observation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842805" y="1349417"/>
            <a:ext cx="7458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many real-world data sets, the first significant digit is not uniformly distributed over 1 to 9. The density of the first digit is highest at 1 and decreases monotonically from 1 through 9.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837054"/>
              </p:ext>
            </p:extLst>
          </p:nvPr>
        </p:nvGraphicFramePr>
        <p:xfrm>
          <a:off x="3670300" y="4042769"/>
          <a:ext cx="1803400" cy="2202179"/>
        </p:xfrm>
        <a:graphic>
          <a:graphicData uri="http://schemas.openxmlformats.org/drawingml/2006/table">
            <a:tbl>
              <a:tblPr firstRow="1"/>
              <a:tblGrid>
                <a:gridCol w="673100"/>
                <a:gridCol w="113030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Benford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[D</a:t>
                      </a:r>
                      <a:r>
                        <a:rPr lang="pt-BR" sz="12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</a:t>
                      </a:r>
                      <a:r>
                        <a:rPr lang="pt-B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0.1249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0.0969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0.0580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66734" y="2656381"/>
            <a:ext cx="401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theoretical </a:t>
            </a:r>
            <a:r>
              <a:rPr lang="en-US" b="1" dirty="0" err="1" smtClean="0"/>
              <a:t>Benford</a:t>
            </a:r>
            <a:r>
              <a:rPr lang="en-US" b="1" dirty="0" smtClean="0"/>
              <a:t> distribution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75092" y="3454400"/>
            <a:ext cx="279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P(D</a:t>
            </a:r>
            <a:r>
              <a:rPr lang="en-US" baseline="-25000" dirty="0" smtClean="0"/>
              <a:t>1</a:t>
            </a:r>
            <a:r>
              <a:rPr lang="en-US" dirty="0" smtClean="0"/>
              <a:t>=k)=Log(k+1)-Log(k)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3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7620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Some examples of empirical evidence for and usage of BL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6881" y="1866900"/>
            <a:ext cx="743023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Commonly used physical constants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Half lives of alpha emitters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Census of 3141 U.S. counties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Interest received and interest paid as reported on income tax returns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Fraud detection in forensic accounting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Admittance as evidence in court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7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522" y="622606"/>
            <a:ext cx="4494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 Bit of  Early History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7083" y="1315169"/>
            <a:ext cx="768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1881          Simon Newcomb and his log tables</a:t>
            </a:r>
          </a:p>
          <a:p>
            <a:pPr marL="342900" indent="-342900">
              <a:buAutoNum type="arabicPlain" startAt="1881"/>
            </a:pPr>
            <a:endParaRPr lang="en-US" dirty="0"/>
          </a:p>
          <a:p>
            <a:r>
              <a:rPr lang="en-US" dirty="0" smtClean="0"/>
              <a:t>	1938          Frank </a:t>
            </a:r>
            <a:r>
              <a:rPr lang="en-US" dirty="0" err="1" smtClean="0"/>
              <a:t>Benford</a:t>
            </a:r>
            <a:r>
              <a:rPr lang="en-US" dirty="0" smtClean="0"/>
              <a:t> and his 20000 entries from 20 tables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0282" y="2603542"/>
            <a:ext cx="8263437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Astronomer Simon Newcomb called attention to the non-uniform distribution of first significant digits in a paper published in 1881. He noticed “how much faster the first pages [of books of logarithmic tables] wear out than the last ones.” Many years later physicist Frank </a:t>
            </a:r>
            <a:r>
              <a:rPr lang="en-US" dirty="0" err="1"/>
              <a:t>Benford</a:t>
            </a:r>
            <a:r>
              <a:rPr lang="en-US" dirty="0"/>
              <a:t> rediscovered the phenomenon, studied 20,000 entries from 20 tables, and published his empirical results in a 1938 paper. T</a:t>
            </a:r>
            <a:r>
              <a:rPr lang="en-US" dirty="0" smtClean="0"/>
              <a:t>he </a:t>
            </a:r>
            <a:r>
              <a:rPr lang="en-US" dirty="0"/>
              <a:t>phenomenon surfaces in applications and continues to evoke theoretical interest.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5556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Newcomb’s Statement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813957"/>
            <a:ext cx="8229600" cy="123008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The law of probability of the occurrence of numbers is such that all mantissas of their logarithms are equally likely.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C632-22A3-094E-9097-F3E297A2CA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1942</TotalTime>
  <Words>2048</Words>
  <Application>Microsoft Macintosh PowerPoint</Application>
  <PresentationFormat>On-screen Show (4:3)</PresentationFormat>
  <Paragraphs>359</Paragraphs>
  <Slides>47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Default Theme</vt:lpstr>
      <vt:lpstr>Document</vt:lpstr>
      <vt:lpstr>Microsoft Word Document</vt:lpstr>
      <vt:lpstr>#1 Really is Number 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Newcomb’s 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Barnett</dc:creator>
  <cp:lastModifiedBy>Chuck Barnett</cp:lastModifiedBy>
  <cp:revision>248</cp:revision>
  <cp:lastPrinted>2016-11-19T22:25:26Z</cp:lastPrinted>
  <dcterms:created xsi:type="dcterms:W3CDTF">2016-06-06T23:22:19Z</dcterms:created>
  <dcterms:modified xsi:type="dcterms:W3CDTF">2016-12-07T21:16:38Z</dcterms:modified>
</cp:coreProperties>
</file>