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9" r:id="rId1"/>
  </p:sldMasterIdLst>
  <p:notesMasterIdLst>
    <p:notesMasterId r:id="rId12"/>
  </p:notesMasterIdLst>
  <p:handoutMasterIdLst>
    <p:handoutMasterId r:id="rId13"/>
  </p:handoutMasterIdLst>
  <p:sldIdLst>
    <p:sldId id="336" r:id="rId2"/>
    <p:sldId id="436" r:id="rId3"/>
    <p:sldId id="441" r:id="rId4"/>
    <p:sldId id="442" r:id="rId5"/>
    <p:sldId id="439" r:id="rId6"/>
    <p:sldId id="440" r:id="rId7"/>
    <p:sldId id="437" r:id="rId8"/>
    <p:sldId id="438" r:id="rId9"/>
    <p:sldId id="425" r:id="rId10"/>
    <p:sldId id="43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ya Chaplot" initials="" lastIdx="2" clrIdx="0"/>
  <p:cmAuthor id="1" name="mrogers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9090"/>
    <a:srgbClr val="F19D2A"/>
    <a:srgbClr val="D67511"/>
    <a:srgbClr val="5D0000"/>
    <a:srgbClr val="302D2D"/>
    <a:srgbClr val="383636"/>
    <a:srgbClr val="555151"/>
    <a:srgbClr val="274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64" autoAdjust="0"/>
    <p:restoredTop sz="73905" autoAdjust="0"/>
  </p:normalViewPr>
  <p:slideViewPr>
    <p:cSldViewPr>
      <p:cViewPr varScale="1">
        <p:scale>
          <a:sx n="67" d="100"/>
          <a:sy n="67" d="100"/>
        </p:scale>
        <p:origin x="7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C63FD53-8A71-4A2C-A467-105FED55AC56}" type="datetimeFigureOut">
              <a:rPr lang="en-US"/>
              <a:pPr>
                <a:defRPr/>
              </a:pPr>
              <a:t>12/8/16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7754E42-66A7-4C46-9563-E98A9C59B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286F571-F883-477D-884C-D7A66A85AC8B}" type="datetimeFigureOut">
              <a:rPr lang="en-US"/>
              <a:pPr>
                <a:defRPr/>
              </a:pPr>
              <a:t>12/8/16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2" rIns="94044" bIns="4702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4044" tIns="47022" rIns="94044" bIns="470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E957CB2-6A56-492C-8AB4-9F6ED448C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6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3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57CB2-6A56-492C-8AB4-9F6ED448C9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4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57CB2-6A56-492C-8AB4-9F6ED448C9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8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19D2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10" descr="RP Logo No Ta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183313"/>
            <a:ext cx="324802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5867400" cy="1219200"/>
          </a:xfrm>
        </p:spPr>
        <p:txBody>
          <a:bodyPr lIns="0" tIns="0" rIns="0"/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 i="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5867400" cy="2057400"/>
          </a:xfrm>
        </p:spPr>
        <p:txBody>
          <a:bodyPr lIns="0" tIns="0" rIns="0" bIns="0"/>
          <a:lstStyle>
            <a:lvl1pPr algn="l">
              <a:lnSpc>
                <a:spcPts val="5800"/>
              </a:lnSpc>
              <a:defRPr sz="5000" kern="1200" spc="-150" baseline="0">
                <a:solidFill>
                  <a:schemeClr val="accent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7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1295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95400" y="1901952"/>
            <a:ext cx="7391400" cy="4346448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547688" indent="-273050">
              <a:buClr>
                <a:schemeClr val="tx1">
                  <a:lumMod val="75000"/>
                  <a:lumOff val="25000"/>
                </a:schemeClr>
              </a:buClr>
              <a:buSzPct val="130000"/>
              <a:buFont typeface="Arial"/>
              <a:buChar char="•"/>
              <a:defRPr/>
            </a:lvl2pPr>
            <a:lvl3pPr marL="822325" indent="-228600">
              <a:buSzPct val="70000"/>
              <a:buFont typeface="Wingdings" charset="2"/>
              <a:buChar char="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F4B-96E0-4FA7-A487-C66D01E06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9C22-DDA0-4533-AA38-3D99C5642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3240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371600"/>
            <a:ext cx="7010401" cy="762000"/>
          </a:xfrm>
        </p:spPr>
        <p:txBody>
          <a:bodyPr anchor="b"/>
          <a:lstStyle>
            <a:lvl1pPr marL="0" indent="0" algn="l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7010400" cy="2286000"/>
          </a:xfrm>
        </p:spPr>
        <p:txBody>
          <a:bodyPr anchor="t"/>
          <a:lstStyle>
            <a:lvl1pPr algn="l">
              <a:lnSpc>
                <a:spcPts val="4600"/>
              </a:lnSpc>
              <a:buNone/>
              <a:defRPr sz="42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8145-B02C-463A-A0FA-ED329184C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51FC-D0C1-4E8E-BC88-DB0D56D44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2827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10" descr="RP Logo No Ta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183313"/>
            <a:ext cx="324802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95400" y="1981200"/>
            <a:ext cx="6858000" cy="3657600"/>
          </a:xfrm>
        </p:spPr>
        <p:txBody>
          <a:bodyPr/>
          <a:lstStyle>
            <a:lvl1pPr marL="0" indent="0">
              <a:spcBef>
                <a:spcPts val="34"/>
              </a:spcBef>
              <a:buFontTx/>
              <a:buNone/>
              <a:defRPr b="1" i="0">
                <a:latin typeface="Arial"/>
                <a:cs typeface="Arial"/>
              </a:defRPr>
            </a:lvl1pPr>
            <a:lvl2pPr marL="0" indent="0">
              <a:buClr>
                <a:schemeClr val="tx1">
                  <a:lumMod val="75000"/>
                  <a:lumOff val="25000"/>
                </a:schemeClr>
              </a:buClr>
              <a:buSzPct val="150000"/>
              <a:buFontTx/>
              <a:buNone/>
              <a:defRPr baseline="0">
                <a:solidFill>
                  <a:schemeClr val="accent2"/>
                </a:solidFill>
              </a:defRPr>
            </a:lvl2pPr>
            <a:lvl3pPr marL="593725" indent="0">
              <a:buFont typeface="Wingdings" charset="2"/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BBBD-801F-41D0-8F62-D0AB15E8D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387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hyperlink" Target="http://www.ccconlineed.org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1295400" y="457200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style, up to two lines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95400" y="19050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01000" y="63817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A25FA8-F7D8-4A78-99B6-11AD61BA9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hlinkClick r:id="rId8"/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00" y="5729419"/>
            <a:ext cx="923387" cy="832802"/>
          </a:xfrm>
          <a:prstGeom prst="rect">
            <a:avLst/>
          </a:prstGeom>
        </p:spPr>
      </p:pic>
      <p:pic>
        <p:nvPicPr>
          <p:cNvPr id="10" name="Picture 9" descr="fhda-logo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38800"/>
            <a:ext cx="1230912" cy="996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16" r:id="rId3"/>
    <p:sldLayoutId id="2147484822" r:id="rId4"/>
    <p:sldLayoutId id="2147484817" r:id="rId5"/>
    <p:sldLayoutId id="2147484823" r:id="rId6"/>
  </p:sldLayoutIdLst>
  <p:transition>
    <p:dissolve/>
  </p:transition>
  <p:hf hdr="0" dt="0"/>
  <p:txStyles>
    <p:titleStyle>
      <a:lvl1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 kern="1200" spc="-1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lowskybarbara@fhda.edu" TargetMode="External"/><Relationship Id="rId4" Type="http://schemas.openxmlformats.org/officeDocument/2006/relationships/hyperlink" Target="mailto:billowsky@ccconlinee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3.basecamp.com/3222314/projects/14948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conlineed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fortraining.org/" TargetMode="External"/><Relationship Id="rId3" Type="http://schemas.openxmlformats.org/officeDocument/2006/relationships/hyperlink" Target="http://ccconlineed.org/faculty-resources/professional-development/online-course-design-standard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EIaccessibility" TargetMode="External"/><Relationship Id="rId4" Type="http://schemas.openxmlformats.org/officeDocument/2006/relationships/hyperlink" Target="http://www.pcc.edu/resources/instructional-support/access/" TargetMode="External"/><Relationship Id="rId5" Type="http://schemas.openxmlformats.org/officeDocument/2006/relationships/hyperlink" Target="http://www.pcc.edu/resources/instructional-support/access/math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axcollege.org" TargetMode="External"/><Relationship Id="rId4" Type="http://schemas.openxmlformats.org/officeDocument/2006/relationships/hyperlink" Target="http://oerconsortium.org/" TargetMode="External"/><Relationship Id="rId5" Type="http://schemas.openxmlformats.org/officeDocument/2006/relationships/hyperlink" Target="http://www.collegeopentextbooks.org/" TargetMode="External"/><Relationship Id="rId6" Type="http://schemas.openxmlformats.org/officeDocument/2006/relationships/hyperlink" Target="http://open.umn.edu/opentextbooks/" TargetMode="External"/><Relationship Id="rId7" Type="http://schemas.openxmlformats.org/officeDocument/2006/relationships/hyperlink" Target="http://www.openwa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ool4ed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2133600"/>
          </a:xfrm>
        </p:spPr>
        <p:txBody>
          <a:bodyPr anchor="t"/>
          <a:lstStyle/>
          <a:p>
            <a:pPr algn="ctr"/>
            <a:r>
              <a:rPr lang="en-US" sz="4800" dirty="0" smtClean="0"/>
              <a:t>Teaching Mathematics or Statistics Online? Building a Community for Faculty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0" dirty="0">
              <a:solidFill>
                <a:schemeClr val="accent4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sz="quarter" idx="1"/>
          </p:nvPr>
        </p:nvSpPr>
        <p:spPr>
          <a:xfrm>
            <a:off x="381000" y="2743200"/>
            <a:ext cx="8458200" cy="2819400"/>
          </a:xfrm>
        </p:spPr>
        <p:txBody>
          <a:bodyPr/>
          <a:lstStyle/>
          <a:p>
            <a:pPr algn="ctr"/>
            <a:r>
              <a:rPr lang="en-US" sz="3600" b="1" dirty="0"/>
              <a:t>Barbara </a:t>
            </a:r>
            <a:r>
              <a:rPr lang="en-US" sz="4000" b="1" dirty="0">
                <a:latin typeface="Times New Roman"/>
                <a:cs typeface="Times New Roman"/>
              </a:rPr>
              <a:t>I</a:t>
            </a:r>
            <a:r>
              <a:rPr lang="en-US" sz="3600" b="1" dirty="0"/>
              <a:t>llowsky, PhD</a:t>
            </a:r>
          </a:p>
          <a:p>
            <a:pPr algn="ctr"/>
            <a:r>
              <a:rPr lang="en-US" sz="2800" dirty="0"/>
              <a:t>Professor, Mathematics &amp; Statistics</a:t>
            </a:r>
          </a:p>
          <a:p>
            <a:pPr algn="ctr"/>
            <a:r>
              <a:rPr lang="en-US" sz="2800" dirty="0"/>
              <a:t>Dean, Basic Skills &amp; </a:t>
            </a:r>
            <a:r>
              <a:rPr lang="en-US" sz="2800" dirty="0" smtClean="0"/>
              <a:t>OER, CCC </a:t>
            </a:r>
            <a:r>
              <a:rPr lang="en-US" sz="2800" dirty="0"/>
              <a:t>Online Ed Initiative</a:t>
            </a:r>
          </a:p>
          <a:p>
            <a:pPr algn="ctr"/>
            <a:r>
              <a:rPr lang="en-US" sz="2800" dirty="0"/>
              <a:t>Foothill – De Anza </a:t>
            </a:r>
            <a:r>
              <a:rPr lang="en-US" sz="2800" dirty="0" smtClean="0"/>
              <a:t>CCD</a:t>
            </a:r>
            <a:endParaRPr lang="en-US" sz="2800" dirty="0"/>
          </a:p>
          <a:p>
            <a:pPr algn="ctr"/>
            <a:r>
              <a:rPr lang="en-US" sz="2800" dirty="0" smtClean="0"/>
              <a:t>@</a:t>
            </a:r>
            <a:r>
              <a:rPr lang="en-US" sz="2800" dirty="0"/>
              <a:t>DrBSI   </a:t>
            </a:r>
            <a:r>
              <a:rPr lang="en-US" sz="2800" dirty="0">
                <a:hlinkClick r:id="rId3"/>
              </a:rPr>
              <a:t>illowskybarbara@</a:t>
            </a:r>
            <a:r>
              <a:rPr lang="en-US" sz="2800" dirty="0" smtClean="0">
                <a:hlinkClick r:id="rId3"/>
              </a:rPr>
              <a:t>fhda.edu</a:t>
            </a:r>
            <a:endParaRPr lang="en-US" sz="2800" dirty="0" smtClean="0"/>
          </a:p>
          <a:p>
            <a:pPr algn="ctr"/>
            <a:r>
              <a:rPr lang="en-US" sz="2800" dirty="0" smtClean="0">
                <a:hlinkClick r:id="rId4"/>
              </a:rPr>
              <a:t>billowsky@ccconlineed.org</a:t>
            </a:r>
            <a:r>
              <a:rPr lang="en-US" sz="2800" smtClean="0"/>
              <a:t> </a:t>
            </a:r>
            <a:endParaRPr lang="en-US" sz="2800" dirty="0"/>
          </a:p>
          <a:p>
            <a:pPr algn="ctr"/>
            <a:endParaRPr lang="en-US" sz="2800" b="1" dirty="0"/>
          </a:p>
          <a:p>
            <a:pPr algn="ctr"/>
            <a:endParaRPr lang="en-US" sz="2400" b="1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2704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828800"/>
            <a:ext cx="782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billowsky@cccOnlineEd.org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@DrBSI</a:t>
            </a:r>
          </a:p>
        </p:txBody>
      </p:sp>
    </p:spTree>
    <p:extLst>
      <p:ext uri="{BB962C8B-B14F-4D97-AF65-F5344CB8AC3E}">
        <p14:creationId xmlns:p14="http://schemas.microsoft.com/office/powerpoint/2010/main" val="21025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1295400"/>
          </a:xfrm>
        </p:spPr>
        <p:txBody>
          <a:bodyPr/>
          <a:lstStyle/>
          <a:p>
            <a:r>
              <a:rPr lang="en-US" dirty="0" smtClean="0"/>
              <a:t>Why &amp; how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r>
              <a:rPr lang="en-US" sz="3200" b="1" dirty="0" smtClean="0"/>
              <a:t>National increase in online learning</a:t>
            </a:r>
          </a:p>
          <a:p>
            <a:r>
              <a:rPr lang="en-US" sz="3200" b="1" dirty="0" smtClean="0"/>
              <a:t>Often, minimal or lack of instructional training </a:t>
            </a:r>
          </a:p>
          <a:p>
            <a:r>
              <a:rPr lang="en-US" sz="3200" b="1" dirty="0" smtClean="0"/>
              <a:t>Using Basecamp to </a:t>
            </a:r>
            <a:r>
              <a:rPr lang="en-US" sz="3200" b="1" dirty="0" smtClean="0"/>
              <a:t>stay in touch?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What </a:t>
            </a:r>
            <a:r>
              <a:rPr lang="en-US" sz="3200" b="1" dirty="0" smtClean="0"/>
              <a:t>do we want to share?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Q&amp;A? FAQ?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57F4B-96E0-4FA7-A487-C66D01E066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547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Basecamp site – </a:t>
            </a:r>
            <a:br>
              <a:rPr lang="en-US" dirty="0" smtClean="0"/>
            </a:br>
            <a:r>
              <a:rPr lang="en-US" dirty="0" smtClean="0"/>
              <a:t>math folks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>
                <a:hlinkClick r:id="rId2"/>
              </a:rPr>
              <a:t>https://</a:t>
            </a:r>
            <a:r>
              <a:rPr lang="en-US" sz="3600" b="1" dirty="0" smtClean="0">
                <a:hlinkClick r:id="rId2"/>
              </a:rPr>
              <a:t>3.basecamp.com/3222314/projects/1494867</a:t>
            </a:r>
            <a:endParaRPr lang="en-US" sz="3600" b="1" dirty="0" smtClean="0"/>
          </a:p>
          <a:p>
            <a:endParaRPr lang="en-US" dirty="0" smtClean="0"/>
          </a:p>
          <a:p>
            <a:r>
              <a:rPr lang="en-US" sz="3200" b="1" dirty="0" smtClean="0"/>
              <a:t>I need to add you.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57F4B-96E0-4FA7-A487-C66D01E066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6887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Ed site – </a:t>
            </a:r>
            <a:br>
              <a:rPr lang="en-US" dirty="0" smtClean="0"/>
            </a:br>
            <a:r>
              <a:rPr lang="en-US" dirty="0" smtClean="0"/>
              <a:t>for all folks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>
                <a:hlinkClick r:id="rId2"/>
              </a:rPr>
              <a:t>http</a:t>
            </a:r>
            <a:r>
              <a:rPr lang="en-US" sz="3600" b="1" dirty="0">
                <a:hlinkClick r:id="rId2"/>
              </a:rPr>
              <a:t>://ccconlineed.org</a:t>
            </a:r>
            <a:r>
              <a:rPr lang="en-US" sz="3600" b="1" dirty="0" smtClean="0">
                <a:hlinkClick r:id="rId2"/>
              </a:rPr>
              <a:t>/</a:t>
            </a:r>
            <a:r>
              <a:rPr lang="en-US" sz="3600" b="1" dirty="0" smtClean="0"/>
              <a:t> </a:t>
            </a:r>
          </a:p>
          <a:p>
            <a:endParaRPr lang="en-US" dirty="0" smtClean="0"/>
          </a:p>
          <a:p>
            <a:r>
              <a:rPr lang="en-US" sz="3200" b="1" dirty="0" smtClean="0"/>
              <a:t>Public site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57F4B-96E0-4FA7-A487-C66D01E066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998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838200"/>
          </a:xfrm>
        </p:spPr>
        <p:txBody>
          <a:bodyPr/>
          <a:lstStyle/>
          <a:p>
            <a:pPr algn="ctr"/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r>
              <a:rPr lang="en-US" sz="3200" b="1" dirty="0" smtClean="0"/>
              <a:t>@one </a:t>
            </a:r>
            <a:r>
              <a:rPr lang="en-US" sz="3200" b="1" dirty="0"/>
              <a:t>courses: </a:t>
            </a:r>
            <a:r>
              <a:rPr lang="en-US" sz="3200" b="1" dirty="0">
                <a:hlinkClick r:id="rId2"/>
              </a:rPr>
              <a:t>http://www.onefortraining.org</a:t>
            </a:r>
            <a:r>
              <a:rPr lang="en-US" sz="3200" b="1" dirty="0" smtClean="0">
                <a:hlinkClick r:id="rId2"/>
              </a:rPr>
              <a:t>/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Course </a:t>
            </a:r>
            <a:r>
              <a:rPr lang="en-US" sz="3200" b="1" dirty="0" smtClean="0"/>
              <a:t>design – </a:t>
            </a:r>
            <a:r>
              <a:rPr lang="en-US" sz="3200" b="1" dirty="0"/>
              <a:t>OEI rubric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r>
              <a:rPr lang="en-US" sz="3200" b="1" dirty="0">
                <a:hlinkClick r:id="rId3"/>
              </a:rPr>
              <a:t>http://ccconlineed.org/faculty-resources/professional-development/online-course-design-standards</a:t>
            </a:r>
            <a:r>
              <a:rPr lang="en-US" sz="3200" b="1" dirty="0" smtClean="0">
                <a:hlinkClick r:id="rId3"/>
              </a:rPr>
              <a:t>/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57F4B-96E0-4FA7-A487-C66D01E066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727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Welcome letter</a:t>
            </a:r>
          </a:p>
          <a:p>
            <a:r>
              <a:rPr lang="en-US" sz="3200" b="1" dirty="0" smtClean="0"/>
              <a:t>“Start here” button</a:t>
            </a:r>
          </a:p>
          <a:p>
            <a:r>
              <a:rPr lang="en-US" sz="3200" b="1" dirty="0" smtClean="0"/>
              <a:t>Interaction during term</a:t>
            </a:r>
          </a:p>
          <a:p>
            <a:r>
              <a:rPr lang="en-US" sz="3200" b="1" dirty="0" smtClean="0"/>
              <a:t>Formative assessment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57F4B-96E0-4FA7-A487-C66D01E066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265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Compliance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b="1" dirty="0" smtClean="0">
                <a:hlinkClick r:id="rId3"/>
              </a:rPr>
              <a:t>http</a:t>
            </a:r>
            <a:r>
              <a:rPr lang="en-US" sz="3200" b="1" dirty="0">
                <a:hlinkClick r:id="rId3"/>
              </a:rPr>
              <a:t>://tinyurl.com/</a:t>
            </a:r>
            <a:r>
              <a:rPr lang="en-US" sz="3200" b="1" dirty="0" smtClean="0">
                <a:hlinkClick r:id="rId3"/>
              </a:rPr>
              <a:t>OEIaccessibility</a:t>
            </a:r>
            <a:r>
              <a:rPr lang="en-US" sz="3200" b="1" dirty="0" smtClean="0"/>
              <a:t>  </a:t>
            </a:r>
          </a:p>
          <a:p>
            <a:r>
              <a:rPr lang="en-US" sz="3200" b="1" dirty="0" smtClean="0">
                <a:hlinkClick r:id="rId4"/>
              </a:rPr>
              <a:t>http</a:t>
            </a:r>
            <a:r>
              <a:rPr lang="en-US" sz="3200" b="1" dirty="0">
                <a:hlinkClick r:id="rId4"/>
              </a:rPr>
              <a:t>://www.pcc.edu/resources/instructional-support/access</a:t>
            </a:r>
            <a:r>
              <a:rPr lang="en-US" sz="3200" b="1" dirty="0" smtClean="0">
                <a:hlinkClick r:id="rId4"/>
              </a:rPr>
              <a:t>/</a:t>
            </a:r>
            <a:r>
              <a:rPr lang="en-US" sz="3200" b="1" dirty="0" smtClean="0"/>
              <a:t> </a:t>
            </a:r>
          </a:p>
          <a:p>
            <a:r>
              <a:rPr lang="en-US" sz="3200" b="1" dirty="0">
                <a:hlinkClick r:id="rId5"/>
              </a:rPr>
              <a:t>http://www.pcc.edu/resources/instructional-support/access/</a:t>
            </a:r>
            <a:r>
              <a:rPr lang="en-US" sz="3200" b="1" dirty="0" smtClean="0">
                <a:hlinkClick r:id="rId5"/>
              </a:rPr>
              <a:t>math.html</a:t>
            </a: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189C22-DDA0-4533-AA38-3D99C56425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2193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r>
              <a:rPr lang="en-US" sz="3200" b="1" dirty="0" smtClean="0">
                <a:hlinkClick r:id="rId2"/>
              </a:rPr>
              <a:t>www.cool4ed.org</a:t>
            </a:r>
            <a:endParaRPr lang="en-US" sz="3200" b="1" dirty="0" smtClean="0"/>
          </a:p>
          <a:p>
            <a:r>
              <a:rPr lang="en-US" sz="3200" b="1" dirty="0" smtClean="0">
                <a:hlinkClick r:id="rId3"/>
              </a:rPr>
              <a:t>www.openstaxcollege.org</a:t>
            </a:r>
            <a:endParaRPr lang="en-US" sz="3200" b="1" dirty="0" smtClean="0"/>
          </a:p>
          <a:p>
            <a:r>
              <a:rPr lang="en-US" sz="3200" b="1" dirty="0">
                <a:hlinkClick r:id="rId4"/>
              </a:rPr>
              <a:t>http://oerconsortium.org/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r>
              <a:rPr lang="en-US" sz="3200" b="1" dirty="0" smtClean="0">
                <a:hlinkClick r:id="rId5"/>
              </a:rPr>
              <a:t>http</a:t>
            </a:r>
            <a:r>
              <a:rPr lang="en-US" sz="3200" b="1" dirty="0">
                <a:hlinkClick r:id="rId5"/>
              </a:rPr>
              <a:t>:</a:t>
            </a:r>
            <a:r>
              <a:rPr lang="en-US" sz="3200" b="1" dirty="0" smtClean="0">
                <a:hlinkClick r:id="rId5"/>
              </a:rPr>
              <a:t>//www.collegeopentextbooks.org</a:t>
            </a:r>
            <a:r>
              <a:rPr lang="en-US" sz="3200" b="1" dirty="0">
                <a:hlinkClick r:id="rId5"/>
              </a:rPr>
              <a:t>/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r>
              <a:rPr lang="en-US" sz="3200" b="1" dirty="0">
                <a:hlinkClick r:id="rId6"/>
              </a:rPr>
              <a:t>http://open.umn.edu/opentextbooks/</a:t>
            </a:r>
            <a:r>
              <a:rPr lang="en-US" sz="3200" b="1" dirty="0"/>
              <a:t> </a:t>
            </a:r>
          </a:p>
          <a:p>
            <a:r>
              <a:rPr lang="en-US" sz="3200" b="1" dirty="0" smtClean="0">
                <a:hlinkClick r:id="rId7"/>
              </a:rPr>
              <a:t>http</a:t>
            </a:r>
            <a:r>
              <a:rPr lang="en-US" sz="3200" b="1" dirty="0">
                <a:hlinkClick r:id="rId7"/>
              </a:rPr>
              <a:t>://www.openwa.org/</a:t>
            </a:r>
            <a:r>
              <a:rPr lang="en-US" sz="32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4189C22-DDA0-4533-AA38-3D99C56425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5821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651FC-D0C1-4E8E-BC88-DB0D56D44A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 t="8766" b="8766"/>
          <a:stretch>
            <a:fillRect/>
          </a:stretch>
        </p:blipFill>
        <p:spPr>
          <a:xfrm>
            <a:off x="-180730" y="533400"/>
            <a:ext cx="9019930" cy="4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8028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BSOS_Template</Template>
  <TotalTime>23739</TotalTime>
  <Words>169</Words>
  <Application>Microsoft Macintosh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Georgia</vt:lpstr>
      <vt:lpstr>Times New Roman</vt:lpstr>
      <vt:lpstr>Wingdings</vt:lpstr>
      <vt:lpstr>Wingdings 2</vt:lpstr>
      <vt:lpstr>Arial</vt:lpstr>
      <vt:lpstr>Civic</vt:lpstr>
      <vt:lpstr>Teaching Mathematics or Statistics Online? Building a Community for Faculty </vt:lpstr>
      <vt:lpstr>Why &amp; how a community?</vt:lpstr>
      <vt:lpstr>Basecamp site –  math folks only</vt:lpstr>
      <vt:lpstr>Online Ed site –  for all folks</vt:lpstr>
      <vt:lpstr>Professional Development</vt:lpstr>
      <vt:lpstr>Effective Practices</vt:lpstr>
      <vt:lpstr>ADA Compliance </vt:lpstr>
      <vt:lpstr>Open Educational Resources</vt:lpstr>
      <vt:lpstr>PowerPoint Presentation</vt:lpstr>
      <vt:lpstr>PowerPoint Presentation</vt:lpstr>
    </vt:vector>
  </TitlesOfParts>
  <Company>SDCCD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Action Research</dc:title>
  <dc:creator>chasson</dc:creator>
  <cp:lastModifiedBy>Microsoft Office User</cp:lastModifiedBy>
  <cp:revision>735</cp:revision>
  <cp:lastPrinted>2015-12-08T23:23:15Z</cp:lastPrinted>
  <dcterms:created xsi:type="dcterms:W3CDTF">2009-07-08T21:46:27Z</dcterms:created>
  <dcterms:modified xsi:type="dcterms:W3CDTF">2016-12-09T18:22:04Z</dcterms:modified>
</cp:coreProperties>
</file>