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8"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EF13A54-D6C8-4E02-9C57-0750265EC183}">
  <a:tblStyle styleId="{7EF13A54-D6C8-4E02-9C57-0750265EC183}"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104" y="-52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0974456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Fomatvie Assessment Lesson from MARS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Turn and talk. Share out.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Example of a rich task that supports changing beliefs about what math is and who can do math.</a:t>
            </a:r>
          </a:p>
          <a:p>
            <a:pPr lvl="0">
              <a:spcBef>
                <a:spcPts val="0"/>
              </a:spcBef>
              <a:buNone/>
            </a:pPr>
            <a:r>
              <a:rPr lang="en"/>
              <a:t>Rich task means access and rigor that allows for sense making.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Start of SFUSD portion</a:t>
            </a:r>
            <a:r>
              <a:rPr lang="en-US" baseline="0" dirty="0" smtClean="0"/>
              <a:t> of talk. Conditions at that time were similar to statewide data.</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Turn and talk.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Mention other options, like doubling up, but refer to our website for details.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Original unit design based on ideas developed by David Foster and OUSD.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Based on MTT from OUSD, another district supported by SVMI, SERP, Math in Common.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smtClean="0"/>
              <a:t>C</a:t>
            </a:r>
            <a:r>
              <a:rPr lang="en-US" dirty="0" smtClean="0"/>
              <a:t>I c</a:t>
            </a:r>
            <a:r>
              <a:rPr lang="en" dirty="0" smtClean="0"/>
              <a:t>hallenges </a:t>
            </a:r>
            <a:r>
              <a:rPr lang="en" dirty="0"/>
              <a:t>belief that students and teachers have about who is good and who is not good at math, and attempts to disrupt the predictable effect that those beliefs have on their participation and learning in groups.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Play heterogeneous classes in 9th grade video on our homepage.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http://youtube.com/v/LrgpKjiQbQw" TargetMode="External"/><Relationship Id="rId5" Type="http://schemas.openxmlformats.org/officeDocument/2006/relationships/image" Target="../media/image21.jp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mailto:martia@sfusd.edu" TargetMode="External"/><Relationship Id="rId4" Type="http://schemas.openxmlformats.org/officeDocument/2006/relationships/hyperlink" Target="http://www.sfusdmath.org/" TargetMode="External"/><Relationship Id="rId5"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1004150" y="1523164"/>
            <a:ext cx="7136700" cy="1022400"/>
          </a:xfrm>
          <a:prstGeom prst="rect">
            <a:avLst/>
          </a:prstGeom>
        </p:spPr>
        <p:txBody>
          <a:bodyPr lIns="91425" tIns="91425" rIns="91425" bIns="91425" anchor="b" anchorCtr="0">
            <a:noAutofit/>
          </a:bodyPr>
          <a:lstStyle/>
          <a:p>
            <a:pPr lvl="0" rtl="0">
              <a:lnSpc>
                <a:spcPct val="115000"/>
              </a:lnSpc>
              <a:spcBef>
                <a:spcPts val="0"/>
              </a:spcBef>
              <a:buNone/>
            </a:pPr>
            <a:r>
              <a:rPr lang="en" sz="2400">
                <a:highlight>
                  <a:srgbClr val="FFFFFF"/>
                </a:highlight>
                <a:latin typeface="Open Sans"/>
                <a:ea typeface="Open Sans"/>
                <a:cs typeface="Open Sans"/>
                <a:sym typeface="Open Sans"/>
              </a:rPr>
              <a:t>The Impact of the Common Core Standards on Mathematics in Community Colleges</a:t>
            </a:r>
          </a:p>
        </p:txBody>
      </p:sp>
      <p:sp>
        <p:nvSpPr>
          <p:cNvPr id="73" name="Shape 73"/>
          <p:cNvSpPr txBox="1">
            <a:spLocks noGrp="1"/>
          </p:cNvSpPr>
          <p:nvPr>
            <p:ph type="subTitle" idx="1"/>
          </p:nvPr>
        </p:nvSpPr>
        <p:spPr>
          <a:xfrm>
            <a:off x="1306800" y="2545575"/>
            <a:ext cx="6530400" cy="1241100"/>
          </a:xfrm>
          <a:prstGeom prst="rect">
            <a:avLst/>
          </a:prstGeom>
        </p:spPr>
        <p:txBody>
          <a:bodyPr lIns="91425" tIns="91425" rIns="91425" bIns="91425" anchor="t" anchorCtr="0">
            <a:noAutofit/>
          </a:bodyPr>
          <a:lstStyle/>
          <a:p>
            <a:pPr lvl="0" rtl="0">
              <a:lnSpc>
                <a:spcPct val="115000"/>
              </a:lnSpc>
              <a:spcBef>
                <a:spcPts val="0"/>
              </a:spcBef>
              <a:buNone/>
            </a:pPr>
            <a:r>
              <a:rPr lang="en" sz="1800"/>
              <a:t>Andres Marti, SFUSD</a:t>
            </a:r>
          </a:p>
          <a:p>
            <a:pPr lvl="0" rtl="0">
              <a:lnSpc>
                <a:spcPct val="115000"/>
              </a:lnSpc>
              <a:spcBef>
                <a:spcPts val="0"/>
              </a:spcBef>
              <a:buNone/>
            </a:pPr>
            <a:r>
              <a:rPr lang="en" sz="1800"/>
              <a:t>CMC</a:t>
            </a:r>
            <a:r>
              <a:rPr lang="en" baseline="30000"/>
              <a:t>3</a:t>
            </a:r>
            <a:r>
              <a:rPr lang="en" sz="1800"/>
              <a:t> Fall Conference</a:t>
            </a:r>
          </a:p>
          <a:p>
            <a:pPr lvl="0" rtl="0">
              <a:lnSpc>
                <a:spcPct val="150000"/>
              </a:lnSpc>
              <a:spcBef>
                <a:spcPts val="0"/>
              </a:spcBef>
              <a:spcAft>
                <a:spcPts val="1000"/>
              </a:spcAft>
              <a:buNone/>
            </a:pPr>
            <a:r>
              <a:rPr lang="en" sz="1800"/>
              <a:t>December 10,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sz="3000"/>
              <a:t>Smarter Balanced (SBAC) Test Item</a:t>
            </a:r>
          </a:p>
        </p:txBody>
      </p:sp>
      <p:pic>
        <p:nvPicPr>
          <p:cNvPr id="121" name="Shape 121"/>
          <p:cNvPicPr preferRelativeResize="0"/>
          <p:nvPr/>
        </p:nvPicPr>
        <p:blipFill>
          <a:blip r:embed="rId3">
            <a:alphaModFix/>
          </a:blip>
          <a:stretch>
            <a:fillRect/>
          </a:stretch>
        </p:blipFill>
        <p:spPr>
          <a:xfrm>
            <a:off x="311700" y="1152425"/>
            <a:ext cx="7564149" cy="3760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sz="3000"/>
              <a:t>Rich Math Tasks</a:t>
            </a:r>
          </a:p>
        </p:txBody>
      </p:sp>
      <p:sp>
        <p:nvSpPr>
          <p:cNvPr id="127" name="Shape 127"/>
          <p:cNvSpPr txBox="1">
            <a:spLocks noGrp="1"/>
          </p:cNvSpPr>
          <p:nvPr>
            <p:ph type="body" idx="1"/>
          </p:nvPr>
        </p:nvSpPr>
        <p:spPr>
          <a:xfrm>
            <a:off x="311700" y="1266325"/>
            <a:ext cx="5613900" cy="3302700"/>
          </a:xfrm>
          <a:prstGeom prst="rect">
            <a:avLst/>
          </a:prstGeom>
        </p:spPr>
        <p:txBody>
          <a:bodyPr lIns="91425" tIns="91425" rIns="91425" bIns="91425" anchor="t" anchorCtr="0">
            <a:noAutofit/>
          </a:bodyPr>
          <a:lstStyle/>
          <a:p>
            <a:pPr marL="0" marR="0" lvl="0" indent="0" algn="l" rtl="0">
              <a:lnSpc>
                <a:spcPct val="115000"/>
              </a:lnSpc>
              <a:spcBef>
                <a:spcPts val="0"/>
              </a:spcBef>
              <a:spcAft>
                <a:spcPts val="1600"/>
              </a:spcAft>
              <a:buNone/>
            </a:pPr>
            <a:r>
              <a:rPr lang="en" dirty="0"/>
              <a:t>A rich math task takes time to solve and lends itself to collaboration and multiple perspectives.  Robust use of these tasks creates the context in which students build multiple representations and communicate their reasoning.</a:t>
            </a:r>
          </a:p>
          <a:p>
            <a:pPr marL="0" marR="0" lvl="0" indent="0" algn="l" rtl="0">
              <a:lnSpc>
                <a:spcPct val="115000"/>
              </a:lnSpc>
              <a:spcBef>
                <a:spcPts val="0"/>
              </a:spcBef>
              <a:spcAft>
                <a:spcPts val="0"/>
              </a:spcAft>
              <a:buNone/>
            </a:pPr>
            <a:r>
              <a:rPr lang="en" dirty="0"/>
              <a:t>Partners:</a:t>
            </a:r>
          </a:p>
          <a:p>
            <a:pPr marL="514350" marR="0" lvl="0" indent="-285750" algn="l" rtl="0">
              <a:lnSpc>
                <a:spcPct val="115000"/>
              </a:lnSpc>
              <a:spcBef>
                <a:spcPts val="0"/>
              </a:spcBef>
              <a:spcAft>
                <a:spcPts val="0"/>
              </a:spcAft>
              <a:buFont typeface="Arial"/>
              <a:buChar char="•"/>
            </a:pPr>
            <a:r>
              <a:rPr lang="en" dirty="0"/>
              <a:t>Silicon Valley Mathematics Initiative</a:t>
            </a:r>
          </a:p>
          <a:p>
            <a:pPr marL="514350" marR="0" lvl="0" indent="-285750" algn="l" rtl="0">
              <a:lnSpc>
                <a:spcPct val="115000"/>
              </a:lnSpc>
              <a:spcBef>
                <a:spcPts val="0"/>
              </a:spcBef>
              <a:spcAft>
                <a:spcPts val="0"/>
              </a:spcAft>
              <a:buFont typeface="Arial"/>
              <a:buChar char="•"/>
            </a:pPr>
            <a:r>
              <a:rPr lang="en" dirty="0"/>
              <a:t>Oakland Unified School District</a:t>
            </a:r>
          </a:p>
          <a:p>
            <a:pPr marL="514350" marR="0" lvl="0" indent="-285750" algn="l" rtl="0">
              <a:lnSpc>
                <a:spcPct val="115000"/>
              </a:lnSpc>
              <a:spcBef>
                <a:spcPts val="0"/>
              </a:spcBef>
              <a:spcAft>
                <a:spcPts val="1600"/>
              </a:spcAft>
              <a:buFont typeface="Arial"/>
              <a:buChar char="•"/>
            </a:pPr>
            <a:r>
              <a:rPr lang="en" dirty="0"/>
              <a:t>Complex Instruction Program</a:t>
            </a:r>
          </a:p>
          <a:p>
            <a:pPr marL="0" marR="0" lvl="0" indent="0" algn="l" rtl="0">
              <a:lnSpc>
                <a:spcPct val="115000"/>
              </a:lnSpc>
              <a:spcBef>
                <a:spcPts val="0"/>
              </a:spcBef>
              <a:spcAft>
                <a:spcPts val="1600"/>
              </a:spcAft>
              <a:buNone/>
            </a:pPr>
            <a:endParaRPr dirty="0"/>
          </a:p>
        </p:txBody>
      </p:sp>
      <p:pic>
        <p:nvPicPr>
          <p:cNvPr id="128" name="Shape 128"/>
          <p:cNvPicPr preferRelativeResize="0"/>
          <p:nvPr/>
        </p:nvPicPr>
        <p:blipFill>
          <a:blip r:embed="rId3">
            <a:alphaModFix/>
          </a:blip>
          <a:stretch>
            <a:fillRect/>
          </a:stretch>
        </p:blipFill>
        <p:spPr>
          <a:xfrm>
            <a:off x="5925499" y="1662224"/>
            <a:ext cx="2906799" cy="29067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sz="3000"/>
              <a:t>Classifying Solutions to Systems of Equations</a:t>
            </a:r>
          </a:p>
        </p:txBody>
      </p:sp>
      <p:sp>
        <p:nvSpPr>
          <p:cNvPr id="134" name="Shape 134"/>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0" marR="0" lvl="0" indent="-69850" algn="l" rtl="0">
              <a:lnSpc>
                <a:spcPct val="115000"/>
              </a:lnSpc>
              <a:spcBef>
                <a:spcPts val="0"/>
              </a:spcBef>
              <a:spcAft>
                <a:spcPts val="1000"/>
              </a:spcAft>
              <a:buClr>
                <a:srgbClr val="000000"/>
              </a:buClr>
              <a:buSzPct val="61111"/>
              <a:buFont typeface="Arial"/>
              <a:buNone/>
            </a:pPr>
            <a:r>
              <a:rPr lang="en" b="1" dirty="0"/>
              <a:t>Norms:</a:t>
            </a:r>
          </a:p>
          <a:p>
            <a:pPr marL="971550" marR="0" lvl="0" indent="-285750" algn="l" rtl="0">
              <a:lnSpc>
                <a:spcPct val="100000"/>
              </a:lnSpc>
              <a:spcBef>
                <a:spcPts val="1000"/>
              </a:spcBef>
              <a:spcAft>
                <a:spcPts val="1000"/>
              </a:spcAft>
              <a:buFont typeface="Arial"/>
              <a:buChar char="•"/>
            </a:pPr>
            <a:r>
              <a:rPr lang="en" dirty="0"/>
              <a:t>Work in the </a:t>
            </a:r>
            <a:r>
              <a:rPr lang="en" dirty="0" smtClean="0"/>
              <a:t>middle</a:t>
            </a:r>
            <a:endParaRPr lang="en-US" dirty="0" smtClean="0"/>
          </a:p>
          <a:p>
            <a:pPr marL="971550" marR="0" lvl="0" indent="-285750" algn="l" rtl="0">
              <a:lnSpc>
                <a:spcPct val="100000"/>
              </a:lnSpc>
              <a:spcBef>
                <a:spcPts val="1000"/>
              </a:spcBef>
              <a:spcAft>
                <a:spcPts val="1000"/>
              </a:spcAft>
              <a:buFont typeface="Arial"/>
              <a:buChar char="•"/>
            </a:pPr>
            <a:r>
              <a:rPr lang="en" dirty="0" smtClean="0"/>
              <a:t>Everyone </a:t>
            </a:r>
            <a:r>
              <a:rPr lang="en" dirty="0"/>
              <a:t>touches the </a:t>
            </a:r>
            <a:r>
              <a:rPr lang="en" dirty="0" smtClean="0"/>
              <a:t>cards</a:t>
            </a:r>
            <a:endParaRPr lang="en-US" dirty="0" smtClean="0"/>
          </a:p>
          <a:p>
            <a:pPr marL="971550" marR="0" lvl="0" indent="-285750" algn="l" rtl="0">
              <a:lnSpc>
                <a:spcPct val="100000"/>
              </a:lnSpc>
              <a:spcBef>
                <a:spcPts val="1000"/>
              </a:spcBef>
              <a:spcAft>
                <a:spcPts val="1000"/>
              </a:spcAft>
              <a:buFont typeface="Arial"/>
              <a:buChar char="•"/>
            </a:pPr>
            <a:r>
              <a:rPr lang="en" dirty="0" smtClean="0"/>
              <a:t>Justify </a:t>
            </a:r>
            <a:r>
              <a:rPr lang="en" dirty="0"/>
              <a:t>your reasoning </a:t>
            </a:r>
            <a:r>
              <a:rPr lang="en" dirty="0" smtClean="0"/>
              <a:t>aloud</a:t>
            </a:r>
            <a:endParaRPr lang="en-US" dirty="0" smtClean="0"/>
          </a:p>
          <a:p>
            <a:pPr marL="971550" marR="0" lvl="0" indent="-285750" algn="l" rtl="0">
              <a:lnSpc>
                <a:spcPct val="100000"/>
              </a:lnSpc>
              <a:spcBef>
                <a:spcPts val="1000"/>
              </a:spcBef>
              <a:spcAft>
                <a:spcPts val="1000"/>
              </a:spcAft>
              <a:buFont typeface="Arial"/>
              <a:buChar char="•"/>
            </a:pPr>
            <a:r>
              <a:rPr lang="en" dirty="0" smtClean="0"/>
              <a:t>Stay </a:t>
            </a:r>
            <a:r>
              <a:rPr lang="en" dirty="0"/>
              <a:t>together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sz="3000"/>
              <a:t>Card Set A: Equations, Tables, Graphs</a:t>
            </a:r>
          </a:p>
        </p:txBody>
      </p:sp>
      <p:sp>
        <p:nvSpPr>
          <p:cNvPr id="140" name="Shape 140"/>
          <p:cNvSpPr txBox="1">
            <a:spLocks noGrp="1"/>
          </p:cNvSpPr>
          <p:nvPr>
            <p:ph type="body" idx="1"/>
          </p:nvPr>
        </p:nvSpPr>
        <p:spPr>
          <a:xfrm>
            <a:off x="311700" y="1152425"/>
            <a:ext cx="8520600" cy="3692700"/>
          </a:xfrm>
          <a:prstGeom prst="rect">
            <a:avLst/>
          </a:prstGeom>
        </p:spPr>
        <p:txBody>
          <a:bodyPr lIns="91425" tIns="91425" rIns="91425" bIns="91425" anchor="t" anchorCtr="0">
            <a:noAutofit/>
          </a:bodyPr>
          <a:lstStyle/>
          <a:p>
            <a:pPr marL="457200" lvl="0" indent="-317500" rtl="0">
              <a:spcBef>
                <a:spcPts val="0"/>
              </a:spcBef>
              <a:spcAft>
                <a:spcPts val="1000"/>
              </a:spcAft>
              <a:buSzPct val="100000"/>
              <a:buAutoNum type="arabicPeriod"/>
            </a:pPr>
            <a:r>
              <a:rPr lang="en" sz="1400" dirty="0"/>
              <a:t>Share the cards between you and spend a few minutes, individually, completing the cards so that each has an equation, a completed table of values and a graph.</a:t>
            </a:r>
          </a:p>
          <a:p>
            <a:pPr marL="457200" lvl="0" indent="-317500" rtl="0">
              <a:spcBef>
                <a:spcPts val="0"/>
              </a:spcBef>
              <a:spcAft>
                <a:spcPts val="1000"/>
              </a:spcAft>
              <a:buSzPct val="100000"/>
              <a:buAutoNum type="arabicPeriod"/>
            </a:pPr>
            <a:r>
              <a:rPr lang="en" sz="1400" dirty="0"/>
              <a:t>Record on paper any calculations you do when completing the cards. Remember that you will need to explain your method to your partner.</a:t>
            </a:r>
          </a:p>
          <a:p>
            <a:pPr marL="457200" lvl="0" indent="-317500" rtl="0">
              <a:spcBef>
                <a:spcPts val="0"/>
              </a:spcBef>
              <a:spcAft>
                <a:spcPts val="0"/>
              </a:spcAft>
              <a:buSzPct val="100000"/>
              <a:buAutoNum type="arabicPeriod"/>
            </a:pPr>
            <a:r>
              <a:rPr lang="en" sz="1400" dirty="0"/>
              <a:t>Once you have had a go at filling in the cards on your own:</a:t>
            </a:r>
          </a:p>
          <a:p>
            <a:pPr marL="914400" lvl="0" indent="-317500" rtl="0">
              <a:spcBef>
                <a:spcPts val="0"/>
              </a:spcBef>
              <a:spcAft>
                <a:spcPts val="0"/>
              </a:spcAft>
              <a:buSzPct val="100000"/>
              <a:buFont typeface="Arial"/>
              <a:buChar char="•"/>
            </a:pPr>
            <a:r>
              <a:rPr lang="en" sz="1400" dirty="0"/>
              <a:t>Explain your work to your partner.</a:t>
            </a:r>
          </a:p>
          <a:p>
            <a:pPr marL="914400" lvl="0" indent="-317500" rtl="0">
              <a:spcBef>
                <a:spcPts val="0"/>
              </a:spcBef>
              <a:spcAft>
                <a:spcPts val="0"/>
              </a:spcAft>
              <a:buSzPct val="100000"/>
              <a:buFont typeface="Arial"/>
              <a:buChar char="•"/>
            </a:pPr>
            <a:r>
              <a:rPr lang="en" sz="1400" dirty="0"/>
              <a:t>Ask your partner to check each card.</a:t>
            </a:r>
          </a:p>
          <a:p>
            <a:pPr marL="914400" lvl="0" indent="-317500" rtl="0">
              <a:spcBef>
                <a:spcPts val="0"/>
              </a:spcBef>
              <a:spcAft>
                <a:spcPts val="1000"/>
              </a:spcAft>
              <a:buSzPct val="100000"/>
              <a:buFont typeface="Arial"/>
              <a:buChar char="•"/>
            </a:pPr>
            <a:r>
              <a:rPr lang="en" sz="1400" dirty="0"/>
              <a:t>Make sure you both understand and agree on the answers.</a:t>
            </a:r>
          </a:p>
          <a:p>
            <a:pPr marL="139700" lvl="0" rtl="0">
              <a:spcBef>
                <a:spcPts val="0"/>
              </a:spcBef>
              <a:spcAft>
                <a:spcPts val="0"/>
              </a:spcAft>
              <a:buSzPct val="100000"/>
            </a:pPr>
            <a:r>
              <a:rPr lang="en-US" sz="1400" dirty="0" smtClean="0"/>
              <a:t>4.   </a:t>
            </a:r>
            <a:r>
              <a:rPr lang="en" sz="1400" dirty="0" smtClean="0"/>
              <a:t>When</a:t>
            </a:r>
            <a:r>
              <a:rPr lang="en" sz="1400" dirty="0" smtClean="0"/>
              <a:t> </a:t>
            </a:r>
            <a:r>
              <a:rPr lang="en" sz="1400" dirty="0"/>
              <a:t>completing the graphs:</a:t>
            </a:r>
          </a:p>
          <a:p>
            <a:pPr marL="914400" lvl="0" indent="-317500" rtl="0">
              <a:spcBef>
                <a:spcPts val="0"/>
              </a:spcBef>
              <a:spcAft>
                <a:spcPts val="0"/>
              </a:spcAft>
              <a:buSzPct val="100000"/>
              <a:buFont typeface="Arial"/>
              <a:buChar char="•"/>
            </a:pPr>
            <a:r>
              <a:rPr lang="en" sz="1400" dirty="0"/>
              <a:t>Take care to plot points carefully.</a:t>
            </a:r>
          </a:p>
          <a:p>
            <a:pPr marL="914400" lvl="0" indent="-317500" rtl="0">
              <a:spcBef>
                <a:spcPts val="0"/>
              </a:spcBef>
              <a:spcAft>
                <a:spcPts val="1000"/>
              </a:spcAft>
              <a:buSzPct val="100000"/>
              <a:buFont typeface="Arial"/>
              <a:buChar char="•"/>
            </a:pPr>
            <a:r>
              <a:rPr lang="en" sz="1400" dirty="0"/>
              <a:t>Make sure that the graph fills the grid in the same way as it does on Cards C1 and C3.</a:t>
            </a:r>
          </a:p>
          <a:p>
            <a:pPr lvl="0" algn="l" rtl="0">
              <a:spcBef>
                <a:spcPts val="0"/>
              </a:spcBef>
              <a:spcAft>
                <a:spcPts val="0"/>
              </a:spcAft>
              <a:buNone/>
            </a:pPr>
            <a:r>
              <a:rPr lang="en" b="1" dirty="0">
                <a:latin typeface="Arial"/>
                <a:ea typeface="Arial"/>
                <a:cs typeface="Arial"/>
                <a:sym typeface="Arial"/>
              </a:rPr>
              <a:t>Make sure you both understand and agree on the answers for every card.</a:t>
            </a:r>
          </a:p>
          <a:p>
            <a:pPr lvl="0">
              <a:spcBef>
                <a:spcPts val="0"/>
              </a:spcBef>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sz="3000"/>
              <a:t>Card Set B: Arrows</a:t>
            </a:r>
          </a:p>
        </p:txBody>
      </p:sp>
      <p:sp>
        <p:nvSpPr>
          <p:cNvPr id="146" name="Shape 146"/>
          <p:cNvSpPr txBox="1">
            <a:spLocks noGrp="1"/>
          </p:cNvSpPr>
          <p:nvPr>
            <p:ph type="body" idx="1"/>
          </p:nvPr>
        </p:nvSpPr>
        <p:spPr>
          <a:xfrm>
            <a:off x="311700" y="1152425"/>
            <a:ext cx="8520600" cy="3302700"/>
          </a:xfrm>
          <a:prstGeom prst="rect">
            <a:avLst/>
          </a:prstGeom>
        </p:spPr>
        <p:txBody>
          <a:bodyPr lIns="91425" tIns="91425" rIns="91425" bIns="91425" anchor="t" anchorCtr="0">
            <a:noAutofit/>
          </a:bodyPr>
          <a:lstStyle/>
          <a:p>
            <a:pPr marL="457200" marR="0" lvl="0" indent="-330200" algn="l" rtl="0">
              <a:lnSpc>
                <a:spcPct val="115000"/>
              </a:lnSpc>
              <a:spcBef>
                <a:spcPts val="0"/>
              </a:spcBef>
              <a:spcAft>
                <a:spcPts val="0"/>
              </a:spcAft>
              <a:buSzPct val="100000"/>
              <a:buAutoNum type="arabicPeriod"/>
            </a:pPr>
            <a:r>
              <a:rPr lang="en" sz="1600"/>
              <a:t>You are going to link your completed cards from Card Set A with an arrow card.</a:t>
            </a:r>
          </a:p>
          <a:p>
            <a:pPr marR="0" lvl="0" algn="l" rtl="0">
              <a:lnSpc>
                <a:spcPct val="115000"/>
              </a:lnSpc>
              <a:spcBef>
                <a:spcPts val="0"/>
              </a:spcBef>
              <a:spcAft>
                <a:spcPts val="0"/>
              </a:spcAft>
              <a:buNone/>
            </a:pPr>
            <a:endParaRPr sz="1600"/>
          </a:p>
          <a:p>
            <a:pPr marL="457200" marR="0" lvl="0" indent="-330200" algn="l" rtl="0">
              <a:lnSpc>
                <a:spcPct val="115000"/>
              </a:lnSpc>
              <a:spcBef>
                <a:spcPts val="0"/>
              </a:spcBef>
              <a:spcAft>
                <a:spcPts val="0"/>
              </a:spcAft>
              <a:buSzPct val="100000"/>
              <a:buAutoNum type="arabicPeriod"/>
            </a:pPr>
            <a:r>
              <a:rPr lang="en" sz="1600"/>
              <a:t>Choose two of your completed cards and decide whether they have no common solutions, one common solution, or infinitely many common solutions. Select the appropriate arrow and stick it on your poster between the two cards.</a:t>
            </a:r>
          </a:p>
          <a:p>
            <a:pPr marR="0" lvl="0" algn="l" rtl="0">
              <a:lnSpc>
                <a:spcPct val="115000"/>
              </a:lnSpc>
              <a:spcBef>
                <a:spcPts val="0"/>
              </a:spcBef>
              <a:spcAft>
                <a:spcPts val="0"/>
              </a:spcAft>
              <a:buNone/>
            </a:pPr>
            <a:endParaRPr sz="1600"/>
          </a:p>
          <a:p>
            <a:pPr marL="457200" marR="0" lvl="0" indent="-330200" algn="l" rtl="0">
              <a:lnSpc>
                <a:spcPct val="115000"/>
              </a:lnSpc>
              <a:spcBef>
                <a:spcPts val="0"/>
              </a:spcBef>
              <a:spcAft>
                <a:spcPts val="0"/>
              </a:spcAft>
              <a:buSzPct val="100000"/>
              <a:buAutoNum type="arabicPeriod"/>
            </a:pPr>
            <a:r>
              <a:rPr lang="en" sz="1600"/>
              <a:t>If the cards have one common solution, complete the arrow with the values of </a:t>
            </a:r>
            <a:r>
              <a:rPr lang="en" sz="1600" i="1"/>
              <a:t>x</a:t>
            </a:r>
            <a:r>
              <a:rPr lang="en" sz="1600"/>
              <a:t> and </a:t>
            </a:r>
            <a:r>
              <a:rPr lang="en" sz="1600" i="1"/>
              <a:t>y</a:t>
            </a:r>
            <a:r>
              <a:rPr lang="en" sz="1600"/>
              <a:t> where this solution occurs.</a:t>
            </a:r>
          </a:p>
          <a:p>
            <a:pPr marR="0" lvl="0" algn="l" rtl="0">
              <a:lnSpc>
                <a:spcPct val="115000"/>
              </a:lnSpc>
              <a:spcBef>
                <a:spcPts val="0"/>
              </a:spcBef>
              <a:spcAft>
                <a:spcPts val="0"/>
              </a:spcAft>
              <a:buNone/>
            </a:pPr>
            <a:endParaRPr sz="1600"/>
          </a:p>
          <a:p>
            <a:pPr marL="457200" marR="0" lvl="0" indent="-330200" algn="l" rtl="0">
              <a:lnSpc>
                <a:spcPct val="115000"/>
              </a:lnSpc>
              <a:spcBef>
                <a:spcPts val="0"/>
              </a:spcBef>
              <a:spcAft>
                <a:spcPts val="1000"/>
              </a:spcAft>
              <a:buSzPct val="100000"/>
              <a:buAutoNum type="arabicPeriod"/>
            </a:pPr>
            <a:r>
              <a:rPr lang="en" sz="1600"/>
              <a:t>Now compare a third card and choose arrows that link it to the first two. Continue to add more cards in this way, making as many links between the cards as possible.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sz="3000"/>
              <a:t>How does this activity help develop math practices?</a:t>
            </a:r>
          </a:p>
        </p:txBody>
      </p:sp>
      <p:sp>
        <p:nvSpPr>
          <p:cNvPr id="152" name="Shape 152"/>
          <p:cNvSpPr txBox="1">
            <a:spLocks noGrp="1"/>
          </p:cNvSpPr>
          <p:nvPr>
            <p:ph type="body" idx="1"/>
          </p:nvPr>
        </p:nvSpPr>
        <p:spPr>
          <a:xfrm>
            <a:off x="311700" y="1152425"/>
            <a:ext cx="8520600" cy="3718500"/>
          </a:xfrm>
          <a:prstGeom prst="rect">
            <a:avLst/>
          </a:prstGeom>
        </p:spPr>
        <p:txBody>
          <a:bodyPr lIns="91425" tIns="91425" rIns="91425" bIns="91425" anchor="t" anchorCtr="0">
            <a:noAutofit/>
          </a:bodyPr>
          <a:lstStyle/>
          <a:p>
            <a:pPr marL="457200" marR="0" lvl="0" indent="-228600" algn="l" rtl="0">
              <a:lnSpc>
                <a:spcPct val="115000"/>
              </a:lnSpc>
              <a:spcBef>
                <a:spcPts val="0"/>
              </a:spcBef>
              <a:spcAft>
                <a:spcPts val="1000"/>
              </a:spcAft>
              <a:buAutoNum type="arabicPeriod"/>
            </a:pPr>
            <a:r>
              <a:rPr lang="en"/>
              <a:t>Make sense of problems and persevere in solving them.</a:t>
            </a:r>
          </a:p>
          <a:p>
            <a:pPr marL="457200" marR="0" lvl="0" indent="-228600" algn="l" rtl="0">
              <a:lnSpc>
                <a:spcPct val="115000"/>
              </a:lnSpc>
              <a:spcBef>
                <a:spcPts val="0"/>
              </a:spcBef>
              <a:spcAft>
                <a:spcPts val="1000"/>
              </a:spcAft>
              <a:buAutoNum type="arabicPeriod"/>
            </a:pPr>
            <a:r>
              <a:rPr lang="en"/>
              <a:t>Reason abstractly and quantitatively.</a:t>
            </a:r>
          </a:p>
          <a:p>
            <a:pPr marL="457200" marR="0" lvl="0" indent="-228600" algn="l" rtl="0">
              <a:lnSpc>
                <a:spcPct val="115000"/>
              </a:lnSpc>
              <a:spcBef>
                <a:spcPts val="0"/>
              </a:spcBef>
              <a:spcAft>
                <a:spcPts val="1000"/>
              </a:spcAft>
              <a:buAutoNum type="arabicPeriod"/>
            </a:pPr>
            <a:r>
              <a:rPr lang="en"/>
              <a:t>Construct viable arguments and critique the reasoning of others.</a:t>
            </a:r>
          </a:p>
          <a:p>
            <a:pPr marL="457200" marR="0" lvl="0" indent="-228600" algn="l" rtl="0">
              <a:lnSpc>
                <a:spcPct val="115000"/>
              </a:lnSpc>
              <a:spcBef>
                <a:spcPts val="0"/>
              </a:spcBef>
              <a:spcAft>
                <a:spcPts val="1000"/>
              </a:spcAft>
              <a:buAutoNum type="arabicPeriod"/>
            </a:pPr>
            <a:r>
              <a:rPr lang="en"/>
              <a:t>Model with mathematics.</a:t>
            </a:r>
          </a:p>
          <a:p>
            <a:pPr marL="457200" marR="0" lvl="0" indent="-228600" algn="l" rtl="0">
              <a:lnSpc>
                <a:spcPct val="115000"/>
              </a:lnSpc>
              <a:spcBef>
                <a:spcPts val="0"/>
              </a:spcBef>
              <a:spcAft>
                <a:spcPts val="1000"/>
              </a:spcAft>
              <a:buAutoNum type="arabicPeriod"/>
            </a:pPr>
            <a:r>
              <a:rPr lang="en"/>
              <a:t>Use appropriate tools strategically.</a:t>
            </a:r>
          </a:p>
          <a:p>
            <a:pPr marL="457200" marR="0" lvl="0" indent="-228600" algn="l" rtl="0">
              <a:lnSpc>
                <a:spcPct val="115000"/>
              </a:lnSpc>
              <a:spcBef>
                <a:spcPts val="0"/>
              </a:spcBef>
              <a:spcAft>
                <a:spcPts val="1000"/>
              </a:spcAft>
              <a:buAutoNum type="arabicPeriod"/>
            </a:pPr>
            <a:r>
              <a:rPr lang="en"/>
              <a:t>Attend to precision.</a:t>
            </a:r>
          </a:p>
          <a:p>
            <a:pPr marL="457200" marR="0" lvl="0" indent="-228600" algn="l" rtl="0">
              <a:lnSpc>
                <a:spcPct val="115000"/>
              </a:lnSpc>
              <a:spcBef>
                <a:spcPts val="0"/>
              </a:spcBef>
              <a:spcAft>
                <a:spcPts val="1000"/>
              </a:spcAft>
              <a:buAutoNum type="arabicPeriod"/>
            </a:pPr>
            <a:r>
              <a:rPr lang="en"/>
              <a:t>Look for and make use of structure.</a:t>
            </a:r>
          </a:p>
          <a:p>
            <a:pPr marL="457200" marR="0" lvl="0" indent="-228600" algn="l" rtl="0">
              <a:lnSpc>
                <a:spcPct val="115000"/>
              </a:lnSpc>
              <a:spcBef>
                <a:spcPts val="0"/>
              </a:spcBef>
              <a:spcAft>
                <a:spcPts val="1000"/>
              </a:spcAft>
              <a:buAutoNum type="arabicPeriod"/>
            </a:pPr>
            <a:r>
              <a:rPr lang="en"/>
              <a:t>Look for and express regularity in repeated reasoning.</a:t>
            </a:r>
          </a:p>
          <a:p>
            <a:pPr marL="0" marR="0" lvl="0" indent="0" algn="l" rtl="0">
              <a:lnSpc>
                <a:spcPct val="115000"/>
              </a:lnSpc>
              <a:spcBef>
                <a:spcPts val="0"/>
              </a:spcBef>
              <a:spcAft>
                <a:spcPts val="0"/>
              </a:spcAft>
              <a:buNone/>
            </a:pPr>
            <a:endParaRPr/>
          </a:p>
          <a:p>
            <a:pPr lvl="0" rtl="0">
              <a:lnSpc>
                <a:spcPct val="115000"/>
              </a:lnSpc>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sz="3000"/>
              <a:t>SFUSD Math Principles</a:t>
            </a:r>
          </a:p>
        </p:txBody>
      </p:sp>
      <p:sp>
        <p:nvSpPr>
          <p:cNvPr id="158" name="Shape 158"/>
          <p:cNvSpPr txBox="1">
            <a:spLocks noGrp="1"/>
          </p:cNvSpPr>
          <p:nvPr>
            <p:ph type="body" idx="1"/>
          </p:nvPr>
        </p:nvSpPr>
        <p:spPr>
          <a:xfrm>
            <a:off x="311700" y="1152425"/>
            <a:ext cx="8520600" cy="3718500"/>
          </a:xfrm>
          <a:prstGeom prst="rect">
            <a:avLst/>
          </a:prstGeom>
        </p:spPr>
        <p:txBody>
          <a:bodyPr lIns="91425" tIns="91425" rIns="91425" bIns="91425" anchor="t" anchorCtr="0">
            <a:noAutofit/>
          </a:bodyPr>
          <a:lstStyle/>
          <a:p>
            <a:pPr marL="457200" lvl="0" indent="-228600" rtl="0">
              <a:lnSpc>
                <a:spcPct val="115000"/>
              </a:lnSpc>
              <a:spcBef>
                <a:spcPts val="0"/>
              </a:spcBef>
              <a:spcAft>
                <a:spcPts val="1000"/>
              </a:spcAft>
              <a:buChar char="●"/>
            </a:pPr>
            <a:r>
              <a:rPr lang="en"/>
              <a:t>All students can and should develop a belief that mathematics is sensible, worthwhile, and doable.	</a:t>
            </a:r>
          </a:p>
          <a:p>
            <a:pPr marL="457200" lvl="0" indent="-228600" rtl="0">
              <a:lnSpc>
                <a:spcPct val="115000"/>
              </a:lnSpc>
              <a:spcBef>
                <a:spcPts val="0"/>
              </a:spcBef>
              <a:spcAft>
                <a:spcPts val="1000"/>
              </a:spcAft>
              <a:buChar char="●"/>
            </a:pPr>
            <a:r>
              <a:rPr lang="en"/>
              <a:t>All students are capable of making sense of mathematics in ways that are creative, interactive, and relevant.</a:t>
            </a:r>
          </a:p>
          <a:p>
            <a:pPr marL="457200" lvl="0" indent="-228600" rtl="0">
              <a:lnSpc>
                <a:spcPct val="115000"/>
              </a:lnSpc>
              <a:spcBef>
                <a:spcPts val="0"/>
              </a:spcBef>
              <a:spcAft>
                <a:spcPts val="1000"/>
              </a:spcAft>
              <a:buChar char="●"/>
            </a:pPr>
            <a:r>
              <a:rPr lang="en"/>
              <a:t>All students can and should engage in rigorous mathematics through rich, challenging tasks.</a:t>
            </a:r>
          </a:p>
          <a:p>
            <a:pPr marL="457200" lvl="0" indent="-228600" rtl="0">
              <a:lnSpc>
                <a:spcPct val="115000"/>
              </a:lnSpc>
              <a:spcBef>
                <a:spcPts val="0"/>
              </a:spcBef>
              <a:spcAft>
                <a:spcPts val="0"/>
              </a:spcAft>
              <a:buChar char="●"/>
            </a:pPr>
            <a:r>
              <a:rPr lang="en"/>
              <a:t>Students’ academic success in mathematics must not be predictable on the basis of race, ethnicity, gender, socioeconomic status, language, religion, sexual orientation, cultural affiliation, or special needs.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445025"/>
            <a:ext cx="2549100" cy="1943700"/>
          </a:xfrm>
          <a:prstGeom prst="rect">
            <a:avLst/>
          </a:prstGeom>
        </p:spPr>
        <p:txBody>
          <a:bodyPr lIns="91425" tIns="91425" rIns="91425" bIns="91425" anchor="t" anchorCtr="0">
            <a:noAutofit/>
          </a:bodyPr>
          <a:lstStyle/>
          <a:p>
            <a:pPr lvl="0">
              <a:spcBef>
                <a:spcPts val="0"/>
              </a:spcBef>
              <a:buNone/>
            </a:pPr>
            <a:r>
              <a:rPr lang="en" sz="3000"/>
              <a:t>Making sense of Solutions to a System of Equations</a:t>
            </a:r>
          </a:p>
        </p:txBody>
      </p:sp>
      <p:pic>
        <p:nvPicPr>
          <p:cNvPr id="206" name="Shape 206"/>
          <p:cNvPicPr preferRelativeResize="0"/>
          <p:nvPr/>
        </p:nvPicPr>
        <p:blipFill>
          <a:blip r:embed="rId3">
            <a:alphaModFix/>
          </a:blip>
          <a:stretch>
            <a:fillRect/>
          </a:stretch>
        </p:blipFill>
        <p:spPr>
          <a:xfrm>
            <a:off x="2983901" y="343137"/>
            <a:ext cx="5829125" cy="4457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445025"/>
            <a:ext cx="1462200" cy="1701300"/>
          </a:xfrm>
          <a:prstGeom prst="rect">
            <a:avLst/>
          </a:prstGeom>
        </p:spPr>
        <p:txBody>
          <a:bodyPr lIns="91425" tIns="91425" rIns="91425" bIns="91425" anchor="t" anchorCtr="0">
            <a:noAutofit/>
          </a:bodyPr>
          <a:lstStyle/>
          <a:p>
            <a:pPr lvl="0">
              <a:spcBef>
                <a:spcPts val="0"/>
              </a:spcBef>
              <a:buNone/>
            </a:pPr>
            <a:r>
              <a:rPr lang="en" sz="3000"/>
              <a:t>SFUSD Class of 2014</a:t>
            </a:r>
          </a:p>
        </p:txBody>
      </p:sp>
      <p:pic>
        <p:nvPicPr>
          <p:cNvPr id="164" name="Shape 164"/>
          <p:cNvPicPr preferRelativeResize="0"/>
          <p:nvPr/>
        </p:nvPicPr>
        <p:blipFill>
          <a:blip r:embed="rId3">
            <a:alphaModFix/>
          </a:blip>
          <a:stretch>
            <a:fillRect/>
          </a:stretch>
        </p:blipFill>
        <p:spPr>
          <a:xfrm>
            <a:off x="1714500" y="0"/>
            <a:ext cx="7429500" cy="50750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sz="3000"/>
              <a:t>SFUSD Class of 2015</a:t>
            </a:r>
          </a:p>
        </p:txBody>
      </p:sp>
      <p:graphicFrame>
        <p:nvGraphicFramePr>
          <p:cNvPr id="170" name="Shape 170"/>
          <p:cNvGraphicFramePr/>
          <p:nvPr>
            <p:extLst>
              <p:ext uri="{D42A27DB-BD31-4B8C-83A1-F6EECF244321}">
                <p14:modId xmlns:p14="http://schemas.microsoft.com/office/powerpoint/2010/main" val="3216843073"/>
              </p:ext>
            </p:extLst>
          </p:nvPr>
        </p:nvGraphicFramePr>
        <p:xfrm>
          <a:off x="311700" y="1571125"/>
          <a:ext cx="7943850" cy="2852136"/>
        </p:xfrm>
        <a:graphic>
          <a:graphicData uri="http://schemas.openxmlformats.org/drawingml/2006/table">
            <a:tbl>
              <a:tblPr>
                <a:noFill/>
                <a:tableStyleId>{7EF13A54-D6C8-4E02-9C57-0750265EC183}</a:tableStyleId>
              </a:tblPr>
              <a:tblGrid>
                <a:gridCol w="4062175"/>
                <a:gridCol w="1432300"/>
                <a:gridCol w="1361125"/>
                <a:gridCol w="1088250"/>
              </a:tblGrid>
              <a:tr h="647700">
                <a:tc>
                  <a:txBody>
                    <a:bodyPr/>
                    <a:lstStyle/>
                    <a:p>
                      <a:pPr lvl="0" rtl="0">
                        <a:spcBef>
                          <a:spcPts val="0"/>
                        </a:spcBef>
                        <a:buNone/>
                      </a:pPr>
                      <a:endParaRPr dirty="0">
                        <a:solidFill>
                          <a:schemeClr val="bg2"/>
                        </a:solidFill>
                      </a:endParaRPr>
                    </a:p>
                  </a:txBody>
                  <a:tcPr marL="91425" marR="91425" marT="91425" marB="91425">
                    <a:lnR w="9525" cap="flat" cmpd="sng">
                      <a:solidFill>
                        <a:srgbClr val="000000"/>
                      </a:solidFill>
                      <a:prstDash val="solid"/>
                      <a:round/>
                      <a:headEnd type="none" w="med" len="med"/>
                      <a:tailEnd type="none" w="med" len="med"/>
                    </a:lnR>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800" b="1">
                          <a:solidFill>
                            <a:schemeClr val="bg2"/>
                          </a:solidFill>
                        </a:rPr>
                        <a:t>All Students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800" b="1">
                          <a:solidFill>
                            <a:schemeClr val="bg2"/>
                          </a:solidFill>
                        </a:rPr>
                        <a:t>African American</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800" b="1">
                          <a:solidFill>
                            <a:schemeClr val="bg2"/>
                          </a:solidFill>
                        </a:rPr>
                        <a:t>Latino</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95325">
                <a:tc>
                  <a:txBody>
                    <a:bodyPr/>
                    <a:lstStyle/>
                    <a:p>
                      <a:pPr lvl="0" rtl="0">
                        <a:lnSpc>
                          <a:spcPct val="115000"/>
                        </a:lnSpc>
                        <a:spcBef>
                          <a:spcPts val="1000"/>
                        </a:spcBef>
                        <a:buNone/>
                      </a:pPr>
                      <a:r>
                        <a:rPr lang="en" sz="1800" dirty="0">
                          <a:solidFill>
                            <a:schemeClr val="bg2"/>
                          </a:solidFill>
                        </a:rPr>
                        <a:t>Enrolled in Algebra 1 in 8th grade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r" rtl="0">
                        <a:lnSpc>
                          <a:spcPct val="115000"/>
                        </a:lnSpc>
                        <a:spcBef>
                          <a:spcPts val="1000"/>
                        </a:spcBef>
                        <a:buNone/>
                      </a:pPr>
                      <a:r>
                        <a:rPr lang="en" sz="1800">
                          <a:solidFill>
                            <a:schemeClr val="bg2"/>
                          </a:solidFill>
                        </a:rPr>
                        <a:t>2,705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r" rtl="0">
                        <a:lnSpc>
                          <a:spcPct val="115000"/>
                        </a:lnSpc>
                        <a:spcBef>
                          <a:spcPts val="1000"/>
                        </a:spcBef>
                        <a:buNone/>
                      </a:pPr>
                      <a:r>
                        <a:rPr lang="en" sz="1800">
                          <a:solidFill>
                            <a:schemeClr val="bg2"/>
                          </a:solidFill>
                        </a:rPr>
                        <a:t>214</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r" rtl="0">
                        <a:lnSpc>
                          <a:spcPct val="115000"/>
                        </a:lnSpc>
                        <a:spcBef>
                          <a:spcPts val="1000"/>
                        </a:spcBef>
                        <a:buNone/>
                      </a:pPr>
                      <a:r>
                        <a:rPr lang="en" sz="1800">
                          <a:solidFill>
                            <a:schemeClr val="bg2"/>
                          </a:solidFill>
                        </a:rPr>
                        <a:t>525</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95325">
                <a:tc>
                  <a:txBody>
                    <a:bodyPr/>
                    <a:lstStyle/>
                    <a:p>
                      <a:pPr lvl="0" rtl="0">
                        <a:lnSpc>
                          <a:spcPct val="115000"/>
                        </a:lnSpc>
                        <a:spcBef>
                          <a:spcPts val="1000"/>
                        </a:spcBef>
                        <a:buNone/>
                      </a:pPr>
                      <a:r>
                        <a:rPr lang="en" sz="1800" dirty="0">
                          <a:solidFill>
                            <a:schemeClr val="bg2"/>
                          </a:solidFill>
                        </a:rPr>
                        <a:t>Enrolled in Algebra 2 in 10th grade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r" rtl="0">
                        <a:lnSpc>
                          <a:spcPct val="115000"/>
                        </a:lnSpc>
                        <a:spcBef>
                          <a:spcPts val="1000"/>
                        </a:spcBef>
                        <a:buNone/>
                      </a:pPr>
                      <a:r>
                        <a:rPr lang="en" sz="1800">
                          <a:solidFill>
                            <a:schemeClr val="bg2"/>
                          </a:solidFill>
                        </a:rPr>
                        <a:t>1,112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r" rtl="0">
                        <a:lnSpc>
                          <a:spcPct val="115000"/>
                        </a:lnSpc>
                        <a:spcBef>
                          <a:spcPts val="1000"/>
                        </a:spcBef>
                        <a:buNone/>
                      </a:pPr>
                      <a:r>
                        <a:rPr lang="en" sz="1800">
                          <a:solidFill>
                            <a:schemeClr val="bg2"/>
                          </a:solidFill>
                        </a:rPr>
                        <a:t>35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r" rtl="0">
                        <a:lnSpc>
                          <a:spcPct val="115000"/>
                        </a:lnSpc>
                        <a:spcBef>
                          <a:spcPts val="1000"/>
                        </a:spcBef>
                        <a:buNone/>
                      </a:pPr>
                      <a:r>
                        <a:rPr lang="en" sz="1800">
                          <a:solidFill>
                            <a:schemeClr val="bg2"/>
                          </a:solidFill>
                        </a:rPr>
                        <a:t>96</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47700">
                <a:tc>
                  <a:txBody>
                    <a:bodyPr/>
                    <a:lstStyle/>
                    <a:p>
                      <a:pPr lvl="0" rtl="0">
                        <a:lnSpc>
                          <a:spcPct val="115000"/>
                        </a:lnSpc>
                        <a:spcBef>
                          <a:spcPts val="1000"/>
                        </a:spcBef>
                        <a:buNone/>
                      </a:pPr>
                      <a:r>
                        <a:rPr lang="en" sz="1800">
                          <a:solidFill>
                            <a:schemeClr val="bg2"/>
                          </a:solidFill>
                        </a:rPr>
                        <a:t>Tested Proficient on Algebra 2 CST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r" rtl="0">
                        <a:lnSpc>
                          <a:spcPct val="115000"/>
                        </a:lnSpc>
                        <a:spcBef>
                          <a:spcPts val="1000"/>
                        </a:spcBef>
                        <a:buNone/>
                      </a:pPr>
                      <a:r>
                        <a:rPr lang="en" sz="1800" dirty="0">
                          <a:solidFill>
                            <a:schemeClr val="bg2"/>
                          </a:solidFill>
                        </a:rPr>
                        <a:t>516</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r" rtl="0">
                        <a:lnSpc>
                          <a:spcPct val="115000"/>
                        </a:lnSpc>
                        <a:spcBef>
                          <a:spcPts val="1000"/>
                        </a:spcBef>
                        <a:buNone/>
                      </a:pPr>
                      <a:r>
                        <a:rPr lang="en" sz="1800" dirty="0">
                          <a:solidFill>
                            <a:schemeClr val="bg2"/>
                          </a:solidFill>
                        </a:rPr>
                        <a:t>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r" rtl="0">
                        <a:lnSpc>
                          <a:spcPct val="115000"/>
                        </a:lnSpc>
                        <a:spcBef>
                          <a:spcPts val="1000"/>
                        </a:spcBef>
                        <a:buNone/>
                      </a:pPr>
                      <a:r>
                        <a:rPr lang="en" sz="1800" dirty="0">
                          <a:solidFill>
                            <a:schemeClr val="bg2"/>
                          </a:solidFill>
                        </a:rPr>
                        <a:t>20</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sz="3000"/>
              <a:t>Discuss with a partner to make sense of this...</a:t>
            </a:r>
          </a:p>
        </p:txBody>
      </p:sp>
      <p:pic>
        <p:nvPicPr>
          <p:cNvPr id="67" name="Shape 67"/>
          <p:cNvPicPr preferRelativeResize="0"/>
          <p:nvPr/>
        </p:nvPicPr>
        <p:blipFill>
          <a:blip r:embed="rId3">
            <a:alphaModFix/>
          </a:blip>
          <a:stretch>
            <a:fillRect/>
          </a:stretch>
        </p:blipFill>
        <p:spPr>
          <a:xfrm>
            <a:off x="1926625" y="957900"/>
            <a:ext cx="6753275" cy="40200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Tracking</a:t>
            </a:r>
          </a:p>
        </p:txBody>
      </p:sp>
      <p:pic>
        <p:nvPicPr>
          <p:cNvPr id="176" name="Shape 176"/>
          <p:cNvPicPr preferRelativeResize="0"/>
          <p:nvPr/>
        </p:nvPicPr>
        <p:blipFill>
          <a:blip r:embed="rId3">
            <a:alphaModFix/>
          </a:blip>
          <a:stretch>
            <a:fillRect/>
          </a:stretch>
        </p:blipFill>
        <p:spPr>
          <a:xfrm>
            <a:off x="1515692" y="1271575"/>
            <a:ext cx="2234535" cy="3297450"/>
          </a:xfrm>
          <a:prstGeom prst="rect">
            <a:avLst/>
          </a:prstGeom>
          <a:noFill/>
          <a:ln>
            <a:noFill/>
          </a:ln>
        </p:spPr>
      </p:pic>
      <p:pic>
        <p:nvPicPr>
          <p:cNvPr id="177" name="Shape 177"/>
          <p:cNvPicPr preferRelativeResize="0"/>
          <p:nvPr/>
        </p:nvPicPr>
        <p:blipFill>
          <a:blip r:embed="rId4">
            <a:alphaModFix/>
          </a:blip>
          <a:stretch>
            <a:fillRect/>
          </a:stretch>
        </p:blipFill>
        <p:spPr>
          <a:xfrm>
            <a:off x="3798212" y="481187"/>
            <a:ext cx="4333875" cy="1724025"/>
          </a:xfrm>
          <a:prstGeom prst="rect">
            <a:avLst/>
          </a:prstGeom>
          <a:noFill/>
          <a:ln>
            <a:noFill/>
          </a:ln>
        </p:spPr>
      </p:pic>
      <p:pic>
        <p:nvPicPr>
          <p:cNvPr id="178" name="Shape 178"/>
          <p:cNvPicPr preferRelativeResize="0"/>
          <p:nvPr/>
        </p:nvPicPr>
        <p:blipFill>
          <a:blip r:embed="rId5">
            <a:alphaModFix/>
          </a:blip>
          <a:stretch>
            <a:fillRect/>
          </a:stretch>
        </p:blipFill>
        <p:spPr>
          <a:xfrm>
            <a:off x="3800475" y="2152650"/>
            <a:ext cx="4438650" cy="1447800"/>
          </a:xfrm>
          <a:prstGeom prst="rect">
            <a:avLst/>
          </a:prstGeom>
          <a:noFill/>
          <a:ln>
            <a:noFill/>
          </a:ln>
        </p:spPr>
      </p:pic>
      <p:pic>
        <p:nvPicPr>
          <p:cNvPr id="179" name="Shape 179"/>
          <p:cNvPicPr preferRelativeResize="0"/>
          <p:nvPr/>
        </p:nvPicPr>
        <p:blipFill>
          <a:blip r:embed="rId6">
            <a:alphaModFix/>
          </a:blip>
          <a:stretch>
            <a:fillRect/>
          </a:stretch>
        </p:blipFill>
        <p:spPr>
          <a:xfrm>
            <a:off x="3800475" y="2943225"/>
            <a:ext cx="4438650" cy="2000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sz="3000"/>
              <a:t>SFUSD Secondary Course Sequence</a:t>
            </a:r>
          </a:p>
        </p:txBody>
      </p:sp>
      <p:sp>
        <p:nvSpPr>
          <p:cNvPr id="185" name="Shape 185"/>
          <p:cNvSpPr txBox="1">
            <a:spLocks noGrp="1"/>
          </p:cNvSpPr>
          <p:nvPr>
            <p:ph type="body" idx="1"/>
          </p:nvPr>
        </p:nvSpPr>
        <p:spPr>
          <a:xfrm>
            <a:off x="311700" y="1083825"/>
            <a:ext cx="7479900" cy="768600"/>
          </a:xfrm>
          <a:prstGeom prst="rect">
            <a:avLst/>
          </a:prstGeom>
        </p:spPr>
        <p:txBody>
          <a:bodyPr lIns="91425" tIns="91425" rIns="91425" bIns="91425" anchor="t" anchorCtr="0">
            <a:noAutofit/>
          </a:bodyPr>
          <a:lstStyle/>
          <a:p>
            <a:pPr lvl="0">
              <a:spcBef>
                <a:spcPts val="0"/>
              </a:spcBef>
              <a:buNone/>
            </a:pPr>
            <a:r>
              <a:rPr lang="en"/>
              <a:t>All secondary schools provide all students the same course sequence aligned to the CCSS-M.</a:t>
            </a:r>
          </a:p>
        </p:txBody>
      </p:sp>
      <p:pic>
        <p:nvPicPr>
          <p:cNvPr id="186" name="Shape 186"/>
          <p:cNvPicPr preferRelativeResize="0"/>
          <p:nvPr/>
        </p:nvPicPr>
        <p:blipFill rotWithShape="1">
          <a:blip r:embed="rId3">
            <a:alphaModFix/>
          </a:blip>
          <a:srcRect t="2486"/>
          <a:stretch/>
        </p:blipFill>
        <p:spPr>
          <a:xfrm>
            <a:off x="0" y="1852324"/>
            <a:ext cx="9144000" cy="3198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445025"/>
            <a:ext cx="2548500" cy="1324200"/>
          </a:xfrm>
          <a:prstGeom prst="rect">
            <a:avLst/>
          </a:prstGeom>
        </p:spPr>
        <p:txBody>
          <a:bodyPr lIns="91425" tIns="91425" rIns="91425" bIns="91425" anchor="t" anchorCtr="0">
            <a:noAutofit/>
          </a:bodyPr>
          <a:lstStyle/>
          <a:p>
            <a:pPr lvl="0">
              <a:spcBef>
                <a:spcPts val="0"/>
              </a:spcBef>
              <a:buNone/>
            </a:pPr>
            <a:r>
              <a:rPr lang="en"/>
              <a:t>Algebra in 8th and 9th Grade</a:t>
            </a:r>
          </a:p>
        </p:txBody>
      </p:sp>
      <p:pic>
        <p:nvPicPr>
          <p:cNvPr id="192" name="Shape 192"/>
          <p:cNvPicPr preferRelativeResize="0"/>
          <p:nvPr/>
        </p:nvPicPr>
        <p:blipFill>
          <a:blip r:embed="rId3">
            <a:alphaModFix/>
          </a:blip>
          <a:stretch>
            <a:fillRect/>
          </a:stretch>
        </p:blipFill>
        <p:spPr>
          <a:xfrm>
            <a:off x="2839475" y="519650"/>
            <a:ext cx="6145225" cy="4400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sz="3000"/>
              <a:t>Core Curriculum</a:t>
            </a:r>
          </a:p>
        </p:txBody>
      </p:sp>
      <p:sp>
        <p:nvSpPr>
          <p:cNvPr id="198" name="Shape 198"/>
          <p:cNvSpPr txBox="1">
            <a:spLocks noGrp="1"/>
          </p:cNvSpPr>
          <p:nvPr>
            <p:ph type="body" idx="1"/>
          </p:nvPr>
        </p:nvSpPr>
        <p:spPr>
          <a:xfrm>
            <a:off x="311700" y="1152425"/>
            <a:ext cx="3882900" cy="1993500"/>
          </a:xfrm>
          <a:prstGeom prst="rect">
            <a:avLst/>
          </a:prstGeom>
        </p:spPr>
        <p:txBody>
          <a:bodyPr lIns="91425" tIns="91425" rIns="91425" bIns="91425" anchor="t" anchorCtr="0">
            <a:noAutofit/>
          </a:bodyPr>
          <a:lstStyle/>
          <a:p>
            <a:pPr lvl="0" rtl="0">
              <a:spcBef>
                <a:spcPts val="0"/>
              </a:spcBef>
              <a:buNone/>
            </a:pPr>
            <a:r>
              <a:rPr lang="en"/>
              <a:t>SFUSD Math Core Curriculum is based on groups tasks that focus on making sense of the concepts, supporting multiple abilities, and expanding what “doing math” means beyond procedural fluency.</a:t>
            </a:r>
          </a:p>
          <a:p>
            <a:pPr lvl="0">
              <a:spcBef>
                <a:spcPts val="0"/>
              </a:spcBef>
              <a:buNone/>
            </a:pPr>
            <a:endParaRPr/>
          </a:p>
        </p:txBody>
      </p:sp>
      <p:pic>
        <p:nvPicPr>
          <p:cNvPr id="199" name="Shape 199"/>
          <p:cNvPicPr preferRelativeResize="0"/>
          <p:nvPr/>
        </p:nvPicPr>
        <p:blipFill rotWithShape="1">
          <a:blip r:embed="rId3">
            <a:alphaModFix/>
          </a:blip>
          <a:srcRect b="26798"/>
          <a:stretch/>
        </p:blipFill>
        <p:spPr>
          <a:xfrm>
            <a:off x="4333325" y="1240675"/>
            <a:ext cx="4411700" cy="1993574"/>
          </a:xfrm>
          <a:prstGeom prst="rect">
            <a:avLst/>
          </a:prstGeom>
          <a:noFill/>
          <a:ln w="9525" cap="flat" cmpd="sng">
            <a:solidFill>
              <a:schemeClr val="dk2"/>
            </a:solidFill>
            <a:prstDash val="solid"/>
            <a:round/>
            <a:headEnd type="none" w="med" len="med"/>
            <a:tailEnd type="none" w="med" len="med"/>
          </a:ln>
        </p:spPr>
      </p:pic>
      <p:pic>
        <p:nvPicPr>
          <p:cNvPr id="200" name="Shape 200"/>
          <p:cNvPicPr preferRelativeResize="0"/>
          <p:nvPr/>
        </p:nvPicPr>
        <p:blipFill rotWithShape="1">
          <a:blip r:embed="rId4">
            <a:alphaModFix/>
          </a:blip>
          <a:srcRect t="6906" b="9676"/>
          <a:stretch/>
        </p:blipFill>
        <p:spPr>
          <a:xfrm>
            <a:off x="0" y="3361625"/>
            <a:ext cx="9144000" cy="1519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sz="3000"/>
              <a:t>Teaching Strategies to Encourage Discourse</a:t>
            </a:r>
          </a:p>
        </p:txBody>
      </p:sp>
      <p:sp>
        <p:nvSpPr>
          <p:cNvPr id="212" name="Shape 212"/>
          <p:cNvSpPr txBox="1">
            <a:spLocks noGrp="1"/>
          </p:cNvSpPr>
          <p:nvPr>
            <p:ph type="body" idx="1"/>
          </p:nvPr>
        </p:nvSpPr>
        <p:spPr>
          <a:xfrm>
            <a:off x="4380900" y="1228650"/>
            <a:ext cx="4451400" cy="3725100"/>
          </a:xfrm>
          <a:prstGeom prst="rect">
            <a:avLst/>
          </a:prstGeom>
        </p:spPr>
        <p:txBody>
          <a:bodyPr lIns="91425" tIns="91425" rIns="91425" bIns="91425" anchor="t" anchorCtr="0">
            <a:noAutofit/>
          </a:bodyPr>
          <a:lstStyle/>
          <a:p>
            <a:pPr marL="457200" lvl="0" indent="-228600" rtl="0">
              <a:spcBef>
                <a:spcPts val="0"/>
              </a:spcBef>
              <a:spcAft>
                <a:spcPts val="0"/>
              </a:spcAft>
            </a:pPr>
            <a:r>
              <a:rPr lang="en"/>
              <a:t>Three-Read Protocol</a:t>
            </a:r>
          </a:p>
          <a:p>
            <a:pPr marL="457200" lvl="0" indent="0" rtl="0">
              <a:spcBef>
                <a:spcPts val="0"/>
              </a:spcBef>
              <a:spcAft>
                <a:spcPts val="0"/>
              </a:spcAft>
              <a:buNone/>
            </a:pPr>
            <a:r>
              <a:rPr lang="en" sz="1400"/>
              <a:t>Support English Learners and other students to make sense of quantities and units in text.</a:t>
            </a:r>
          </a:p>
          <a:p>
            <a:pPr marL="457200" marR="0" lvl="0" indent="-228600" algn="l" rtl="0">
              <a:lnSpc>
                <a:spcPct val="115000"/>
              </a:lnSpc>
              <a:spcBef>
                <a:spcPts val="0"/>
              </a:spcBef>
              <a:spcAft>
                <a:spcPts val="0"/>
              </a:spcAft>
            </a:pPr>
            <a:r>
              <a:rPr lang="en"/>
              <a:t>Math Talks </a:t>
            </a:r>
          </a:p>
          <a:p>
            <a:pPr marL="457200" marR="0" lvl="0" indent="-69850" algn="l" rtl="0">
              <a:lnSpc>
                <a:spcPct val="115000"/>
              </a:lnSpc>
              <a:spcBef>
                <a:spcPts val="0"/>
              </a:spcBef>
              <a:spcAft>
                <a:spcPts val="0"/>
              </a:spcAft>
              <a:buClr>
                <a:srgbClr val="000000"/>
              </a:buClr>
              <a:buSzPct val="78571"/>
              <a:buFont typeface="Arial"/>
              <a:buNone/>
            </a:pPr>
            <a:r>
              <a:rPr lang="en" sz="1400"/>
              <a:t>Validate different ways thinking and need to clearly communicate mathematical ideas.</a:t>
            </a:r>
          </a:p>
          <a:p>
            <a:pPr marL="457200" marR="0" lvl="0" indent="-228600" algn="l" rtl="0">
              <a:lnSpc>
                <a:spcPct val="115000"/>
              </a:lnSpc>
              <a:spcBef>
                <a:spcPts val="0"/>
              </a:spcBef>
              <a:spcAft>
                <a:spcPts val="0"/>
              </a:spcAft>
            </a:pPr>
            <a:r>
              <a:rPr lang="en"/>
              <a:t>Participation Quiz</a:t>
            </a:r>
          </a:p>
          <a:p>
            <a:pPr marL="457200" marR="0" lvl="0" indent="-69850" algn="l" rtl="0">
              <a:lnSpc>
                <a:spcPct val="115000"/>
              </a:lnSpc>
              <a:spcBef>
                <a:spcPts val="0"/>
              </a:spcBef>
              <a:spcAft>
                <a:spcPts val="0"/>
              </a:spcAft>
              <a:buClr>
                <a:srgbClr val="000000"/>
              </a:buClr>
              <a:buSzPct val="78571"/>
              <a:buFont typeface="Arial"/>
              <a:buNone/>
            </a:pPr>
            <a:r>
              <a:rPr lang="en" sz="1400"/>
              <a:t>Reinforce norms for working collaboratively in groups and having productive discourse.</a:t>
            </a:r>
          </a:p>
          <a:p>
            <a:pPr marL="457200" marR="0" lvl="0" indent="-228600" algn="l" rtl="0">
              <a:lnSpc>
                <a:spcPct val="115000"/>
              </a:lnSpc>
              <a:spcBef>
                <a:spcPts val="0"/>
              </a:spcBef>
              <a:spcAft>
                <a:spcPts val="0"/>
              </a:spcAft>
            </a:pPr>
            <a:r>
              <a:rPr lang="en"/>
              <a:t>Multiple Abilities Launch</a:t>
            </a:r>
          </a:p>
          <a:p>
            <a:pPr marL="457200" marR="0" lvl="0" indent="-69850" algn="l" rtl="0">
              <a:lnSpc>
                <a:spcPct val="115000"/>
              </a:lnSpc>
              <a:spcBef>
                <a:spcPts val="0"/>
              </a:spcBef>
              <a:spcAft>
                <a:spcPts val="0"/>
              </a:spcAft>
              <a:buClr>
                <a:srgbClr val="000000"/>
              </a:buClr>
              <a:buSzPct val="78571"/>
              <a:buFont typeface="Arial"/>
              <a:buNone/>
            </a:pPr>
            <a:r>
              <a:rPr lang="en" sz="1400"/>
              <a:t>Identify strengths that expand what it means to do math and to be smart in math.</a:t>
            </a:r>
          </a:p>
        </p:txBody>
      </p:sp>
      <p:pic>
        <p:nvPicPr>
          <p:cNvPr id="213" name="Shape 213"/>
          <p:cNvPicPr preferRelativeResize="0"/>
          <p:nvPr/>
        </p:nvPicPr>
        <p:blipFill>
          <a:blip r:embed="rId3">
            <a:alphaModFix/>
          </a:blip>
          <a:stretch>
            <a:fillRect/>
          </a:stretch>
        </p:blipFill>
        <p:spPr>
          <a:xfrm>
            <a:off x="152400" y="1304825"/>
            <a:ext cx="4287300" cy="3572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sz="3000"/>
              <a:t>Professional Development for Teachers</a:t>
            </a:r>
          </a:p>
        </p:txBody>
      </p:sp>
      <p:sp>
        <p:nvSpPr>
          <p:cNvPr id="219" name="Shape 219"/>
          <p:cNvSpPr txBox="1">
            <a:spLocks noGrp="1"/>
          </p:cNvSpPr>
          <p:nvPr>
            <p:ph type="body" idx="1"/>
          </p:nvPr>
        </p:nvSpPr>
        <p:spPr>
          <a:xfrm>
            <a:off x="311700" y="1110825"/>
            <a:ext cx="5495700" cy="3769500"/>
          </a:xfrm>
          <a:prstGeom prst="rect">
            <a:avLst/>
          </a:prstGeom>
        </p:spPr>
        <p:txBody>
          <a:bodyPr lIns="91425" tIns="91425" rIns="91425" bIns="91425" anchor="t" anchorCtr="0">
            <a:noAutofit/>
          </a:bodyPr>
          <a:lstStyle/>
          <a:p>
            <a:pPr marL="457200" lvl="0" indent="-228600" rtl="0">
              <a:spcBef>
                <a:spcPts val="0"/>
              </a:spcBef>
              <a:spcAft>
                <a:spcPts val="1000"/>
              </a:spcAft>
            </a:pPr>
            <a:r>
              <a:rPr lang="en"/>
              <a:t>Do math together.</a:t>
            </a:r>
          </a:p>
          <a:p>
            <a:pPr marL="457200" lvl="0" indent="-228600" rtl="0">
              <a:spcBef>
                <a:spcPts val="0"/>
              </a:spcBef>
              <a:spcAft>
                <a:spcPts val="1000"/>
              </a:spcAft>
            </a:pPr>
            <a:r>
              <a:rPr lang="en"/>
              <a:t>Experience activities and strategies that give all students opportunities to engage.</a:t>
            </a:r>
          </a:p>
          <a:p>
            <a:pPr marL="457200" lvl="0" indent="-228600" rtl="0">
              <a:spcBef>
                <a:spcPts val="0"/>
              </a:spcBef>
              <a:spcAft>
                <a:spcPts val="1000"/>
              </a:spcAft>
            </a:pPr>
            <a:r>
              <a:rPr lang="en"/>
              <a:t>Engage in deep planning that attends to the learning of all students (consider access, rigor, and structures for participation).</a:t>
            </a:r>
          </a:p>
          <a:p>
            <a:pPr marL="457200" lvl="0" indent="-228600" rtl="0">
              <a:spcBef>
                <a:spcPts val="0"/>
              </a:spcBef>
            </a:pPr>
            <a:r>
              <a:rPr lang="en"/>
              <a:t>Use video to develop a vision of productive discourse in heterogeneous groups.</a:t>
            </a:r>
          </a:p>
          <a:p>
            <a:pPr marL="457200" lvl="0" indent="0">
              <a:spcBef>
                <a:spcPts val="0"/>
              </a:spcBef>
              <a:buNone/>
            </a:pPr>
            <a:endParaRPr/>
          </a:p>
        </p:txBody>
      </p:sp>
      <p:pic>
        <p:nvPicPr>
          <p:cNvPr id="220" name="Shape 220"/>
          <p:cNvPicPr preferRelativeResize="0"/>
          <p:nvPr/>
        </p:nvPicPr>
        <p:blipFill>
          <a:blip r:embed="rId3">
            <a:alphaModFix/>
          </a:blip>
          <a:stretch>
            <a:fillRect/>
          </a:stretch>
        </p:blipFill>
        <p:spPr>
          <a:xfrm>
            <a:off x="6067600" y="1152425"/>
            <a:ext cx="2764703" cy="368627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445025"/>
            <a:ext cx="8520600" cy="590100"/>
          </a:xfrm>
          <a:prstGeom prst="rect">
            <a:avLst/>
          </a:prstGeom>
        </p:spPr>
        <p:txBody>
          <a:bodyPr lIns="91425" tIns="91425" rIns="91425" bIns="91425" anchor="t" anchorCtr="0">
            <a:noAutofit/>
          </a:bodyPr>
          <a:lstStyle/>
          <a:p>
            <a:pPr lvl="0">
              <a:spcBef>
                <a:spcPts val="0"/>
              </a:spcBef>
              <a:buNone/>
            </a:pPr>
            <a:r>
              <a:rPr lang="en" sz="3000"/>
              <a:t>Complex Instruction</a:t>
            </a:r>
          </a:p>
        </p:txBody>
      </p:sp>
      <p:pic>
        <p:nvPicPr>
          <p:cNvPr id="226" name="Shape 226"/>
          <p:cNvPicPr preferRelativeResize="0"/>
          <p:nvPr/>
        </p:nvPicPr>
        <p:blipFill>
          <a:blip r:embed="rId3">
            <a:alphaModFix/>
          </a:blip>
          <a:stretch>
            <a:fillRect/>
          </a:stretch>
        </p:blipFill>
        <p:spPr>
          <a:xfrm>
            <a:off x="311687" y="1111362"/>
            <a:ext cx="4370775" cy="3764925"/>
          </a:xfrm>
          <a:prstGeom prst="rect">
            <a:avLst/>
          </a:prstGeom>
          <a:noFill/>
          <a:ln>
            <a:noFill/>
          </a:ln>
        </p:spPr>
      </p:pic>
      <p:sp>
        <p:nvSpPr>
          <p:cNvPr id="227" name="Shape 227"/>
          <p:cNvSpPr txBox="1">
            <a:spLocks noGrp="1"/>
          </p:cNvSpPr>
          <p:nvPr>
            <p:ph type="body" idx="1"/>
          </p:nvPr>
        </p:nvSpPr>
        <p:spPr>
          <a:xfrm>
            <a:off x="4618450" y="958925"/>
            <a:ext cx="4213800" cy="3568800"/>
          </a:xfrm>
          <a:prstGeom prst="rect">
            <a:avLst/>
          </a:prstGeom>
        </p:spPr>
        <p:txBody>
          <a:bodyPr lIns="91425" tIns="91425" rIns="91425" bIns="91425" anchor="t" anchorCtr="0">
            <a:noAutofit/>
          </a:bodyPr>
          <a:lstStyle/>
          <a:p>
            <a:pPr marL="457200" lvl="0" indent="-228600" rtl="0">
              <a:spcBef>
                <a:spcPts val="0"/>
              </a:spcBef>
              <a:spcAft>
                <a:spcPts val="1000"/>
              </a:spcAft>
            </a:pPr>
            <a:r>
              <a:rPr lang="en"/>
              <a:t>Based on research by Cohen and Lotan addressing status issues in groupwork and strategies to address them.</a:t>
            </a:r>
          </a:p>
          <a:p>
            <a:pPr marL="457200" lvl="0" indent="-228600" rtl="0">
              <a:spcBef>
                <a:spcPts val="0"/>
              </a:spcBef>
              <a:spcAft>
                <a:spcPts val="1000"/>
              </a:spcAft>
            </a:pPr>
            <a:r>
              <a:rPr lang="en"/>
              <a:t>Active in half of high schools since 2009, expanded to half of middle schools in 2014.</a:t>
            </a:r>
          </a:p>
          <a:p>
            <a:pPr marL="457200" lvl="0" indent="-228600" rtl="0">
              <a:spcBef>
                <a:spcPts val="0"/>
              </a:spcBef>
              <a:spcAft>
                <a:spcPts val="0"/>
              </a:spcAft>
            </a:pPr>
            <a:r>
              <a:rPr lang="en"/>
              <a:t>Foundation of our support for teachers to make heterogeneous classes work for all students.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sz="3000"/>
              <a:t>Changing Belief Systems of Who Can Succeed in Math</a:t>
            </a:r>
          </a:p>
        </p:txBody>
      </p:sp>
      <p:sp>
        <p:nvSpPr>
          <p:cNvPr id="233" name="Shape 233"/>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514350" lvl="0" indent="-285750">
              <a:spcBef>
                <a:spcPts val="0"/>
              </a:spcBef>
              <a:spcAft>
                <a:spcPts val="1400"/>
              </a:spcAft>
              <a:buFont typeface="Arial"/>
              <a:buChar char="•"/>
            </a:pPr>
            <a:r>
              <a:rPr lang="en" dirty="0"/>
              <a:t>Core curriculum based on rich math tasks.</a:t>
            </a:r>
          </a:p>
          <a:p>
            <a:pPr marL="514350" marR="0" lvl="0" indent="-285750" algn="l" rtl="0">
              <a:lnSpc>
                <a:spcPct val="115000"/>
              </a:lnSpc>
              <a:spcBef>
                <a:spcPts val="0"/>
              </a:spcBef>
              <a:spcAft>
                <a:spcPts val="1400"/>
              </a:spcAft>
              <a:buFont typeface="Arial"/>
              <a:buChar char="•"/>
            </a:pPr>
            <a:r>
              <a:rPr lang="en" dirty="0"/>
              <a:t>Teaching strategies that encourage student discourse.</a:t>
            </a:r>
          </a:p>
          <a:p>
            <a:pPr marL="514350" marR="0" lvl="0" indent="-285750" algn="l" rtl="0">
              <a:lnSpc>
                <a:spcPct val="115000"/>
              </a:lnSpc>
              <a:spcBef>
                <a:spcPts val="0"/>
              </a:spcBef>
              <a:spcAft>
                <a:spcPts val="1400"/>
              </a:spcAft>
              <a:buFont typeface="Arial"/>
              <a:buChar char="•"/>
            </a:pPr>
            <a:r>
              <a:rPr lang="en" dirty="0"/>
              <a:t>Professional development focused on supporting multiple abilities.</a:t>
            </a:r>
          </a:p>
          <a:p>
            <a:pPr marL="514350" marR="0" lvl="0" indent="-285750" algn="l" rtl="0">
              <a:lnSpc>
                <a:spcPct val="115000"/>
              </a:lnSpc>
              <a:spcBef>
                <a:spcPts val="0"/>
              </a:spcBef>
              <a:spcAft>
                <a:spcPts val="1400"/>
              </a:spcAft>
              <a:buFont typeface="Arial"/>
              <a:buChar char="•"/>
            </a:pPr>
            <a:r>
              <a:rPr lang="en" dirty="0"/>
              <a:t>Policy changes and coaching support for heterogeneous classes.</a:t>
            </a:r>
          </a:p>
          <a:p>
            <a:pPr marL="514350" lvl="0" indent="-285750">
              <a:spcBef>
                <a:spcPts val="0"/>
              </a:spcBef>
              <a:spcAft>
                <a:spcPts val="1000"/>
              </a:spcAft>
              <a:buFont typeface="Arial"/>
              <a:buChar char="•"/>
            </a:pPr>
            <a:r>
              <a:rPr lang="en" dirty="0"/>
              <a:t>Public campaign about growth mindset to address concerns of parents, administrators, and teachers.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sz="3000"/>
              <a:t>Growth Mindset</a:t>
            </a:r>
          </a:p>
        </p:txBody>
      </p:sp>
      <p:pic>
        <p:nvPicPr>
          <p:cNvPr id="239" name="Shape 239"/>
          <p:cNvPicPr preferRelativeResize="0"/>
          <p:nvPr/>
        </p:nvPicPr>
        <p:blipFill rotWithShape="1">
          <a:blip r:embed="rId3">
            <a:alphaModFix/>
          </a:blip>
          <a:srcRect l="27769" t="7326" r="26959" b="7877"/>
          <a:stretch/>
        </p:blipFill>
        <p:spPr>
          <a:xfrm>
            <a:off x="57600" y="1002224"/>
            <a:ext cx="3479974" cy="4035599"/>
          </a:xfrm>
          <a:prstGeom prst="rect">
            <a:avLst/>
          </a:prstGeom>
          <a:noFill/>
          <a:ln>
            <a:noFill/>
          </a:ln>
        </p:spPr>
      </p:pic>
      <p:sp>
        <p:nvSpPr>
          <p:cNvPr id="240" name="Shape 240" title="Growth Mindset for Math - Mistakes">
            <a:hlinkClick r:id="rId4"/>
          </p:cNvPr>
          <p:cNvSpPr/>
          <p:nvPr/>
        </p:nvSpPr>
        <p:spPr>
          <a:xfrm>
            <a:off x="3359350" y="713975"/>
            <a:ext cx="5664625" cy="4248450"/>
          </a:xfrm>
          <a:prstGeom prst="rect">
            <a:avLst/>
          </a:prstGeom>
          <a:blipFill>
            <a:blip r:embed="rId5">
              <a:alphaModFix/>
            </a:blip>
            <a:stretch>
              <a:fillRect/>
            </a:stretch>
          </a:blipFill>
          <a:ln>
            <a:noFill/>
          </a:ln>
        </p:spPr>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sz="3000"/>
              <a:t>Questions and Comments</a:t>
            </a:r>
          </a:p>
        </p:txBody>
      </p:sp>
      <p:pic>
        <p:nvPicPr>
          <p:cNvPr id="246" name="Shape 246"/>
          <p:cNvPicPr preferRelativeResize="0"/>
          <p:nvPr/>
        </p:nvPicPr>
        <p:blipFill>
          <a:blip r:embed="rId3">
            <a:alphaModFix/>
          </a:blip>
          <a:stretch>
            <a:fillRect/>
          </a:stretch>
        </p:blipFill>
        <p:spPr>
          <a:xfrm>
            <a:off x="5915174" y="187837"/>
            <a:ext cx="2917125" cy="4594471"/>
          </a:xfrm>
          <a:prstGeom prst="rect">
            <a:avLst/>
          </a:prstGeom>
          <a:noFill/>
          <a:ln>
            <a:noFill/>
          </a:ln>
        </p:spPr>
      </p:pic>
      <p:sp>
        <p:nvSpPr>
          <p:cNvPr id="247" name="Shape 247"/>
          <p:cNvSpPr txBox="1">
            <a:spLocks noGrp="1"/>
          </p:cNvSpPr>
          <p:nvPr>
            <p:ph type="body" idx="1"/>
          </p:nvPr>
        </p:nvSpPr>
        <p:spPr>
          <a:xfrm>
            <a:off x="311700" y="1266325"/>
            <a:ext cx="4976400" cy="3279900"/>
          </a:xfrm>
          <a:prstGeom prst="rect">
            <a:avLst/>
          </a:prstGeom>
        </p:spPr>
        <p:txBody>
          <a:bodyPr lIns="91425" tIns="91425" rIns="91425" bIns="91425" anchor="t" anchorCtr="0">
            <a:noAutofit/>
          </a:bodyPr>
          <a:lstStyle/>
          <a:p>
            <a:pPr marL="0" marR="0" lvl="0" indent="-69850" algn="l" rtl="0">
              <a:lnSpc>
                <a:spcPct val="115000"/>
              </a:lnSpc>
              <a:spcBef>
                <a:spcPts val="0"/>
              </a:spcBef>
              <a:spcAft>
                <a:spcPts val="1000"/>
              </a:spcAft>
              <a:buClr>
                <a:srgbClr val="000000"/>
              </a:buClr>
              <a:buSzPct val="61111"/>
              <a:buFont typeface="Arial"/>
              <a:buNone/>
            </a:pPr>
            <a:r>
              <a:rPr lang="en" dirty="0"/>
              <a:t>Please share your thoughts, insights, and questions so that I can learn from you too!</a:t>
            </a:r>
          </a:p>
          <a:p>
            <a:pPr marL="0" marR="0" lvl="0" indent="-69850" algn="l" rtl="0">
              <a:lnSpc>
                <a:spcPct val="115000"/>
              </a:lnSpc>
              <a:spcBef>
                <a:spcPts val="0"/>
              </a:spcBef>
              <a:spcAft>
                <a:spcPts val="0"/>
              </a:spcAft>
              <a:buClr>
                <a:srgbClr val="000000"/>
              </a:buClr>
              <a:buSzPct val="61111"/>
              <a:buFont typeface="Arial"/>
              <a:buNone/>
            </a:pPr>
            <a:endParaRPr dirty="0"/>
          </a:p>
          <a:p>
            <a:pPr marL="514350" marR="0" lvl="0" indent="-285750" algn="l" rtl="0">
              <a:lnSpc>
                <a:spcPct val="115000"/>
              </a:lnSpc>
              <a:spcBef>
                <a:spcPts val="0"/>
              </a:spcBef>
              <a:spcAft>
                <a:spcPts val="1000"/>
              </a:spcAft>
              <a:buFont typeface="Arial"/>
              <a:buChar char="•"/>
            </a:pPr>
            <a:r>
              <a:rPr lang="en" dirty="0"/>
              <a:t>How can community colleges build upon the shifts described in the CCSS-M?</a:t>
            </a:r>
          </a:p>
          <a:p>
            <a:pPr marL="285750" marR="0" lvl="0" indent="-285750" algn="l" rtl="0">
              <a:lnSpc>
                <a:spcPct val="115000"/>
              </a:lnSpc>
              <a:spcBef>
                <a:spcPts val="0"/>
              </a:spcBef>
              <a:spcAft>
                <a:spcPts val="0"/>
              </a:spcAft>
              <a:buFont typeface="Arial"/>
              <a:buChar char="•"/>
            </a:pPr>
            <a:endParaRPr dirty="0"/>
          </a:p>
          <a:p>
            <a:pPr marL="514350" marR="0" lvl="0" indent="-285750" algn="l" rtl="0">
              <a:lnSpc>
                <a:spcPct val="115000"/>
              </a:lnSpc>
              <a:spcBef>
                <a:spcPts val="0"/>
              </a:spcBef>
              <a:spcAft>
                <a:spcPts val="1000"/>
              </a:spcAft>
              <a:buFont typeface="Arial"/>
              <a:buChar char="•"/>
            </a:pPr>
            <a:r>
              <a:rPr lang="en" dirty="0"/>
              <a:t>How might you incorporate a growth mindset approach in your teaching?</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sz="3000"/>
              <a:t>Common Core State Standards for Mathematics (CCSS-M)</a:t>
            </a:r>
          </a:p>
        </p:txBody>
      </p:sp>
      <p:pic>
        <p:nvPicPr>
          <p:cNvPr id="79" name="Shape 79"/>
          <p:cNvPicPr preferRelativeResize="0"/>
          <p:nvPr/>
        </p:nvPicPr>
        <p:blipFill rotWithShape="1">
          <a:blip r:embed="rId3">
            <a:alphaModFix/>
          </a:blip>
          <a:srcRect t="7731" b="4015"/>
          <a:stretch/>
        </p:blipFill>
        <p:spPr>
          <a:xfrm>
            <a:off x="1149900" y="1076225"/>
            <a:ext cx="5999300" cy="39044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dirty="0"/>
              <a:t>Thank You!</a:t>
            </a:r>
          </a:p>
        </p:txBody>
      </p:sp>
      <p:sp>
        <p:nvSpPr>
          <p:cNvPr id="253" name="Shape 253"/>
          <p:cNvSpPr txBox="1">
            <a:spLocks noGrp="1"/>
          </p:cNvSpPr>
          <p:nvPr>
            <p:ph type="body" idx="1"/>
          </p:nvPr>
        </p:nvSpPr>
        <p:spPr>
          <a:xfrm>
            <a:off x="311700" y="1304825"/>
            <a:ext cx="3070800" cy="2670000"/>
          </a:xfrm>
          <a:prstGeom prst="rect">
            <a:avLst/>
          </a:prstGeom>
        </p:spPr>
        <p:txBody>
          <a:bodyPr lIns="91425" tIns="91425" rIns="91425" bIns="91425" anchor="t" anchorCtr="0">
            <a:noAutofit/>
          </a:bodyPr>
          <a:lstStyle/>
          <a:p>
            <a:pPr lvl="0" rtl="0">
              <a:spcBef>
                <a:spcPts val="0"/>
              </a:spcBef>
              <a:spcAft>
                <a:spcPts val="0"/>
              </a:spcAft>
              <a:buNone/>
            </a:pPr>
            <a:r>
              <a:rPr lang="en" dirty="0"/>
              <a:t>Andres Marti</a:t>
            </a:r>
          </a:p>
          <a:p>
            <a:pPr marL="0" lvl="0" indent="0" rtl="0">
              <a:spcBef>
                <a:spcPts val="0"/>
              </a:spcBef>
              <a:spcAft>
                <a:spcPts val="0"/>
              </a:spcAft>
              <a:buNone/>
            </a:pPr>
            <a:r>
              <a:rPr lang="en" dirty="0"/>
              <a:t>Math Content </a:t>
            </a:r>
            <a:r>
              <a:rPr lang="en" dirty="0" smtClean="0"/>
              <a:t>Specialist</a:t>
            </a:r>
            <a:endParaRPr lang="en" dirty="0"/>
          </a:p>
          <a:p>
            <a:pPr marL="0" lvl="0" indent="0" rtl="0">
              <a:spcBef>
                <a:spcPts val="0"/>
              </a:spcBef>
              <a:spcAft>
                <a:spcPts val="0"/>
              </a:spcAft>
              <a:buNone/>
            </a:pPr>
            <a:r>
              <a:rPr lang="en" u="sng" dirty="0">
                <a:solidFill>
                  <a:schemeClr val="accent1"/>
                </a:solidFill>
                <a:hlinkClick r:id="rId3"/>
              </a:rPr>
              <a:t>martia@sfusd.edu</a:t>
            </a:r>
          </a:p>
          <a:p>
            <a:pPr marL="0" lvl="0" indent="0" rtl="0">
              <a:spcBef>
                <a:spcPts val="0"/>
              </a:spcBef>
              <a:spcAft>
                <a:spcPts val="0"/>
              </a:spcAft>
              <a:buNone/>
            </a:pPr>
            <a:endParaRPr dirty="0"/>
          </a:p>
          <a:p>
            <a:pPr lvl="0" rtl="0">
              <a:spcBef>
                <a:spcPts val="0"/>
              </a:spcBef>
              <a:spcAft>
                <a:spcPts val="0"/>
              </a:spcAft>
              <a:buNone/>
            </a:pPr>
            <a:r>
              <a:rPr lang="en" dirty="0"/>
              <a:t>Information and resources on our website:</a:t>
            </a:r>
          </a:p>
          <a:p>
            <a:pPr lvl="0" rtl="0">
              <a:spcBef>
                <a:spcPts val="0"/>
              </a:spcBef>
              <a:spcAft>
                <a:spcPts val="600"/>
              </a:spcAft>
              <a:buNone/>
            </a:pPr>
            <a:r>
              <a:rPr lang="en" u="sng" dirty="0">
                <a:solidFill>
                  <a:schemeClr val="accent1"/>
                </a:solidFill>
                <a:hlinkClick r:id="rId4"/>
              </a:rPr>
              <a:t>sfusdmath.org</a:t>
            </a:r>
          </a:p>
          <a:p>
            <a:pPr marL="457200" lvl="0" indent="0" rtl="0">
              <a:spcBef>
                <a:spcPts val="0"/>
              </a:spcBef>
              <a:buNone/>
            </a:pPr>
            <a:endParaRPr dirty="0"/>
          </a:p>
        </p:txBody>
      </p:sp>
      <p:pic>
        <p:nvPicPr>
          <p:cNvPr id="254" name="Shape 254"/>
          <p:cNvPicPr preferRelativeResize="0"/>
          <p:nvPr/>
        </p:nvPicPr>
        <p:blipFill>
          <a:blip r:embed="rId5">
            <a:alphaModFix/>
          </a:blip>
          <a:stretch>
            <a:fillRect/>
          </a:stretch>
        </p:blipFill>
        <p:spPr>
          <a:xfrm>
            <a:off x="3382550" y="797774"/>
            <a:ext cx="5609050" cy="409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sz="3000"/>
              <a:t>CCSS-M Themes</a:t>
            </a:r>
          </a:p>
        </p:txBody>
      </p:sp>
      <p:sp>
        <p:nvSpPr>
          <p:cNvPr id="85" name="Shape 85"/>
          <p:cNvSpPr txBox="1">
            <a:spLocks noGrp="1"/>
          </p:cNvSpPr>
          <p:nvPr>
            <p:ph type="body" idx="1"/>
          </p:nvPr>
        </p:nvSpPr>
        <p:spPr>
          <a:xfrm>
            <a:off x="311700" y="1152425"/>
            <a:ext cx="8520600" cy="3718500"/>
          </a:xfrm>
          <a:prstGeom prst="rect">
            <a:avLst/>
          </a:prstGeom>
        </p:spPr>
        <p:txBody>
          <a:bodyPr lIns="91425" tIns="91425" rIns="91425" bIns="91425" anchor="t" anchorCtr="0">
            <a:noAutofit/>
          </a:bodyPr>
          <a:lstStyle/>
          <a:p>
            <a:pPr marL="457200" marR="0" lvl="0" indent="-228600" algn="l" rtl="0">
              <a:lnSpc>
                <a:spcPct val="115000"/>
              </a:lnSpc>
              <a:spcBef>
                <a:spcPts val="0"/>
              </a:spcBef>
              <a:spcAft>
                <a:spcPts val="0"/>
              </a:spcAft>
            </a:pPr>
            <a:r>
              <a:rPr lang="en"/>
              <a:t>FOCUS – Developing deep conceptual understanding that lays the foundation for future learning.</a:t>
            </a:r>
          </a:p>
          <a:p>
            <a:pPr marR="0" lvl="0" algn="l" rtl="0">
              <a:lnSpc>
                <a:spcPct val="115000"/>
              </a:lnSpc>
              <a:spcBef>
                <a:spcPts val="0"/>
              </a:spcBef>
              <a:spcAft>
                <a:spcPts val="0"/>
              </a:spcAft>
              <a:buNone/>
            </a:pPr>
            <a:endParaRPr/>
          </a:p>
          <a:p>
            <a:pPr marL="457200" marR="0" lvl="0" indent="-228600" algn="l" rtl="0">
              <a:lnSpc>
                <a:spcPct val="115000"/>
              </a:lnSpc>
              <a:spcBef>
                <a:spcPts val="0"/>
              </a:spcBef>
              <a:spcAft>
                <a:spcPts val="0"/>
              </a:spcAft>
            </a:pPr>
            <a:r>
              <a:rPr lang="en"/>
              <a:t>COHERENCE – Building conceptual understanding over multiple years through research-based learning trajectories.</a:t>
            </a:r>
          </a:p>
          <a:p>
            <a:pPr marR="0" lvl="0" algn="l" rtl="0">
              <a:lnSpc>
                <a:spcPct val="115000"/>
              </a:lnSpc>
              <a:spcBef>
                <a:spcPts val="0"/>
              </a:spcBef>
              <a:spcAft>
                <a:spcPts val="0"/>
              </a:spcAft>
              <a:buNone/>
            </a:pPr>
            <a:endParaRPr/>
          </a:p>
          <a:p>
            <a:pPr marL="457200" marR="0" lvl="0" indent="-228600" algn="l" rtl="0">
              <a:lnSpc>
                <a:spcPct val="115000"/>
              </a:lnSpc>
              <a:spcBef>
                <a:spcPts val="0"/>
              </a:spcBef>
              <a:spcAft>
                <a:spcPts val="0"/>
              </a:spcAft>
            </a:pPr>
            <a:r>
              <a:rPr lang="en"/>
              <a:t>RIGOR – Balancing conceptual understanding (the ability to access concepts from multiple perspectives and apply them to new situations) with procedural skill and fluency.</a:t>
            </a:r>
          </a:p>
          <a:p>
            <a:pPr lvl="0">
              <a:lnSpc>
                <a:spcPct val="115000"/>
              </a:lnSpc>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sz="3000"/>
              <a:t>Focus and Coherence in Algebra</a:t>
            </a:r>
          </a:p>
        </p:txBody>
      </p:sp>
      <p:pic>
        <p:nvPicPr>
          <p:cNvPr id="91" name="Shape 91"/>
          <p:cNvPicPr preferRelativeResize="0"/>
          <p:nvPr/>
        </p:nvPicPr>
        <p:blipFill>
          <a:blip r:embed="rId3">
            <a:alphaModFix/>
          </a:blip>
          <a:stretch>
            <a:fillRect/>
          </a:stretch>
        </p:blipFill>
        <p:spPr>
          <a:xfrm>
            <a:off x="311700" y="1152425"/>
            <a:ext cx="8520599" cy="37206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sz="3000" dirty="0"/>
              <a:t>Rigor</a:t>
            </a:r>
          </a:p>
        </p:txBody>
      </p:sp>
      <p:sp>
        <p:nvSpPr>
          <p:cNvPr id="97" name="Shape 97"/>
          <p:cNvSpPr txBox="1">
            <a:spLocks noGrp="1"/>
          </p:cNvSpPr>
          <p:nvPr>
            <p:ph type="body" idx="1"/>
          </p:nvPr>
        </p:nvSpPr>
        <p:spPr>
          <a:xfrm>
            <a:off x="311700" y="1152425"/>
            <a:ext cx="8520600" cy="3718500"/>
          </a:xfrm>
          <a:prstGeom prst="rect">
            <a:avLst/>
          </a:prstGeom>
        </p:spPr>
        <p:txBody>
          <a:bodyPr lIns="91425" tIns="91425" rIns="91425" bIns="91425" anchor="t" anchorCtr="0">
            <a:noAutofit/>
          </a:bodyPr>
          <a:lstStyle/>
          <a:p>
            <a:pPr marL="514350" marR="0" lvl="0" indent="-285750" algn="l" rtl="0">
              <a:lnSpc>
                <a:spcPct val="115000"/>
              </a:lnSpc>
              <a:spcBef>
                <a:spcPts val="0"/>
              </a:spcBef>
              <a:spcAft>
                <a:spcPts val="0"/>
              </a:spcAft>
              <a:buFont typeface="Arial"/>
              <a:buChar char="•"/>
            </a:pPr>
            <a:r>
              <a:rPr lang="en" dirty="0"/>
              <a:t>Rigor is redefined as the ability to access math concepts and apply them to new situations.</a:t>
            </a:r>
          </a:p>
          <a:p>
            <a:pPr marL="285750" marR="0" lvl="0" indent="-285750" algn="l" rtl="0">
              <a:lnSpc>
                <a:spcPct val="115000"/>
              </a:lnSpc>
              <a:spcBef>
                <a:spcPts val="0"/>
              </a:spcBef>
              <a:spcAft>
                <a:spcPts val="0"/>
              </a:spcAft>
              <a:buFont typeface="Arial"/>
              <a:buChar char="•"/>
            </a:pPr>
            <a:endParaRPr dirty="0"/>
          </a:p>
          <a:p>
            <a:pPr marL="514350" marR="0" lvl="0" indent="-285750" algn="l" rtl="0">
              <a:lnSpc>
                <a:spcPct val="115000"/>
              </a:lnSpc>
              <a:spcBef>
                <a:spcPts val="0"/>
              </a:spcBef>
              <a:spcAft>
                <a:spcPts val="0"/>
              </a:spcAft>
              <a:buFont typeface="Arial"/>
              <a:buChar char="•"/>
            </a:pPr>
            <a:r>
              <a:rPr lang="en" dirty="0"/>
              <a:t>Rigorous courses must increase students’ depth of understanding and their ability to communicate this understanding.</a:t>
            </a:r>
          </a:p>
          <a:p>
            <a:pPr marL="285750" marR="0" lvl="0" indent="-285750" algn="l" rtl="0">
              <a:lnSpc>
                <a:spcPct val="115000"/>
              </a:lnSpc>
              <a:spcBef>
                <a:spcPts val="0"/>
              </a:spcBef>
              <a:spcAft>
                <a:spcPts val="0"/>
              </a:spcAft>
              <a:buFont typeface="Arial"/>
              <a:buChar char="•"/>
            </a:pPr>
            <a:endParaRPr dirty="0"/>
          </a:p>
          <a:p>
            <a:pPr marL="514350" marR="0" lvl="0" indent="-285750" algn="l" rtl="0">
              <a:lnSpc>
                <a:spcPct val="115000"/>
              </a:lnSpc>
              <a:spcBef>
                <a:spcPts val="0"/>
              </a:spcBef>
              <a:spcAft>
                <a:spcPts val="0"/>
              </a:spcAft>
              <a:buFont typeface="Arial"/>
              <a:buChar char="•"/>
            </a:pPr>
            <a:r>
              <a:rPr lang="en" dirty="0"/>
              <a:t>All students in every grade should have rigorous courses that balance conceptual understanding with procedural skill and fluency.</a:t>
            </a:r>
          </a:p>
          <a:p>
            <a:pPr marL="285750" marR="0" lvl="0" indent="-285750" algn="l" rtl="0">
              <a:lnSpc>
                <a:spcPct val="115000"/>
              </a:lnSpc>
              <a:spcBef>
                <a:spcPts val="0"/>
              </a:spcBef>
              <a:spcAft>
                <a:spcPts val="0"/>
              </a:spcAft>
              <a:buFont typeface="Arial"/>
              <a:buChar char="•"/>
            </a:pPr>
            <a:endParaRPr dirty="0"/>
          </a:p>
          <a:p>
            <a:pPr marL="514350" marR="0" lvl="0" indent="-285750" algn="l" rtl="0">
              <a:lnSpc>
                <a:spcPct val="115000"/>
              </a:lnSpc>
              <a:spcBef>
                <a:spcPts val="0"/>
              </a:spcBef>
              <a:spcAft>
                <a:spcPts val="0"/>
              </a:spcAft>
              <a:buFont typeface="Arial"/>
              <a:buChar char="•"/>
            </a:pPr>
            <a:r>
              <a:rPr lang="en" dirty="0"/>
              <a:t>No longer means pushing content down into earlier grades.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rtl="0">
              <a:spcBef>
                <a:spcPts val="0"/>
              </a:spcBef>
              <a:buNone/>
            </a:pPr>
            <a:r>
              <a:rPr lang="en" sz="3000"/>
              <a:t>Standards for Mathematical Practice</a:t>
            </a:r>
          </a:p>
        </p:txBody>
      </p:sp>
      <p:sp>
        <p:nvSpPr>
          <p:cNvPr id="103" name="Shape 103"/>
          <p:cNvSpPr txBox="1">
            <a:spLocks noGrp="1"/>
          </p:cNvSpPr>
          <p:nvPr>
            <p:ph type="body" idx="1"/>
          </p:nvPr>
        </p:nvSpPr>
        <p:spPr>
          <a:xfrm>
            <a:off x="311700" y="1152425"/>
            <a:ext cx="8520600" cy="3718500"/>
          </a:xfrm>
          <a:prstGeom prst="rect">
            <a:avLst/>
          </a:prstGeom>
        </p:spPr>
        <p:txBody>
          <a:bodyPr lIns="91425" tIns="91425" rIns="91425" bIns="91425" anchor="t" anchorCtr="0">
            <a:noAutofit/>
          </a:bodyPr>
          <a:lstStyle/>
          <a:p>
            <a:pPr marL="457200" marR="0" lvl="0" indent="-228600" algn="l" rtl="0">
              <a:lnSpc>
                <a:spcPct val="115000"/>
              </a:lnSpc>
              <a:spcBef>
                <a:spcPts val="0"/>
              </a:spcBef>
              <a:spcAft>
                <a:spcPts val="1000"/>
              </a:spcAft>
              <a:buAutoNum type="arabicPeriod"/>
            </a:pPr>
            <a:r>
              <a:rPr lang="en"/>
              <a:t>Make sense of problems and persevere in solving them.</a:t>
            </a:r>
          </a:p>
          <a:p>
            <a:pPr marL="457200" marR="0" lvl="0" indent="-228600" algn="l" rtl="0">
              <a:lnSpc>
                <a:spcPct val="115000"/>
              </a:lnSpc>
              <a:spcBef>
                <a:spcPts val="0"/>
              </a:spcBef>
              <a:spcAft>
                <a:spcPts val="1000"/>
              </a:spcAft>
              <a:buAutoNum type="arabicPeriod"/>
            </a:pPr>
            <a:r>
              <a:rPr lang="en"/>
              <a:t>Reason abstractly and quantitatively.</a:t>
            </a:r>
          </a:p>
          <a:p>
            <a:pPr marL="457200" marR="0" lvl="0" indent="-228600" algn="l" rtl="0">
              <a:lnSpc>
                <a:spcPct val="115000"/>
              </a:lnSpc>
              <a:spcBef>
                <a:spcPts val="0"/>
              </a:spcBef>
              <a:spcAft>
                <a:spcPts val="1000"/>
              </a:spcAft>
              <a:buAutoNum type="arabicPeriod"/>
            </a:pPr>
            <a:r>
              <a:rPr lang="en"/>
              <a:t>Construct viable arguments and critique the reasoning of others.</a:t>
            </a:r>
          </a:p>
          <a:p>
            <a:pPr marL="457200" marR="0" lvl="0" indent="-228600" algn="l" rtl="0">
              <a:lnSpc>
                <a:spcPct val="115000"/>
              </a:lnSpc>
              <a:spcBef>
                <a:spcPts val="0"/>
              </a:spcBef>
              <a:spcAft>
                <a:spcPts val="1000"/>
              </a:spcAft>
              <a:buAutoNum type="arabicPeriod"/>
            </a:pPr>
            <a:r>
              <a:rPr lang="en"/>
              <a:t>Model with mathematics.</a:t>
            </a:r>
          </a:p>
          <a:p>
            <a:pPr marL="457200" marR="0" lvl="0" indent="-228600" algn="l" rtl="0">
              <a:lnSpc>
                <a:spcPct val="115000"/>
              </a:lnSpc>
              <a:spcBef>
                <a:spcPts val="0"/>
              </a:spcBef>
              <a:spcAft>
                <a:spcPts val="1000"/>
              </a:spcAft>
              <a:buAutoNum type="arabicPeriod"/>
            </a:pPr>
            <a:r>
              <a:rPr lang="en"/>
              <a:t>Use appropriate tools strategically.</a:t>
            </a:r>
          </a:p>
          <a:p>
            <a:pPr marL="457200" marR="0" lvl="0" indent="-228600" algn="l" rtl="0">
              <a:lnSpc>
                <a:spcPct val="115000"/>
              </a:lnSpc>
              <a:spcBef>
                <a:spcPts val="0"/>
              </a:spcBef>
              <a:spcAft>
                <a:spcPts val="1000"/>
              </a:spcAft>
              <a:buAutoNum type="arabicPeriod"/>
            </a:pPr>
            <a:r>
              <a:rPr lang="en"/>
              <a:t>Attend to precision.</a:t>
            </a:r>
          </a:p>
          <a:p>
            <a:pPr marL="457200" marR="0" lvl="0" indent="-228600" algn="l" rtl="0">
              <a:lnSpc>
                <a:spcPct val="115000"/>
              </a:lnSpc>
              <a:spcBef>
                <a:spcPts val="0"/>
              </a:spcBef>
              <a:spcAft>
                <a:spcPts val="1000"/>
              </a:spcAft>
              <a:buAutoNum type="arabicPeriod"/>
            </a:pPr>
            <a:r>
              <a:rPr lang="en"/>
              <a:t>Look for and make use of structure.</a:t>
            </a:r>
          </a:p>
          <a:p>
            <a:pPr marL="457200" marR="0" lvl="0" indent="-228600" algn="l" rtl="0">
              <a:lnSpc>
                <a:spcPct val="115000"/>
              </a:lnSpc>
              <a:spcBef>
                <a:spcPts val="0"/>
              </a:spcBef>
              <a:spcAft>
                <a:spcPts val="1000"/>
              </a:spcAft>
              <a:buAutoNum type="arabicPeriod"/>
            </a:pPr>
            <a:r>
              <a:rPr lang="en"/>
              <a:t>Look for and express regularity in repeated reasoning.</a:t>
            </a:r>
          </a:p>
          <a:p>
            <a:pPr marL="0" marR="0" lvl="0" indent="0" algn="l" rtl="0">
              <a:lnSpc>
                <a:spcPct val="115000"/>
              </a:lnSpc>
              <a:spcBef>
                <a:spcPts val="0"/>
              </a:spcBef>
              <a:spcAft>
                <a:spcPts val="0"/>
              </a:spcAft>
              <a:buNone/>
            </a:pPr>
            <a:endParaRPr/>
          </a:p>
          <a:p>
            <a:pPr lvl="0" rtl="0">
              <a:lnSpc>
                <a:spcPct val="115000"/>
              </a:lnSpc>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sz="3000"/>
              <a:t>High School Content Shifts</a:t>
            </a:r>
          </a:p>
        </p:txBody>
      </p:sp>
      <p:sp>
        <p:nvSpPr>
          <p:cNvPr id="109" name="Shape 109"/>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514350" lvl="0" indent="-285750" rtl="0">
              <a:spcBef>
                <a:spcPts val="0"/>
              </a:spcBef>
              <a:spcAft>
                <a:spcPts val="0"/>
              </a:spcAft>
              <a:buFont typeface="Arial"/>
              <a:buChar char="•"/>
            </a:pPr>
            <a:r>
              <a:rPr lang="en" dirty="0"/>
              <a:t>Functional approach to algebra.</a:t>
            </a:r>
          </a:p>
          <a:p>
            <a:pPr marL="285750" lvl="0" indent="-285750" rtl="0">
              <a:spcBef>
                <a:spcPts val="0"/>
              </a:spcBef>
              <a:spcAft>
                <a:spcPts val="0"/>
              </a:spcAft>
              <a:buFont typeface="Arial"/>
              <a:buChar char="•"/>
            </a:pPr>
            <a:endParaRPr dirty="0"/>
          </a:p>
          <a:p>
            <a:pPr marL="514350" lvl="0" indent="-285750" rtl="0">
              <a:spcBef>
                <a:spcPts val="0"/>
              </a:spcBef>
              <a:spcAft>
                <a:spcPts val="0"/>
              </a:spcAft>
              <a:buFont typeface="Arial"/>
              <a:buChar char="•"/>
            </a:pPr>
            <a:r>
              <a:rPr lang="en" dirty="0"/>
              <a:t>Transformational approach to geometry.</a:t>
            </a:r>
          </a:p>
          <a:p>
            <a:pPr marL="285750" lvl="0" indent="-285750" rtl="0">
              <a:spcBef>
                <a:spcPts val="0"/>
              </a:spcBef>
              <a:spcAft>
                <a:spcPts val="0"/>
              </a:spcAft>
              <a:buFont typeface="Arial"/>
              <a:buChar char="•"/>
            </a:pPr>
            <a:endParaRPr dirty="0"/>
          </a:p>
          <a:p>
            <a:pPr marL="514350" lvl="0" indent="-285750" rtl="0">
              <a:spcBef>
                <a:spcPts val="0"/>
              </a:spcBef>
              <a:spcAft>
                <a:spcPts val="0"/>
              </a:spcAft>
              <a:buFont typeface="Arial"/>
              <a:buChar char="•"/>
            </a:pPr>
            <a:r>
              <a:rPr lang="en" dirty="0"/>
              <a:t>Integration of statistics and probability throughout secondary grades.</a:t>
            </a:r>
          </a:p>
          <a:p>
            <a:pPr marL="285750" lvl="0" indent="-285750" rtl="0">
              <a:spcBef>
                <a:spcPts val="0"/>
              </a:spcBef>
              <a:spcAft>
                <a:spcPts val="0"/>
              </a:spcAft>
              <a:buFont typeface="Arial"/>
              <a:buChar char="•"/>
            </a:pPr>
            <a:endParaRPr dirty="0"/>
          </a:p>
          <a:p>
            <a:pPr marL="514350" lvl="0" indent="-285750">
              <a:spcBef>
                <a:spcPts val="0"/>
              </a:spcBef>
              <a:spcAft>
                <a:spcPts val="0"/>
              </a:spcAft>
              <a:buFont typeface="Arial"/>
              <a:buChar char="•"/>
            </a:pPr>
            <a:r>
              <a:rPr lang="en" dirty="0"/>
              <a:t>Emphasis on modeling.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sz="3000"/>
              <a:t>CST Test Item</a:t>
            </a:r>
          </a:p>
        </p:txBody>
      </p:sp>
      <p:pic>
        <p:nvPicPr>
          <p:cNvPr id="115" name="Shape 115"/>
          <p:cNvPicPr preferRelativeResize="0"/>
          <p:nvPr/>
        </p:nvPicPr>
        <p:blipFill>
          <a:blip r:embed="rId3">
            <a:alphaModFix/>
          </a:blip>
          <a:stretch>
            <a:fillRect/>
          </a:stretch>
        </p:blipFill>
        <p:spPr>
          <a:xfrm>
            <a:off x="311700" y="1289562"/>
            <a:ext cx="6210300" cy="3362325"/>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1275</Words>
  <Application>Microsoft Macintosh PowerPoint</Application>
  <PresentationFormat>On-screen Show (16:9)</PresentationFormat>
  <Paragraphs>158</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PT Sans Narrow</vt:lpstr>
      <vt:lpstr>Open Sans</vt:lpstr>
      <vt:lpstr>tropic</vt:lpstr>
      <vt:lpstr>The Impact of the Common Core Standards on Mathematics in Community Colleges</vt:lpstr>
      <vt:lpstr>Discuss with a partner to make sense of this...</vt:lpstr>
      <vt:lpstr>Common Core State Standards for Mathematics (CCSS-M)</vt:lpstr>
      <vt:lpstr>CCSS-M Themes</vt:lpstr>
      <vt:lpstr>Focus and Coherence in Algebra</vt:lpstr>
      <vt:lpstr>Rigor</vt:lpstr>
      <vt:lpstr>Standards for Mathematical Practice</vt:lpstr>
      <vt:lpstr>High School Content Shifts</vt:lpstr>
      <vt:lpstr>CST Test Item</vt:lpstr>
      <vt:lpstr>Smarter Balanced (SBAC) Test Item</vt:lpstr>
      <vt:lpstr>Rich Math Tasks</vt:lpstr>
      <vt:lpstr>Classifying Solutions to Systems of Equations</vt:lpstr>
      <vt:lpstr>Card Set A: Equations, Tables, Graphs</vt:lpstr>
      <vt:lpstr>Card Set B: Arrows</vt:lpstr>
      <vt:lpstr>How does this activity help develop math practices?</vt:lpstr>
      <vt:lpstr>SFUSD Math Principles</vt:lpstr>
      <vt:lpstr>Making sense of Solutions to a System of Equations</vt:lpstr>
      <vt:lpstr>SFUSD Class of 2014</vt:lpstr>
      <vt:lpstr>SFUSD Class of 2015</vt:lpstr>
      <vt:lpstr>Tracking</vt:lpstr>
      <vt:lpstr>SFUSD Secondary Course Sequence</vt:lpstr>
      <vt:lpstr>Algebra in 8th and 9th Grade</vt:lpstr>
      <vt:lpstr>Core Curriculum</vt:lpstr>
      <vt:lpstr>Teaching Strategies to Encourage Discourse</vt:lpstr>
      <vt:lpstr>Professional Development for Teachers</vt:lpstr>
      <vt:lpstr>Complex Instruction</vt:lpstr>
      <vt:lpstr>Changing Belief Systems of Who Can Succeed in Math</vt:lpstr>
      <vt:lpstr>Growth Mindset</vt:lpstr>
      <vt:lpstr>Questions and Comments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the Common Core Standards on Mathematics in Community Colleges</dc:title>
  <cp:lastModifiedBy>Andres Marti</cp:lastModifiedBy>
  <cp:revision>2</cp:revision>
  <dcterms:modified xsi:type="dcterms:W3CDTF">2016-12-12T23:05:10Z</dcterms:modified>
</cp:coreProperties>
</file>