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handoutMasterIdLst>
    <p:handoutMasterId r:id="rId46"/>
  </p:handoutMasterIdLst>
  <p:sldIdLst>
    <p:sldId id="256" r:id="rId2"/>
    <p:sldId id="257" r:id="rId3"/>
    <p:sldId id="262" r:id="rId4"/>
    <p:sldId id="258" r:id="rId5"/>
    <p:sldId id="271" r:id="rId6"/>
    <p:sldId id="338" r:id="rId7"/>
    <p:sldId id="339" r:id="rId8"/>
    <p:sldId id="304" r:id="rId9"/>
    <p:sldId id="305" r:id="rId10"/>
    <p:sldId id="306" r:id="rId11"/>
    <p:sldId id="307" r:id="rId12"/>
    <p:sldId id="308" r:id="rId13"/>
    <p:sldId id="331" r:id="rId14"/>
    <p:sldId id="310" r:id="rId15"/>
    <p:sldId id="311" r:id="rId16"/>
    <p:sldId id="333" r:id="rId17"/>
    <p:sldId id="332" r:id="rId18"/>
    <p:sldId id="312" r:id="rId19"/>
    <p:sldId id="313" r:id="rId20"/>
    <p:sldId id="335" r:id="rId21"/>
    <p:sldId id="314" r:id="rId22"/>
    <p:sldId id="315" r:id="rId23"/>
    <p:sldId id="316" r:id="rId24"/>
    <p:sldId id="318" r:id="rId25"/>
    <p:sldId id="317" r:id="rId26"/>
    <p:sldId id="336" r:id="rId27"/>
    <p:sldId id="319" r:id="rId28"/>
    <p:sldId id="320" r:id="rId29"/>
    <p:sldId id="334" r:id="rId30"/>
    <p:sldId id="322" r:id="rId31"/>
    <p:sldId id="340" r:id="rId32"/>
    <p:sldId id="323" r:id="rId33"/>
    <p:sldId id="324" r:id="rId34"/>
    <p:sldId id="326" r:id="rId35"/>
    <p:sldId id="327" r:id="rId36"/>
    <p:sldId id="328" r:id="rId37"/>
    <p:sldId id="329" r:id="rId38"/>
    <p:sldId id="330" r:id="rId39"/>
    <p:sldId id="273" r:id="rId40"/>
    <p:sldId id="297" r:id="rId41"/>
    <p:sldId id="298" r:id="rId42"/>
    <p:sldId id="299" r:id="rId43"/>
    <p:sldId id="30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8" autoAdjust="0"/>
  </p:normalViewPr>
  <p:slideViewPr>
    <p:cSldViewPr snapToGrid="0" snapToObjects="1">
      <p:cViewPr>
        <p:scale>
          <a:sx n="81" d="100"/>
          <a:sy n="81" d="100"/>
        </p:scale>
        <p:origin x="-159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6FD1C3-A477-DE45-ABA9-CC6D7025B650}" type="datetime1">
              <a:rPr lang="en-US" smtClean="0"/>
              <a:t>12/5/14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MAA-PREP: June 26, 2014</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7E550D-FCBD-2F44-BE99-68950A148005}" type="slidenum">
              <a:rPr lang="en-US" smtClean="0"/>
              <a:t>‹#›</a:t>
            </a:fld>
            <a:endParaRPr lang="en-US"/>
          </a:p>
        </p:txBody>
      </p:sp>
    </p:spTree>
    <p:extLst>
      <p:ext uri="{BB962C8B-B14F-4D97-AF65-F5344CB8AC3E}">
        <p14:creationId xmlns:p14="http://schemas.microsoft.com/office/powerpoint/2010/main" val="11676508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5F889-01FA-CF42-8DB7-46E0EDA8C99B}" type="datetime1">
              <a:rPr lang="en-US" smtClean="0"/>
              <a:t>12/5/14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MAA-PREP: June 26, 2014</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79440-F965-674C-9C24-FB2EAE05B489}" type="slidenum">
              <a:rPr lang="en-US" smtClean="0"/>
              <a:t>‹#›</a:t>
            </a:fld>
            <a:endParaRPr lang="en-US"/>
          </a:p>
        </p:txBody>
      </p:sp>
    </p:spTree>
    <p:extLst>
      <p:ext uri="{BB962C8B-B14F-4D97-AF65-F5344CB8AC3E}">
        <p14:creationId xmlns:p14="http://schemas.microsoft.com/office/powerpoint/2010/main" val="413716312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79440-F965-674C-9C24-FB2EAE05B489}" type="slidenum">
              <a:rPr lang="en-US" smtClean="0"/>
              <a:t>1</a:t>
            </a:fld>
            <a:endParaRPr lang="en-US"/>
          </a:p>
        </p:txBody>
      </p:sp>
      <p:sp>
        <p:nvSpPr>
          <p:cNvPr id="5" name="Footer Placeholder 4"/>
          <p:cNvSpPr>
            <a:spLocks noGrp="1"/>
          </p:cNvSpPr>
          <p:nvPr>
            <p:ph type="ftr" sz="quarter" idx="11"/>
          </p:nvPr>
        </p:nvSpPr>
        <p:spPr/>
        <p:txBody>
          <a:bodyPr/>
          <a:lstStyle/>
          <a:p>
            <a:r>
              <a:rPr lang="fr-FR" smtClean="0"/>
              <a:t>MAA-PREP: June 26, 2014</a:t>
            </a:r>
            <a:endParaRPr lang="en-US"/>
          </a:p>
        </p:txBody>
      </p:sp>
    </p:spTree>
    <p:extLst>
      <p:ext uri="{BB962C8B-B14F-4D97-AF65-F5344CB8AC3E}">
        <p14:creationId xmlns:p14="http://schemas.microsoft.com/office/powerpoint/2010/main" val="344821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endParaRPr lang="en-US"/>
          </a:p>
        </p:txBody>
      </p:sp>
      <p:sp>
        <p:nvSpPr>
          <p:cNvPr id="6" name="Footer Placeholder 5"/>
          <p:cNvSpPr>
            <a:spLocks noGrp="1"/>
          </p:cNvSpPr>
          <p:nvPr>
            <p:ph type="ftr" sz="quarter" idx="11"/>
          </p:nvPr>
        </p:nvSpPr>
        <p:spPr/>
        <p:txBody>
          <a:bodyPr/>
          <a:lstStyle/>
          <a:p>
            <a:r>
              <a:rPr lang="en-US" smtClean="0"/>
              <a:t>CMC3 Fall Conference: December 6, 2014</a:t>
            </a:r>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CMC3 Fall Conference: December 6, 2014</a:t>
            </a:r>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a:xfrm>
            <a:off x="6580094" y="188259"/>
            <a:ext cx="2133600" cy="365125"/>
          </a:xfrm>
        </p:spPr>
        <p:txBody>
          <a:bodyPr/>
          <a:lstStyle/>
          <a:p>
            <a:endParaRPr lang="en-US"/>
          </a:p>
        </p:txBody>
      </p:sp>
      <p:sp>
        <p:nvSpPr>
          <p:cNvPr id="6" name="Footer Placeholder 5"/>
          <p:cNvSpPr>
            <a:spLocks noGrp="1"/>
          </p:cNvSpPr>
          <p:nvPr>
            <p:ph type="ftr" sz="quarter" idx="11"/>
          </p:nvPr>
        </p:nvSpPr>
        <p:spPr/>
        <p:txBody>
          <a:bodyPr/>
          <a:lstStyle/>
          <a:p>
            <a:r>
              <a:rPr lang="en-US" smtClean="0"/>
              <a:t>CMC3 Fall Conference: December 6, 2014</a:t>
            </a:r>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a:xfrm>
            <a:off x="6580094" y="188259"/>
            <a:ext cx="2133600" cy="365125"/>
          </a:xfrm>
        </p:spPr>
        <p:txBody>
          <a:bodyPr/>
          <a:lstStyle/>
          <a:p>
            <a:endParaRPr lang="en-US"/>
          </a:p>
        </p:txBody>
      </p:sp>
      <p:sp>
        <p:nvSpPr>
          <p:cNvPr id="8" name="Footer Placeholder 7"/>
          <p:cNvSpPr>
            <a:spLocks noGrp="1"/>
          </p:cNvSpPr>
          <p:nvPr>
            <p:ph type="ftr" sz="quarter" idx="11"/>
          </p:nvPr>
        </p:nvSpPr>
        <p:spPr>
          <a:xfrm>
            <a:off x="1120588" y="188259"/>
            <a:ext cx="2895600" cy="365125"/>
          </a:xfrm>
        </p:spPr>
        <p:txBody>
          <a:bodyPr/>
          <a:lstStyle/>
          <a:p>
            <a:r>
              <a:rPr lang="en-US" smtClean="0"/>
              <a:t>CMC3 Fall Conference: December 6, 2014</a:t>
            </a:r>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CMC3 Fall Conference: December 6, 2014</a:t>
            </a:r>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CMC3 Fall Conference: December 6, 2014</a:t>
            </a:r>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endParaRPr lang="en-US"/>
          </a:p>
        </p:txBody>
      </p:sp>
      <p:sp>
        <p:nvSpPr>
          <p:cNvPr id="6" name="Footer Placeholder 5"/>
          <p:cNvSpPr>
            <a:spLocks noGrp="1"/>
          </p:cNvSpPr>
          <p:nvPr>
            <p:ph type="ftr" sz="quarter" idx="11"/>
          </p:nvPr>
        </p:nvSpPr>
        <p:spPr/>
        <p:txBody>
          <a:bodyPr/>
          <a:lstStyle/>
          <a:p>
            <a:r>
              <a:rPr lang="en-US" smtClean="0"/>
              <a:t>CMC3 Fall Conference: December 6, 2014</a:t>
            </a:r>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endParaRPr lang="en-US"/>
          </a:p>
        </p:txBody>
      </p:sp>
      <p:sp>
        <p:nvSpPr>
          <p:cNvPr id="5" name="Footer Placeholder 4"/>
          <p:cNvSpPr>
            <a:spLocks noGrp="1"/>
          </p:cNvSpPr>
          <p:nvPr>
            <p:ph type="ftr" sz="quarter" idx="3"/>
          </p:nvPr>
        </p:nvSpPr>
        <p:spPr>
          <a:xfrm>
            <a:off x="175554" y="6416048"/>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t>CMC3 Fall Conference: December 6, 2014</a:t>
            </a:r>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rossmanchance.com/ISIapplets.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ssmanchance.com/ISIapplets.html" TargetMode="Externa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th.hope.edu/isi/" TargetMode="External"/><Relationship Id="rId3" Type="http://schemas.openxmlformats.org/officeDocument/2006/relationships/hyperlink" Target="mailto:soroy@calpoly.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rossmanchance.com/ISIapplets.html" TargetMode="External"/><Relationship Id="rId4" Type="http://schemas.openxmlformats.org/officeDocument/2006/relationships/hyperlink" Target="mailto:soroy@calpoly.edu" TargetMode="External"/><Relationship Id="rId1" Type="http://schemas.openxmlformats.org/officeDocument/2006/relationships/slideLayout" Target="../slideLayouts/slideLayout2.xml"/><Relationship Id="rId2" Type="http://schemas.openxmlformats.org/officeDocument/2006/relationships/hyperlink" Target="http://www.math.hope.edu/isi/"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67072"/>
            <a:ext cx="8915400" cy="1468071"/>
          </a:xfrm>
        </p:spPr>
        <p:txBody>
          <a:bodyPr>
            <a:normAutofit/>
          </a:bodyPr>
          <a:lstStyle/>
          <a:p>
            <a:r>
              <a:rPr lang="en-US" sz="2800" b="1" dirty="0" smtClean="0"/>
              <a:t>Using </a:t>
            </a:r>
            <a:r>
              <a:rPr lang="en-US" sz="2800" b="1" dirty="0"/>
              <a:t>S</a:t>
            </a:r>
            <a:r>
              <a:rPr lang="en-US" sz="2800" b="1" dirty="0" smtClean="0"/>
              <a:t>imulation/Randomization-based Methods to Introduce Statistical Inference on Day 1</a:t>
            </a:r>
            <a:endParaRPr lang="en-US" sz="2800" b="1" dirty="0"/>
          </a:p>
        </p:txBody>
      </p:sp>
      <p:sp>
        <p:nvSpPr>
          <p:cNvPr id="3" name="Subtitle 2"/>
          <p:cNvSpPr>
            <a:spLocks noGrp="1"/>
          </p:cNvSpPr>
          <p:nvPr>
            <p:ph type="subTitle" idx="1"/>
          </p:nvPr>
        </p:nvSpPr>
        <p:spPr/>
        <p:txBody>
          <a:bodyPr>
            <a:normAutofit/>
          </a:bodyPr>
          <a:lstStyle/>
          <a:p>
            <a:r>
              <a:rPr lang="en-US" sz="2400" dirty="0" smtClean="0"/>
              <a:t>Soma Roy</a:t>
            </a:r>
          </a:p>
          <a:p>
            <a:r>
              <a:rPr lang="en-US" sz="2400" dirty="0" smtClean="0"/>
              <a:t>Department of Statistics, Cal Poly, San Luis Obispo</a:t>
            </a:r>
          </a:p>
          <a:p>
            <a:endParaRPr lang="en-US" sz="2400" dirty="0" smtClean="0"/>
          </a:p>
          <a:p>
            <a:endParaRPr lang="en-US" sz="2400" dirty="0"/>
          </a:p>
          <a:p>
            <a:r>
              <a:rPr lang="en-US" sz="2400" dirty="0" smtClean="0"/>
              <a:t>CMC</a:t>
            </a:r>
            <a:r>
              <a:rPr lang="en-US" sz="2400" baseline="30000" dirty="0"/>
              <a:t>3</a:t>
            </a:r>
            <a:r>
              <a:rPr lang="en-US" sz="2400" dirty="0" smtClean="0"/>
              <a:t> Fall Conference</a:t>
            </a:r>
            <a:r>
              <a:rPr lang="en-US" sz="2400" smtClean="0"/>
              <a:t>, Monterey, </a:t>
            </a:r>
            <a:r>
              <a:rPr lang="en-US" sz="2400" dirty="0" smtClean="0"/>
              <a:t>California</a:t>
            </a:r>
          </a:p>
          <a:p>
            <a:r>
              <a:rPr lang="en-US" sz="2400" dirty="0" smtClean="0"/>
              <a:t>December 6, 2014</a:t>
            </a:r>
            <a:endParaRPr lang="en-US" sz="2400" dirty="0"/>
          </a:p>
        </p:txBody>
      </p:sp>
    </p:spTree>
    <p:extLst>
      <p:ext uri="{BB962C8B-B14F-4D97-AF65-F5344CB8AC3E}">
        <p14:creationId xmlns:p14="http://schemas.microsoft.com/office/powerpoint/2010/main" val="2681771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1: </a:t>
            </a:r>
            <a:r>
              <a:rPr lang="en-US" dirty="0" smtClean="0"/>
              <a:t>Intro to chance models (contd.)</a:t>
            </a:r>
            <a:endParaRPr lang="en-US" dirty="0"/>
          </a:p>
        </p:txBody>
      </p:sp>
      <p:sp>
        <p:nvSpPr>
          <p:cNvPr id="3" name="Content Placeholder 2"/>
          <p:cNvSpPr>
            <a:spLocks noGrp="1"/>
          </p:cNvSpPr>
          <p:nvPr>
            <p:ph idx="1"/>
          </p:nvPr>
        </p:nvSpPr>
        <p:spPr>
          <a:xfrm>
            <a:off x="247413" y="1303153"/>
            <a:ext cx="8666399" cy="4750700"/>
          </a:xfrm>
        </p:spPr>
        <p:txBody>
          <a:bodyPr>
            <a:noAutofit/>
          </a:bodyPr>
          <a:lstStyle/>
          <a:p>
            <a:r>
              <a:rPr lang="en-US" sz="2400" dirty="0" smtClean="0">
                <a:cs typeface="Century Gothic"/>
              </a:rPr>
              <a:t>Generally, students can come up with the two possible explanations</a:t>
            </a:r>
          </a:p>
          <a:p>
            <a:pPr marL="806450" lvl="1" indent="-457200">
              <a:buFont typeface="+mj-lt"/>
              <a:buAutoNum type="arabicPeriod"/>
            </a:pPr>
            <a:r>
              <a:rPr lang="en-US" sz="2400" dirty="0" smtClean="0">
                <a:cs typeface="Century Gothic"/>
              </a:rPr>
              <a:t>Sarah guesses in such situations, and got 7 correct just by chance</a:t>
            </a:r>
          </a:p>
          <a:p>
            <a:pPr marL="806450" lvl="1" indent="-457200">
              <a:buFont typeface="+mj-lt"/>
              <a:buAutoNum type="arabicPeriod"/>
            </a:pPr>
            <a:r>
              <a:rPr lang="en-US" sz="2400" dirty="0" smtClean="0">
                <a:cs typeface="Century Gothic"/>
              </a:rPr>
              <a:t>Sarah tends to do better than guess in such situations</a:t>
            </a:r>
          </a:p>
          <a:p>
            <a:r>
              <a:rPr lang="en-US" sz="2400" dirty="0" smtClean="0">
                <a:cs typeface="Century Gothic"/>
              </a:rPr>
              <a:t>Question: Given her performance, which explanation do you find more </a:t>
            </a:r>
            <a:r>
              <a:rPr lang="en-US" sz="2400" i="1" dirty="0" smtClean="0">
                <a:cs typeface="Century Gothic"/>
              </a:rPr>
              <a:t>plausible?</a:t>
            </a:r>
          </a:p>
          <a:p>
            <a:pPr lvl="1"/>
            <a:r>
              <a:rPr lang="en-US" sz="2400" dirty="0" smtClean="0">
                <a:cs typeface="Century Gothic"/>
              </a:rPr>
              <a:t>Typically</a:t>
            </a:r>
            <a:r>
              <a:rPr lang="en-US" sz="2400" i="1" dirty="0" smtClean="0">
                <a:cs typeface="Century Gothic"/>
              </a:rPr>
              <a:t>, </a:t>
            </a:r>
            <a:r>
              <a:rPr lang="en-US" sz="2400" dirty="0" smtClean="0">
                <a:cs typeface="Century Gothic"/>
              </a:rPr>
              <a:t>students pick explanation #2 as the more plausible explanation for her performance. </a:t>
            </a:r>
          </a:p>
          <a:p>
            <a:r>
              <a:rPr lang="en-US" sz="2400" dirty="0" smtClean="0">
                <a:cs typeface="Century Gothic"/>
              </a:rPr>
              <a:t>Question: How do you rule out explanation #1? </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10</a:t>
            </a:fld>
            <a:endParaRPr lang="en-US"/>
          </a:p>
        </p:txBody>
      </p:sp>
    </p:spTree>
    <p:extLst>
      <p:ext uri="{BB962C8B-B14F-4D97-AF65-F5344CB8AC3E}">
        <p14:creationId xmlns:p14="http://schemas.microsoft.com/office/powerpoint/2010/main" val="2040213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a:t>E</a:t>
            </a:r>
            <a:r>
              <a:rPr lang="en-US" b="1" dirty="0" smtClean="0"/>
              <a:t>xample 1: </a:t>
            </a:r>
            <a:r>
              <a:rPr lang="en-US" dirty="0" smtClean="0"/>
              <a:t>Intro to chance models (contd.)</a:t>
            </a:r>
            <a:endParaRPr lang="en-US" dirty="0"/>
          </a:p>
        </p:txBody>
      </p:sp>
      <p:sp>
        <p:nvSpPr>
          <p:cNvPr id="3" name="Content Placeholder 2"/>
          <p:cNvSpPr>
            <a:spLocks noGrp="1"/>
          </p:cNvSpPr>
          <p:nvPr>
            <p:ph idx="1"/>
          </p:nvPr>
        </p:nvSpPr>
        <p:spPr>
          <a:xfrm>
            <a:off x="247413" y="1303153"/>
            <a:ext cx="8666399" cy="4750700"/>
          </a:xfrm>
        </p:spPr>
        <p:txBody>
          <a:bodyPr>
            <a:noAutofit/>
          </a:bodyPr>
          <a:lstStyle/>
          <a:p>
            <a:r>
              <a:rPr lang="en-US" sz="2200" dirty="0" smtClean="0">
                <a:cs typeface="Century Gothic"/>
              </a:rPr>
              <a:t>Simulate what Sarah’s results could-have-been had she been just guessing</a:t>
            </a:r>
          </a:p>
          <a:p>
            <a:pPr lvl="1"/>
            <a:r>
              <a:rPr lang="en-US" sz="2200" dirty="0" smtClean="0">
                <a:cs typeface="Century Gothic"/>
              </a:rPr>
              <a:t>Coin tossing seems like a reasonable mechanism to model “just guessing” each time</a:t>
            </a:r>
          </a:p>
          <a:p>
            <a:pPr lvl="2"/>
            <a:r>
              <a:rPr lang="en-US" sz="2200" dirty="0">
                <a:cs typeface="Century Gothic"/>
              </a:rPr>
              <a:t>H</a:t>
            </a:r>
            <a:r>
              <a:rPr lang="en-US" sz="2200" dirty="0" smtClean="0">
                <a:cs typeface="Century Gothic"/>
              </a:rPr>
              <a:t>ow many tosses? </a:t>
            </a:r>
          </a:p>
          <a:p>
            <a:pPr marL="685800" lvl="2" indent="0">
              <a:buNone/>
            </a:pPr>
            <a:endParaRPr lang="en-US" sz="2200" dirty="0">
              <a:cs typeface="Century Gothic"/>
            </a:endParaRPr>
          </a:p>
          <a:p>
            <a:pPr lvl="2"/>
            <a:r>
              <a:rPr lang="en-US" sz="2200" dirty="0" smtClean="0">
                <a:cs typeface="Century Gothic"/>
              </a:rPr>
              <a:t>What to record after 8 tosses? </a:t>
            </a:r>
          </a:p>
          <a:p>
            <a:pPr lvl="3"/>
            <a:r>
              <a:rPr lang="en-US" sz="2200" dirty="0" smtClean="0">
                <a:cs typeface="Century Gothic"/>
              </a:rPr>
              <a:t>“Number of heads”</a:t>
            </a:r>
            <a:r>
              <a:rPr lang="en-US" sz="2200" dirty="0">
                <a:sym typeface="Symbol"/>
              </a:rPr>
              <a:t> </a:t>
            </a:r>
            <a:r>
              <a:rPr lang="en-US" sz="2200" dirty="0" smtClean="0">
                <a:sym typeface="Symbol"/>
              </a:rPr>
              <a:t></a:t>
            </a:r>
            <a:r>
              <a:rPr lang="en-US" sz="2200" dirty="0">
                <a:sym typeface="Symbol"/>
              </a:rPr>
              <a:t> </a:t>
            </a:r>
            <a:r>
              <a:rPr lang="en-US" sz="2200" dirty="0" smtClean="0">
                <a:sym typeface="Symbol"/>
              </a:rPr>
              <a:t>“Number of correct answers just by chance”</a:t>
            </a:r>
            <a:endParaRPr lang="en-US" sz="2200" dirty="0" smtClean="0">
              <a:cs typeface="Century Gothic"/>
            </a:endParaRPr>
          </a:p>
          <a:p>
            <a:pPr lvl="2"/>
            <a:r>
              <a:rPr lang="en-US" sz="2200" dirty="0" smtClean="0">
                <a:cs typeface="Century Gothic"/>
              </a:rPr>
              <a:t>How </a:t>
            </a:r>
            <a:r>
              <a:rPr lang="en-US" sz="2200" dirty="0">
                <a:cs typeface="Century Gothic"/>
              </a:rPr>
              <a:t>many repetitions? </a:t>
            </a:r>
            <a:endParaRPr lang="en-US" sz="2200" dirty="0" smtClean="0">
              <a:cs typeface="Century Gothic"/>
            </a:endParaRPr>
          </a:p>
          <a:p>
            <a:r>
              <a:rPr lang="en-US" sz="2200" dirty="0" smtClean="0">
                <a:cs typeface="Century Gothic"/>
              </a:rPr>
              <a:t>Thus, we establish the need to mimic the actual study, but now assuming Sarah is just guessing, to generate the long-run pattern of “just guessing” results</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11</a:t>
            </a:fld>
            <a:endParaRPr lang="en-US"/>
          </a:p>
        </p:txBody>
      </p:sp>
      <p:pic>
        <p:nvPicPr>
          <p:cNvPr id="6" name="Picture 5"/>
          <p:cNvPicPr/>
          <p:nvPr/>
        </p:nvPicPr>
        <p:blipFill rotWithShape="1">
          <a:blip r:embed="rId2" cstate="email">
            <a:extLst>
              <a:ext uri="{28A0092B-C50C-407E-A947-70E740481C1C}">
                <a14:useLocalDpi xmlns:a14="http://schemas.microsoft.com/office/drawing/2010/main" val="0"/>
              </a:ext>
            </a:extLst>
          </a:blip>
          <a:srcRect l="24332" t="26296" r="47368" b="64517"/>
          <a:stretch/>
        </p:blipFill>
        <p:spPr bwMode="auto">
          <a:xfrm>
            <a:off x="4218371" y="2927595"/>
            <a:ext cx="4197851" cy="7759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966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1: </a:t>
            </a:r>
            <a:r>
              <a:rPr lang="en-US" dirty="0" smtClean="0"/>
              <a:t>Intro to chance models (contd.)</a:t>
            </a:r>
            <a:endParaRPr lang="en-US" dirty="0"/>
          </a:p>
        </p:txBody>
      </p:sp>
      <p:sp>
        <p:nvSpPr>
          <p:cNvPr id="3" name="Content Placeholder 2"/>
          <p:cNvSpPr>
            <a:spLocks noGrp="1"/>
          </p:cNvSpPr>
          <p:nvPr>
            <p:ph idx="1"/>
          </p:nvPr>
        </p:nvSpPr>
        <p:spPr>
          <a:xfrm>
            <a:off x="247413" y="1217348"/>
            <a:ext cx="8666399" cy="4750700"/>
          </a:xfrm>
        </p:spPr>
        <p:txBody>
          <a:bodyPr>
            <a:noAutofit/>
          </a:bodyPr>
          <a:lstStyle/>
          <a:p>
            <a:r>
              <a:rPr lang="en-US" sz="2400" dirty="0" smtClean="0">
                <a:cs typeface="Century Gothic"/>
              </a:rPr>
              <a:t>Here are the results of </a:t>
            </a:r>
            <a:r>
              <a:rPr lang="en-US" sz="2400" dirty="0">
                <a:cs typeface="Century Gothic"/>
              </a:rPr>
              <a:t>3</a:t>
            </a:r>
            <a:r>
              <a:rPr lang="en-US" sz="2400" dirty="0" smtClean="0">
                <a:cs typeface="Century Gothic"/>
              </a:rPr>
              <a:t>5 repetitions ( for a class size of 35)</a:t>
            </a:r>
          </a:p>
          <a:p>
            <a:endParaRPr lang="en-US" sz="2400" dirty="0">
              <a:cs typeface="Century Gothic"/>
            </a:endParaRPr>
          </a:p>
          <a:p>
            <a:endParaRPr lang="en-US" sz="2400" dirty="0" smtClean="0">
              <a:cs typeface="Century Gothic"/>
            </a:endParaRPr>
          </a:p>
          <a:p>
            <a:pPr marL="0" indent="0">
              <a:buNone/>
            </a:pPr>
            <a:endParaRPr lang="en-US" sz="2400" dirty="0" smtClean="0">
              <a:cs typeface="Century Gothic"/>
            </a:endParaRPr>
          </a:p>
          <a:p>
            <a:r>
              <a:rPr lang="en-US" sz="2400" dirty="0" smtClean="0">
                <a:cs typeface="Century Gothic"/>
              </a:rPr>
              <a:t>Aspects of the distribution to discuss: center and variability; typical and atypical values</a:t>
            </a:r>
          </a:p>
          <a:p>
            <a:r>
              <a:rPr lang="en-US" sz="2400" dirty="0">
                <a:cs typeface="Century Gothic"/>
              </a:rPr>
              <a:t>Question: What next? How can we use the above </a:t>
            </a:r>
            <a:r>
              <a:rPr lang="en-US" sz="2400" dirty="0" err="1">
                <a:cs typeface="Century Gothic"/>
              </a:rPr>
              <a:t>dotplot</a:t>
            </a:r>
            <a:r>
              <a:rPr lang="en-US" sz="2400" dirty="0">
                <a:cs typeface="Century Gothic"/>
              </a:rPr>
              <a:t> to decide whether Sarah’s  performance is surprising (i.e. unlikely)</a:t>
            </a:r>
            <a:r>
              <a:rPr lang="en-US" sz="2400" dirty="0">
                <a:solidFill>
                  <a:srgbClr val="FF0000"/>
                </a:solidFill>
                <a:cs typeface="Century Gothic"/>
              </a:rPr>
              <a:t> </a:t>
            </a:r>
            <a:r>
              <a:rPr lang="en-US" sz="2400" dirty="0">
                <a:cs typeface="Century Gothic"/>
              </a:rPr>
              <a:t>to have happened by chance alone? </a:t>
            </a:r>
          </a:p>
          <a:p>
            <a:endParaRPr lang="en-US" sz="2400" dirty="0" smtClean="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12</a:t>
            </a:fld>
            <a:endParaRPr lang="en-US"/>
          </a:p>
        </p:txBody>
      </p:sp>
      <p:pic>
        <p:nvPicPr>
          <p:cNvPr id="7" name="Picture 6"/>
          <p:cNvPicPr/>
          <p:nvPr/>
        </p:nvPicPr>
        <p:blipFill rotWithShape="1">
          <a:blip r:embed="rId2" cstate="email">
            <a:extLst>
              <a:ext uri="{28A0092B-C50C-407E-A947-70E740481C1C}">
                <a14:useLocalDpi xmlns:a14="http://schemas.microsoft.com/office/drawing/2010/main" val="0"/>
              </a:ext>
            </a:extLst>
          </a:blip>
          <a:srcRect l="29814" t="58753" r="46758" b="18149"/>
          <a:stretch/>
        </p:blipFill>
        <p:spPr bwMode="auto">
          <a:xfrm>
            <a:off x="2457643" y="1700889"/>
            <a:ext cx="3876148" cy="23258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2328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The </a:t>
            </a:r>
            <a:r>
              <a:rPr lang="en-US" b="1" i="1" dirty="0" smtClean="0"/>
              <a:t>One Proportion applet</a:t>
            </a:r>
            <a:endParaRPr lang="en-US" dirty="0"/>
          </a:p>
        </p:txBody>
      </p:sp>
      <p:sp>
        <p:nvSpPr>
          <p:cNvPr id="3" name="Content Placeholder 2"/>
          <p:cNvSpPr>
            <a:spLocks noGrp="1"/>
          </p:cNvSpPr>
          <p:nvPr>
            <p:ph idx="1"/>
          </p:nvPr>
        </p:nvSpPr>
        <p:spPr>
          <a:xfrm>
            <a:off x="175555" y="1303153"/>
            <a:ext cx="3189272" cy="4750700"/>
          </a:xfrm>
        </p:spPr>
        <p:txBody>
          <a:bodyPr>
            <a:noAutofit/>
          </a:bodyPr>
          <a:lstStyle/>
          <a:p>
            <a:r>
              <a:rPr lang="en-US" sz="2400" dirty="0" smtClean="0">
                <a:cs typeface="Century Gothic"/>
              </a:rPr>
              <a:t>Move to the </a:t>
            </a:r>
            <a:r>
              <a:rPr lang="en-US" sz="2400" dirty="0" smtClean="0">
                <a:cs typeface="Century Gothic"/>
                <a:hlinkClick r:id="rId2"/>
              </a:rPr>
              <a:t>applet</a:t>
            </a:r>
            <a:r>
              <a:rPr lang="en-US" sz="2400" dirty="0" smtClean="0">
                <a:cs typeface="Century Gothic"/>
              </a:rPr>
              <a:t> to increase the number of repetitions</a:t>
            </a:r>
          </a:p>
          <a:p>
            <a:r>
              <a:rPr lang="en-US" sz="2400" dirty="0" smtClean="0">
                <a:cs typeface="Century Gothic"/>
              </a:rPr>
              <a:t>Question: Does the long-run </a:t>
            </a:r>
            <a:r>
              <a:rPr lang="en-US" sz="2400" i="1" dirty="0" smtClean="0">
                <a:cs typeface="Century Gothic"/>
              </a:rPr>
              <a:t>guessing </a:t>
            </a:r>
            <a:r>
              <a:rPr lang="en-US" sz="2400" dirty="0" smtClean="0">
                <a:cs typeface="Century Gothic"/>
              </a:rPr>
              <a:t>pattern convince you that Sarah does better than guess in such situations? Explain.</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13</a:t>
            </a:fld>
            <a:endParaRPr lang="en-US"/>
          </a:p>
        </p:txBody>
      </p:sp>
      <p:pic>
        <p:nvPicPr>
          <p:cNvPr id="4" name="Picture 3"/>
          <p:cNvPicPr>
            <a:picLocks noChangeAspect="1"/>
          </p:cNvPicPr>
          <p:nvPr/>
        </p:nvPicPr>
        <p:blipFill>
          <a:blip r:embed="rId3"/>
          <a:stretch>
            <a:fillRect/>
          </a:stretch>
        </p:blipFill>
        <p:spPr>
          <a:xfrm>
            <a:off x="5056551" y="1425448"/>
            <a:ext cx="3392248" cy="1166565"/>
          </a:xfrm>
          <a:prstGeom prst="rect">
            <a:avLst/>
          </a:prstGeom>
        </p:spPr>
      </p:pic>
      <p:pic>
        <p:nvPicPr>
          <p:cNvPr id="6" name="Picture 5"/>
          <p:cNvPicPr>
            <a:picLocks noChangeAspect="1"/>
          </p:cNvPicPr>
          <p:nvPr/>
        </p:nvPicPr>
        <p:blipFill>
          <a:blip r:embed="rId4"/>
          <a:stretch>
            <a:fillRect/>
          </a:stretch>
        </p:blipFill>
        <p:spPr>
          <a:xfrm>
            <a:off x="4290365" y="2717772"/>
            <a:ext cx="4623448" cy="3336081"/>
          </a:xfrm>
          <a:prstGeom prst="rect">
            <a:avLst/>
          </a:prstGeom>
        </p:spPr>
      </p:pic>
    </p:spTree>
    <p:extLst>
      <p:ext uri="{BB962C8B-B14F-4D97-AF65-F5344CB8AC3E}">
        <p14:creationId xmlns:p14="http://schemas.microsoft.com/office/powerpoint/2010/main" val="1110113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a:t>E</a:t>
            </a:r>
            <a:r>
              <a:rPr lang="en-US" b="1" dirty="0" smtClean="0"/>
              <a:t>xample </a:t>
            </a:r>
            <a:r>
              <a:rPr lang="en-US" b="1" dirty="0"/>
              <a:t>1: </a:t>
            </a:r>
            <a:r>
              <a:rPr lang="en-US" dirty="0" smtClean="0"/>
              <a:t>Intro </a:t>
            </a:r>
            <a:r>
              <a:rPr lang="en-US" dirty="0"/>
              <a:t>to chance models (contd.)</a:t>
            </a:r>
          </a:p>
        </p:txBody>
      </p:sp>
      <p:sp>
        <p:nvSpPr>
          <p:cNvPr id="3" name="Content Placeholder 2"/>
          <p:cNvSpPr>
            <a:spLocks noGrp="1"/>
          </p:cNvSpPr>
          <p:nvPr>
            <p:ph idx="1"/>
          </p:nvPr>
        </p:nvSpPr>
        <p:spPr>
          <a:xfrm>
            <a:off x="247414" y="1303153"/>
            <a:ext cx="8542480" cy="4750700"/>
          </a:xfrm>
        </p:spPr>
        <p:txBody>
          <a:bodyPr>
            <a:noAutofit/>
          </a:bodyPr>
          <a:lstStyle/>
          <a:p>
            <a:r>
              <a:rPr lang="en-US" sz="2400" dirty="0" smtClean="0">
                <a:cs typeface="Century Gothic"/>
              </a:rPr>
              <a:t>For this first example/exploration, I am deliberate about</a:t>
            </a:r>
          </a:p>
          <a:p>
            <a:pPr lvl="1"/>
            <a:r>
              <a:rPr lang="en-US" sz="2400" dirty="0" smtClean="0">
                <a:cs typeface="Century Gothic"/>
              </a:rPr>
              <a:t>Appealing to the student’s intuition to answer the question “</a:t>
            </a:r>
            <a:r>
              <a:rPr lang="en-US" sz="2400" i="1" dirty="0">
                <a:cs typeface="Century Gothic"/>
              </a:rPr>
              <a:t>is the observed result surprising to have happened by chance alone?</a:t>
            </a:r>
            <a:r>
              <a:rPr lang="en-US" sz="2400" dirty="0">
                <a:cs typeface="Century Gothic"/>
              </a:rPr>
              <a:t>”</a:t>
            </a:r>
          </a:p>
          <a:p>
            <a:pPr lvl="1"/>
            <a:endParaRPr lang="en-US" sz="2400" dirty="0" smtClean="0">
              <a:cs typeface="Century Gothic"/>
            </a:endParaRPr>
          </a:p>
          <a:p>
            <a:pPr lvl="1"/>
            <a:r>
              <a:rPr lang="en-US" sz="2400" dirty="0" smtClean="0">
                <a:cs typeface="Century Gothic"/>
              </a:rPr>
              <a:t>Using a simple 50-50 null model</a:t>
            </a:r>
          </a:p>
          <a:p>
            <a:pPr marL="349250" lvl="1" indent="0">
              <a:buNone/>
            </a:pPr>
            <a:endParaRPr lang="en-US" sz="2400" dirty="0" smtClean="0">
              <a:cs typeface="Century Gothic"/>
            </a:endParaRPr>
          </a:p>
          <a:p>
            <a:pPr lvl="1"/>
            <a:r>
              <a:rPr lang="en-US" sz="2400" dirty="0" smtClean="0">
                <a:cs typeface="Century Gothic"/>
              </a:rPr>
              <a:t>Having the observed result be quite clearly in the tail of the null distribution</a:t>
            </a:r>
          </a:p>
          <a:p>
            <a:pPr marL="349250" lvl="1" indent="0">
              <a:buNone/>
            </a:pPr>
            <a:endParaRPr lang="en-US" sz="2400" dirty="0" smtClean="0">
              <a:cs typeface="Century Gothic"/>
            </a:endParaRPr>
          </a:p>
          <a:p>
            <a:pPr lvl="1"/>
            <a:r>
              <a:rPr lang="en-US" sz="2400" dirty="0" smtClean="0">
                <a:cs typeface="Century Gothic"/>
              </a:rPr>
              <a:t>Avoiding formal terminology such as parameter, hypotheses,  null distribution, and p-value</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 </a:t>
            </a:r>
            <a:r>
              <a:rPr lang="en-US" dirty="0" smtClean="0"/>
              <a:t>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14</a:t>
            </a:fld>
            <a:endParaRPr lang="en-US"/>
          </a:p>
        </p:txBody>
      </p:sp>
    </p:spTree>
    <p:extLst>
      <p:ext uri="{BB962C8B-B14F-4D97-AF65-F5344CB8AC3E}">
        <p14:creationId xmlns:p14="http://schemas.microsoft.com/office/powerpoint/2010/main" val="22263274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a:t>
            </a:r>
            <a:r>
              <a:rPr lang="en-US" b="1" dirty="0"/>
              <a:t>1: </a:t>
            </a:r>
            <a:r>
              <a:rPr lang="en-US" dirty="0" smtClean="0"/>
              <a:t>Intro </a:t>
            </a:r>
            <a:r>
              <a:rPr lang="en-US" dirty="0"/>
              <a:t>to chance models (contd.)</a:t>
            </a:r>
          </a:p>
        </p:txBody>
      </p:sp>
      <p:sp>
        <p:nvSpPr>
          <p:cNvPr id="3" name="Content Placeholder 2"/>
          <p:cNvSpPr>
            <a:spLocks noGrp="1"/>
          </p:cNvSpPr>
          <p:nvPr>
            <p:ph idx="1"/>
          </p:nvPr>
        </p:nvSpPr>
        <p:spPr>
          <a:xfrm>
            <a:off x="247414" y="1360027"/>
            <a:ext cx="8542480" cy="4750700"/>
          </a:xfrm>
        </p:spPr>
        <p:txBody>
          <a:bodyPr>
            <a:noAutofit/>
          </a:bodyPr>
          <a:lstStyle/>
          <a:p>
            <a:r>
              <a:rPr lang="en-US" sz="2400" dirty="0" smtClean="0">
                <a:cs typeface="Century Gothic"/>
              </a:rPr>
              <a:t>Natural </a:t>
            </a:r>
            <a:r>
              <a:rPr lang="en-US" sz="2400" dirty="0">
                <a:cs typeface="Century Gothic"/>
              </a:rPr>
              <a:t>f</a:t>
            </a:r>
            <a:r>
              <a:rPr lang="en-US" sz="2400" dirty="0" smtClean="0">
                <a:cs typeface="Century Gothic"/>
              </a:rPr>
              <a:t>ollow-up or “Think about it” questions:</a:t>
            </a:r>
          </a:p>
          <a:p>
            <a:pPr lvl="1"/>
            <a:r>
              <a:rPr lang="en-US" sz="2400" dirty="0" smtClean="0">
                <a:cs typeface="Century Gothic"/>
              </a:rPr>
              <a:t>What if Sarah had got 5 correct out of 8? </a:t>
            </a:r>
            <a:r>
              <a:rPr lang="en-US" sz="2400" dirty="0">
                <a:cs typeface="Century Gothic"/>
              </a:rPr>
              <a:t>Would her performance be more convincing, less convincing, or similarly convincing that she tends to do better than guess? </a:t>
            </a:r>
            <a:endParaRPr lang="en-US" sz="2400" dirty="0" smtClean="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15</a:t>
            </a:fld>
            <a:endParaRPr lang="en-US"/>
          </a:p>
        </p:txBody>
      </p:sp>
      <p:pic>
        <p:nvPicPr>
          <p:cNvPr id="7" name="Picture 6"/>
          <p:cNvPicPr>
            <a:picLocks noChangeAspect="1"/>
          </p:cNvPicPr>
          <p:nvPr/>
        </p:nvPicPr>
        <p:blipFill>
          <a:blip r:embed="rId2"/>
          <a:stretch>
            <a:fillRect/>
          </a:stretch>
        </p:blipFill>
        <p:spPr>
          <a:xfrm>
            <a:off x="641115" y="3542236"/>
            <a:ext cx="3392248" cy="1166565"/>
          </a:xfrm>
          <a:prstGeom prst="rect">
            <a:avLst/>
          </a:prstGeom>
        </p:spPr>
      </p:pic>
      <p:pic>
        <p:nvPicPr>
          <p:cNvPr id="8" name="Picture 7"/>
          <p:cNvPicPr>
            <a:picLocks noChangeAspect="1"/>
          </p:cNvPicPr>
          <p:nvPr/>
        </p:nvPicPr>
        <p:blipFill>
          <a:blip r:embed="rId3"/>
          <a:stretch>
            <a:fillRect/>
          </a:stretch>
        </p:blipFill>
        <p:spPr>
          <a:xfrm>
            <a:off x="4174203" y="3309171"/>
            <a:ext cx="3882654" cy="2801556"/>
          </a:xfrm>
          <a:prstGeom prst="rect">
            <a:avLst/>
          </a:prstGeom>
        </p:spPr>
      </p:pic>
    </p:spTree>
    <p:extLst>
      <p:ext uri="{BB962C8B-B14F-4D97-AF65-F5344CB8AC3E}">
        <p14:creationId xmlns:p14="http://schemas.microsoft.com/office/powerpoint/2010/main" val="1458053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a:t>
            </a:r>
            <a:r>
              <a:rPr lang="en-US" b="1" dirty="0"/>
              <a:t>1: </a:t>
            </a:r>
            <a:r>
              <a:rPr lang="en-US" dirty="0" smtClean="0"/>
              <a:t>Intro </a:t>
            </a:r>
            <a:r>
              <a:rPr lang="en-US" dirty="0"/>
              <a:t>to chance models (contd.)</a:t>
            </a:r>
          </a:p>
        </p:txBody>
      </p:sp>
      <p:sp>
        <p:nvSpPr>
          <p:cNvPr id="3" name="Content Placeholder 2"/>
          <p:cNvSpPr>
            <a:spLocks noGrp="1"/>
          </p:cNvSpPr>
          <p:nvPr>
            <p:ph idx="1"/>
          </p:nvPr>
        </p:nvSpPr>
        <p:spPr>
          <a:xfrm>
            <a:off x="247414" y="1360027"/>
            <a:ext cx="8542480" cy="4750700"/>
          </a:xfrm>
        </p:spPr>
        <p:txBody>
          <a:bodyPr>
            <a:noAutofit/>
          </a:bodyPr>
          <a:lstStyle/>
          <a:p>
            <a:r>
              <a:rPr lang="en-US" sz="2400" dirty="0" smtClean="0">
                <a:cs typeface="Century Gothic"/>
              </a:rPr>
              <a:t>Natural follow-up or “Think about it” questions (contd.):</a:t>
            </a:r>
          </a:p>
          <a:p>
            <a:pPr lvl="1"/>
            <a:r>
              <a:rPr lang="en-US" sz="2400" dirty="0">
                <a:cs typeface="Century Gothic"/>
              </a:rPr>
              <a:t>What if Sarah had got 14 correct out of 16 questions? </a:t>
            </a:r>
            <a:endParaRPr lang="en-US" sz="2400" dirty="0" smtClean="0">
              <a:cs typeface="Century Gothic"/>
            </a:endParaRPr>
          </a:p>
          <a:p>
            <a:pPr lvl="1"/>
            <a:r>
              <a:rPr lang="en-US" sz="2400" dirty="0" smtClean="0">
                <a:cs typeface="Century Gothic"/>
              </a:rPr>
              <a:t>Still the same proportion (14/16 = 0.875) of correct responses. But is this more or less convincing evidence </a:t>
            </a:r>
            <a:r>
              <a:rPr lang="en-US" sz="2400" dirty="0">
                <a:cs typeface="Century Gothic"/>
              </a:rPr>
              <a:t>that she tends to do better than guess? </a:t>
            </a:r>
            <a:endParaRPr lang="en-US" sz="2400" dirty="0" smtClean="0">
              <a:cs typeface="Century Gothic"/>
            </a:endParaRPr>
          </a:p>
          <a:p>
            <a:pPr lvl="1"/>
            <a:endParaRPr lang="en-US" sz="2400" dirty="0">
              <a:cs typeface="Century Gothic"/>
            </a:endParaRPr>
          </a:p>
          <a:p>
            <a:pPr lvl="1"/>
            <a:endParaRPr lang="en-US" sz="2400" dirty="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16</a:t>
            </a:fld>
            <a:endParaRPr lang="en-US"/>
          </a:p>
        </p:txBody>
      </p:sp>
      <p:pic>
        <p:nvPicPr>
          <p:cNvPr id="4" name="Picture 3"/>
          <p:cNvPicPr>
            <a:picLocks noChangeAspect="1"/>
          </p:cNvPicPr>
          <p:nvPr/>
        </p:nvPicPr>
        <p:blipFill>
          <a:blip r:embed="rId2"/>
          <a:stretch>
            <a:fillRect/>
          </a:stretch>
        </p:blipFill>
        <p:spPr>
          <a:xfrm>
            <a:off x="584418" y="4172413"/>
            <a:ext cx="3303644" cy="1115704"/>
          </a:xfrm>
          <a:prstGeom prst="rect">
            <a:avLst/>
          </a:prstGeom>
        </p:spPr>
      </p:pic>
      <p:pic>
        <p:nvPicPr>
          <p:cNvPr id="5" name="Picture 4"/>
          <p:cNvPicPr>
            <a:picLocks noChangeAspect="1"/>
          </p:cNvPicPr>
          <p:nvPr/>
        </p:nvPicPr>
        <p:blipFill>
          <a:blip r:embed="rId3"/>
          <a:stretch>
            <a:fillRect/>
          </a:stretch>
        </p:blipFill>
        <p:spPr>
          <a:xfrm>
            <a:off x="3919417" y="3871909"/>
            <a:ext cx="4624911" cy="2832416"/>
          </a:xfrm>
          <a:prstGeom prst="rect">
            <a:avLst/>
          </a:prstGeom>
        </p:spPr>
      </p:pic>
    </p:spTree>
    <p:extLst>
      <p:ext uri="{BB962C8B-B14F-4D97-AF65-F5344CB8AC3E}">
        <p14:creationId xmlns:p14="http://schemas.microsoft.com/office/powerpoint/2010/main" val="1843212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a:t>
            </a:r>
            <a:r>
              <a:rPr lang="en-US" b="1" dirty="0"/>
              <a:t>1: </a:t>
            </a:r>
            <a:r>
              <a:rPr lang="en-US" dirty="0" smtClean="0"/>
              <a:t>Intro </a:t>
            </a:r>
            <a:r>
              <a:rPr lang="en-US" dirty="0"/>
              <a:t>to chance models (contd.)</a:t>
            </a:r>
          </a:p>
        </p:txBody>
      </p:sp>
      <p:sp>
        <p:nvSpPr>
          <p:cNvPr id="3" name="Content Placeholder 2"/>
          <p:cNvSpPr>
            <a:spLocks noGrp="1"/>
          </p:cNvSpPr>
          <p:nvPr>
            <p:ph idx="1"/>
          </p:nvPr>
        </p:nvSpPr>
        <p:spPr>
          <a:xfrm>
            <a:off x="247414" y="1360027"/>
            <a:ext cx="8542480" cy="4750700"/>
          </a:xfrm>
        </p:spPr>
        <p:txBody>
          <a:bodyPr>
            <a:noAutofit/>
          </a:bodyPr>
          <a:lstStyle/>
          <a:p>
            <a:r>
              <a:rPr lang="en-US" sz="2400" dirty="0">
                <a:cs typeface="Century Gothic"/>
              </a:rPr>
              <a:t>Natural follow-up or “Think about it” questions (contd.):</a:t>
            </a:r>
          </a:p>
          <a:p>
            <a:pPr lvl="1"/>
            <a:r>
              <a:rPr lang="en-US" sz="2400" dirty="0" smtClean="0">
                <a:cs typeface="Century Gothic"/>
              </a:rPr>
              <a:t>Based on Sarah’s results, can we conclude that all chimpanzees tend to do better than guess?</a:t>
            </a:r>
          </a:p>
          <a:p>
            <a:pPr lvl="1"/>
            <a:endParaRPr lang="en-US" sz="2400" dirty="0">
              <a:cs typeface="Century Gothic"/>
            </a:endParaRPr>
          </a:p>
          <a:p>
            <a:r>
              <a:rPr lang="en-US" sz="2400" dirty="0" smtClean="0">
                <a:cs typeface="Century Gothic"/>
              </a:rPr>
              <a:t>Main idea: Students can starting thinking about and answering these deeper questions as early as day 1!</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17</a:t>
            </a:fld>
            <a:endParaRPr lang="en-US"/>
          </a:p>
        </p:txBody>
      </p:sp>
    </p:spTree>
    <p:extLst>
      <p:ext uri="{BB962C8B-B14F-4D97-AF65-F5344CB8AC3E}">
        <p14:creationId xmlns:p14="http://schemas.microsoft.com/office/powerpoint/2010/main" val="1625026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2:</a:t>
            </a:r>
            <a:br>
              <a:rPr lang="en-US" b="1" dirty="0" smtClean="0"/>
            </a:br>
            <a:r>
              <a:rPr lang="en-US" b="1" dirty="0" smtClean="0"/>
              <a:t>Let’s try this out!</a:t>
            </a:r>
            <a:endParaRPr lang="en-US" dirty="0"/>
          </a:p>
        </p:txBody>
      </p:sp>
      <p:sp>
        <p:nvSpPr>
          <p:cNvPr id="3" name="Content Placeholder 2"/>
          <p:cNvSpPr>
            <a:spLocks noGrp="1"/>
          </p:cNvSpPr>
          <p:nvPr>
            <p:ph idx="1"/>
          </p:nvPr>
        </p:nvSpPr>
        <p:spPr>
          <a:xfrm>
            <a:off x="247414" y="4407876"/>
            <a:ext cx="8542480" cy="2008171"/>
          </a:xfrm>
        </p:spPr>
        <p:txBody>
          <a:bodyPr>
            <a:noAutofit/>
          </a:bodyPr>
          <a:lstStyle/>
          <a:p>
            <a:r>
              <a:rPr lang="en-US" sz="2400" dirty="0" smtClean="0">
                <a:cs typeface="Century Gothic"/>
              </a:rPr>
              <a:t>Face on the left: Bob or Tim?</a:t>
            </a:r>
          </a:p>
          <a:p>
            <a:r>
              <a:rPr lang="en-US" sz="2400" i="1" dirty="0" smtClean="0">
                <a:cs typeface="Century Gothic"/>
              </a:rPr>
              <a:t>Do people tend to pick Tim more often than expected to happen by random chance alone?</a:t>
            </a:r>
          </a:p>
          <a:p>
            <a:r>
              <a:rPr lang="en-US" sz="2400" dirty="0" smtClean="0">
                <a:cs typeface="Century Gothic"/>
              </a:rPr>
              <a:t>Let’s use the </a:t>
            </a:r>
            <a:r>
              <a:rPr lang="en-US" sz="2400" b="1" dirty="0" smtClean="0">
                <a:cs typeface="Century Gothic"/>
                <a:hlinkClick r:id="rId2"/>
              </a:rPr>
              <a:t>One Proportion</a:t>
            </a:r>
            <a:r>
              <a:rPr lang="en-US" sz="2400" dirty="0" smtClean="0">
                <a:cs typeface="Century Gothic"/>
                <a:hlinkClick r:id="rId2"/>
              </a:rPr>
              <a:t> applet</a:t>
            </a:r>
            <a:r>
              <a:rPr lang="en-US" sz="2400" dirty="0" smtClean="0">
                <a:cs typeface="Century Gothic"/>
              </a:rPr>
              <a:t>.</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546348"/>
            <a:ext cx="53721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592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3: </a:t>
            </a:r>
            <a:r>
              <a:rPr lang="en-US" dirty="0" smtClean="0"/>
              <a:t>Measuring the strength of evidence</a:t>
            </a:r>
            <a:endParaRPr lang="en-US" dirty="0"/>
          </a:p>
        </p:txBody>
      </p:sp>
      <p:sp>
        <p:nvSpPr>
          <p:cNvPr id="3" name="Content Placeholder 2"/>
          <p:cNvSpPr>
            <a:spLocks noGrp="1"/>
          </p:cNvSpPr>
          <p:nvPr>
            <p:ph idx="1"/>
          </p:nvPr>
        </p:nvSpPr>
        <p:spPr>
          <a:xfrm>
            <a:off x="247414" y="1258558"/>
            <a:ext cx="8542480" cy="4750700"/>
          </a:xfrm>
        </p:spPr>
        <p:txBody>
          <a:bodyPr>
            <a:noAutofit/>
          </a:bodyPr>
          <a:lstStyle/>
          <a:p>
            <a:r>
              <a:rPr lang="en-US" sz="2400" b="1" dirty="0" smtClean="0">
                <a:cs typeface="Century Gothic"/>
              </a:rPr>
              <a:t>Research question:</a:t>
            </a:r>
            <a:r>
              <a:rPr lang="en-US" sz="2400" dirty="0" smtClean="0">
                <a:cs typeface="Century Gothic"/>
              </a:rPr>
              <a:t> Does psychic functioning exist? </a:t>
            </a:r>
          </a:p>
          <a:p>
            <a:r>
              <a:rPr lang="en-US" sz="2400" dirty="0" err="1" smtClean="0">
                <a:cs typeface="Century Gothic"/>
              </a:rPr>
              <a:t>Utts</a:t>
            </a:r>
            <a:r>
              <a:rPr lang="en-US" sz="2400" dirty="0" smtClean="0">
                <a:cs typeface="Century Gothic"/>
              </a:rPr>
              <a:t> (1995) cites research from various studies involving the </a:t>
            </a:r>
            <a:r>
              <a:rPr lang="en-US" sz="2400" dirty="0" err="1" smtClean="0">
                <a:cs typeface="Century Gothic"/>
              </a:rPr>
              <a:t>Ganzfeld</a:t>
            </a:r>
            <a:r>
              <a:rPr lang="en-US" sz="2400" dirty="0" smtClean="0">
                <a:cs typeface="Century Gothic"/>
              </a:rPr>
              <a:t> technique</a:t>
            </a:r>
          </a:p>
          <a:p>
            <a:r>
              <a:rPr lang="en-US" sz="2400" dirty="0" smtClean="0">
                <a:cs typeface="Century Gothic"/>
              </a:rPr>
              <a:t>“Receiver” sitting in a different room has to choose the picture (from 4 choices) being “sent” by the “sender”</a:t>
            </a:r>
            <a:endParaRPr lang="en-US" sz="2400" dirty="0">
              <a:cs typeface="Century Gothic"/>
            </a:endParaRPr>
          </a:p>
          <a:p>
            <a:r>
              <a:rPr lang="en-US" sz="2400" dirty="0" smtClean="0">
                <a:cs typeface="Century Gothic"/>
              </a:rPr>
              <a:t>Out of 329 sessions, 106 produced a “hit” (</a:t>
            </a:r>
            <a:r>
              <a:rPr lang="en-US" sz="2400" dirty="0" err="1" smtClean="0">
                <a:cs typeface="Century Gothic"/>
              </a:rPr>
              <a:t>Bem</a:t>
            </a:r>
            <a:r>
              <a:rPr lang="en-US" sz="2400" dirty="0" smtClean="0">
                <a:cs typeface="Century Gothic"/>
              </a:rPr>
              <a:t> and </a:t>
            </a:r>
            <a:r>
              <a:rPr lang="en-US" sz="2400" dirty="0" err="1" smtClean="0">
                <a:cs typeface="Century Gothic"/>
              </a:rPr>
              <a:t>Honorton</a:t>
            </a:r>
            <a:r>
              <a:rPr lang="en-US" sz="2400" dirty="0" smtClean="0">
                <a:cs typeface="Century Gothic"/>
              </a:rPr>
              <a:t>, </a:t>
            </a:r>
            <a:r>
              <a:rPr lang="en-US" sz="2400" i="1" dirty="0" smtClean="0">
                <a:cs typeface="Century Gothic"/>
              </a:rPr>
              <a:t>Psychological Bulletin</a:t>
            </a:r>
            <a:r>
              <a:rPr lang="en-US" sz="2400" dirty="0" smtClean="0">
                <a:cs typeface="Century Gothic"/>
              </a:rPr>
              <a:t>, 1994)</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19</a:t>
            </a:fld>
            <a:endParaRPr lang="en-US"/>
          </a:p>
        </p:txBody>
      </p:sp>
      <p:pic>
        <p:nvPicPr>
          <p:cNvPr id="4" name="Picture 3"/>
          <p:cNvPicPr>
            <a:picLocks noChangeAspect="1"/>
          </p:cNvPicPr>
          <p:nvPr/>
        </p:nvPicPr>
        <p:blipFill>
          <a:blip r:embed="rId2"/>
          <a:stretch>
            <a:fillRect/>
          </a:stretch>
        </p:blipFill>
        <p:spPr>
          <a:xfrm>
            <a:off x="795544" y="5010693"/>
            <a:ext cx="7043291" cy="1521628"/>
          </a:xfrm>
          <a:prstGeom prst="rect">
            <a:avLst/>
          </a:prstGeom>
        </p:spPr>
      </p:pic>
    </p:spTree>
    <p:extLst>
      <p:ext uri="{BB962C8B-B14F-4D97-AF65-F5344CB8AC3E}">
        <p14:creationId xmlns:p14="http://schemas.microsoft.com/office/powerpoint/2010/main" val="787559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Overview</a:t>
            </a:r>
            <a:endParaRPr lang="en-US" dirty="0"/>
          </a:p>
        </p:txBody>
      </p:sp>
      <p:sp>
        <p:nvSpPr>
          <p:cNvPr id="3" name="Content Placeholder 2"/>
          <p:cNvSpPr>
            <a:spLocks noGrp="1"/>
          </p:cNvSpPr>
          <p:nvPr>
            <p:ph idx="1"/>
          </p:nvPr>
        </p:nvSpPr>
        <p:spPr>
          <a:xfrm>
            <a:off x="247413" y="1319648"/>
            <a:ext cx="8666399" cy="4750700"/>
          </a:xfrm>
        </p:spPr>
        <p:txBody>
          <a:bodyPr>
            <a:noAutofit/>
          </a:bodyPr>
          <a:lstStyle/>
          <a:p>
            <a:r>
              <a:rPr lang="en-US" sz="2400" dirty="0" smtClean="0"/>
              <a:t>Background</a:t>
            </a:r>
          </a:p>
          <a:p>
            <a:r>
              <a:rPr lang="en-US" sz="2400" dirty="0"/>
              <a:t>Sample </a:t>
            </a:r>
            <a:r>
              <a:rPr lang="en-US" sz="2400" dirty="0" smtClean="0"/>
              <a:t>examples</a:t>
            </a:r>
            <a:endParaRPr lang="en-US" sz="2400" dirty="0"/>
          </a:p>
          <a:p>
            <a:r>
              <a:rPr lang="en-US" sz="2400" dirty="0" smtClean="0"/>
              <a:t>Advantages of this approach</a:t>
            </a:r>
          </a:p>
          <a:p>
            <a:r>
              <a:rPr lang="en-US" sz="2400" dirty="0" smtClean="0"/>
              <a:t>Resources</a:t>
            </a:r>
          </a:p>
          <a:p>
            <a:endParaRPr lang="en-US" sz="2400" dirty="0"/>
          </a:p>
          <a:p>
            <a:r>
              <a:rPr lang="en-US" dirty="0" smtClean="0"/>
              <a:t>Also,</a:t>
            </a:r>
          </a:p>
          <a:p>
            <a:pPr lvl="1"/>
            <a:r>
              <a:rPr lang="en-US" sz="2000" dirty="0" smtClean="0"/>
              <a:t>These slides will </a:t>
            </a:r>
            <a:r>
              <a:rPr lang="en-US" sz="2000" dirty="0"/>
              <a:t>be posted </a:t>
            </a:r>
            <a:r>
              <a:rPr lang="en-US" sz="2000" dirty="0" smtClean="0"/>
              <a:t>at </a:t>
            </a:r>
            <a:r>
              <a:rPr lang="en-US" sz="2000" dirty="0" smtClean="0">
                <a:hlinkClick r:id="rId2"/>
              </a:rPr>
              <a:t>http</a:t>
            </a:r>
            <a:r>
              <a:rPr lang="en-US" sz="2000" dirty="0">
                <a:hlinkClick r:id="rId2"/>
              </a:rPr>
              <a:t>://www.math.hope.edu/isi</a:t>
            </a:r>
            <a:r>
              <a:rPr lang="en-US" sz="2000" dirty="0" smtClean="0">
                <a:hlinkClick r:id="rId2"/>
              </a:rPr>
              <a:t>/</a:t>
            </a:r>
            <a:endParaRPr lang="en-US" sz="2000" dirty="0" smtClean="0"/>
          </a:p>
          <a:p>
            <a:pPr lvl="1"/>
            <a:r>
              <a:rPr lang="en-US" sz="2000" dirty="0" smtClean="0"/>
              <a:t>My email: </a:t>
            </a:r>
            <a:r>
              <a:rPr lang="en-US" sz="2000" dirty="0" smtClean="0">
                <a:hlinkClick r:id="rId3"/>
              </a:rPr>
              <a:t>soroy@calpoly.edu</a:t>
            </a:r>
            <a:r>
              <a:rPr lang="en-US" sz="2000" dirty="0" smtClean="0"/>
              <a:t> </a:t>
            </a:r>
          </a:p>
          <a:p>
            <a:pPr marL="0" indent="0">
              <a:buNone/>
            </a:pPr>
            <a:endParaRPr lang="en-US" sz="2400" dirty="0"/>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a:t>
            </a:fld>
            <a:endParaRPr lang="en-US"/>
          </a:p>
        </p:txBody>
      </p:sp>
    </p:spTree>
    <p:extLst>
      <p:ext uri="{BB962C8B-B14F-4D97-AF65-F5344CB8AC3E}">
        <p14:creationId xmlns:p14="http://schemas.microsoft.com/office/powerpoint/2010/main" val="42130991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3: </a:t>
            </a:r>
            <a:r>
              <a:rPr lang="en-US" dirty="0" smtClean="0"/>
              <a:t>Measuring the strength of evidence (contd.)</a:t>
            </a:r>
            <a:endParaRPr lang="en-US" dirty="0"/>
          </a:p>
        </p:txBody>
      </p:sp>
      <p:sp>
        <p:nvSpPr>
          <p:cNvPr id="3" name="Content Placeholder 2"/>
          <p:cNvSpPr>
            <a:spLocks noGrp="1"/>
          </p:cNvSpPr>
          <p:nvPr>
            <p:ph idx="1"/>
          </p:nvPr>
        </p:nvSpPr>
        <p:spPr>
          <a:xfrm>
            <a:off x="247414" y="1352638"/>
            <a:ext cx="8542480" cy="4750700"/>
          </a:xfrm>
        </p:spPr>
        <p:txBody>
          <a:bodyPr>
            <a:noAutofit/>
          </a:bodyPr>
          <a:lstStyle/>
          <a:p>
            <a:r>
              <a:rPr lang="en-US" sz="2400" dirty="0" smtClean="0">
                <a:cs typeface="Century Gothic"/>
              </a:rPr>
              <a:t>What are two possible explanations for the observed proportion of “hits” being 0.322 ( = 106/329)?</a:t>
            </a:r>
          </a:p>
          <a:p>
            <a:endParaRPr lang="en-US" sz="2400" dirty="0" smtClean="0">
              <a:cs typeface="Century Gothic"/>
            </a:endParaRPr>
          </a:p>
          <a:p>
            <a:r>
              <a:rPr lang="en-US" sz="2400" b="1" dirty="0" smtClean="0">
                <a:cs typeface="Century Gothic"/>
              </a:rPr>
              <a:t>Key question: </a:t>
            </a:r>
            <a:r>
              <a:rPr lang="en-US" sz="2400" i="1" dirty="0" smtClean="0">
                <a:cs typeface="Century Gothic"/>
              </a:rPr>
              <a:t>Is the observed number of hits surprising (i.e. unlikely) to have happened by chance alone?</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20</a:t>
            </a:fld>
            <a:endParaRPr lang="en-US"/>
          </a:p>
        </p:txBody>
      </p:sp>
    </p:spTree>
    <p:extLst>
      <p:ext uri="{BB962C8B-B14F-4D97-AF65-F5344CB8AC3E}">
        <p14:creationId xmlns:p14="http://schemas.microsoft.com/office/powerpoint/2010/main" val="3818087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3: </a:t>
            </a:r>
            <a:r>
              <a:rPr lang="en-US" dirty="0" smtClean="0"/>
              <a:t>Measuring the strength of evidence (contd.)</a:t>
            </a:r>
            <a:endParaRPr lang="en-US" dirty="0"/>
          </a:p>
        </p:txBody>
      </p:sp>
      <p:sp>
        <p:nvSpPr>
          <p:cNvPr id="3" name="Content Placeholder 2"/>
          <p:cNvSpPr>
            <a:spLocks noGrp="1"/>
          </p:cNvSpPr>
          <p:nvPr>
            <p:ph idx="1"/>
          </p:nvPr>
        </p:nvSpPr>
        <p:spPr>
          <a:xfrm>
            <a:off x="247414" y="1270163"/>
            <a:ext cx="8542480" cy="4750700"/>
          </a:xfrm>
        </p:spPr>
        <p:txBody>
          <a:bodyPr>
            <a:noAutofit/>
          </a:bodyPr>
          <a:lstStyle/>
          <a:p>
            <a:r>
              <a:rPr lang="en-US" sz="2400" dirty="0" smtClean="0">
                <a:cs typeface="Century Gothic"/>
              </a:rPr>
              <a:t>Question: What is the probability of getting a hit by chance?</a:t>
            </a:r>
          </a:p>
          <a:p>
            <a:pPr lvl="1"/>
            <a:r>
              <a:rPr lang="en-US" sz="2400" dirty="0" smtClean="0">
                <a:cs typeface="Century Gothic"/>
              </a:rPr>
              <a:t>0.25 (because 1 out of 4)</a:t>
            </a:r>
          </a:p>
          <a:p>
            <a:pPr lvl="1"/>
            <a:r>
              <a:rPr lang="en-US" sz="2400" dirty="0" smtClean="0">
                <a:cs typeface="Century Gothic"/>
              </a:rPr>
              <a:t>Can</a:t>
            </a:r>
            <a:r>
              <a:rPr lang="fr-FR" sz="2400" dirty="0" smtClean="0">
                <a:cs typeface="Century Gothic"/>
              </a:rPr>
              <a:t>’</a:t>
            </a:r>
            <a:r>
              <a:rPr lang="en-US" sz="2400" dirty="0" smtClean="0">
                <a:cs typeface="Century Gothic"/>
              </a:rPr>
              <a:t>t use a coin. How about a spinner?</a:t>
            </a:r>
          </a:p>
          <a:p>
            <a:pPr marL="0" indent="0">
              <a:buNone/>
            </a:pPr>
            <a:endParaRPr lang="en-US" sz="2400" dirty="0" smtClean="0">
              <a:cs typeface="Century Gothic"/>
            </a:endParaRPr>
          </a:p>
          <a:p>
            <a:r>
              <a:rPr lang="en-US" sz="2400" dirty="0" smtClean="0">
                <a:cs typeface="Century Gothic"/>
              </a:rPr>
              <a:t>Same logic as before: </a:t>
            </a:r>
          </a:p>
          <a:p>
            <a:pPr lvl="1"/>
            <a:r>
              <a:rPr lang="en-US" sz="2400" dirty="0">
                <a:cs typeface="Century Gothic"/>
              </a:rPr>
              <a:t>U</a:t>
            </a:r>
            <a:r>
              <a:rPr lang="en-US" sz="2400" dirty="0" smtClean="0">
                <a:cs typeface="Century Gothic"/>
              </a:rPr>
              <a:t>se simulation to generate what the pattern/distribution for “number of hits” could-have-been if receivers are randomly choosing an image from 4 choices. </a:t>
            </a:r>
          </a:p>
          <a:p>
            <a:pPr lvl="1"/>
            <a:r>
              <a:rPr lang="en-US" sz="2400" dirty="0" smtClean="0">
                <a:cs typeface="Century Gothic"/>
              </a:rPr>
              <a:t>Compare the observed number of hits (106) to this pattern</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21</a:t>
            </a:fld>
            <a:endParaRPr lang="en-US"/>
          </a:p>
        </p:txBody>
      </p:sp>
      <p:pic>
        <p:nvPicPr>
          <p:cNvPr id="4" name="Picture 3"/>
          <p:cNvPicPr>
            <a:picLocks noChangeAspect="1"/>
          </p:cNvPicPr>
          <p:nvPr/>
        </p:nvPicPr>
        <p:blipFill rotWithShape="1">
          <a:blip r:embed="rId2"/>
          <a:srcRect t="15265"/>
          <a:stretch/>
        </p:blipFill>
        <p:spPr>
          <a:xfrm>
            <a:off x="2118738" y="2883284"/>
            <a:ext cx="5133996" cy="686888"/>
          </a:xfrm>
          <a:prstGeom prst="rect">
            <a:avLst/>
          </a:prstGeom>
        </p:spPr>
      </p:pic>
      <p:pic>
        <p:nvPicPr>
          <p:cNvPr id="5" name="Picture 4"/>
          <p:cNvPicPr>
            <a:picLocks noChangeAspect="1"/>
          </p:cNvPicPr>
          <p:nvPr/>
        </p:nvPicPr>
        <p:blipFill>
          <a:blip r:embed="rId3"/>
          <a:stretch>
            <a:fillRect/>
          </a:stretch>
        </p:blipFill>
        <p:spPr>
          <a:xfrm>
            <a:off x="1441409" y="2949264"/>
            <a:ext cx="4422465" cy="658665"/>
          </a:xfrm>
          <a:prstGeom prst="rect">
            <a:avLst/>
          </a:prstGeom>
        </p:spPr>
      </p:pic>
    </p:spTree>
    <p:extLst>
      <p:ext uri="{BB962C8B-B14F-4D97-AF65-F5344CB8AC3E}">
        <p14:creationId xmlns:p14="http://schemas.microsoft.com/office/powerpoint/2010/main" val="3779921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The </a:t>
            </a:r>
            <a:r>
              <a:rPr lang="en-US" b="1" i="1" dirty="0" smtClean="0"/>
              <a:t>One Proportion applet</a:t>
            </a:r>
            <a:endParaRPr lang="en-US" dirty="0"/>
          </a:p>
        </p:txBody>
      </p:sp>
      <p:sp>
        <p:nvSpPr>
          <p:cNvPr id="3" name="Content Placeholder 2"/>
          <p:cNvSpPr>
            <a:spLocks noGrp="1"/>
          </p:cNvSpPr>
          <p:nvPr>
            <p:ph idx="1"/>
          </p:nvPr>
        </p:nvSpPr>
        <p:spPr>
          <a:xfrm>
            <a:off x="4372012" y="1385631"/>
            <a:ext cx="4541801" cy="4750700"/>
          </a:xfrm>
        </p:spPr>
        <p:txBody>
          <a:bodyPr>
            <a:noAutofit/>
          </a:bodyPr>
          <a:lstStyle/>
          <a:p>
            <a:r>
              <a:rPr lang="en-US" sz="2400" dirty="0" smtClean="0">
                <a:cs typeface="Century Gothic"/>
              </a:rPr>
              <a:t>Question: </a:t>
            </a:r>
            <a:r>
              <a:rPr lang="en-US" sz="2400" i="1" dirty="0">
                <a:cs typeface="Century Gothic"/>
              </a:rPr>
              <a:t>Is the observed number of </a:t>
            </a:r>
            <a:r>
              <a:rPr lang="en-US" sz="2400" i="1" dirty="0" smtClean="0">
                <a:cs typeface="Century Gothic"/>
              </a:rPr>
              <a:t>hits  surprising (i.e. unlikely) </a:t>
            </a:r>
            <a:r>
              <a:rPr lang="en-US" sz="2400" i="1" dirty="0">
                <a:cs typeface="Century Gothic"/>
              </a:rPr>
              <a:t>to have happened by chance alone</a:t>
            </a:r>
            <a:r>
              <a:rPr lang="en-US" sz="2400" i="1" dirty="0" smtClean="0">
                <a:cs typeface="Century Gothic"/>
              </a:rPr>
              <a:t>? </a:t>
            </a:r>
          </a:p>
          <a:p>
            <a:r>
              <a:rPr lang="en-US" sz="2400" dirty="0" smtClean="0">
                <a:cs typeface="Century Gothic"/>
              </a:rPr>
              <a:t>What’s a measure of </a:t>
            </a:r>
            <a:r>
              <a:rPr lang="en-US" sz="2400" i="1" dirty="0" smtClean="0">
                <a:cs typeface="Century Gothic"/>
              </a:rPr>
              <a:t>how surprising (i.e. unlikely)?</a:t>
            </a:r>
          </a:p>
          <a:p>
            <a:r>
              <a:rPr lang="en-US" sz="2400" i="1" dirty="0" smtClean="0">
                <a:cs typeface="Century Gothic"/>
              </a:rPr>
              <a:t>“</a:t>
            </a:r>
            <a:r>
              <a:rPr lang="en-US" sz="2400" dirty="0" smtClean="0">
                <a:cs typeface="Century Gothic"/>
              </a:rPr>
              <a:t>Tail proportion”</a:t>
            </a:r>
          </a:p>
          <a:p>
            <a:pPr lvl="1"/>
            <a:r>
              <a:rPr lang="en-US" sz="2400" b="1" i="1" dirty="0" smtClean="0">
                <a:cs typeface="Century Gothic"/>
              </a:rPr>
              <a:t>The p-value</a:t>
            </a:r>
            <a:r>
              <a:rPr lang="en-US" sz="2400" i="1" dirty="0" smtClean="0">
                <a:cs typeface="Century Gothic"/>
              </a:rPr>
              <a:t>!</a:t>
            </a:r>
            <a:endParaRPr lang="en-US" sz="2400" dirty="0" smtClean="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22</a:t>
            </a:fld>
            <a:endParaRPr lang="en-US"/>
          </a:p>
        </p:txBody>
      </p:sp>
      <p:pic>
        <p:nvPicPr>
          <p:cNvPr id="4" name="Picture 3"/>
          <p:cNvPicPr>
            <a:picLocks noChangeAspect="1"/>
          </p:cNvPicPr>
          <p:nvPr/>
        </p:nvPicPr>
        <p:blipFill>
          <a:blip r:embed="rId2"/>
          <a:stretch>
            <a:fillRect/>
          </a:stretch>
        </p:blipFill>
        <p:spPr>
          <a:xfrm>
            <a:off x="175554" y="2880326"/>
            <a:ext cx="4114800" cy="2959100"/>
          </a:xfrm>
          <a:prstGeom prst="rect">
            <a:avLst/>
          </a:prstGeom>
        </p:spPr>
      </p:pic>
      <p:pic>
        <p:nvPicPr>
          <p:cNvPr id="6" name="Picture 5"/>
          <p:cNvPicPr>
            <a:picLocks noChangeAspect="1"/>
          </p:cNvPicPr>
          <p:nvPr/>
        </p:nvPicPr>
        <p:blipFill>
          <a:blip r:embed="rId3"/>
          <a:stretch>
            <a:fillRect/>
          </a:stretch>
        </p:blipFill>
        <p:spPr>
          <a:xfrm>
            <a:off x="313391" y="1232513"/>
            <a:ext cx="3187700" cy="1168400"/>
          </a:xfrm>
          <a:prstGeom prst="rect">
            <a:avLst/>
          </a:prstGeom>
        </p:spPr>
      </p:pic>
    </p:spTree>
    <p:extLst>
      <p:ext uri="{BB962C8B-B14F-4D97-AF65-F5344CB8AC3E}">
        <p14:creationId xmlns:p14="http://schemas.microsoft.com/office/powerpoint/2010/main" val="2400282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The </a:t>
            </a:r>
            <a:r>
              <a:rPr lang="en-US" b="1" i="1" dirty="0" smtClean="0"/>
              <a:t>One Proportion applet</a:t>
            </a:r>
            <a:endParaRPr lang="en-US" dirty="0"/>
          </a:p>
        </p:txBody>
      </p:sp>
      <p:sp>
        <p:nvSpPr>
          <p:cNvPr id="3" name="Content Placeholder 2"/>
          <p:cNvSpPr>
            <a:spLocks noGrp="1"/>
          </p:cNvSpPr>
          <p:nvPr>
            <p:ph idx="1"/>
          </p:nvPr>
        </p:nvSpPr>
        <p:spPr>
          <a:xfrm>
            <a:off x="175554" y="5167032"/>
            <a:ext cx="8614340" cy="1299195"/>
          </a:xfrm>
        </p:spPr>
        <p:txBody>
          <a:bodyPr>
            <a:noAutofit/>
          </a:bodyPr>
          <a:lstStyle/>
          <a:p>
            <a:r>
              <a:rPr lang="en-US" sz="2400" dirty="0" smtClean="0">
                <a:cs typeface="Century Gothic"/>
              </a:rPr>
              <a:t>So, the approx. p-value = 0.002</a:t>
            </a:r>
          </a:p>
          <a:p>
            <a:r>
              <a:rPr lang="en-US" sz="2400" dirty="0" smtClean="0">
                <a:cs typeface="Century Gothic"/>
              </a:rPr>
              <a:t>Note that the statistic can either be the </a:t>
            </a:r>
            <a:r>
              <a:rPr lang="en-US" sz="2400" i="1" dirty="0" smtClean="0">
                <a:cs typeface="Century Gothic"/>
              </a:rPr>
              <a:t>number </a:t>
            </a:r>
            <a:r>
              <a:rPr lang="en-US" sz="2400" dirty="0" smtClean="0">
                <a:cs typeface="Century Gothic"/>
              </a:rPr>
              <a:t>of or the </a:t>
            </a:r>
            <a:r>
              <a:rPr lang="en-US" sz="2400" i="1" dirty="0" smtClean="0">
                <a:cs typeface="Century Gothic"/>
              </a:rPr>
              <a:t>proportion </a:t>
            </a:r>
            <a:r>
              <a:rPr lang="en-US" sz="2400" dirty="0" smtClean="0">
                <a:cs typeface="Century Gothic"/>
              </a:rPr>
              <a:t>of hits </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23</a:t>
            </a:fld>
            <a:endParaRPr lang="en-US"/>
          </a:p>
        </p:txBody>
      </p:sp>
      <p:pic>
        <p:nvPicPr>
          <p:cNvPr id="7" name="Picture 6"/>
          <p:cNvPicPr>
            <a:picLocks noChangeAspect="1"/>
          </p:cNvPicPr>
          <p:nvPr/>
        </p:nvPicPr>
        <p:blipFill>
          <a:blip r:embed="rId2"/>
          <a:stretch>
            <a:fillRect/>
          </a:stretch>
        </p:blipFill>
        <p:spPr>
          <a:xfrm>
            <a:off x="770476" y="1314988"/>
            <a:ext cx="2940730" cy="3714606"/>
          </a:xfrm>
          <a:prstGeom prst="rect">
            <a:avLst/>
          </a:prstGeom>
        </p:spPr>
      </p:pic>
      <p:pic>
        <p:nvPicPr>
          <p:cNvPr id="8" name="Picture 7"/>
          <p:cNvPicPr>
            <a:picLocks noChangeAspect="1"/>
          </p:cNvPicPr>
          <p:nvPr/>
        </p:nvPicPr>
        <p:blipFill>
          <a:blip r:embed="rId3"/>
          <a:stretch>
            <a:fillRect/>
          </a:stretch>
        </p:blipFill>
        <p:spPr>
          <a:xfrm>
            <a:off x="3901268" y="1344013"/>
            <a:ext cx="4787900" cy="3365500"/>
          </a:xfrm>
          <a:prstGeom prst="rect">
            <a:avLst/>
          </a:prstGeom>
        </p:spPr>
      </p:pic>
    </p:spTree>
    <p:extLst>
      <p:ext uri="{BB962C8B-B14F-4D97-AF65-F5344CB8AC3E}">
        <p14:creationId xmlns:p14="http://schemas.microsoft.com/office/powerpoint/2010/main" val="2039261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3: </a:t>
            </a:r>
            <a:r>
              <a:rPr lang="en-US" dirty="0" smtClean="0"/>
              <a:t>Measuring the </a:t>
            </a:r>
            <a:r>
              <a:rPr lang="en-US" dirty="0"/>
              <a:t>s</a:t>
            </a:r>
            <a:r>
              <a:rPr lang="en-US" dirty="0" smtClean="0"/>
              <a:t>trength of evidence (contd.)</a:t>
            </a:r>
            <a:endParaRPr lang="en-US" dirty="0"/>
          </a:p>
        </p:txBody>
      </p:sp>
      <p:sp>
        <p:nvSpPr>
          <p:cNvPr id="3" name="Content Placeholder 2"/>
          <p:cNvSpPr>
            <a:spLocks noGrp="1"/>
          </p:cNvSpPr>
          <p:nvPr>
            <p:ph idx="1"/>
          </p:nvPr>
        </p:nvSpPr>
        <p:spPr>
          <a:xfrm>
            <a:off x="247414" y="1352638"/>
            <a:ext cx="8542480" cy="4750700"/>
          </a:xfrm>
        </p:spPr>
        <p:txBody>
          <a:bodyPr>
            <a:noAutofit/>
          </a:bodyPr>
          <a:lstStyle/>
          <a:p>
            <a:r>
              <a:rPr lang="en-US" sz="2400" dirty="0" smtClean="0">
                <a:cs typeface="Century Gothic"/>
              </a:rPr>
              <a:t>For this example I am deliberate about</a:t>
            </a:r>
            <a:endParaRPr lang="en-US" sz="2400" dirty="0">
              <a:cs typeface="Century Gothic"/>
            </a:endParaRPr>
          </a:p>
          <a:p>
            <a:pPr lvl="1"/>
            <a:r>
              <a:rPr lang="en-US" sz="2400" dirty="0" smtClean="0">
                <a:cs typeface="Century Gothic"/>
              </a:rPr>
              <a:t>Formalizing terminology such as hypotheses, parameter vs. statistic (with symbols), null distribution, and p-value</a:t>
            </a:r>
          </a:p>
          <a:p>
            <a:pPr lvl="1"/>
            <a:endParaRPr lang="en-US" sz="2400" dirty="0" smtClean="0">
              <a:cs typeface="Century Gothic"/>
            </a:endParaRPr>
          </a:p>
          <a:p>
            <a:pPr lvl="1"/>
            <a:r>
              <a:rPr lang="en-US" sz="2400" dirty="0" smtClean="0">
                <a:cs typeface="Century Gothic"/>
              </a:rPr>
              <a:t>Moving away from 50-50 null model</a:t>
            </a:r>
          </a:p>
          <a:p>
            <a:pPr lvl="1"/>
            <a:endParaRPr lang="en-US" sz="2400" dirty="0" smtClean="0">
              <a:cs typeface="Century Gothic"/>
            </a:endParaRPr>
          </a:p>
          <a:p>
            <a:pPr lvl="1"/>
            <a:r>
              <a:rPr lang="en-US" sz="2400" dirty="0" smtClean="0">
                <a:cs typeface="Century Gothic"/>
              </a:rPr>
              <a:t>Still staying with a one-sided alternative to facilitate the understanding of what the p-value measures, but in a simpler scenario</a:t>
            </a:r>
            <a:endParaRPr lang="en-US" sz="2400" dirty="0">
              <a:cs typeface="Century Gothic"/>
            </a:endParaRPr>
          </a:p>
          <a:p>
            <a:pPr marL="349250" lvl="1" indent="0">
              <a:buNone/>
            </a:pPr>
            <a:endParaRPr lang="en-US" sz="2400" dirty="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24</a:t>
            </a:fld>
            <a:endParaRPr lang="en-US"/>
          </a:p>
        </p:txBody>
      </p:sp>
    </p:spTree>
    <p:extLst>
      <p:ext uri="{BB962C8B-B14F-4D97-AF65-F5344CB8AC3E}">
        <p14:creationId xmlns:p14="http://schemas.microsoft.com/office/powerpoint/2010/main" val="1936547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3: </a:t>
            </a:r>
            <a:r>
              <a:rPr lang="en-US" dirty="0" smtClean="0"/>
              <a:t>Measuring the strength of evidence (contd.)</a:t>
            </a:r>
            <a:endParaRPr lang="en-US" dirty="0"/>
          </a:p>
        </p:txBody>
      </p:sp>
      <p:sp>
        <p:nvSpPr>
          <p:cNvPr id="3" name="Content Placeholder 2"/>
          <p:cNvSpPr>
            <a:spLocks noGrp="1"/>
          </p:cNvSpPr>
          <p:nvPr>
            <p:ph idx="1"/>
          </p:nvPr>
        </p:nvSpPr>
        <p:spPr>
          <a:xfrm>
            <a:off x="228474" y="1276343"/>
            <a:ext cx="8738259" cy="4750700"/>
          </a:xfrm>
        </p:spPr>
        <p:txBody>
          <a:bodyPr>
            <a:noAutofit/>
          </a:bodyPr>
          <a:lstStyle/>
          <a:p>
            <a:r>
              <a:rPr lang="en-US" sz="2400" dirty="0" smtClean="0">
                <a:cs typeface="Century Gothic"/>
              </a:rPr>
              <a:t>Natural follow</a:t>
            </a:r>
            <a:r>
              <a:rPr lang="en-US" sz="2400" dirty="0">
                <a:cs typeface="Century Gothic"/>
              </a:rPr>
              <a:t>-</a:t>
            </a:r>
            <a:r>
              <a:rPr lang="en-US" sz="2400" dirty="0" smtClean="0">
                <a:cs typeface="Century Gothic"/>
              </a:rPr>
              <a:t>ups</a:t>
            </a:r>
            <a:endParaRPr lang="en-US" sz="2400" dirty="0">
              <a:cs typeface="Century Gothic"/>
            </a:endParaRPr>
          </a:p>
          <a:p>
            <a:pPr lvl="1"/>
            <a:r>
              <a:rPr lang="en-US" sz="2400" dirty="0" smtClean="0">
                <a:cs typeface="Century Gothic"/>
              </a:rPr>
              <a:t>The standardized statistic (or z-score) as a measure of how far the observed result is in the tail of the null distribution</a:t>
            </a:r>
            <a:endParaRPr lang="en-US" sz="2400" dirty="0">
              <a:cs typeface="Century Gothic"/>
            </a:endParaRPr>
          </a:p>
          <a:p>
            <a:pPr lvl="1"/>
            <a:r>
              <a:rPr lang="en-US" sz="2400" dirty="0" smtClean="0">
                <a:cs typeface="Century Gothic"/>
              </a:rPr>
              <a:t>Theoretical distribution: the normal model, and normal approximation-based p-value</a:t>
            </a:r>
          </a:p>
          <a:p>
            <a:pPr lvl="2"/>
            <a:r>
              <a:rPr lang="en-US" sz="2400" dirty="0" smtClean="0">
                <a:cs typeface="Century Gothic"/>
              </a:rPr>
              <a:t>Examples of studies where the normal approximation is not a valid approach</a:t>
            </a:r>
            <a:endParaRPr lang="en-US" sz="2400" dirty="0">
              <a:cs typeface="Century Gothic"/>
            </a:endParaRPr>
          </a:p>
          <a:p>
            <a:pPr marL="349250" lvl="1" indent="0">
              <a:buNone/>
            </a:pPr>
            <a:endParaRPr lang="en-US" sz="2400" dirty="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25</a:t>
            </a:fld>
            <a:endParaRPr lang="en-US"/>
          </a:p>
        </p:txBody>
      </p:sp>
      <p:pic>
        <p:nvPicPr>
          <p:cNvPr id="4" name="Picture 3"/>
          <p:cNvPicPr>
            <a:picLocks noChangeAspect="1"/>
          </p:cNvPicPr>
          <p:nvPr/>
        </p:nvPicPr>
        <p:blipFill>
          <a:blip r:embed="rId2"/>
          <a:stretch>
            <a:fillRect/>
          </a:stretch>
        </p:blipFill>
        <p:spPr>
          <a:xfrm>
            <a:off x="5239003" y="4435004"/>
            <a:ext cx="3409773" cy="2399092"/>
          </a:xfrm>
          <a:prstGeom prst="rect">
            <a:avLst/>
          </a:prstGeom>
        </p:spPr>
      </p:pic>
    </p:spTree>
    <p:extLst>
      <p:ext uri="{BB962C8B-B14F-4D97-AF65-F5344CB8AC3E}">
        <p14:creationId xmlns:p14="http://schemas.microsoft.com/office/powerpoint/2010/main" val="4148007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a:t>
            </a:r>
            <a:r>
              <a:rPr lang="en-US" b="1" dirty="0"/>
              <a:t>4</a:t>
            </a:r>
            <a:r>
              <a:rPr lang="en-US" b="1" dirty="0" smtClean="0"/>
              <a:t>:</a:t>
            </a:r>
            <a:br>
              <a:rPr lang="en-US" b="1" dirty="0" smtClean="0"/>
            </a:br>
            <a:r>
              <a:rPr lang="en-US" dirty="0" smtClean="0"/>
              <a:t>Let’s try this out</a:t>
            </a:r>
            <a:endParaRPr lang="en-US" dirty="0"/>
          </a:p>
        </p:txBody>
      </p:sp>
      <p:sp>
        <p:nvSpPr>
          <p:cNvPr id="3" name="Content Placeholder 2"/>
          <p:cNvSpPr>
            <a:spLocks noGrp="1"/>
          </p:cNvSpPr>
          <p:nvPr>
            <p:ph idx="1"/>
          </p:nvPr>
        </p:nvSpPr>
        <p:spPr>
          <a:xfrm>
            <a:off x="247414" y="1352638"/>
            <a:ext cx="8542480" cy="4750700"/>
          </a:xfrm>
        </p:spPr>
        <p:txBody>
          <a:bodyPr>
            <a:noAutofit/>
          </a:bodyPr>
          <a:lstStyle/>
          <a:p>
            <a:r>
              <a:rPr lang="en-US" sz="2400" dirty="0" smtClean="0">
                <a:cs typeface="Century Gothic"/>
              </a:rPr>
              <a:t>Which tire?</a:t>
            </a:r>
          </a:p>
          <a:p>
            <a:endParaRPr lang="en-US" sz="2400" dirty="0">
              <a:cs typeface="Century Gothic"/>
            </a:endParaRPr>
          </a:p>
          <a:p>
            <a:endParaRPr lang="en-US" sz="2400" dirty="0" smtClean="0">
              <a:cs typeface="Century Gothic"/>
            </a:endParaRPr>
          </a:p>
          <a:p>
            <a:endParaRPr lang="en-US" sz="2400" dirty="0">
              <a:cs typeface="Century Gothic"/>
            </a:endParaRPr>
          </a:p>
          <a:p>
            <a:endParaRPr lang="en-US" sz="2400" dirty="0" smtClean="0">
              <a:cs typeface="Century Gothic"/>
            </a:endParaRPr>
          </a:p>
          <a:p>
            <a:r>
              <a:rPr lang="en-US" sz="2400" dirty="0" smtClean="0">
                <a:cs typeface="Century Gothic"/>
              </a:rPr>
              <a:t>It has been conjectured that in such situations people tend to pick the right-front tire more often than expected by random chance. Do the data collected on you provide evidence in favor of this research conjecture?</a:t>
            </a:r>
          </a:p>
          <a:p>
            <a:pPr marL="349250" lvl="1" indent="0">
              <a:buNone/>
            </a:pPr>
            <a:endParaRPr lang="en-US" sz="2200" dirty="0">
              <a:cs typeface="Century Gothic"/>
            </a:endParaRPr>
          </a:p>
          <a:p>
            <a:pPr marL="349250" lvl="1" indent="0">
              <a:buNone/>
            </a:pPr>
            <a:endParaRPr lang="en-US" sz="2400" dirty="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166336971"/>
              </p:ext>
            </p:extLst>
          </p:nvPr>
        </p:nvGraphicFramePr>
        <p:xfrm>
          <a:off x="4264325" y="1372484"/>
          <a:ext cx="3527474" cy="2943657"/>
        </p:xfrm>
        <a:graphic>
          <a:graphicData uri="http://schemas.openxmlformats.org/drawingml/2006/table">
            <a:tbl>
              <a:tblPr firstRow="1" bandRow="1">
                <a:tableStyleId>{5C22544A-7EE6-4342-B048-85BDC9FD1C3A}</a:tableStyleId>
              </a:tblPr>
              <a:tblGrid>
                <a:gridCol w="1849966"/>
                <a:gridCol w="1677508"/>
              </a:tblGrid>
              <a:tr h="2119432">
                <a:tc>
                  <a:txBody>
                    <a:bodyPr/>
                    <a:lstStyle/>
                    <a:p>
                      <a:pPr algn="ctr"/>
                      <a:r>
                        <a:rPr lang="en-US" sz="2200" b="1" dirty="0" smtClean="0">
                          <a:solidFill>
                            <a:schemeClr val="tx1"/>
                          </a:solidFill>
                        </a:rPr>
                        <a:t>Left front</a:t>
                      </a:r>
                    </a:p>
                    <a:p>
                      <a:pPr algn="ctr"/>
                      <a:endParaRPr lang="en-US" sz="2200" b="1" dirty="0" smtClean="0">
                        <a:solidFill>
                          <a:schemeClr val="tx1"/>
                        </a:solidFill>
                      </a:endParaRPr>
                    </a:p>
                    <a:p>
                      <a:pPr algn="ctr"/>
                      <a:endParaRPr lang="en-US" sz="2200" b="1" dirty="0">
                        <a:solidFill>
                          <a:schemeClr val="tx1"/>
                        </a:solidFill>
                      </a:endParaRPr>
                    </a:p>
                  </a:txBody>
                  <a:tcPr>
                    <a:noFill/>
                  </a:tcPr>
                </a:tc>
                <a:tc>
                  <a:txBody>
                    <a:bodyPr/>
                    <a:lstStyle/>
                    <a:p>
                      <a:pPr algn="ctr"/>
                      <a:r>
                        <a:rPr lang="en-US" sz="2200" b="1" dirty="0" smtClean="0">
                          <a:solidFill>
                            <a:schemeClr val="tx1"/>
                          </a:solidFill>
                        </a:rPr>
                        <a:t>Right</a:t>
                      </a:r>
                      <a:r>
                        <a:rPr lang="en-US" sz="2200" b="1" baseline="0" dirty="0" smtClean="0">
                          <a:solidFill>
                            <a:schemeClr val="tx1"/>
                          </a:solidFill>
                        </a:rPr>
                        <a:t> front</a:t>
                      </a:r>
                      <a:endParaRPr lang="en-US" sz="2200" b="1" dirty="0">
                        <a:solidFill>
                          <a:schemeClr val="tx1"/>
                        </a:solidFill>
                      </a:endParaRPr>
                    </a:p>
                  </a:txBody>
                  <a:tcPr>
                    <a:noFill/>
                  </a:tcPr>
                </a:tc>
              </a:tr>
              <a:tr h="824225">
                <a:tc>
                  <a:txBody>
                    <a:bodyPr/>
                    <a:lstStyle/>
                    <a:p>
                      <a:pPr algn="ctr"/>
                      <a:r>
                        <a:rPr lang="en-US" sz="2200" b="1" dirty="0" smtClean="0">
                          <a:solidFill>
                            <a:schemeClr val="tx1"/>
                          </a:solidFill>
                        </a:rPr>
                        <a:t>Left rear</a:t>
                      </a:r>
                      <a:endParaRPr lang="en-US" sz="2200" b="1" dirty="0">
                        <a:solidFill>
                          <a:schemeClr val="tx1"/>
                        </a:solidFill>
                      </a:endParaRPr>
                    </a:p>
                  </a:txBody>
                  <a:tcPr>
                    <a:noFill/>
                  </a:tcPr>
                </a:tc>
                <a:tc>
                  <a:txBody>
                    <a:bodyPr/>
                    <a:lstStyle/>
                    <a:p>
                      <a:pPr algn="ctr"/>
                      <a:r>
                        <a:rPr lang="en-US" sz="2200" b="1" dirty="0" smtClean="0">
                          <a:solidFill>
                            <a:schemeClr val="tx1"/>
                          </a:solidFill>
                        </a:rPr>
                        <a:t>Right rear</a:t>
                      </a:r>
                      <a:endParaRPr lang="en-US" sz="2200" b="1" dirty="0">
                        <a:solidFill>
                          <a:schemeClr val="tx1"/>
                        </a:solidFill>
                      </a:endParaRPr>
                    </a:p>
                  </a:txBody>
                  <a:tcPr>
                    <a:noFill/>
                  </a:tcPr>
                </a:tc>
              </a:tr>
            </a:tbl>
          </a:graphicData>
        </a:graphic>
      </p:graphicFrame>
    </p:spTree>
    <p:extLst>
      <p:ext uri="{BB962C8B-B14F-4D97-AF65-F5344CB8AC3E}">
        <p14:creationId xmlns:p14="http://schemas.microsoft.com/office/powerpoint/2010/main" val="2704658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What comes next</a:t>
            </a:r>
            <a:endParaRPr lang="en-US" dirty="0"/>
          </a:p>
        </p:txBody>
      </p:sp>
      <p:sp>
        <p:nvSpPr>
          <p:cNvPr id="3" name="Content Placeholder 2"/>
          <p:cNvSpPr>
            <a:spLocks noGrp="1"/>
          </p:cNvSpPr>
          <p:nvPr>
            <p:ph idx="1"/>
          </p:nvPr>
        </p:nvSpPr>
        <p:spPr>
          <a:xfrm>
            <a:off x="247414" y="1352638"/>
            <a:ext cx="8542480" cy="4750700"/>
          </a:xfrm>
        </p:spPr>
        <p:txBody>
          <a:bodyPr>
            <a:noAutofit/>
          </a:bodyPr>
          <a:lstStyle/>
          <a:p>
            <a:r>
              <a:rPr lang="en-US" sz="2600" dirty="0" smtClean="0">
                <a:cs typeface="Century Gothic"/>
              </a:rPr>
              <a:t>Two-sided tests for one proportion</a:t>
            </a:r>
          </a:p>
          <a:p>
            <a:r>
              <a:rPr lang="en-US" sz="2600" dirty="0" smtClean="0">
                <a:cs typeface="Century Gothic"/>
              </a:rPr>
              <a:t>Sampling from a finite population</a:t>
            </a:r>
            <a:endParaRPr lang="en-US" sz="2600" dirty="0">
              <a:cs typeface="Century Gothic"/>
            </a:endParaRPr>
          </a:p>
          <a:p>
            <a:r>
              <a:rPr lang="en-US" sz="2600" dirty="0" smtClean="0">
                <a:cs typeface="Century Gothic"/>
              </a:rPr>
              <a:t>Tests of significance for one mean</a:t>
            </a:r>
          </a:p>
          <a:p>
            <a:r>
              <a:rPr lang="en-US" sz="2600" dirty="0" smtClean="0">
                <a:cs typeface="Century Gothic"/>
              </a:rPr>
              <a:t>Confidence intervals: for one proportion, and for one mean</a:t>
            </a:r>
          </a:p>
          <a:p>
            <a:r>
              <a:rPr lang="en-US" sz="2600" dirty="0" smtClean="0">
                <a:cs typeface="Century Gothic"/>
              </a:rPr>
              <a:t>Observational studies vs. experiments</a:t>
            </a:r>
          </a:p>
          <a:p>
            <a:r>
              <a:rPr lang="en-US" sz="2600" dirty="0" smtClean="0">
                <a:cs typeface="Century Gothic"/>
              </a:rPr>
              <a:t>Comparing two groups – simulating randomization tests…</a:t>
            </a:r>
          </a:p>
          <a:p>
            <a:pPr marL="349250" lvl="1" indent="0">
              <a:buNone/>
            </a:pPr>
            <a:endParaRPr lang="en-US" sz="2400" dirty="0">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27</a:t>
            </a:fld>
            <a:endParaRPr lang="en-US"/>
          </a:p>
        </p:txBody>
      </p:sp>
    </p:spTree>
    <p:extLst>
      <p:ext uri="{BB962C8B-B14F-4D97-AF65-F5344CB8AC3E}">
        <p14:creationId xmlns:p14="http://schemas.microsoft.com/office/powerpoint/2010/main" val="3300042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smtClean="0">
                <a:ea typeface="+mj-ea"/>
              </a:rPr>
              <a:t>Example </a:t>
            </a:r>
            <a:r>
              <a:rPr lang="en-US" b="1" dirty="0"/>
              <a:t>5</a:t>
            </a:r>
            <a:r>
              <a:rPr lang="en-US" b="1" dirty="0" smtClean="0">
                <a:ea typeface="+mj-ea"/>
              </a:rPr>
              <a:t>: </a:t>
            </a:r>
            <a:r>
              <a:rPr lang="en-US" dirty="0" smtClean="0">
                <a:ea typeface="+mj-ea"/>
              </a:rPr>
              <a:t>Comparing two groups on a </a:t>
            </a:r>
            <a:r>
              <a:rPr lang="en-US" dirty="0" smtClean="0"/>
              <a:t>categorical</a:t>
            </a:r>
            <a:r>
              <a:rPr lang="en-US" dirty="0" smtClean="0">
                <a:ea typeface="+mj-ea"/>
              </a:rPr>
              <a:t> response</a:t>
            </a:r>
            <a:endParaRPr lang="en-US" dirty="0">
              <a:ea typeface="+mj-ea"/>
            </a:endParaRPr>
          </a:p>
        </p:txBody>
      </p:sp>
      <p:sp>
        <p:nvSpPr>
          <p:cNvPr id="3" name="Content Placeholder 2"/>
          <p:cNvSpPr>
            <a:spLocks noGrp="1"/>
          </p:cNvSpPr>
          <p:nvPr>
            <p:ph idx="1"/>
          </p:nvPr>
        </p:nvSpPr>
        <p:spPr bwMode="auto">
          <a:xfrm>
            <a:off x="247650" y="1236663"/>
            <a:ext cx="8542338" cy="4751387"/>
          </a:xfrm>
        </p:spPr>
        <p:txBody>
          <a:bodyPr wrap="square" numCol="1" anchor="t" anchorCtr="0" compatLnSpc="1">
            <a:prstTxWarp prst="textNoShape">
              <a:avLst/>
            </a:prstTxWarp>
            <a:noAutofit/>
          </a:bodyPr>
          <a:lstStyle/>
          <a:p>
            <a:r>
              <a:rPr lang="en-US" altLang="en-US" sz="2100" b="1" dirty="0" smtClean="0"/>
              <a:t>Research question:</a:t>
            </a:r>
            <a:r>
              <a:rPr lang="en-US" altLang="en-US" sz="2100" dirty="0" smtClean="0"/>
              <a:t> Are people suffering from minor to moderate depression more likely to show substantial improvement if they swim with dolphins rather than not swim with dolphins? </a:t>
            </a:r>
          </a:p>
          <a:p>
            <a:r>
              <a:rPr lang="en-US" altLang="en-US" sz="2100" dirty="0" smtClean="0"/>
              <a:t>Researchers </a:t>
            </a:r>
            <a:r>
              <a:rPr lang="en-US" sz="2100" dirty="0"/>
              <a:t>(</a:t>
            </a:r>
            <a:r>
              <a:rPr lang="en-US" sz="2100" dirty="0" err="1"/>
              <a:t>Antonioli</a:t>
            </a:r>
            <a:r>
              <a:rPr lang="en-US" sz="2100" dirty="0"/>
              <a:t> and </a:t>
            </a:r>
            <a:r>
              <a:rPr lang="en-US" sz="2100" dirty="0" err="1"/>
              <a:t>Reveley</a:t>
            </a:r>
            <a:r>
              <a:rPr lang="en-US" sz="2100" dirty="0"/>
              <a:t>, </a:t>
            </a:r>
            <a:r>
              <a:rPr lang="en-US" sz="2100" i="1" dirty="0" smtClean="0"/>
              <a:t>British Medical Journal</a:t>
            </a:r>
            <a:r>
              <a:rPr lang="en-US" sz="2100" dirty="0" smtClean="0"/>
              <a:t>,2005</a:t>
            </a:r>
            <a:r>
              <a:rPr lang="en-US" sz="2100" dirty="0"/>
              <a:t>) recruited 30 subjects aged 18-65 with a clinical diagnosis of mild to moderate </a:t>
            </a:r>
            <a:r>
              <a:rPr lang="en-US" sz="2100" dirty="0" smtClean="0"/>
              <a:t>depression. These </a:t>
            </a:r>
            <a:r>
              <a:rPr lang="en-US" sz="2100" dirty="0"/>
              <a:t>30 subjects went to an island off the coast of Honduras, where they were randomly assigned to one of two treatment groups.  Both groups engaged in the same amount of swimming and snorkeling each day, but one group (the animal care program) did so in the presence of bottlenose dolphins and the other group (outdoor nature program) did not.  At the end of two weeks, each </a:t>
            </a:r>
            <a:r>
              <a:rPr lang="en-US" sz="2100" dirty="0" smtClean="0"/>
              <a:t>subject’s </a:t>
            </a:r>
            <a:r>
              <a:rPr lang="en-US" sz="2100" dirty="0"/>
              <a:t>level of depression was evaluated, as it had been at the beginning of the study</a:t>
            </a:r>
            <a:r>
              <a:rPr lang="en-US" sz="2100" dirty="0" smtClean="0"/>
              <a:t>.</a:t>
            </a:r>
            <a:endParaRPr lang="en-US" altLang="en-US" sz="2100" dirty="0" smtClean="0"/>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E5AEA70F-BF95-4838-A086-5742380EED4A}" type="slidenum">
              <a:rPr lang="en-US" altLang="en-US">
                <a:solidFill>
                  <a:srgbClr val="595959"/>
                </a:solidFill>
              </a:rPr>
              <a:pPr/>
              <a:t>28</a:t>
            </a:fld>
            <a:endParaRPr lang="en-US" altLang="en-US">
              <a:solidFill>
                <a:srgbClr val="595959"/>
              </a:solidFill>
            </a:endParaRPr>
          </a:p>
        </p:txBody>
      </p:sp>
    </p:spTree>
    <p:extLst>
      <p:ext uri="{BB962C8B-B14F-4D97-AF65-F5344CB8AC3E}">
        <p14:creationId xmlns:p14="http://schemas.microsoft.com/office/powerpoint/2010/main" val="1100630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smtClean="0">
                <a:ea typeface="+mj-ea"/>
              </a:rPr>
              <a:t>Example </a:t>
            </a:r>
            <a:r>
              <a:rPr lang="en-US" b="1" dirty="0"/>
              <a:t>5</a:t>
            </a:r>
            <a:r>
              <a:rPr lang="en-US" b="1" dirty="0" smtClean="0">
                <a:ea typeface="+mj-ea"/>
              </a:rPr>
              <a:t>: </a:t>
            </a:r>
            <a:r>
              <a:rPr lang="en-US" dirty="0" smtClean="0">
                <a:ea typeface="+mj-ea"/>
              </a:rPr>
              <a:t>Comparing two groups on a </a:t>
            </a:r>
            <a:r>
              <a:rPr lang="en-US" dirty="0" smtClean="0"/>
              <a:t>categorical</a:t>
            </a:r>
            <a:r>
              <a:rPr lang="en-US" dirty="0" smtClean="0">
                <a:ea typeface="+mj-ea"/>
              </a:rPr>
              <a:t> response (contd.)</a:t>
            </a:r>
            <a:endParaRPr lang="en-US" dirty="0">
              <a:ea typeface="+mj-ea"/>
            </a:endParaRPr>
          </a:p>
        </p:txBody>
      </p:sp>
      <p:sp>
        <p:nvSpPr>
          <p:cNvPr id="3" name="Content Placeholder 2"/>
          <p:cNvSpPr>
            <a:spLocks noGrp="1"/>
          </p:cNvSpPr>
          <p:nvPr>
            <p:ph idx="1"/>
          </p:nvPr>
        </p:nvSpPr>
        <p:spPr bwMode="auto">
          <a:xfrm>
            <a:off x="247650" y="1236663"/>
            <a:ext cx="8542338" cy="4751387"/>
          </a:xfrm>
        </p:spPr>
        <p:txBody>
          <a:bodyPr wrap="square" numCol="1" anchor="t" anchorCtr="0" compatLnSpc="1">
            <a:prstTxWarp prst="textNoShape">
              <a:avLst/>
            </a:prstTxWarp>
            <a:noAutofit/>
          </a:bodyPr>
          <a:lstStyle/>
          <a:p>
            <a:r>
              <a:rPr lang="en-US" altLang="en-US" sz="2100" dirty="0" smtClean="0"/>
              <a:t>Explanatory variable: whether or not swam with </a:t>
            </a:r>
            <a:r>
              <a:rPr lang="en-US" altLang="en-US" sz="2100" dirty="0"/>
              <a:t>dolphins  (categorical)</a:t>
            </a:r>
            <a:endParaRPr lang="en-US" altLang="en-US" sz="2100" dirty="0" smtClean="0"/>
          </a:p>
          <a:p>
            <a:r>
              <a:rPr lang="en-US" altLang="en-US" sz="2100" dirty="0" smtClean="0"/>
              <a:t>Response variable</a:t>
            </a:r>
            <a:r>
              <a:rPr lang="en-US" altLang="en-US" sz="2100" dirty="0"/>
              <a:t>: whether </a:t>
            </a:r>
            <a:r>
              <a:rPr lang="en-US" altLang="en-US" sz="2100" dirty="0" smtClean="0"/>
              <a:t>or not showed substantial improvement in depression symptoms </a:t>
            </a:r>
            <a:r>
              <a:rPr lang="en-US" altLang="en-US" sz="2100" dirty="0"/>
              <a:t>(categorical)</a:t>
            </a:r>
            <a:endParaRPr lang="en-US" altLang="en-US" sz="2100" dirty="0" smtClean="0"/>
          </a:p>
          <a:p>
            <a:r>
              <a:rPr lang="en-US" altLang="en-US" sz="2100" dirty="0" smtClean="0"/>
              <a:t>Type of study: randomized experiment</a:t>
            </a:r>
          </a:p>
          <a:p>
            <a:r>
              <a:rPr lang="en-US" altLang="en-US" sz="2100" dirty="0" smtClean="0"/>
              <a:t>Data organized in a two-way table:</a:t>
            </a:r>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E5AEA70F-BF95-4838-A086-5742380EED4A}" type="slidenum">
              <a:rPr lang="en-US" altLang="en-US">
                <a:solidFill>
                  <a:srgbClr val="595959"/>
                </a:solidFill>
              </a:rPr>
              <a:pPr/>
              <a:t>29</a:t>
            </a:fld>
            <a:endParaRPr lang="en-US" altLang="en-US">
              <a:solidFill>
                <a:srgbClr val="59595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29500058"/>
              </p:ext>
            </p:extLst>
          </p:nvPr>
        </p:nvGraphicFramePr>
        <p:xfrm>
          <a:off x="686679" y="4157156"/>
          <a:ext cx="7484305" cy="2219143"/>
        </p:xfrm>
        <a:graphic>
          <a:graphicData uri="http://schemas.openxmlformats.org/drawingml/2006/table">
            <a:tbl>
              <a:tblPr firstRow="1" firstCol="1" lastRow="1" lastCol="1" bandRow="1" bandCol="1">
                <a:tableStyleId>{5C22544A-7EE6-4342-B048-85BDC9FD1C3A}</a:tableStyleId>
              </a:tblPr>
              <a:tblGrid>
                <a:gridCol w="3161884"/>
                <a:gridCol w="1479059"/>
                <a:gridCol w="1635829"/>
                <a:gridCol w="1207533"/>
              </a:tblGrid>
              <a:tr h="554242">
                <a:tc>
                  <a:txBody>
                    <a:bodyPr/>
                    <a:lstStyle/>
                    <a:p>
                      <a:pPr marL="0" marR="0">
                        <a:lnSpc>
                          <a:spcPct val="115000"/>
                        </a:lnSpc>
                        <a:spcBef>
                          <a:spcPts val="0"/>
                        </a:spcBef>
                        <a:spcAft>
                          <a:spcPts val="0"/>
                        </a:spcAft>
                      </a:pPr>
                      <a:r>
                        <a:rPr lang="en-US" sz="1800" dirty="0">
                          <a:solidFill>
                            <a:schemeClr val="bg1">
                              <a:lumMod val="95000"/>
                            </a:schemeClr>
                          </a:solidFill>
                          <a:effectLst/>
                        </a:rPr>
                        <a:t> </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rPr>
                        <a:t>Dolphin</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rPr>
                        <a:t>No dolphin</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Total</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619226">
                <a:tc>
                  <a:txBody>
                    <a:bodyPr/>
                    <a:lstStyle/>
                    <a:p>
                      <a:pPr marL="0" marR="0">
                        <a:lnSpc>
                          <a:spcPct val="115000"/>
                        </a:lnSpc>
                        <a:spcBef>
                          <a:spcPts val="0"/>
                        </a:spcBef>
                        <a:spcAft>
                          <a:spcPts val="0"/>
                        </a:spcAft>
                      </a:pPr>
                      <a:r>
                        <a:rPr lang="en-US" sz="1800" dirty="0">
                          <a:solidFill>
                            <a:schemeClr val="bg1">
                              <a:lumMod val="95000"/>
                            </a:schemeClr>
                          </a:solidFill>
                          <a:effectLst/>
                        </a:rPr>
                        <a:t>Showed substantial improvement</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10</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a:solidFill>
                            <a:schemeClr val="bg1">
                              <a:lumMod val="95000"/>
                            </a:schemeClr>
                          </a:solidFill>
                          <a:effectLst/>
                        </a:rPr>
                        <a:t>3</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a:solidFill>
                            <a:schemeClr val="bg1">
                              <a:lumMod val="95000"/>
                            </a:schemeClr>
                          </a:solidFill>
                          <a:effectLst/>
                        </a:rPr>
                        <a:t>13</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718497">
                <a:tc>
                  <a:txBody>
                    <a:bodyPr/>
                    <a:lstStyle/>
                    <a:p>
                      <a:pPr marL="0" marR="0">
                        <a:lnSpc>
                          <a:spcPct val="115000"/>
                        </a:lnSpc>
                        <a:spcBef>
                          <a:spcPts val="0"/>
                        </a:spcBef>
                        <a:spcAft>
                          <a:spcPts val="0"/>
                        </a:spcAft>
                      </a:pPr>
                      <a:r>
                        <a:rPr lang="en-US" sz="1800">
                          <a:solidFill>
                            <a:schemeClr val="bg1">
                              <a:lumMod val="95000"/>
                            </a:schemeClr>
                          </a:solidFill>
                          <a:effectLst/>
                        </a:rPr>
                        <a:t>Did not show substantial improvement</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5</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12</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a:solidFill>
                            <a:schemeClr val="bg1">
                              <a:lumMod val="95000"/>
                            </a:schemeClr>
                          </a:solidFill>
                          <a:effectLst/>
                        </a:rPr>
                        <a:t>17</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309613">
                <a:tc>
                  <a:txBody>
                    <a:bodyPr/>
                    <a:lstStyle/>
                    <a:p>
                      <a:pPr marL="0" marR="0">
                        <a:lnSpc>
                          <a:spcPct val="115000"/>
                        </a:lnSpc>
                        <a:spcBef>
                          <a:spcPts val="0"/>
                        </a:spcBef>
                        <a:spcAft>
                          <a:spcPts val="0"/>
                        </a:spcAft>
                      </a:pPr>
                      <a:r>
                        <a:rPr lang="en-US" sz="1800">
                          <a:solidFill>
                            <a:schemeClr val="bg1">
                              <a:lumMod val="95000"/>
                            </a:schemeClr>
                          </a:solidFill>
                          <a:effectLst/>
                        </a:rPr>
                        <a:t>Total</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15</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15</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a:solidFill>
                            <a:schemeClr val="bg1">
                              <a:lumMod val="95000"/>
                            </a:schemeClr>
                          </a:solidFill>
                          <a:effectLst/>
                        </a:rPr>
                        <a:t>30</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bl>
          </a:graphicData>
        </a:graphic>
      </p:graphicFrame>
      <p:sp>
        <p:nvSpPr>
          <p:cNvPr id="5" name="Rectangle 1"/>
          <p:cNvSpPr>
            <a:spLocks noChangeArrowheads="1"/>
          </p:cNvSpPr>
          <p:nvPr/>
        </p:nvSpPr>
        <p:spPr bwMode="auto">
          <a:xfrm>
            <a:off x="1717675" y="3852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34899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Background</a:t>
            </a:r>
            <a:endParaRPr lang="en-US" dirty="0"/>
          </a:p>
        </p:txBody>
      </p:sp>
      <p:sp>
        <p:nvSpPr>
          <p:cNvPr id="3" name="Content Placeholder 2"/>
          <p:cNvSpPr>
            <a:spLocks noGrp="1"/>
          </p:cNvSpPr>
          <p:nvPr>
            <p:ph idx="1"/>
          </p:nvPr>
        </p:nvSpPr>
        <p:spPr>
          <a:xfrm>
            <a:off x="247413" y="1319648"/>
            <a:ext cx="8666399" cy="4750700"/>
          </a:xfrm>
        </p:spPr>
        <p:txBody>
          <a:bodyPr>
            <a:noAutofit/>
          </a:bodyPr>
          <a:lstStyle/>
          <a:p>
            <a:r>
              <a:rPr lang="en-US" sz="2400" dirty="0" smtClean="0"/>
              <a:t>The Stat 101 course</a:t>
            </a:r>
          </a:p>
          <a:p>
            <a:pPr lvl="1"/>
            <a:r>
              <a:rPr lang="en-US" sz="2400" dirty="0" smtClean="0"/>
              <a:t>Algebra-based introductory statistics for non-majors</a:t>
            </a:r>
          </a:p>
          <a:p>
            <a:pPr marL="349250" lvl="1" indent="0">
              <a:buNone/>
            </a:pPr>
            <a:endParaRPr lang="en-US" sz="2400" dirty="0" smtClean="0"/>
          </a:p>
          <a:p>
            <a:r>
              <a:rPr lang="en-US" sz="2400" dirty="0" smtClean="0"/>
              <a:t>First few times I taught this course, I followed a very “traditional” route</a:t>
            </a:r>
          </a:p>
          <a:p>
            <a:pPr lvl="1"/>
            <a:r>
              <a:rPr lang="en-US" sz="2400" dirty="0" smtClean="0"/>
              <a:t>Sequencing of topics</a:t>
            </a:r>
            <a:endParaRPr lang="en-US" sz="2400" dirty="0"/>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3</a:t>
            </a:fld>
            <a:endParaRPr lang="en-US"/>
          </a:p>
        </p:txBody>
      </p:sp>
    </p:spTree>
    <p:extLst>
      <p:ext uri="{BB962C8B-B14F-4D97-AF65-F5344CB8AC3E}">
        <p14:creationId xmlns:p14="http://schemas.microsoft.com/office/powerpoint/2010/main" val="4285867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a:t>Example 5</a:t>
            </a:r>
            <a:r>
              <a:rPr lang="en-US" b="1" dirty="0" smtClean="0"/>
              <a:t>: </a:t>
            </a:r>
            <a:r>
              <a:rPr lang="en-US" dirty="0"/>
              <a:t>Comparing two groups on a categorical response (contd.)</a:t>
            </a:r>
            <a:endParaRPr lang="en-US" dirty="0">
              <a:ea typeface="+mj-ea"/>
            </a:endParaRPr>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7C8C1238-5BC0-473B-A492-747F192D99B6}" type="slidenum">
              <a:rPr lang="en-US" altLang="en-US">
                <a:solidFill>
                  <a:srgbClr val="595959"/>
                </a:solidFill>
              </a:rPr>
              <a:pPr/>
              <a:t>30</a:t>
            </a:fld>
            <a:endParaRPr lang="en-US" altLang="en-US">
              <a:solidFill>
                <a:srgbClr val="595959"/>
              </a:solidFill>
            </a:endParaRPr>
          </a:p>
        </p:txBody>
      </p:sp>
      <p:sp>
        <p:nvSpPr>
          <p:cNvPr id="7" name="Content Placeholder 2"/>
          <p:cNvSpPr txBox="1">
            <a:spLocks/>
          </p:cNvSpPr>
          <p:nvPr/>
        </p:nvSpPr>
        <p:spPr bwMode="auto">
          <a:xfrm>
            <a:off x="290663" y="1383322"/>
            <a:ext cx="8208568" cy="4757127"/>
          </a:xfrm>
          <a:prstGeom prst="rect">
            <a:avLst/>
          </a:prstGeom>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altLang="en-US" sz="2200" dirty="0" smtClean="0"/>
              <a:t>Observed diff. in proportion of improvers (D – ND) = 10/15 – 3/15 = 0.4667</a:t>
            </a:r>
          </a:p>
          <a:p>
            <a:r>
              <a:rPr lang="en-US" altLang="en-US" sz="2200" dirty="0" smtClean="0"/>
              <a:t>What are two possible explanations for the observed difference in proportion of improvers?</a:t>
            </a:r>
          </a:p>
          <a:p>
            <a:pPr marL="692150" lvl="1" indent="-342900">
              <a:buAutoNum type="arabicParenR"/>
            </a:pPr>
            <a:r>
              <a:rPr lang="en-US" altLang="en-US" sz="2200" dirty="0"/>
              <a:t>S</a:t>
            </a:r>
            <a:r>
              <a:rPr lang="en-US" altLang="en-US" sz="2200" dirty="0" smtClean="0"/>
              <a:t>wimming with dolphins does not help; observed difference is by random chance alone (Null)</a:t>
            </a:r>
          </a:p>
          <a:p>
            <a:pPr marL="692150" lvl="1" indent="-342900">
              <a:buAutoNum type="arabicParenR"/>
            </a:pPr>
            <a:r>
              <a:rPr lang="en-US" altLang="en-US" sz="2200" dirty="0" smtClean="0"/>
              <a:t>Swimming with dolphins does help (Alternative)</a:t>
            </a:r>
          </a:p>
          <a:p>
            <a:r>
              <a:rPr lang="en-US" altLang="en-US" sz="2200" dirty="0" smtClean="0"/>
              <a:t>How surprising (i.e. unlikely) is the observed difference in proportion of improvers to have happened by random chance alone?</a:t>
            </a:r>
          </a:p>
        </p:txBody>
      </p:sp>
    </p:spTree>
    <p:extLst>
      <p:ext uri="{BB962C8B-B14F-4D97-AF65-F5344CB8AC3E}">
        <p14:creationId xmlns:p14="http://schemas.microsoft.com/office/powerpoint/2010/main" val="1159554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a:t>Example 5</a:t>
            </a:r>
            <a:r>
              <a:rPr lang="en-US" b="1" dirty="0" smtClean="0"/>
              <a:t>: </a:t>
            </a:r>
            <a:r>
              <a:rPr lang="en-US" dirty="0"/>
              <a:t>Comparing two groups on a categorical response (contd.)</a:t>
            </a:r>
            <a:endParaRPr lang="en-US" dirty="0">
              <a:ea typeface="+mj-ea"/>
            </a:endParaRPr>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7C8C1238-5BC0-473B-A492-747F192D99B6}" type="slidenum">
              <a:rPr lang="en-US" altLang="en-US">
                <a:solidFill>
                  <a:srgbClr val="595959"/>
                </a:solidFill>
              </a:rPr>
              <a:pPr/>
              <a:t>31</a:t>
            </a:fld>
            <a:endParaRPr lang="en-US" altLang="en-US">
              <a:solidFill>
                <a:srgbClr val="595959"/>
              </a:solidFill>
            </a:endParaRPr>
          </a:p>
        </p:txBody>
      </p:sp>
      <p:sp>
        <p:nvSpPr>
          <p:cNvPr id="7" name="Content Placeholder 2"/>
          <p:cNvSpPr txBox="1">
            <a:spLocks/>
          </p:cNvSpPr>
          <p:nvPr/>
        </p:nvSpPr>
        <p:spPr bwMode="auto">
          <a:xfrm>
            <a:off x="266526" y="1273562"/>
            <a:ext cx="8647287" cy="5142486"/>
          </a:xfrm>
          <a:prstGeom prst="rect">
            <a:avLst/>
          </a:prstGeom>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altLang="en-US" sz="2200" dirty="0" smtClean="0"/>
              <a:t>How do we simulate random chance? </a:t>
            </a:r>
            <a:endParaRPr lang="en-US" altLang="en-US" sz="2200" dirty="0"/>
          </a:p>
          <a:p>
            <a:pPr lvl="1"/>
            <a:r>
              <a:rPr lang="en-US" altLang="en-US" sz="2200" dirty="0" smtClean="0"/>
              <a:t>Why is coin tossing not an appropriate mechanism anymore? </a:t>
            </a:r>
          </a:p>
          <a:p>
            <a:pPr lvl="1"/>
            <a:r>
              <a:rPr lang="en-US" altLang="en-US" sz="2200" dirty="0" smtClean="0"/>
              <a:t>What should we use instead?</a:t>
            </a:r>
            <a:endParaRPr lang="en-US" altLang="en-US" sz="2200" dirty="0"/>
          </a:p>
          <a:p>
            <a:r>
              <a:rPr lang="en-US" altLang="en-US" sz="2200" dirty="0" smtClean="0"/>
              <a:t>Randomization </a:t>
            </a:r>
            <a:r>
              <a:rPr lang="en-US" altLang="en-US" sz="2200" dirty="0"/>
              <a:t>test </a:t>
            </a:r>
          </a:p>
          <a:p>
            <a:pPr lvl="1"/>
            <a:r>
              <a:rPr lang="en-US" altLang="en-US" sz="2200" dirty="0"/>
              <a:t>Mimics what happened in the actual study, but assuming swimming with dolphins makes no difference</a:t>
            </a:r>
          </a:p>
          <a:p>
            <a:pPr lvl="1"/>
            <a:r>
              <a:rPr lang="en-US" altLang="en-US" sz="2200" dirty="0"/>
              <a:t>So, if swimming with dolphins makes no difference</a:t>
            </a:r>
          </a:p>
          <a:p>
            <a:pPr lvl="2"/>
            <a:r>
              <a:rPr lang="en-US" altLang="en-US" sz="2200" dirty="0"/>
              <a:t>The 13 improvers would have improved regardless of treatment, and </a:t>
            </a:r>
          </a:p>
          <a:p>
            <a:pPr lvl="2"/>
            <a:r>
              <a:rPr lang="en-US" altLang="en-US" sz="2200" dirty="0"/>
              <a:t>The 17 non-improvers wouldn’t have improved regardless of treatment</a:t>
            </a:r>
          </a:p>
          <a:p>
            <a:pPr lvl="1"/>
            <a:endParaRPr lang="en-US" altLang="en-US" sz="2200" dirty="0" smtClean="0"/>
          </a:p>
        </p:txBody>
      </p:sp>
    </p:spTree>
    <p:extLst>
      <p:ext uri="{BB962C8B-B14F-4D97-AF65-F5344CB8AC3E}">
        <p14:creationId xmlns:p14="http://schemas.microsoft.com/office/powerpoint/2010/main" val="1321000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a:t>Example </a:t>
            </a:r>
            <a:r>
              <a:rPr lang="en-US" b="1" dirty="0" smtClean="0"/>
              <a:t>5: </a:t>
            </a:r>
            <a:r>
              <a:rPr lang="en-US" dirty="0"/>
              <a:t>Comparing two groups on a </a:t>
            </a:r>
            <a:r>
              <a:rPr lang="en-US" dirty="0" smtClean="0"/>
              <a:t>categorical </a:t>
            </a:r>
            <a:r>
              <a:rPr lang="en-US" dirty="0"/>
              <a:t>response (contd.)</a:t>
            </a:r>
            <a:endParaRPr lang="en-US" dirty="0">
              <a:ea typeface="+mj-ea"/>
            </a:endParaRPr>
          </a:p>
        </p:txBody>
      </p:sp>
      <p:sp>
        <p:nvSpPr>
          <p:cNvPr id="3" name="Content Placeholder 2"/>
          <p:cNvSpPr>
            <a:spLocks noGrp="1"/>
          </p:cNvSpPr>
          <p:nvPr>
            <p:ph idx="1"/>
          </p:nvPr>
        </p:nvSpPr>
        <p:spPr>
          <a:xfrm>
            <a:off x="0" y="1254125"/>
            <a:ext cx="9144000" cy="4749800"/>
          </a:xfrm>
        </p:spPr>
        <p:txBody>
          <a:bodyPr wrap="square" numCol="1" anchor="t" anchorCtr="0" compatLnSpc="1">
            <a:prstTxWarp prst="textNoShape">
              <a:avLst/>
            </a:prstTxWarp>
            <a:noAutofit/>
          </a:bodyPr>
          <a:lstStyle/>
          <a:p>
            <a:r>
              <a:rPr lang="en-US" altLang="en-US" sz="2200" dirty="0" smtClean="0"/>
              <a:t>Thus, what we’d like to know is, “</a:t>
            </a:r>
            <a:r>
              <a:rPr lang="en-US" altLang="en-US" sz="2200" i="1" dirty="0"/>
              <a:t>I</a:t>
            </a:r>
            <a:r>
              <a:rPr lang="en-US" altLang="en-US" sz="2200" i="1" dirty="0" smtClean="0"/>
              <a:t>f 13 people would have improved anyway, and 17 wouldn’t have improved anyway, how surprising would it be to see what we did in the study by chance?”</a:t>
            </a:r>
            <a:endParaRPr lang="en-US" altLang="en-US" sz="2200" dirty="0" smtClean="0"/>
          </a:p>
          <a:p>
            <a:r>
              <a:rPr lang="en-US" altLang="en-US" sz="2200" dirty="0" smtClean="0"/>
              <a:t>To answer this question, we need to generate possible tables that could have happened just by random chance (assignment) alone, so we can compare our observed result to chance outcomes.</a:t>
            </a:r>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7D4B0DAA-60CB-4005-ABBF-0694284C8F20}" type="slidenum">
              <a:rPr lang="en-US" altLang="en-US">
                <a:solidFill>
                  <a:srgbClr val="595959"/>
                </a:solidFill>
              </a:rPr>
              <a:pPr/>
              <a:t>32</a:t>
            </a:fld>
            <a:endParaRPr lang="en-US" altLang="en-US">
              <a:solidFill>
                <a:srgbClr val="59595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6753649"/>
              </p:ext>
            </p:extLst>
          </p:nvPr>
        </p:nvGraphicFramePr>
        <p:xfrm>
          <a:off x="607159" y="4270862"/>
          <a:ext cx="8120024" cy="2424462"/>
        </p:xfrm>
        <a:graphic>
          <a:graphicData uri="http://schemas.openxmlformats.org/drawingml/2006/table">
            <a:tbl>
              <a:tblPr firstRow="1" firstCol="1" lastRow="1" lastCol="1" bandRow="1" bandCol="1">
                <a:tableStyleId>{5C22544A-7EE6-4342-B048-85BDC9FD1C3A}</a:tableStyleId>
              </a:tblPr>
              <a:tblGrid>
                <a:gridCol w="3430455"/>
                <a:gridCol w="1604691"/>
                <a:gridCol w="1774777"/>
                <a:gridCol w="1310101"/>
              </a:tblGrid>
              <a:tr h="605521">
                <a:tc>
                  <a:txBody>
                    <a:bodyPr/>
                    <a:lstStyle/>
                    <a:p>
                      <a:pPr marL="0" marR="0">
                        <a:lnSpc>
                          <a:spcPct val="115000"/>
                        </a:lnSpc>
                        <a:spcBef>
                          <a:spcPts val="0"/>
                        </a:spcBef>
                        <a:spcAft>
                          <a:spcPts val="0"/>
                        </a:spcAft>
                      </a:pPr>
                      <a:r>
                        <a:rPr lang="en-US" sz="1800" dirty="0">
                          <a:solidFill>
                            <a:schemeClr val="bg1">
                              <a:lumMod val="95000"/>
                            </a:schemeClr>
                          </a:solidFill>
                          <a:effectLst/>
                        </a:rPr>
                        <a:t> </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rPr>
                        <a:t>Dolphin</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rPr>
                        <a:t>No dolphin</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Total</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689311">
                <a:tc>
                  <a:txBody>
                    <a:bodyPr/>
                    <a:lstStyle/>
                    <a:p>
                      <a:pPr marL="0" marR="0">
                        <a:lnSpc>
                          <a:spcPct val="115000"/>
                        </a:lnSpc>
                        <a:spcBef>
                          <a:spcPts val="0"/>
                        </a:spcBef>
                        <a:spcAft>
                          <a:spcPts val="0"/>
                        </a:spcAft>
                      </a:pPr>
                      <a:r>
                        <a:rPr lang="en-US" sz="1800" dirty="0">
                          <a:solidFill>
                            <a:schemeClr val="bg1">
                              <a:lumMod val="95000"/>
                            </a:schemeClr>
                          </a:solidFill>
                          <a:effectLst/>
                        </a:rPr>
                        <a:t>Showed substantial improvement</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latin typeface="Calibri"/>
                          <a:ea typeface="Calibri"/>
                          <a:cs typeface="Times New Roman"/>
                        </a:rPr>
                        <a:t>?????</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latin typeface="Calibri"/>
                          <a:ea typeface="Calibri"/>
                          <a:cs typeface="Times New Roman"/>
                        </a:rPr>
                        <a:t>?????</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a:solidFill>
                            <a:schemeClr val="bg1">
                              <a:lumMod val="95000"/>
                            </a:schemeClr>
                          </a:solidFill>
                          <a:effectLst/>
                        </a:rPr>
                        <a:t>13</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784974">
                <a:tc>
                  <a:txBody>
                    <a:bodyPr/>
                    <a:lstStyle/>
                    <a:p>
                      <a:pPr marL="0" marR="0">
                        <a:lnSpc>
                          <a:spcPct val="115000"/>
                        </a:lnSpc>
                        <a:spcBef>
                          <a:spcPts val="0"/>
                        </a:spcBef>
                        <a:spcAft>
                          <a:spcPts val="0"/>
                        </a:spcAft>
                      </a:pPr>
                      <a:r>
                        <a:rPr lang="en-US" sz="1800">
                          <a:solidFill>
                            <a:schemeClr val="bg1">
                              <a:lumMod val="95000"/>
                            </a:schemeClr>
                          </a:solidFill>
                          <a:effectLst/>
                        </a:rPr>
                        <a:t>Did not show substantial improvement</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latin typeface="Calibri"/>
                          <a:ea typeface="Calibri"/>
                          <a:cs typeface="Times New Roman"/>
                        </a:rPr>
                        <a:t>?????</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smtClean="0">
                          <a:solidFill>
                            <a:schemeClr val="bg1">
                              <a:lumMod val="95000"/>
                            </a:schemeClr>
                          </a:solidFill>
                          <a:effectLst/>
                          <a:latin typeface="Calibri"/>
                          <a:ea typeface="Calibri"/>
                          <a:cs typeface="Times New Roman"/>
                        </a:rPr>
                        <a:t>?????</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a:solidFill>
                            <a:schemeClr val="bg1">
                              <a:lumMod val="95000"/>
                            </a:schemeClr>
                          </a:solidFill>
                          <a:effectLst/>
                        </a:rPr>
                        <a:t>17</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344656">
                <a:tc>
                  <a:txBody>
                    <a:bodyPr/>
                    <a:lstStyle/>
                    <a:p>
                      <a:pPr marL="0" marR="0">
                        <a:lnSpc>
                          <a:spcPct val="115000"/>
                        </a:lnSpc>
                        <a:spcBef>
                          <a:spcPts val="0"/>
                        </a:spcBef>
                        <a:spcAft>
                          <a:spcPts val="0"/>
                        </a:spcAft>
                      </a:pPr>
                      <a:r>
                        <a:rPr lang="en-US" sz="1800">
                          <a:solidFill>
                            <a:schemeClr val="bg1">
                              <a:lumMod val="95000"/>
                            </a:schemeClr>
                          </a:solidFill>
                          <a:effectLst/>
                        </a:rPr>
                        <a:t>Total</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15</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a:solidFill>
                            <a:schemeClr val="bg1">
                              <a:lumMod val="95000"/>
                            </a:schemeClr>
                          </a:solidFill>
                          <a:effectLst/>
                        </a:rPr>
                        <a:t>15</a:t>
                      </a:r>
                      <a:endParaRPr lang="en-US" sz="18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800" dirty="0">
                          <a:solidFill>
                            <a:schemeClr val="bg1">
                              <a:lumMod val="95000"/>
                            </a:schemeClr>
                          </a:solidFill>
                          <a:effectLst/>
                        </a:rPr>
                        <a:t>30</a:t>
                      </a:r>
                      <a:endParaRPr lang="en-US" sz="18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1602249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a:t>Example </a:t>
            </a:r>
            <a:r>
              <a:rPr lang="en-US" b="1" dirty="0" smtClean="0"/>
              <a:t>5: </a:t>
            </a:r>
            <a:r>
              <a:rPr lang="en-US" dirty="0"/>
              <a:t>Comparing two groups on a </a:t>
            </a:r>
            <a:r>
              <a:rPr lang="en-US" dirty="0" smtClean="0"/>
              <a:t>categorical </a:t>
            </a:r>
            <a:r>
              <a:rPr lang="en-US" dirty="0"/>
              <a:t>response (contd.)</a:t>
            </a:r>
            <a:endParaRPr lang="en-US" dirty="0">
              <a:ea typeface="+mj-ea"/>
            </a:endParaRPr>
          </a:p>
        </p:txBody>
      </p:sp>
      <p:sp>
        <p:nvSpPr>
          <p:cNvPr id="3" name="Content Placeholder 2"/>
          <p:cNvSpPr>
            <a:spLocks noGrp="1"/>
          </p:cNvSpPr>
          <p:nvPr>
            <p:ph idx="1"/>
          </p:nvPr>
        </p:nvSpPr>
        <p:spPr>
          <a:xfrm>
            <a:off x="0" y="1207085"/>
            <a:ext cx="9144000" cy="4749800"/>
          </a:xfrm>
        </p:spPr>
        <p:txBody>
          <a:bodyPr wrap="square" numCol="1" anchor="t" anchorCtr="0" compatLnSpc="1">
            <a:prstTxWarp prst="textNoShape">
              <a:avLst/>
            </a:prstTxWarp>
            <a:noAutofit/>
          </a:bodyPr>
          <a:lstStyle/>
          <a:p>
            <a:r>
              <a:rPr lang="en-US" altLang="en-US" sz="2400" dirty="0" smtClean="0"/>
              <a:t>Randomization test </a:t>
            </a:r>
          </a:p>
          <a:p>
            <a:pPr lvl="1"/>
            <a:r>
              <a:rPr lang="en-US" altLang="en-US" sz="2400" dirty="0" smtClean="0"/>
              <a:t>Tactile simulation, first: </a:t>
            </a:r>
          </a:p>
          <a:p>
            <a:pPr marL="1143000" lvl="2" indent="-457200">
              <a:buFont typeface="Century Gothic" pitchFamily="34" charset="0"/>
              <a:buAutoNum type="arabicPeriod"/>
            </a:pPr>
            <a:r>
              <a:rPr lang="en-US" altLang="en-US" sz="2400" dirty="0" smtClean="0"/>
              <a:t>Need 30 cards: 13 blue + 17 green</a:t>
            </a:r>
          </a:p>
          <a:p>
            <a:pPr marL="1143000" lvl="2" indent="-457200">
              <a:buFont typeface="Century Gothic" pitchFamily="34" charset="0"/>
              <a:buAutoNum type="arabicPeriod"/>
            </a:pPr>
            <a:r>
              <a:rPr lang="en-US" altLang="en-US" sz="2400" dirty="0" smtClean="0"/>
              <a:t>Shuffle and redistribute into two groups – 15 (D) and 15 (ND); complete table; record the (shuffled) difference in proportion of improvers. </a:t>
            </a:r>
          </a:p>
          <a:p>
            <a:pPr marL="1143000" lvl="2" indent="-457200">
              <a:buFont typeface="Century Gothic" pitchFamily="34" charset="0"/>
              <a:buAutoNum type="arabicPeriod"/>
            </a:pPr>
            <a:endParaRPr lang="en-US" altLang="en-US" sz="2400" dirty="0"/>
          </a:p>
          <a:p>
            <a:pPr marL="1143000" lvl="2" indent="-457200">
              <a:buFont typeface="Century Gothic" pitchFamily="34" charset="0"/>
              <a:buAutoNum type="arabicPeriod"/>
            </a:pPr>
            <a:endParaRPr lang="en-US" altLang="en-US" sz="2400" dirty="0" smtClean="0"/>
          </a:p>
          <a:p>
            <a:pPr marL="1143000" lvl="2" indent="-457200">
              <a:buFont typeface="Century Gothic" pitchFamily="34" charset="0"/>
              <a:buAutoNum type="arabicPeriod"/>
            </a:pPr>
            <a:endParaRPr lang="en-US" altLang="en-US" sz="2400" dirty="0" smtClean="0"/>
          </a:p>
          <a:p>
            <a:pPr marL="1143000" lvl="2" indent="-457200">
              <a:buFont typeface="Century Gothic" pitchFamily="34" charset="0"/>
              <a:buAutoNum type="arabicPeriod"/>
            </a:pPr>
            <a:r>
              <a:rPr lang="en-US" altLang="en-US" sz="2400" dirty="0" smtClean="0"/>
              <a:t>Repeat (2) many times, say 1000 times.</a:t>
            </a:r>
          </a:p>
          <a:p>
            <a:pPr marL="1143000" lvl="2" indent="-457200">
              <a:buFont typeface="Century Gothic" pitchFamily="34" charset="0"/>
              <a:buAutoNum type="arabicPeriod"/>
            </a:pPr>
            <a:r>
              <a:rPr lang="en-US" altLang="en-US" sz="2400" dirty="0" smtClean="0"/>
              <a:t>Find the proportion of repetitions where (shuffled) difference in proportion of improvers was at least as extreme as 0.4667</a:t>
            </a:r>
          </a:p>
          <a:p>
            <a:pPr marL="1143000" lvl="2" indent="-457200"/>
            <a:endParaRPr lang="en-US" altLang="en-US" sz="2400" dirty="0" smtClean="0"/>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7D4B0DAA-60CB-4005-ABBF-0694284C8F20}" type="slidenum">
              <a:rPr lang="en-US" altLang="en-US">
                <a:solidFill>
                  <a:srgbClr val="595959"/>
                </a:solidFill>
              </a:rPr>
              <a:pPr/>
              <a:t>33</a:t>
            </a:fld>
            <a:endParaRPr lang="en-US" altLang="en-US">
              <a:solidFill>
                <a:srgbClr val="595959"/>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09134749"/>
              </p:ext>
            </p:extLst>
          </p:nvPr>
        </p:nvGraphicFramePr>
        <p:xfrm>
          <a:off x="1081758" y="3784782"/>
          <a:ext cx="5894816" cy="1193209"/>
        </p:xfrm>
        <a:graphic>
          <a:graphicData uri="http://schemas.openxmlformats.org/drawingml/2006/table">
            <a:tbl>
              <a:tblPr firstRow="1" firstCol="1" lastRow="1" lastCol="1" bandRow="1" bandCol="1">
                <a:tableStyleId>{5C22544A-7EE6-4342-B048-85BDC9FD1C3A}</a:tableStyleId>
              </a:tblPr>
              <a:tblGrid>
                <a:gridCol w="2149630"/>
                <a:gridCol w="1136360"/>
                <a:gridCol w="1328420"/>
                <a:gridCol w="1280406"/>
              </a:tblGrid>
              <a:tr h="291994">
                <a:tc>
                  <a:txBody>
                    <a:bodyPr/>
                    <a:lstStyle/>
                    <a:p>
                      <a:pPr marL="0" marR="0">
                        <a:lnSpc>
                          <a:spcPct val="115000"/>
                        </a:lnSpc>
                        <a:spcBef>
                          <a:spcPts val="0"/>
                        </a:spcBef>
                        <a:spcAft>
                          <a:spcPts val="0"/>
                        </a:spcAft>
                      </a:pPr>
                      <a:r>
                        <a:rPr lang="en-US" sz="1400" dirty="0">
                          <a:solidFill>
                            <a:schemeClr val="bg1">
                              <a:lumMod val="95000"/>
                            </a:schemeClr>
                          </a:solidFill>
                          <a:effectLst/>
                        </a:rPr>
                        <a:t> </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smtClean="0">
                          <a:solidFill>
                            <a:schemeClr val="bg1">
                              <a:lumMod val="95000"/>
                            </a:schemeClr>
                          </a:solidFill>
                          <a:effectLst/>
                        </a:rPr>
                        <a:t>Dolphin</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smtClean="0">
                          <a:solidFill>
                            <a:schemeClr val="bg1">
                              <a:lumMod val="95000"/>
                            </a:schemeClr>
                          </a:solidFill>
                          <a:effectLst/>
                        </a:rPr>
                        <a:t>No dolphin</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a:solidFill>
                            <a:schemeClr val="bg1">
                              <a:lumMod val="95000"/>
                            </a:schemeClr>
                          </a:solidFill>
                          <a:effectLst/>
                        </a:rPr>
                        <a:t>Total</a:t>
                      </a:r>
                      <a:endParaRPr lang="en-US" sz="140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282239">
                <a:tc>
                  <a:txBody>
                    <a:bodyPr/>
                    <a:lstStyle/>
                    <a:p>
                      <a:pPr marL="0" marR="0">
                        <a:lnSpc>
                          <a:spcPct val="115000"/>
                        </a:lnSpc>
                        <a:spcBef>
                          <a:spcPts val="0"/>
                        </a:spcBef>
                        <a:spcAft>
                          <a:spcPts val="0"/>
                        </a:spcAft>
                      </a:pPr>
                      <a:r>
                        <a:rPr lang="en-US" sz="1400" dirty="0" smtClean="0">
                          <a:solidFill>
                            <a:schemeClr val="bg1">
                              <a:lumMod val="95000"/>
                            </a:schemeClr>
                          </a:solidFill>
                          <a:effectLst/>
                        </a:rPr>
                        <a:t>Showed </a:t>
                      </a:r>
                      <a:r>
                        <a:rPr lang="en-US" sz="1400" dirty="0" err="1" smtClean="0">
                          <a:solidFill>
                            <a:schemeClr val="bg1">
                              <a:lumMod val="95000"/>
                            </a:schemeClr>
                          </a:solidFill>
                          <a:effectLst/>
                        </a:rPr>
                        <a:t>substl</a:t>
                      </a:r>
                      <a:r>
                        <a:rPr lang="en-US" sz="1400" dirty="0" smtClean="0">
                          <a:solidFill>
                            <a:schemeClr val="bg1">
                              <a:lumMod val="95000"/>
                            </a:schemeClr>
                          </a:solidFill>
                          <a:effectLst/>
                        </a:rPr>
                        <a:t>. imp.</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endParaRPr lang="en-US" dirty="0"/>
                    </a:p>
                  </a:txBody>
                  <a:tcPr marL="68580" marR="68580" marT="0" marB="0">
                    <a:solidFill>
                      <a:schemeClr val="accent1">
                        <a:lumMod val="50000"/>
                      </a:schemeClr>
                    </a:solidFill>
                  </a:tcPr>
                </a:tc>
                <a:tc>
                  <a:txBody>
                    <a:bodyPr/>
                    <a:lstStyle/>
                    <a:p>
                      <a:endParaRPr lang="en-US"/>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a:solidFill>
                            <a:schemeClr val="bg1">
                              <a:lumMod val="95000"/>
                            </a:schemeClr>
                          </a:solidFill>
                          <a:effectLst/>
                        </a:rPr>
                        <a:t>13</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266558">
                <a:tc>
                  <a:txBody>
                    <a:bodyPr/>
                    <a:lstStyle/>
                    <a:p>
                      <a:pPr marL="0" marR="0">
                        <a:lnSpc>
                          <a:spcPct val="115000"/>
                        </a:lnSpc>
                        <a:spcBef>
                          <a:spcPts val="0"/>
                        </a:spcBef>
                        <a:spcAft>
                          <a:spcPts val="0"/>
                        </a:spcAft>
                      </a:pPr>
                      <a:r>
                        <a:rPr lang="en-US" sz="1400" dirty="0" smtClean="0">
                          <a:solidFill>
                            <a:schemeClr val="bg1">
                              <a:lumMod val="95000"/>
                            </a:schemeClr>
                          </a:solidFill>
                          <a:effectLst/>
                        </a:rPr>
                        <a:t>Didn’t show </a:t>
                      </a:r>
                      <a:r>
                        <a:rPr lang="en-US" sz="1400" dirty="0" err="1" smtClean="0">
                          <a:solidFill>
                            <a:schemeClr val="bg1">
                              <a:lumMod val="95000"/>
                            </a:schemeClr>
                          </a:solidFill>
                          <a:effectLst/>
                        </a:rPr>
                        <a:t>substl</a:t>
                      </a:r>
                      <a:r>
                        <a:rPr lang="en-US" sz="1400" dirty="0" smtClean="0">
                          <a:solidFill>
                            <a:schemeClr val="bg1">
                              <a:lumMod val="95000"/>
                            </a:schemeClr>
                          </a:solidFill>
                          <a:effectLst/>
                        </a:rPr>
                        <a:t>. imp</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endParaRPr lang="en-US"/>
                    </a:p>
                  </a:txBody>
                  <a:tcPr marL="68580" marR="68580" marT="0" marB="0">
                    <a:solidFill>
                      <a:schemeClr val="accent1">
                        <a:lumMod val="50000"/>
                      </a:schemeClr>
                    </a:solidFill>
                  </a:tcPr>
                </a:tc>
                <a:tc>
                  <a:txBody>
                    <a:bodyPr/>
                    <a:lstStyle/>
                    <a:p>
                      <a:endParaRPr lang="en-US" dirty="0"/>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a:solidFill>
                            <a:schemeClr val="bg1">
                              <a:lumMod val="95000"/>
                            </a:schemeClr>
                          </a:solidFill>
                          <a:effectLst/>
                        </a:rPr>
                        <a:t>17</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r h="344656">
                <a:tc>
                  <a:txBody>
                    <a:bodyPr/>
                    <a:lstStyle/>
                    <a:p>
                      <a:pPr marL="0" marR="0">
                        <a:lnSpc>
                          <a:spcPct val="115000"/>
                        </a:lnSpc>
                        <a:spcBef>
                          <a:spcPts val="0"/>
                        </a:spcBef>
                        <a:spcAft>
                          <a:spcPts val="0"/>
                        </a:spcAft>
                      </a:pPr>
                      <a:r>
                        <a:rPr lang="en-US" sz="1400" dirty="0">
                          <a:solidFill>
                            <a:schemeClr val="bg1">
                              <a:lumMod val="95000"/>
                            </a:schemeClr>
                          </a:solidFill>
                          <a:effectLst/>
                        </a:rPr>
                        <a:t>Total</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a:solidFill>
                            <a:schemeClr val="bg1">
                              <a:lumMod val="95000"/>
                            </a:schemeClr>
                          </a:solidFill>
                          <a:effectLst/>
                        </a:rPr>
                        <a:t>15</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a:solidFill>
                            <a:schemeClr val="bg1">
                              <a:lumMod val="95000"/>
                            </a:schemeClr>
                          </a:solidFill>
                          <a:effectLst/>
                        </a:rPr>
                        <a:t>15</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c>
                  <a:txBody>
                    <a:bodyPr/>
                    <a:lstStyle/>
                    <a:p>
                      <a:pPr marL="0" marR="0" algn="ctr">
                        <a:lnSpc>
                          <a:spcPct val="115000"/>
                        </a:lnSpc>
                        <a:spcBef>
                          <a:spcPts val="0"/>
                        </a:spcBef>
                        <a:spcAft>
                          <a:spcPts val="0"/>
                        </a:spcAft>
                      </a:pPr>
                      <a:r>
                        <a:rPr lang="en-US" sz="1400" dirty="0">
                          <a:solidFill>
                            <a:schemeClr val="bg1">
                              <a:lumMod val="95000"/>
                            </a:schemeClr>
                          </a:solidFill>
                          <a:effectLst/>
                        </a:rPr>
                        <a:t>30</a:t>
                      </a:r>
                      <a:endParaRPr lang="en-US" sz="1400" dirty="0">
                        <a:solidFill>
                          <a:schemeClr val="bg1">
                            <a:lumMod val="95000"/>
                          </a:schemeClr>
                        </a:solidFill>
                        <a:effectLst/>
                        <a:latin typeface="Calibri"/>
                        <a:ea typeface="Calibri"/>
                        <a:cs typeface="Times New Roman"/>
                      </a:endParaRPr>
                    </a:p>
                  </a:txBody>
                  <a:tcPr marL="68580" marR="68580" marT="0" marB="0">
                    <a:solidFill>
                      <a:schemeClr val="accent1">
                        <a:lumMod val="50000"/>
                      </a:schemeClr>
                    </a:solidFill>
                  </a:tcPr>
                </a:tc>
              </a:tr>
            </a:tbl>
          </a:graphicData>
        </a:graphic>
      </p:graphicFrame>
    </p:spTree>
    <p:extLst>
      <p:ext uri="{BB962C8B-B14F-4D97-AF65-F5344CB8AC3E}">
        <p14:creationId xmlns:p14="http://schemas.microsoft.com/office/powerpoint/2010/main" val="3334702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317500"/>
            <a:ext cx="8913813" cy="914400"/>
          </a:xfrm>
        </p:spPr>
        <p:txBody>
          <a:bodyPr/>
          <a:lstStyle/>
          <a:p>
            <a:r>
              <a:rPr lang="en-US" altLang="en-US" b="1" dirty="0" smtClean="0"/>
              <a:t>Multiple Proportions Applet</a:t>
            </a:r>
            <a:endParaRPr lang="en-US" altLang="en-US" dirty="0" smtClean="0"/>
          </a:p>
        </p:txBody>
      </p:sp>
      <p:sp>
        <p:nvSpPr>
          <p:cNvPr id="39938" name="Content Placeholder 2"/>
          <p:cNvSpPr>
            <a:spLocks noGrp="1"/>
          </p:cNvSpPr>
          <p:nvPr>
            <p:ph idx="1"/>
          </p:nvPr>
        </p:nvSpPr>
        <p:spPr bwMode="auto">
          <a:xfrm>
            <a:off x="247650" y="1352550"/>
            <a:ext cx="4538663" cy="4751388"/>
          </a:xfrm>
        </p:spPr>
        <p:txBody>
          <a:bodyPr wrap="square" numCol="1" anchor="t" anchorCtr="0" compatLnSpc="1">
            <a:prstTxWarp prst="textNoShape">
              <a:avLst/>
            </a:prstTxWarp>
          </a:bodyPr>
          <a:lstStyle/>
          <a:p>
            <a:r>
              <a:rPr lang="en-US" altLang="en-US" sz="2400" dirty="0" smtClean="0"/>
              <a:t>Use an applet to generate the null distribution with  a large number of repetitions</a:t>
            </a:r>
          </a:p>
          <a:p>
            <a:r>
              <a:rPr lang="en-US" altLang="en-US" sz="2400" dirty="0" smtClean="0"/>
              <a:t>Same concept as before: </a:t>
            </a:r>
            <a:r>
              <a:rPr lang="en-US" altLang="en-US" sz="2400" i="1" dirty="0" smtClean="0"/>
              <a:t>does the observed result (0.4667) appear unlikely to have happened by chance alone?</a:t>
            </a:r>
          </a:p>
          <a:p>
            <a:r>
              <a:rPr lang="en-US" altLang="en-US" sz="2400" dirty="0" smtClean="0"/>
              <a:t>How do we measure </a:t>
            </a:r>
            <a:r>
              <a:rPr lang="en-US" altLang="en-US" sz="2400" i="1" dirty="0" smtClean="0"/>
              <a:t>how unlikely</a:t>
            </a:r>
            <a:r>
              <a:rPr lang="en-US" altLang="en-US" sz="2400" dirty="0" smtClean="0"/>
              <a:t>: p-value.</a:t>
            </a:r>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6C7CC8D5-EEDC-41D0-BDC8-0EF8F0F5BDBF}" type="slidenum">
              <a:rPr lang="en-US" altLang="en-US">
                <a:solidFill>
                  <a:srgbClr val="595959"/>
                </a:solidFill>
              </a:rPr>
              <a:pPr/>
              <a:t>34</a:t>
            </a:fld>
            <a:endParaRPr lang="en-US" altLang="en-US">
              <a:solidFill>
                <a:srgbClr val="595959"/>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1895475"/>
            <a:ext cx="4258407" cy="338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3607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smtClean="0">
                <a:ea typeface="+mj-ea"/>
              </a:rPr>
              <a:t>Example </a:t>
            </a:r>
            <a:r>
              <a:rPr lang="en-US" b="1" dirty="0"/>
              <a:t>6</a:t>
            </a:r>
            <a:r>
              <a:rPr lang="en-US" b="1" dirty="0" smtClean="0">
                <a:ea typeface="+mj-ea"/>
              </a:rPr>
              <a:t>: </a:t>
            </a:r>
            <a:r>
              <a:rPr lang="en-US" dirty="0" smtClean="0">
                <a:ea typeface="+mj-ea"/>
              </a:rPr>
              <a:t>Comparing two groups on a quantitative response</a:t>
            </a:r>
            <a:endParaRPr lang="en-US" dirty="0">
              <a:ea typeface="+mj-ea"/>
            </a:endParaRPr>
          </a:p>
        </p:txBody>
      </p:sp>
      <p:sp>
        <p:nvSpPr>
          <p:cNvPr id="3" name="Content Placeholder 2"/>
          <p:cNvSpPr>
            <a:spLocks noGrp="1"/>
          </p:cNvSpPr>
          <p:nvPr>
            <p:ph idx="1"/>
          </p:nvPr>
        </p:nvSpPr>
        <p:spPr bwMode="auto">
          <a:xfrm>
            <a:off x="247650" y="1236663"/>
            <a:ext cx="8542338" cy="4751387"/>
          </a:xfrm>
        </p:spPr>
        <p:txBody>
          <a:bodyPr wrap="square" numCol="1" anchor="t" anchorCtr="0" compatLnSpc="1">
            <a:prstTxWarp prst="textNoShape">
              <a:avLst/>
            </a:prstTxWarp>
          </a:bodyPr>
          <a:lstStyle/>
          <a:p>
            <a:r>
              <a:rPr lang="en-US" altLang="en-US" sz="2400" b="1" dirty="0" smtClean="0"/>
              <a:t>Research question:</a:t>
            </a:r>
            <a:r>
              <a:rPr lang="en-US" altLang="en-US" sz="2400" dirty="0" smtClean="0"/>
              <a:t> Do people tend to perform worse on a visual discrimination task if they were sleep deprived three nights ago (even though they’ve had unrestricted sleep on the following nights) compared to if they had had unrestricted sleep on all previous nights? </a:t>
            </a:r>
          </a:p>
          <a:p>
            <a:r>
              <a:rPr lang="en-US" altLang="en-US" sz="2400" dirty="0" smtClean="0"/>
              <a:t>Explanatory variable: sleep deprived (D) or not (U) (categorical)</a:t>
            </a:r>
          </a:p>
          <a:p>
            <a:r>
              <a:rPr lang="en-US" altLang="en-US" sz="2400" dirty="0" smtClean="0"/>
              <a:t>Response variable: score (quantitative)</a:t>
            </a:r>
          </a:p>
          <a:p>
            <a:r>
              <a:rPr lang="en-US" altLang="en-US" sz="2400" dirty="0" smtClean="0"/>
              <a:t>Type of study: randomized experiment</a:t>
            </a:r>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E5AEA70F-BF95-4838-A086-5742380EED4A}" type="slidenum">
              <a:rPr lang="en-US" altLang="en-US">
                <a:solidFill>
                  <a:srgbClr val="595959"/>
                </a:solidFill>
              </a:rPr>
              <a:pPr/>
              <a:t>35</a:t>
            </a:fld>
            <a:endParaRPr lang="en-US" altLang="en-US">
              <a:solidFill>
                <a:srgbClr val="595959"/>
              </a:solidFill>
            </a:endParaRPr>
          </a:p>
        </p:txBody>
      </p:sp>
    </p:spTree>
    <p:extLst>
      <p:ext uri="{BB962C8B-B14F-4D97-AF65-F5344CB8AC3E}">
        <p14:creationId xmlns:p14="http://schemas.microsoft.com/office/powerpoint/2010/main" val="1036134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smtClean="0">
                <a:ea typeface="+mj-ea"/>
              </a:rPr>
              <a:t>Example </a:t>
            </a:r>
            <a:r>
              <a:rPr lang="en-US" b="1" dirty="0"/>
              <a:t>6</a:t>
            </a:r>
            <a:r>
              <a:rPr lang="en-US" b="1" dirty="0" smtClean="0">
                <a:ea typeface="+mj-ea"/>
              </a:rPr>
              <a:t>: </a:t>
            </a:r>
            <a:r>
              <a:rPr lang="en-US" dirty="0" smtClean="0">
                <a:ea typeface="+mj-ea"/>
              </a:rPr>
              <a:t>Comparing two groups on a quantitative response (contd.)</a:t>
            </a:r>
            <a:endParaRPr lang="en-US" dirty="0">
              <a:ea typeface="+mj-ea"/>
            </a:endParaRPr>
          </a:p>
        </p:txBody>
      </p:sp>
      <p:sp>
        <p:nvSpPr>
          <p:cNvPr id="3" name="Content Placeholder 2"/>
          <p:cNvSpPr>
            <a:spLocks noGrp="1"/>
          </p:cNvSpPr>
          <p:nvPr>
            <p:ph idx="1"/>
          </p:nvPr>
        </p:nvSpPr>
        <p:spPr bwMode="auto">
          <a:xfrm>
            <a:off x="247650" y="1236663"/>
            <a:ext cx="8542338" cy="4751387"/>
          </a:xfrm>
        </p:spPr>
        <p:txBody>
          <a:bodyPr wrap="square" numCol="1" anchor="t" anchorCtr="0" compatLnSpc="1">
            <a:prstTxWarp prst="textNoShape">
              <a:avLst/>
            </a:prstTxWarp>
            <a:noAutofit/>
          </a:bodyPr>
          <a:lstStyle/>
          <a:p>
            <a:r>
              <a:rPr lang="en-US" altLang="en-US" sz="2200" dirty="0" smtClean="0"/>
              <a:t>Unrestricted</a:t>
            </a:r>
            <a:r>
              <a:rPr lang="en-US" altLang="en-US" sz="2200" dirty="0"/>
              <a:t>-sleep group’s improvement scores (milliseconds): </a:t>
            </a:r>
            <a:r>
              <a:rPr lang="en-US" altLang="en-US" sz="2200" dirty="0" smtClean="0"/>
              <a:t>25.2</a:t>
            </a:r>
            <a:r>
              <a:rPr lang="en-US" altLang="en-US" sz="2200" dirty="0"/>
              <a:t>, 14.5, -7.0, 12.6, 34.5, 45.6, 11.6, 18.6, 12.1, </a:t>
            </a:r>
            <a:r>
              <a:rPr lang="en-US" altLang="en-US" sz="2200" dirty="0" smtClean="0"/>
              <a:t>30.5</a:t>
            </a:r>
          </a:p>
          <a:p>
            <a:r>
              <a:rPr lang="en-US" altLang="en-US" sz="2200" dirty="0" smtClean="0"/>
              <a:t>Sleep</a:t>
            </a:r>
            <a:r>
              <a:rPr lang="en-US" altLang="en-US" sz="2200" dirty="0"/>
              <a:t>-deprived group’s improvement scores (milliseconds): </a:t>
            </a:r>
            <a:r>
              <a:rPr lang="en-US" altLang="en-US" sz="2200" dirty="0" smtClean="0"/>
              <a:t>-</a:t>
            </a:r>
            <a:r>
              <a:rPr lang="en-US" altLang="en-US" sz="2200" dirty="0"/>
              <a:t>10.7, 4.5, 2.2, 21.3, -14.7, -10.7, 9.6, 2.4, 21.8, 7.2, 10.0</a:t>
            </a:r>
          </a:p>
          <a:p>
            <a:endParaRPr lang="en-US" altLang="en-US" sz="2200" dirty="0" smtClean="0"/>
          </a:p>
          <a:p>
            <a:endParaRPr lang="en-US" altLang="en-US" sz="2200" dirty="0" smtClean="0"/>
          </a:p>
          <a:p>
            <a:endParaRPr lang="en-US" altLang="en-US" sz="2200" dirty="0" smtClean="0"/>
          </a:p>
          <a:p>
            <a:endParaRPr lang="en-US" altLang="en-US" sz="2200" dirty="0" smtClean="0"/>
          </a:p>
          <a:p>
            <a:endParaRPr lang="en-US" altLang="en-US" sz="2200" dirty="0" smtClean="0"/>
          </a:p>
          <a:p>
            <a:endParaRPr lang="en-US" altLang="en-US" sz="2200" dirty="0" smtClean="0"/>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7C8C1238-5BC0-473B-A492-747F192D99B6}" type="slidenum">
              <a:rPr lang="en-US" altLang="en-US">
                <a:solidFill>
                  <a:srgbClr val="595959"/>
                </a:solidFill>
              </a:rPr>
              <a:pPr/>
              <a:t>36</a:t>
            </a:fld>
            <a:endParaRPr lang="en-US" altLang="en-US">
              <a:solidFill>
                <a:srgbClr val="595959"/>
              </a:solidFill>
            </a:endParaRPr>
          </a:p>
        </p:txBody>
      </p:sp>
      <p:pic>
        <p:nvPicPr>
          <p:cNvPr id="37893"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09" y="3282192"/>
            <a:ext cx="3336244" cy="261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118188" y="3475446"/>
            <a:ext cx="5842659" cy="3113082"/>
          </a:xfrm>
          <a:prstGeom prst="rect">
            <a:avLst/>
          </a:prstGeom>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altLang="en-US" sz="2200" dirty="0" smtClean="0"/>
              <a:t>Observed diff. in average score (U – D) = 15.92ms</a:t>
            </a:r>
          </a:p>
          <a:p>
            <a:r>
              <a:rPr lang="en-US" altLang="en-US" sz="2200" dirty="0" smtClean="0"/>
              <a:t>What are two possible explanations for the observed difference in averages?</a:t>
            </a:r>
          </a:p>
          <a:p>
            <a:r>
              <a:rPr lang="en-US" altLang="en-US" sz="2200" dirty="0" smtClean="0"/>
              <a:t>How surprising (i.e. unlikely) is the observed difference in averages to have happened by chance alone?</a:t>
            </a:r>
          </a:p>
          <a:p>
            <a:endParaRPr lang="en-US" altLang="en-US" sz="2200" dirty="0" smtClean="0"/>
          </a:p>
        </p:txBody>
      </p:sp>
    </p:spTree>
    <p:extLst>
      <p:ext uri="{BB962C8B-B14F-4D97-AF65-F5344CB8AC3E}">
        <p14:creationId xmlns:p14="http://schemas.microsoft.com/office/powerpoint/2010/main" val="1466086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8913813" cy="914400"/>
          </a:xfrm>
        </p:spPr>
        <p:txBody>
          <a:bodyPr rtlCol="0">
            <a:normAutofit fontScale="90000"/>
          </a:bodyPr>
          <a:lstStyle/>
          <a:p>
            <a:pPr fontAlgn="auto">
              <a:spcAft>
                <a:spcPts val="0"/>
              </a:spcAft>
              <a:defRPr/>
            </a:pPr>
            <a:r>
              <a:rPr lang="en-US" b="1" dirty="0"/>
              <a:t>Example 6</a:t>
            </a:r>
            <a:r>
              <a:rPr lang="en-US" b="1" dirty="0" smtClean="0"/>
              <a:t>: </a:t>
            </a:r>
            <a:r>
              <a:rPr lang="en-US" dirty="0"/>
              <a:t>Comparing two groups on a quantitative response (contd.)</a:t>
            </a:r>
            <a:endParaRPr lang="en-US" dirty="0">
              <a:ea typeface="+mj-ea"/>
            </a:endParaRPr>
          </a:p>
        </p:txBody>
      </p:sp>
      <p:sp>
        <p:nvSpPr>
          <p:cNvPr id="3" name="Content Placeholder 2"/>
          <p:cNvSpPr>
            <a:spLocks noGrp="1"/>
          </p:cNvSpPr>
          <p:nvPr>
            <p:ph idx="1"/>
          </p:nvPr>
        </p:nvSpPr>
        <p:spPr>
          <a:xfrm>
            <a:off x="0" y="1254125"/>
            <a:ext cx="9144000" cy="4749800"/>
          </a:xfrm>
        </p:spPr>
        <p:txBody>
          <a:bodyPr wrap="square" numCol="1" anchor="t" anchorCtr="0" compatLnSpc="1">
            <a:prstTxWarp prst="textNoShape">
              <a:avLst/>
            </a:prstTxWarp>
            <a:noAutofit/>
          </a:bodyPr>
          <a:lstStyle/>
          <a:p>
            <a:r>
              <a:rPr lang="en-US" altLang="en-US" sz="2400" dirty="0" smtClean="0"/>
              <a:t>Randomization test (mimics what happened in the actual study, but assuming sleep deprivation makes no difference)</a:t>
            </a:r>
          </a:p>
          <a:p>
            <a:pPr lvl="1"/>
            <a:r>
              <a:rPr lang="en-US" altLang="en-US" sz="2400" dirty="0" smtClean="0"/>
              <a:t>Tactile, first: </a:t>
            </a:r>
          </a:p>
          <a:p>
            <a:pPr marL="1143000" lvl="2" indent="-457200">
              <a:buFont typeface="Century Gothic" pitchFamily="34" charset="0"/>
              <a:buAutoNum type="arabicPeriod"/>
            </a:pPr>
            <a:r>
              <a:rPr lang="en-US" altLang="en-US" sz="2400" dirty="0" smtClean="0"/>
              <a:t>Need 21 cards - write down one score per card.</a:t>
            </a:r>
          </a:p>
          <a:p>
            <a:pPr marL="1143000" lvl="2" indent="-457200">
              <a:buFont typeface="Century Gothic" pitchFamily="34" charset="0"/>
              <a:buAutoNum type="arabicPeriod"/>
            </a:pPr>
            <a:r>
              <a:rPr lang="en-US" altLang="en-US" sz="2400" dirty="0" smtClean="0"/>
              <a:t>Shuffle and redistribute the scores into two groups – 10 (U) and 11 (D); record the (shuffled) difference in average scores. </a:t>
            </a:r>
          </a:p>
          <a:p>
            <a:pPr marL="1143000" lvl="2" indent="-457200">
              <a:buFont typeface="Century Gothic" pitchFamily="34" charset="0"/>
              <a:buAutoNum type="arabicPeriod"/>
            </a:pPr>
            <a:r>
              <a:rPr lang="en-US" altLang="en-US" sz="2400" dirty="0" smtClean="0"/>
              <a:t>Repeat (2) many times, say 1000 times.</a:t>
            </a:r>
          </a:p>
          <a:p>
            <a:pPr marL="1143000" lvl="2" indent="-457200">
              <a:buFont typeface="Century Gothic" pitchFamily="34" charset="0"/>
              <a:buAutoNum type="arabicPeriod"/>
            </a:pPr>
            <a:r>
              <a:rPr lang="en-US" altLang="en-US" sz="2400" dirty="0" smtClean="0"/>
              <a:t>Find the proportion of repetitions where (shuffled) difference in average scores was at least as extreme as 15.92ms</a:t>
            </a:r>
          </a:p>
          <a:p>
            <a:pPr marL="1143000" lvl="2" indent="-457200"/>
            <a:endParaRPr lang="en-US" altLang="en-US" sz="2400" dirty="0" smtClean="0"/>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7D4B0DAA-60CB-4005-ABBF-0694284C8F20}" type="slidenum">
              <a:rPr lang="en-US" altLang="en-US">
                <a:solidFill>
                  <a:srgbClr val="595959"/>
                </a:solidFill>
              </a:rPr>
              <a:pPr/>
              <a:t>37</a:t>
            </a:fld>
            <a:endParaRPr lang="en-US" altLang="en-US">
              <a:solidFill>
                <a:srgbClr val="595959"/>
              </a:solidFill>
            </a:endParaRPr>
          </a:p>
        </p:txBody>
      </p:sp>
    </p:spTree>
    <p:extLst>
      <p:ext uri="{BB962C8B-B14F-4D97-AF65-F5344CB8AC3E}">
        <p14:creationId xmlns:p14="http://schemas.microsoft.com/office/powerpoint/2010/main" val="1306292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0" y="317500"/>
            <a:ext cx="8913813" cy="914400"/>
          </a:xfrm>
        </p:spPr>
        <p:txBody>
          <a:bodyPr/>
          <a:lstStyle/>
          <a:p>
            <a:r>
              <a:rPr lang="en-US" altLang="en-US" b="1" smtClean="0"/>
              <a:t>Multiple Means Applet</a:t>
            </a:r>
            <a:endParaRPr lang="en-US" altLang="en-US" smtClean="0"/>
          </a:p>
        </p:txBody>
      </p:sp>
      <p:sp>
        <p:nvSpPr>
          <p:cNvPr id="39938" name="Content Placeholder 2"/>
          <p:cNvSpPr>
            <a:spLocks noGrp="1"/>
          </p:cNvSpPr>
          <p:nvPr>
            <p:ph idx="1"/>
          </p:nvPr>
        </p:nvSpPr>
        <p:spPr bwMode="auto">
          <a:xfrm>
            <a:off x="247650" y="1352550"/>
            <a:ext cx="4538663" cy="4751388"/>
          </a:xfrm>
        </p:spPr>
        <p:txBody>
          <a:bodyPr wrap="square" numCol="1" anchor="t" anchorCtr="0" compatLnSpc="1">
            <a:prstTxWarp prst="textNoShape">
              <a:avLst/>
            </a:prstTxWarp>
          </a:bodyPr>
          <a:lstStyle/>
          <a:p>
            <a:r>
              <a:rPr lang="en-US" altLang="en-US" sz="2400" smtClean="0"/>
              <a:t>Use an applet to generate the null distribution with  a large number of repetitions</a:t>
            </a:r>
          </a:p>
          <a:p>
            <a:r>
              <a:rPr lang="en-US" altLang="en-US" sz="2400" smtClean="0"/>
              <a:t>Same concept as before: </a:t>
            </a:r>
            <a:r>
              <a:rPr lang="en-US" altLang="en-US" sz="2400" i="1" smtClean="0"/>
              <a:t>does the observed result (15.92) appear unlikely to have happened by chance alone?</a:t>
            </a:r>
          </a:p>
          <a:p>
            <a:r>
              <a:rPr lang="en-US" altLang="en-US" sz="2400" smtClean="0"/>
              <a:t>How do we measure </a:t>
            </a:r>
            <a:r>
              <a:rPr lang="en-US" altLang="en-US" sz="2400" i="1" smtClean="0"/>
              <a:t>how unlikely</a:t>
            </a:r>
            <a:r>
              <a:rPr lang="en-US" altLang="en-US" sz="2400" smtClean="0"/>
              <a:t>: p-value.</a:t>
            </a:r>
          </a:p>
        </p:txBody>
      </p:sp>
      <p:sp>
        <p:nvSpPr>
          <p:cNvPr id="10" name="Footer Placeholder 9"/>
          <p:cNvSpPr>
            <a:spLocks noGrp="1"/>
          </p:cNvSpPr>
          <p:nvPr>
            <p:ph type="ftr" sz="quarter" idx="11"/>
          </p:nvPr>
        </p:nvSpPr>
        <p:spPr/>
        <p:txBody>
          <a:bodyPr/>
          <a:lstStyle/>
          <a:p>
            <a:r>
              <a:rPr lang="en-US" dirty="0"/>
              <a:t>CMC</a:t>
            </a:r>
            <a:r>
              <a:rPr lang="en-US" baseline="30000" dirty="0"/>
              <a:t>3</a:t>
            </a:r>
            <a:r>
              <a:rPr lang="en-US" dirty="0"/>
              <a:t> Fall Conference: December 6, 2014</a:t>
            </a:r>
          </a:p>
        </p:txBody>
      </p:sp>
      <p:sp>
        <p:nvSpPr>
          <p:cNvPr id="11" name="Slide Number Placeholder 10"/>
          <p:cNvSpPr>
            <a:spLocks noGrp="1"/>
          </p:cNvSpPr>
          <p:nvPr>
            <p:ph type="sldNum" sz="quarter" idx="12"/>
          </p:nvPr>
        </p:nvSpPr>
        <p:spPr/>
        <p:txBody>
          <a:bodyPr/>
          <a:lstStyle>
            <a:lvl1pPr>
              <a:defRPr>
                <a:solidFill>
                  <a:schemeClr val="tx1"/>
                </a:solidFill>
                <a:latin typeface="Century Gothic" pitchFamily="34" charset="0"/>
                <a:ea typeface="MS PGothic" pitchFamily="34" charset="-128"/>
              </a:defRPr>
            </a:lvl1pPr>
            <a:lvl2pPr marL="742950" indent="-285750">
              <a:defRPr>
                <a:solidFill>
                  <a:schemeClr val="tx1"/>
                </a:solidFill>
                <a:latin typeface="Century Gothic" pitchFamily="34" charset="0"/>
                <a:ea typeface="MS PGothic" pitchFamily="34" charset="-128"/>
              </a:defRPr>
            </a:lvl2pPr>
            <a:lvl3pPr marL="1143000" indent="-228600">
              <a:defRPr>
                <a:solidFill>
                  <a:schemeClr val="tx1"/>
                </a:solidFill>
                <a:latin typeface="Century Gothic" pitchFamily="34" charset="0"/>
                <a:ea typeface="MS PGothic" pitchFamily="34" charset="-128"/>
              </a:defRPr>
            </a:lvl3pPr>
            <a:lvl4pPr marL="1600200" indent="-228600">
              <a:defRPr>
                <a:solidFill>
                  <a:schemeClr val="tx1"/>
                </a:solidFill>
                <a:latin typeface="Century Gothic" pitchFamily="34" charset="0"/>
                <a:ea typeface="MS PGothic" pitchFamily="34" charset="-128"/>
              </a:defRPr>
            </a:lvl4pPr>
            <a:lvl5pPr marL="2057400" indent="-228600">
              <a:defRPr>
                <a:solidFill>
                  <a:schemeClr val="tx1"/>
                </a:solidFill>
                <a:latin typeface="Century Gothic" pitchFamily="34" charset="0"/>
                <a:ea typeface="MS PGothic" pitchFamily="34" charset="-128"/>
              </a:defRPr>
            </a:lvl5pPr>
            <a:lvl6pPr marL="2514600" indent="-228600" fontAlgn="base">
              <a:spcBef>
                <a:spcPct val="0"/>
              </a:spcBef>
              <a:spcAft>
                <a:spcPct val="0"/>
              </a:spcAft>
              <a:defRPr>
                <a:solidFill>
                  <a:schemeClr val="tx1"/>
                </a:solidFill>
                <a:latin typeface="Century Gothic" pitchFamily="34" charset="0"/>
                <a:ea typeface="MS PGothic" pitchFamily="34" charset="-128"/>
              </a:defRPr>
            </a:lvl6pPr>
            <a:lvl7pPr marL="2971800" indent="-228600" fontAlgn="base">
              <a:spcBef>
                <a:spcPct val="0"/>
              </a:spcBef>
              <a:spcAft>
                <a:spcPct val="0"/>
              </a:spcAft>
              <a:defRPr>
                <a:solidFill>
                  <a:schemeClr val="tx1"/>
                </a:solidFill>
                <a:latin typeface="Century Gothic" pitchFamily="34" charset="0"/>
                <a:ea typeface="MS PGothic" pitchFamily="34" charset="-128"/>
              </a:defRPr>
            </a:lvl7pPr>
            <a:lvl8pPr marL="3429000" indent="-228600" fontAlgn="base">
              <a:spcBef>
                <a:spcPct val="0"/>
              </a:spcBef>
              <a:spcAft>
                <a:spcPct val="0"/>
              </a:spcAft>
              <a:defRPr>
                <a:solidFill>
                  <a:schemeClr val="tx1"/>
                </a:solidFill>
                <a:latin typeface="Century Gothic" pitchFamily="34" charset="0"/>
                <a:ea typeface="MS PGothic" pitchFamily="34" charset="-128"/>
              </a:defRPr>
            </a:lvl8pPr>
            <a:lvl9pPr marL="3886200" indent="-228600" fontAlgn="base">
              <a:spcBef>
                <a:spcPct val="0"/>
              </a:spcBef>
              <a:spcAft>
                <a:spcPct val="0"/>
              </a:spcAft>
              <a:defRPr>
                <a:solidFill>
                  <a:schemeClr val="tx1"/>
                </a:solidFill>
                <a:latin typeface="Century Gothic" pitchFamily="34" charset="0"/>
                <a:ea typeface="MS PGothic" pitchFamily="34" charset="-128"/>
              </a:defRPr>
            </a:lvl9pPr>
          </a:lstStyle>
          <a:p>
            <a:fld id="{6C7CC8D5-EEDC-41D0-BDC8-0EF8F0F5BDBF}" type="slidenum">
              <a:rPr lang="en-US" altLang="en-US">
                <a:solidFill>
                  <a:srgbClr val="595959"/>
                </a:solidFill>
              </a:rPr>
              <a:pPr/>
              <a:t>38</a:t>
            </a:fld>
            <a:endParaRPr lang="en-US" altLang="en-US">
              <a:solidFill>
                <a:srgbClr val="595959"/>
              </a:solidFill>
            </a:endParaRPr>
          </a:p>
        </p:txBody>
      </p:sp>
      <p:pic>
        <p:nvPicPr>
          <p:cNvPr id="39941" name="Picture 3"/>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6313" y="1327150"/>
            <a:ext cx="40767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0261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Core idea of this approach to statistical inference</a:t>
            </a:r>
            <a:endParaRPr lang="en-US" dirty="0"/>
          </a:p>
        </p:txBody>
      </p:sp>
      <p:sp>
        <p:nvSpPr>
          <p:cNvPr id="3" name="Content Placeholder 2"/>
          <p:cNvSpPr>
            <a:spLocks noGrp="1"/>
          </p:cNvSpPr>
          <p:nvPr>
            <p:ph idx="1"/>
          </p:nvPr>
        </p:nvSpPr>
        <p:spPr>
          <a:xfrm>
            <a:off x="247413" y="1319648"/>
            <a:ext cx="8666399" cy="4750700"/>
          </a:xfrm>
        </p:spPr>
        <p:txBody>
          <a:bodyPr>
            <a:noAutofit/>
          </a:bodyPr>
          <a:lstStyle/>
          <a:p>
            <a:r>
              <a:rPr lang="en-US" sz="2400" dirty="0" smtClean="0">
                <a:cs typeface="Century Gothic"/>
              </a:rPr>
              <a:t>The key question is the same </a:t>
            </a:r>
            <a:r>
              <a:rPr lang="en-US" sz="2400" i="1" dirty="0" smtClean="0">
                <a:cs typeface="Century Gothic"/>
              </a:rPr>
              <a:t>every time </a:t>
            </a:r>
          </a:p>
          <a:p>
            <a:pPr marL="0" indent="0">
              <a:buNone/>
            </a:pPr>
            <a:r>
              <a:rPr lang="en-US" sz="2400" i="1" dirty="0" smtClean="0">
                <a:solidFill>
                  <a:srgbClr val="008000"/>
                </a:solidFill>
                <a:cs typeface="Century Gothic"/>
              </a:rPr>
              <a:t>“Is the observed result surprising (unlikely) to have happened by random chance alone?”</a:t>
            </a:r>
            <a:endParaRPr lang="en-US" sz="2400" dirty="0" smtClean="0">
              <a:latin typeface="Century Gothic"/>
              <a:cs typeface="Century Gothic"/>
            </a:endParaRPr>
          </a:p>
          <a:p>
            <a:r>
              <a:rPr lang="en-US" sz="2400" dirty="0" smtClean="0">
                <a:latin typeface="Century Gothic"/>
                <a:cs typeface="Century Gothic"/>
              </a:rPr>
              <a:t>First </a:t>
            </a:r>
            <a:r>
              <a:rPr lang="en-US" sz="2400" dirty="0">
                <a:latin typeface="Century Gothic"/>
                <a:cs typeface="Century Gothic"/>
              </a:rPr>
              <a:t>through simulation/randomization, and then theory-based methods, </a:t>
            </a:r>
            <a:r>
              <a:rPr lang="en-US" sz="2400" i="1" dirty="0">
                <a:latin typeface="Century Gothic"/>
                <a:cs typeface="Century Gothic"/>
              </a:rPr>
              <a:t>every </a:t>
            </a:r>
            <a:r>
              <a:rPr lang="en-US" sz="2400" i="1" dirty="0" smtClean="0">
                <a:latin typeface="Century Gothic"/>
                <a:cs typeface="Century Gothic"/>
              </a:rPr>
              <a:t>time</a:t>
            </a:r>
          </a:p>
          <a:p>
            <a:pPr lvl="1"/>
            <a:r>
              <a:rPr lang="en-US" sz="2400" dirty="0" smtClean="0">
                <a:latin typeface="Century Gothic"/>
                <a:cs typeface="Century Gothic"/>
              </a:rPr>
              <a:t>Start with a tactile simulation/randomization using coins, dice, cards, etc. 	</a:t>
            </a:r>
          </a:p>
          <a:p>
            <a:pPr lvl="1"/>
            <a:r>
              <a:rPr lang="en-US" sz="2400" dirty="0" smtClean="0">
                <a:latin typeface="Century Gothic"/>
                <a:cs typeface="Century Gothic"/>
              </a:rPr>
              <a:t>Follow up with technology – purposefully-designed (free) web applets (instead of commercial software); self-explanatory; lots of visual explanation</a:t>
            </a:r>
          </a:p>
          <a:p>
            <a:pPr lvl="1"/>
            <a:r>
              <a:rPr lang="en-US" sz="2400" dirty="0" smtClean="0">
                <a:latin typeface="Century Gothic"/>
                <a:cs typeface="Century Gothic"/>
              </a:rPr>
              <a:t>Wrap up with “theory-based” method, if available</a:t>
            </a:r>
          </a:p>
          <a:p>
            <a:pPr marL="0" indent="0">
              <a:buNone/>
            </a:pPr>
            <a:endParaRPr lang="en-US" sz="2400" dirty="0">
              <a:latin typeface="Century Gothic"/>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39</a:t>
            </a:fld>
            <a:endParaRPr lang="en-US"/>
          </a:p>
        </p:txBody>
      </p:sp>
    </p:spTree>
    <p:extLst>
      <p:ext uri="{BB962C8B-B14F-4D97-AF65-F5344CB8AC3E}">
        <p14:creationId xmlns:p14="http://schemas.microsoft.com/office/powerpoint/2010/main" val="792055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103"/>
            <a:ext cx="8913813" cy="914400"/>
          </a:xfrm>
        </p:spPr>
        <p:txBody>
          <a:bodyPr>
            <a:noAutofit/>
          </a:bodyPr>
          <a:lstStyle/>
          <a:p>
            <a:r>
              <a:rPr lang="en-US" sz="2800" b="1" dirty="0" smtClean="0"/>
              <a:t>Background (contd.) </a:t>
            </a:r>
            <a:br>
              <a:rPr lang="en-US" sz="2800" b="1" dirty="0" smtClean="0"/>
            </a:br>
            <a:r>
              <a:rPr lang="en-US" sz="2800" dirty="0" smtClean="0"/>
              <a:t>Typical </a:t>
            </a:r>
            <a:r>
              <a:rPr lang="en-US" sz="2800" dirty="0"/>
              <a:t>“traditional” sequence of </a:t>
            </a:r>
            <a:r>
              <a:rPr lang="en-US" sz="2800" dirty="0" smtClean="0"/>
              <a:t>topics</a:t>
            </a:r>
            <a:endParaRPr lang="en-US" sz="2800" dirty="0"/>
          </a:p>
        </p:txBody>
      </p:sp>
      <p:sp>
        <p:nvSpPr>
          <p:cNvPr id="3" name="Content Placeholder 2"/>
          <p:cNvSpPr>
            <a:spLocks noGrp="1"/>
          </p:cNvSpPr>
          <p:nvPr>
            <p:ph idx="1"/>
          </p:nvPr>
        </p:nvSpPr>
        <p:spPr>
          <a:xfrm>
            <a:off x="247413" y="1319647"/>
            <a:ext cx="8666399" cy="5249427"/>
          </a:xfrm>
        </p:spPr>
        <p:txBody>
          <a:bodyPr>
            <a:noAutofit/>
          </a:bodyPr>
          <a:lstStyle/>
          <a:p>
            <a:pPr lvl="1"/>
            <a:r>
              <a:rPr lang="en-US" sz="2400" dirty="0" smtClean="0"/>
              <a:t>Part I: </a:t>
            </a:r>
          </a:p>
          <a:p>
            <a:pPr lvl="2"/>
            <a:r>
              <a:rPr lang="en-US" sz="2400" dirty="0" smtClean="0"/>
              <a:t>Descriptive statistics (graphical and numerical)</a:t>
            </a:r>
          </a:p>
          <a:p>
            <a:pPr lvl="1"/>
            <a:r>
              <a:rPr lang="en-US" sz="2400" dirty="0"/>
              <a:t>Part </a:t>
            </a:r>
            <a:r>
              <a:rPr lang="en-US" sz="2400" dirty="0" smtClean="0"/>
              <a:t>II: </a:t>
            </a:r>
          </a:p>
          <a:p>
            <a:pPr lvl="2"/>
            <a:r>
              <a:rPr lang="en-US" sz="2400" dirty="0" smtClean="0"/>
              <a:t>D</a:t>
            </a:r>
            <a:r>
              <a:rPr lang="en-US" sz="2400" dirty="0"/>
              <a:t>a</a:t>
            </a:r>
            <a:r>
              <a:rPr lang="en-US" sz="2400" dirty="0" smtClean="0"/>
              <a:t>ta collection (types of studies)</a:t>
            </a:r>
          </a:p>
          <a:p>
            <a:pPr lvl="1"/>
            <a:r>
              <a:rPr lang="en-US" sz="2400" dirty="0" smtClean="0"/>
              <a:t>Part III: </a:t>
            </a:r>
          </a:p>
          <a:p>
            <a:pPr lvl="2"/>
            <a:r>
              <a:rPr lang="en-US" sz="2400" dirty="0" smtClean="0"/>
              <a:t>Probability (e.g. </a:t>
            </a:r>
            <a:r>
              <a:rPr lang="en-US" sz="2400" dirty="0"/>
              <a:t>normal distribution</a:t>
            </a:r>
            <a:r>
              <a:rPr lang="en-US" sz="2400" dirty="0" smtClean="0"/>
              <a:t>, </a:t>
            </a:r>
            <a:r>
              <a:rPr lang="en-US" sz="2400" dirty="0"/>
              <a:t>z-</a:t>
            </a:r>
            <a:r>
              <a:rPr lang="en-US" sz="2400" dirty="0" smtClean="0"/>
              <a:t>scores, </a:t>
            </a:r>
            <a:r>
              <a:rPr lang="en-US" sz="2400" dirty="0"/>
              <a:t>looking up z-tables to </a:t>
            </a:r>
            <a:r>
              <a:rPr lang="en-US" sz="2400" dirty="0" smtClean="0"/>
              <a:t>calculate </a:t>
            </a:r>
            <a:r>
              <a:rPr lang="en-US" sz="2400" dirty="0"/>
              <a:t>probabilities)</a:t>
            </a:r>
            <a:endParaRPr lang="en-US" sz="2400" dirty="0" smtClean="0"/>
          </a:p>
          <a:p>
            <a:pPr lvl="2"/>
            <a:r>
              <a:rPr lang="en-US" sz="2400" dirty="0" smtClean="0"/>
              <a:t>Sampling distribution/CLT</a:t>
            </a:r>
          </a:p>
          <a:p>
            <a:pPr lvl="1"/>
            <a:r>
              <a:rPr lang="en-US" sz="2400" dirty="0" smtClean="0"/>
              <a:t>Part IV: Inference </a:t>
            </a:r>
          </a:p>
          <a:p>
            <a:pPr lvl="2"/>
            <a:r>
              <a:rPr lang="en-US" sz="2400" dirty="0"/>
              <a:t>T</a:t>
            </a:r>
            <a:r>
              <a:rPr lang="en-US" sz="2400" dirty="0" smtClean="0"/>
              <a:t>ests of hypotheses, and </a:t>
            </a:r>
          </a:p>
          <a:p>
            <a:pPr lvl="2"/>
            <a:r>
              <a:rPr lang="en-US" sz="2400" dirty="0"/>
              <a:t>C</a:t>
            </a:r>
            <a:r>
              <a:rPr lang="en-US" sz="2400" dirty="0" smtClean="0"/>
              <a:t>onfidence intervals</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4</a:t>
            </a:fld>
            <a:endParaRPr lang="en-US"/>
          </a:p>
        </p:txBody>
      </p:sp>
    </p:spTree>
    <p:extLst>
      <p:ext uri="{BB962C8B-B14F-4D97-AF65-F5344CB8AC3E}">
        <p14:creationId xmlns:p14="http://schemas.microsoft.com/office/powerpoint/2010/main" val="1748620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549"/>
            <a:ext cx="8913813" cy="914400"/>
          </a:xfrm>
        </p:spPr>
        <p:txBody>
          <a:bodyPr>
            <a:normAutofit/>
          </a:bodyPr>
          <a:lstStyle/>
          <a:p>
            <a:r>
              <a:rPr lang="en-US" b="1" dirty="0" smtClean="0"/>
              <a:t>Advantages of this approach</a:t>
            </a:r>
            <a:endParaRPr lang="en-US" dirty="0"/>
          </a:p>
        </p:txBody>
      </p:sp>
      <p:sp>
        <p:nvSpPr>
          <p:cNvPr id="3" name="Content Placeholder 2"/>
          <p:cNvSpPr>
            <a:spLocks noGrp="1"/>
          </p:cNvSpPr>
          <p:nvPr>
            <p:ph idx="1"/>
          </p:nvPr>
        </p:nvSpPr>
        <p:spPr>
          <a:xfrm>
            <a:off x="104994" y="1286013"/>
            <a:ext cx="8968446" cy="4750700"/>
          </a:xfrm>
        </p:spPr>
        <p:txBody>
          <a:bodyPr>
            <a:noAutofit/>
          </a:bodyPr>
          <a:lstStyle/>
          <a:p>
            <a:r>
              <a:rPr lang="en-US" sz="2300" dirty="0"/>
              <a:t>D</a:t>
            </a:r>
            <a:r>
              <a:rPr lang="en-US" sz="2300" dirty="0" smtClean="0"/>
              <a:t>oes </a:t>
            </a:r>
            <a:r>
              <a:rPr lang="en-US" sz="2300" dirty="0"/>
              <a:t>not rely on a formal discussion of probability, and hence can be used to introduce statistical inference as early as week </a:t>
            </a:r>
            <a:r>
              <a:rPr lang="en-US" sz="2300" dirty="0" smtClean="0"/>
              <a:t>1 </a:t>
            </a:r>
          </a:p>
          <a:p>
            <a:r>
              <a:rPr lang="en-US" sz="2300" dirty="0" smtClean="0"/>
              <a:t>Provides a </a:t>
            </a:r>
            <a:r>
              <a:rPr lang="en-US" sz="2300" dirty="0"/>
              <a:t>lot of opportunity for activity/exploration-based </a:t>
            </a:r>
            <a:r>
              <a:rPr lang="en-US" sz="2300" dirty="0" smtClean="0"/>
              <a:t>learning</a:t>
            </a:r>
          </a:p>
          <a:p>
            <a:r>
              <a:rPr lang="en-US" sz="2400" dirty="0"/>
              <a:t>Helps students see that the core logic of inference stays the same regardless of data type and data structure</a:t>
            </a:r>
          </a:p>
          <a:p>
            <a:r>
              <a:rPr lang="en-US" sz="2400" dirty="0" smtClean="0"/>
              <a:t>Allows </a:t>
            </a:r>
            <a:r>
              <a:rPr lang="en-US" sz="2400" dirty="0"/>
              <a:t>one to use a spiral approach</a:t>
            </a:r>
          </a:p>
          <a:p>
            <a:pPr lvl="1"/>
            <a:r>
              <a:rPr lang="en-US" sz="2400" dirty="0"/>
              <a:t>To deepen student understanding throughout the </a:t>
            </a:r>
            <a:r>
              <a:rPr lang="en-US" sz="2400" dirty="0" smtClean="0"/>
              <a:t>course</a:t>
            </a:r>
            <a:endParaRPr lang="en-US" sz="2400" dirty="0"/>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40</a:t>
            </a:fld>
            <a:endParaRPr lang="en-US"/>
          </a:p>
        </p:txBody>
      </p:sp>
    </p:spTree>
    <p:extLst>
      <p:ext uri="{BB962C8B-B14F-4D97-AF65-F5344CB8AC3E}">
        <p14:creationId xmlns:p14="http://schemas.microsoft.com/office/powerpoint/2010/main" val="1671775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Advantages of this approach (contd.)</a:t>
            </a:r>
            <a:endParaRPr lang="en-US" dirty="0"/>
          </a:p>
        </p:txBody>
      </p:sp>
      <p:sp>
        <p:nvSpPr>
          <p:cNvPr id="3" name="Content Placeholder 2"/>
          <p:cNvSpPr>
            <a:spLocks noGrp="1"/>
          </p:cNvSpPr>
          <p:nvPr>
            <p:ph idx="1"/>
          </p:nvPr>
        </p:nvSpPr>
        <p:spPr>
          <a:xfrm>
            <a:off x="175555" y="1264433"/>
            <a:ext cx="8738258" cy="4750700"/>
          </a:xfrm>
        </p:spPr>
        <p:txBody>
          <a:bodyPr>
            <a:noAutofit/>
          </a:bodyPr>
          <a:lstStyle/>
          <a:p>
            <a:r>
              <a:rPr lang="en-US" sz="2400" dirty="0"/>
              <a:t>Students seem to find it easier to interpret the p-value</a:t>
            </a:r>
          </a:p>
          <a:p>
            <a:r>
              <a:rPr lang="en-US" sz="2400" dirty="0"/>
              <a:t>Students seem to find it easier to remember that smaller p-values provide stronger evidence against the </a:t>
            </a:r>
            <a:r>
              <a:rPr lang="en-US" sz="2400" dirty="0" smtClean="0"/>
              <a:t>null</a:t>
            </a:r>
          </a:p>
          <a:p>
            <a:r>
              <a:rPr lang="en-US" sz="2400" dirty="0" smtClean="0">
                <a:cs typeface="Century Gothic"/>
              </a:rPr>
              <a:t>Allows </a:t>
            </a:r>
            <a:r>
              <a:rPr lang="en-US" sz="2400" dirty="0">
                <a:cs typeface="Century Gothic"/>
              </a:rPr>
              <a:t>one to use other statistics that don’t have theoretical </a:t>
            </a:r>
            <a:r>
              <a:rPr lang="en-US" sz="2400" dirty="0" smtClean="0">
                <a:cs typeface="Century Gothic"/>
              </a:rPr>
              <a:t>distributions;  for example, </a:t>
            </a:r>
            <a:r>
              <a:rPr lang="en-US" sz="2400" dirty="0">
                <a:cs typeface="Century Gothic"/>
              </a:rPr>
              <a:t>d</a:t>
            </a:r>
            <a:r>
              <a:rPr lang="en-US" sz="2400" dirty="0" smtClean="0">
                <a:cs typeface="Century Gothic"/>
              </a:rPr>
              <a:t>ifference </a:t>
            </a:r>
            <a:r>
              <a:rPr lang="en-US" sz="2400" dirty="0">
                <a:cs typeface="Century Gothic"/>
              </a:rPr>
              <a:t>in </a:t>
            </a:r>
            <a:r>
              <a:rPr lang="en-US" sz="2400" dirty="0" smtClean="0">
                <a:cs typeface="Century Gothic"/>
              </a:rPr>
              <a:t>medians, or relative risk (without getting into logs)</a:t>
            </a:r>
            <a:endParaRPr lang="en-US" sz="2400" dirty="0">
              <a:cs typeface="Century Gothic"/>
            </a:endParaRPr>
          </a:p>
          <a:p>
            <a:r>
              <a:rPr lang="en-US" sz="2400" dirty="0" smtClean="0"/>
              <a:t>Most importantly, this approach is more fun for instructors (not that I am biased </a:t>
            </a:r>
            <a:r>
              <a:rPr lang="en-US" sz="2400" dirty="0" smtClean="0">
                <a:sym typeface="Wingdings"/>
              </a:rPr>
              <a:t>)</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41</a:t>
            </a:fld>
            <a:endParaRPr lang="en-US"/>
          </a:p>
        </p:txBody>
      </p:sp>
    </p:spTree>
    <p:extLst>
      <p:ext uri="{BB962C8B-B14F-4D97-AF65-F5344CB8AC3E}">
        <p14:creationId xmlns:p14="http://schemas.microsoft.com/office/powerpoint/2010/main" val="328831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Resources</a:t>
            </a:r>
            <a:endParaRPr lang="en-US" dirty="0"/>
          </a:p>
        </p:txBody>
      </p:sp>
      <p:sp>
        <p:nvSpPr>
          <p:cNvPr id="3" name="Content Placeholder 2"/>
          <p:cNvSpPr>
            <a:spLocks noGrp="1"/>
          </p:cNvSpPr>
          <p:nvPr>
            <p:ph idx="1"/>
          </p:nvPr>
        </p:nvSpPr>
        <p:spPr>
          <a:xfrm>
            <a:off x="65977" y="1352638"/>
            <a:ext cx="8913812" cy="4750700"/>
          </a:xfrm>
        </p:spPr>
        <p:txBody>
          <a:bodyPr>
            <a:noAutofit/>
          </a:bodyPr>
          <a:lstStyle/>
          <a:p>
            <a:r>
              <a:rPr lang="en-US" sz="2400" dirty="0" smtClean="0">
                <a:latin typeface="Century Gothic"/>
                <a:cs typeface="Century Gothic"/>
              </a:rPr>
              <a:t>Course materials: </a:t>
            </a:r>
            <a:r>
              <a:rPr lang="en-US" sz="2400" b="1" i="1" dirty="0" smtClean="0">
                <a:latin typeface="Century Gothic"/>
                <a:cs typeface="Century Gothic"/>
              </a:rPr>
              <a:t>Introduction to Statistical Investigations </a:t>
            </a:r>
            <a:r>
              <a:rPr lang="en-US" sz="2400" dirty="0" smtClean="0">
                <a:latin typeface="Century Gothic"/>
                <a:cs typeface="Century Gothic"/>
              </a:rPr>
              <a:t>(Fall 2014, John Wiley and Sons) by </a:t>
            </a:r>
            <a:r>
              <a:rPr lang="en-US" sz="2400" dirty="0">
                <a:latin typeface="Century Gothic"/>
                <a:cs typeface="Century Gothic"/>
              </a:rPr>
              <a:t>Nathan </a:t>
            </a:r>
            <a:r>
              <a:rPr lang="en-US" sz="2400" dirty="0" err="1">
                <a:latin typeface="Century Gothic"/>
                <a:cs typeface="Century Gothic"/>
              </a:rPr>
              <a:t>Tintle</a:t>
            </a:r>
            <a:r>
              <a:rPr lang="en-US" sz="2400" dirty="0">
                <a:latin typeface="Century Gothic"/>
                <a:cs typeface="Century Gothic"/>
              </a:rPr>
              <a:t>, Beth Chance, George Cobb, Allan </a:t>
            </a:r>
            <a:r>
              <a:rPr lang="en-US" sz="2400" dirty="0" err="1">
                <a:latin typeface="Century Gothic"/>
                <a:cs typeface="Century Gothic"/>
              </a:rPr>
              <a:t>Rossman</a:t>
            </a:r>
            <a:r>
              <a:rPr lang="en-US" sz="2400" dirty="0">
                <a:latin typeface="Century Gothic"/>
                <a:cs typeface="Century Gothic"/>
              </a:rPr>
              <a:t>, Soma Roy, Todd Swanson, Jill </a:t>
            </a:r>
            <a:r>
              <a:rPr lang="en-US" sz="2400" dirty="0" err="1" smtClean="0">
                <a:latin typeface="Century Gothic"/>
                <a:cs typeface="Century Gothic"/>
              </a:rPr>
              <a:t>VanderStoep</a:t>
            </a:r>
            <a:endParaRPr lang="en-US" sz="2400" dirty="0" smtClean="0">
              <a:latin typeface="Century Gothic"/>
              <a:cs typeface="Century Gothic"/>
            </a:endParaRPr>
          </a:p>
          <a:p>
            <a:r>
              <a:rPr lang="en-US" sz="2400" dirty="0" smtClean="0">
                <a:latin typeface="Century Gothic"/>
                <a:cs typeface="Century Gothic"/>
              </a:rPr>
              <a:t>Samples of our materials as well as slides for various conference presentations are available at:</a:t>
            </a:r>
            <a:r>
              <a:rPr lang="en-US" sz="2400" dirty="0" smtClean="0">
                <a:cs typeface="Century Gothic"/>
              </a:rPr>
              <a:t>  </a:t>
            </a:r>
            <a:r>
              <a:rPr lang="en-US" sz="2400" dirty="0" smtClean="0">
                <a:cs typeface="Century Gothic"/>
                <a:hlinkClick r:id="rId2"/>
              </a:rPr>
              <a:t>http</a:t>
            </a:r>
            <a:r>
              <a:rPr lang="en-US" sz="2400" dirty="0">
                <a:cs typeface="Century Gothic"/>
                <a:hlinkClick r:id="rId2"/>
              </a:rPr>
              <a:t>://www.math.hope.edu/isi</a:t>
            </a:r>
            <a:r>
              <a:rPr lang="en-US" sz="2400" dirty="0" smtClean="0">
                <a:cs typeface="Century Gothic"/>
                <a:hlinkClick r:id="rId2"/>
              </a:rPr>
              <a:t>/</a:t>
            </a:r>
            <a:endParaRPr lang="en-US" sz="2400" dirty="0" smtClean="0">
              <a:latin typeface="Century Gothic"/>
              <a:cs typeface="Century Gothic"/>
            </a:endParaRPr>
          </a:p>
          <a:p>
            <a:r>
              <a:rPr lang="en-US" sz="2400" dirty="0" smtClean="0">
                <a:latin typeface="Century Gothic"/>
                <a:cs typeface="Century Gothic"/>
              </a:rPr>
              <a:t>Applets are available at: </a:t>
            </a:r>
            <a:r>
              <a:rPr lang="en-US" sz="2400" dirty="0">
                <a:cs typeface="Century Gothic"/>
                <a:hlinkClick r:id="rId3"/>
              </a:rPr>
              <a:t>http://www.rossmanchance.com/</a:t>
            </a:r>
            <a:r>
              <a:rPr lang="en-US" sz="2400" dirty="0" smtClean="0">
                <a:cs typeface="Century Gothic"/>
                <a:hlinkClick r:id="rId3"/>
              </a:rPr>
              <a:t>ISIapplets.html</a:t>
            </a:r>
            <a:endParaRPr lang="en-US" sz="2400" dirty="0" smtClean="0">
              <a:cs typeface="Century Gothic"/>
            </a:endParaRPr>
          </a:p>
          <a:p>
            <a:r>
              <a:rPr lang="en-US" sz="2400" dirty="0" smtClean="0">
                <a:cs typeface="Century Gothic"/>
              </a:rPr>
              <a:t>My email address: </a:t>
            </a:r>
            <a:r>
              <a:rPr lang="en-US" sz="2400" dirty="0" smtClean="0">
                <a:latin typeface="Century Gothic"/>
                <a:cs typeface="Century Gothic"/>
                <a:hlinkClick r:id="rId4"/>
              </a:rPr>
              <a:t>soroy@calpoly.edu</a:t>
            </a:r>
            <a:r>
              <a:rPr lang="en-US" sz="2400" dirty="0" smtClean="0">
                <a:latin typeface="Century Gothic"/>
                <a:cs typeface="Century Gothic"/>
              </a:rPr>
              <a:t> </a:t>
            </a:r>
            <a:endParaRPr lang="en-US" sz="2400" dirty="0">
              <a:latin typeface="Century Gothic"/>
              <a:cs typeface="Century Gothic"/>
            </a:endParaRPr>
          </a:p>
          <a:p>
            <a:pPr marL="0" indent="0">
              <a:buNone/>
            </a:pPr>
            <a:endParaRPr lang="en-US" sz="2400" dirty="0">
              <a:latin typeface="Century Gothic"/>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42</a:t>
            </a:fld>
            <a:endParaRPr lang="en-US"/>
          </a:p>
        </p:txBody>
      </p:sp>
    </p:spTree>
    <p:extLst>
      <p:ext uri="{BB962C8B-B14F-4D97-AF65-F5344CB8AC3E}">
        <p14:creationId xmlns:p14="http://schemas.microsoft.com/office/powerpoint/2010/main" val="6060904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a:bodyPr>
          <a:lstStyle/>
          <a:p>
            <a:r>
              <a:rPr lang="en-US" b="1" dirty="0" smtClean="0"/>
              <a:t>Acknowledgements</a:t>
            </a:r>
            <a:endParaRPr lang="en-US" dirty="0"/>
          </a:p>
        </p:txBody>
      </p:sp>
      <p:sp>
        <p:nvSpPr>
          <p:cNvPr id="3" name="Content Placeholder 2"/>
          <p:cNvSpPr>
            <a:spLocks noGrp="1"/>
          </p:cNvSpPr>
          <p:nvPr>
            <p:ph idx="1"/>
          </p:nvPr>
        </p:nvSpPr>
        <p:spPr>
          <a:xfrm>
            <a:off x="65977" y="1352638"/>
            <a:ext cx="8913812" cy="4750700"/>
          </a:xfrm>
        </p:spPr>
        <p:txBody>
          <a:bodyPr>
            <a:noAutofit/>
          </a:bodyPr>
          <a:lstStyle/>
          <a:p>
            <a:r>
              <a:rPr lang="en-US" sz="2400" dirty="0" smtClean="0">
                <a:latin typeface="Century Gothic"/>
                <a:cs typeface="Century Gothic"/>
              </a:rPr>
              <a:t>Thank you for listening!</a:t>
            </a:r>
          </a:p>
          <a:p>
            <a:r>
              <a:rPr lang="en-US" sz="2400" dirty="0" smtClean="0">
                <a:latin typeface="Century Gothic"/>
                <a:cs typeface="Century Gothic"/>
              </a:rPr>
              <a:t>National Science Foundation DUE/TUES-114069, 1323210</a:t>
            </a:r>
          </a:p>
          <a:p>
            <a:r>
              <a:rPr lang="en-US" sz="2400" dirty="0" smtClean="0">
                <a:latin typeface="Century Gothic"/>
                <a:cs typeface="Century Gothic"/>
              </a:rPr>
              <a:t>If you’d like to know more about our approach: </a:t>
            </a:r>
          </a:p>
          <a:p>
            <a:pPr lvl="1"/>
            <a:r>
              <a:rPr lang="en-US" sz="2400" dirty="0" smtClean="0">
                <a:latin typeface="Century Gothic"/>
                <a:cs typeface="Century Gothic"/>
              </a:rPr>
              <a:t>Beth Chance and Allan </a:t>
            </a:r>
            <a:r>
              <a:rPr lang="en-US" sz="2400" dirty="0" err="1" smtClean="0">
                <a:latin typeface="Century Gothic"/>
                <a:cs typeface="Century Gothic"/>
              </a:rPr>
              <a:t>Rossman</a:t>
            </a:r>
            <a:r>
              <a:rPr lang="en-US" sz="2400" dirty="0" smtClean="0">
                <a:latin typeface="Century Gothic"/>
                <a:cs typeface="Century Gothic"/>
              </a:rPr>
              <a:t>, “</a:t>
            </a:r>
            <a:r>
              <a:rPr lang="en-US" sz="2400" i="1" dirty="0" smtClean="0"/>
              <a:t>Estimating </a:t>
            </a:r>
            <a:r>
              <a:rPr lang="en-US" sz="2400" i="1" dirty="0"/>
              <a:t>with Confidence:  Developing Students' Understanding</a:t>
            </a:r>
            <a:r>
              <a:rPr lang="en-US" sz="2400" dirty="0" smtClean="0">
                <a:latin typeface="Century Gothic"/>
                <a:cs typeface="Century Gothic"/>
              </a:rPr>
              <a:t>” – next session @10:30 am, same place</a:t>
            </a:r>
          </a:p>
          <a:p>
            <a:pPr marL="0" indent="0">
              <a:buNone/>
            </a:pPr>
            <a:endParaRPr lang="en-US" sz="2400" dirty="0">
              <a:latin typeface="Century Gothic"/>
              <a:cs typeface="Century Gothic"/>
            </a:endParaRP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43</a:t>
            </a:fld>
            <a:endParaRPr lang="en-US"/>
          </a:p>
        </p:txBody>
      </p:sp>
    </p:spTree>
    <p:extLst>
      <p:ext uri="{BB962C8B-B14F-4D97-AF65-F5344CB8AC3E}">
        <p14:creationId xmlns:p14="http://schemas.microsoft.com/office/powerpoint/2010/main" val="51642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413" y="1359154"/>
            <a:ext cx="8666399" cy="4602242"/>
          </a:xfrm>
        </p:spPr>
        <p:txBody>
          <a:bodyPr>
            <a:noAutofit/>
          </a:bodyPr>
          <a:lstStyle/>
          <a:p>
            <a:r>
              <a:rPr lang="en-US" sz="2200" dirty="0"/>
              <a:t>Concerns with using the typical “traditional” sequence of </a:t>
            </a:r>
            <a:r>
              <a:rPr lang="en-US" sz="2200" dirty="0" smtClean="0"/>
              <a:t>topics</a:t>
            </a:r>
            <a:endParaRPr lang="en-US" sz="2200" b="1" dirty="0" smtClean="0"/>
          </a:p>
          <a:p>
            <a:pPr lvl="1"/>
            <a:r>
              <a:rPr lang="en-US" sz="2200" dirty="0" smtClean="0"/>
              <a:t>Puts inference </a:t>
            </a:r>
            <a:r>
              <a:rPr lang="en-US" sz="2200" dirty="0"/>
              <a:t>at the very end of the </a:t>
            </a:r>
            <a:r>
              <a:rPr lang="en-US" sz="2200" dirty="0" smtClean="0"/>
              <a:t>term</a:t>
            </a:r>
          </a:p>
          <a:p>
            <a:pPr lvl="1"/>
            <a:r>
              <a:rPr lang="en-US" sz="2200" dirty="0"/>
              <a:t>Leaves very little time for students to </a:t>
            </a:r>
          </a:p>
          <a:p>
            <a:pPr lvl="2"/>
            <a:r>
              <a:rPr lang="en-US" sz="2200" dirty="0"/>
              <a:t>Develop a strong conceptual understanding of the logic of inference, and the reasoning process behind:</a:t>
            </a:r>
          </a:p>
          <a:p>
            <a:pPr lvl="3"/>
            <a:r>
              <a:rPr lang="en-US" sz="2200" dirty="0"/>
              <a:t>Statistical </a:t>
            </a:r>
            <a:r>
              <a:rPr lang="en-US" sz="2200" dirty="0" smtClean="0"/>
              <a:t>significance: p</a:t>
            </a:r>
            <a:r>
              <a:rPr lang="en-US" sz="2200" dirty="0"/>
              <a:t>-values </a:t>
            </a:r>
            <a:r>
              <a:rPr lang="en-US" sz="2200" dirty="0" smtClean="0"/>
              <a:t>as measures of strength of evidence</a:t>
            </a:r>
            <a:endParaRPr lang="en-US" sz="2200" dirty="0"/>
          </a:p>
          <a:p>
            <a:pPr lvl="3"/>
            <a:r>
              <a:rPr lang="en-US" sz="2200" dirty="0"/>
              <a:t>Confidence </a:t>
            </a:r>
            <a:r>
              <a:rPr lang="en-US" sz="2200" dirty="0" smtClean="0"/>
              <a:t>intervals:</a:t>
            </a:r>
            <a:r>
              <a:rPr lang="en-US" sz="2200" dirty="0"/>
              <a:t> </a:t>
            </a:r>
            <a:r>
              <a:rPr lang="en-US" sz="2200" dirty="0" smtClean="0"/>
              <a:t>Intervals of plausible values for </a:t>
            </a:r>
            <a:r>
              <a:rPr lang="en-US" sz="2200" dirty="0"/>
              <a:t>parameter of </a:t>
            </a:r>
            <a:r>
              <a:rPr lang="en-US" sz="2200" dirty="0" smtClean="0"/>
              <a:t>interest</a:t>
            </a:r>
          </a:p>
          <a:p>
            <a:pPr lvl="1"/>
            <a:r>
              <a:rPr lang="en-US" sz="2200" dirty="0"/>
              <a:t>Content (parts I, II, III, and IV) appears disconnected and </a:t>
            </a:r>
            <a:r>
              <a:rPr lang="en-US" sz="2200" dirty="0" smtClean="0"/>
              <a:t>compartmentalized</a:t>
            </a:r>
            <a:endParaRPr lang="en-US" sz="2200" dirty="0"/>
          </a:p>
          <a:p>
            <a:pPr lvl="1"/>
            <a:r>
              <a:rPr lang="en-US" sz="2200" dirty="0"/>
              <a:t>Not successful at presenting the big picture of the entire statistical investigation process </a:t>
            </a:r>
          </a:p>
          <a:p>
            <a:pPr lvl="3"/>
            <a:endParaRPr lang="en-US" sz="2200" dirty="0"/>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5</a:t>
            </a:fld>
            <a:endParaRPr lang="en-US"/>
          </a:p>
        </p:txBody>
      </p:sp>
      <p:sp>
        <p:nvSpPr>
          <p:cNvPr id="6" name="Title 1"/>
          <p:cNvSpPr>
            <a:spLocks noGrp="1"/>
          </p:cNvSpPr>
          <p:nvPr>
            <p:ph type="title"/>
          </p:nvPr>
        </p:nvSpPr>
        <p:spPr>
          <a:xfrm>
            <a:off x="0" y="351103"/>
            <a:ext cx="8913813" cy="914400"/>
          </a:xfrm>
        </p:spPr>
        <p:txBody>
          <a:bodyPr>
            <a:noAutofit/>
          </a:bodyPr>
          <a:lstStyle/>
          <a:p>
            <a:r>
              <a:rPr lang="en-US" sz="2800" b="1" dirty="0" smtClean="0"/>
              <a:t>Background: Motivation</a:t>
            </a:r>
            <a:endParaRPr lang="en-US" sz="2800" dirty="0"/>
          </a:p>
        </p:txBody>
      </p:sp>
    </p:spTree>
    <p:extLst>
      <p:ext uri="{BB962C8B-B14F-4D97-AF65-F5344CB8AC3E}">
        <p14:creationId xmlns:p14="http://schemas.microsoft.com/office/powerpoint/2010/main" val="3101598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413" y="1359154"/>
            <a:ext cx="8666399" cy="4602242"/>
          </a:xfrm>
        </p:spPr>
        <p:txBody>
          <a:bodyPr>
            <a:noAutofit/>
          </a:bodyPr>
          <a:lstStyle/>
          <a:p>
            <a:r>
              <a:rPr lang="en-US" sz="2200" dirty="0" smtClean="0"/>
              <a:t>Fall 2010: Collaborating with Nathan </a:t>
            </a:r>
            <a:r>
              <a:rPr lang="en-US" sz="2200" dirty="0" err="1" smtClean="0"/>
              <a:t>Tintle</a:t>
            </a:r>
            <a:r>
              <a:rPr lang="en-US" sz="2200" dirty="0" smtClean="0"/>
              <a:t> (then Hope College, now </a:t>
            </a:r>
            <a:r>
              <a:rPr lang="en-US" sz="2200" dirty="0" err="1" smtClean="0"/>
              <a:t>Dordt</a:t>
            </a:r>
            <a:r>
              <a:rPr lang="en-US" sz="2200" dirty="0" smtClean="0"/>
              <a:t> College), Beth Chance, Allan </a:t>
            </a:r>
            <a:r>
              <a:rPr lang="en-US" sz="2200" dirty="0" err="1" smtClean="0"/>
              <a:t>Rossman</a:t>
            </a:r>
            <a:r>
              <a:rPr lang="en-US" sz="2200" dirty="0" smtClean="0"/>
              <a:t> (both Cal Poly), George Cobb (Mt. Holyoke College), Todd Swanson, Jill </a:t>
            </a:r>
            <a:r>
              <a:rPr lang="en-US" sz="2200" dirty="0" err="1" smtClean="0"/>
              <a:t>VanderStoep</a:t>
            </a:r>
            <a:r>
              <a:rPr lang="en-US" sz="2200" dirty="0" smtClean="0"/>
              <a:t> (both Hope College)</a:t>
            </a:r>
          </a:p>
          <a:p>
            <a:pPr lvl="1"/>
            <a:r>
              <a:rPr lang="en-US" sz="2200" dirty="0" smtClean="0"/>
              <a:t>Reorder the sequence of topics to </a:t>
            </a:r>
            <a:r>
              <a:rPr lang="en-US" sz="2200" dirty="0"/>
              <a:t>i</a:t>
            </a:r>
            <a:r>
              <a:rPr lang="en-US" sz="2200" dirty="0" smtClean="0"/>
              <a:t>ntroduce the concept of statistical inference early in the term</a:t>
            </a:r>
          </a:p>
          <a:p>
            <a:pPr lvl="1"/>
            <a:r>
              <a:rPr lang="en-US" sz="2200" dirty="0" smtClean="0"/>
              <a:t>Use simulation/randomization-based methods to introduce statistical inference early</a:t>
            </a:r>
          </a:p>
          <a:p>
            <a:pPr lvl="1"/>
            <a:r>
              <a:rPr lang="en-US" sz="2200" dirty="0" smtClean="0"/>
              <a:t>Repeat in difference contexts – go deeper with each repetition</a:t>
            </a:r>
          </a:p>
          <a:p>
            <a:pPr lvl="1"/>
            <a:r>
              <a:rPr lang="en-US" sz="2200" dirty="0" smtClean="0"/>
              <a:t>Introduce descriptive statistics and implications of study designs </a:t>
            </a:r>
            <a:r>
              <a:rPr lang="en-US" sz="2200" i="1" dirty="0" smtClean="0"/>
              <a:t>just in</a:t>
            </a:r>
            <a:r>
              <a:rPr lang="en-US" sz="2200" i="1" dirty="0"/>
              <a:t> </a:t>
            </a:r>
            <a:r>
              <a:rPr lang="en-US" sz="2200" i="1" dirty="0" smtClean="0"/>
              <a:t>time</a:t>
            </a:r>
            <a:endParaRPr lang="en-US" sz="2200" dirty="0"/>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6</a:t>
            </a:fld>
            <a:endParaRPr lang="en-US"/>
          </a:p>
        </p:txBody>
      </p:sp>
      <p:sp>
        <p:nvSpPr>
          <p:cNvPr id="6" name="Title 1"/>
          <p:cNvSpPr>
            <a:spLocks noGrp="1"/>
          </p:cNvSpPr>
          <p:nvPr>
            <p:ph type="title"/>
          </p:nvPr>
        </p:nvSpPr>
        <p:spPr>
          <a:xfrm>
            <a:off x="0" y="351103"/>
            <a:ext cx="8913813" cy="914400"/>
          </a:xfrm>
        </p:spPr>
        <p:txBody>
          <a:bodyPr>
            <a:noAutofit/>
          </a:bodyPr>
          <a:lstStyle/>
          <a:p>
            <a:r>
              <a:rPr lang="en-US" sz="2800" b="1" dirty="0" smtClean="0"/>
              <a:t>Background: Philosophy and Approach</a:t>
            </a:r>
            <a:endParaRPr lang="en-US" sz="2800" dirty="0"/>
          </a:p>
        </p:txBody>
      </p:sp>
    </p:spTree>
    <p:extLst>
      <p:ext uri="{BB962C8B-B14F-4D97-AF65-F5344CB8AC3E}">
        <p14:creationId xmlns:p14="http://schemas.microsoft.com/office/powerpoint/2010/main" val="3325679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413" y="1415978"/>
            <a:ext cx="8666399" cy="4750700"/>
          </a:xfrm>
        </p:spPr>
        <p:txBody>
          <a:bodyPr>
            <a:noAutofit/>
          </a:bodyPr>
          <a:lstStyle/>
          <a:p>
            <a:r>
              <a:rPr lang="en-US" sz="2400" dirty="0" smtClean="0"/>
              <a:t>Recent </a:t>
            </a:r>
            <a:r>
              <a:rPr lang="en-US" sz="2400" dirty="0"/>
              <a:t>attempts to change the sequence of topics</a:t>
            </a:r>
          </a:p>
          <a:p>
            <a:r>
              <a:rPr lang="en-US" sz="2400" dirty="0" smtClean="0"/>
              <a:t>Chance </a:t>
            </a:r>
            <a:r>
              <a:rPr lang="en-US" sz="2400" dirty="0"/>
              <a:t>and </a:t>
            </a:r>
            <a:r>
              <a:rPr lang="en-US" sz="2400" dirty="0" err="1"/>
              <a:t>Rossman</a:t>
            </a:r>
            <a:r>
              <a:rPr lang="en-US" sz="2400" dirty="0"/>
              <a:t> </a:t>
            </a:r>
            <a:r>
              <a:rPr lang="en-US" sz="2400" dirty="0" smtClean="0"/>
              <a:t>(</a:t>
            </a:r>
            <a:r>
              <a:rPr lang="en-US" sz="2400" i="1" dirty="0" smtClean="0"/>
              <a:t>Introduction to Statistical Concepts and Methods</a:t>
            </a:r>
            <a:r>
              <a:rPr lang="en-US" sz="2400" dirty="0" smtClean="0"/>
              <a:t>, 2005)</a:t>
            </a:r>
          </a:p>
          <a:p>
            <a:pPr lvl="1"/>
            <a:r>
              <a:rPr lang="en-US" sz="2400" dirty="0" smtClean="0"/>
              <a:t>introduce </a:t>
            </a:r>
            <a:r>
              <a:rPr lang="en-US" sz="2400" dirty="0"/>
              <a:t>statistical inference in week 1 or 2 of a 10-week quarter in a calculus-based introductory statistics </a:t>
            </a:r>
            <a:r>
              <a:rPr lang="en-US" sz="2400" dirty="0" smtClean="0"/>
              <a:t>course.</a:t>
            </a:r>
          </a:p>
          <a:p>
            <a:r>
              <a:rPr lang="en-US" sz="2400" dirty="0" smtClean="0"/>
              <a:t>Malone </a:t>
            </a:r>
            <a:r>
              <a:rPr lang="en-US" sz="2400" dirty="0"/>
              <a:t>et al. (2010) </a:t>
            </a:r>
            <a:endParaRPr lang="en-US" sz="2400" dirty="0" smtClean="0"/>
          </a:p>
          <a:p>
            <a:pPr lvl="1"/>
            <a:r>
              <a:rPr lang="en-US" sz="2400" dirty="0" smtClean="0"/>
              <a:t>discuss </a:t>
            </a:r>
            <a:r>
              <a:rPr lang="en-US" sz="2400" dirty="0"/>
              <a:t>reordering of topics such that inference methods for one categorical variable are introduced in week 3 of a 15-week semester, in Stat 101 type courses. </a:t>
            </a:r>
          </a:p>
          <a:p>
            <a:endParaRPr lang="en-US" sz="2400" dirty="0" smtClean="0"/>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7</a:t>
            </a:fld>
            <a:endParaRPr lang="en-US"/>
          </a:p>
        </p:txBody>
      </p:sp>
      <p:sp>
        <p:nvSpPr>
          <p:cNvPr id="6" name="Title 1"/>
          <p:cNvSpPr>
            <a:spLocks noGrp="1"/>
          </p:cNvSpPr>
          <p:nvPr>
            <p:ph type="title"/>
          </p:nvPr>
        </p:nvSpPr>
        <p:spPr>
          <a:xfrm>
            <a:off x="0" y="351103"/>
            <a:ext cx="8913813" cy="914400"/>
          </a:xfrm>
        </p:spPr>
        <p:txBody>
          <a:bodyPr>
            <a:noAutofit/>
          </a:bodyPr>
          <a:lstStyle/>
          <a:p>
            <a:r>
              <a:rPr lang="en-US" sz="2800" b="1" dirty="0" smtClean="0"/>
              <a:t>Background: Philosophy and Approach (contd.)</a:t>
            </a:r>
            <a:endParaRPr lang="en-US" sz="2800" dirty="0"/>
          </a:p>
        </p:txBody>
      </p:sp>
    </p:spTree>
    <p:extLst>
      <p:ext uri="{BB962C8B-B14F-4D97-AF65-F5344CB8AC3E}">
        <p14:creationId xmlns:p14="http://schemas.microsoft.com/office/powerpoint/2010/main" val="3553443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1: </a:t>
            </a:r>
            <a:r>
              <a:rPr lang="en-US" dirty="0" smtClean="0"/>
              <a:t>Introduction to chance models</a:t>
            </a:r>
            <a:endParaRPr lang="en-US" dirty="0"/>
          </a:p>
        </p:txBody>
      </p:sp>
      <p:sp>
        <p:nvSpPr>
          <p:cNvPr id="3" name="Content Placeholder 2"/>
          <p:cNvSpPr>
            <a:spLocks noGrp="1"/>
          </p:cNvSpPr>
          <p:nvPr>
            <p:ph idx="1"/>
          </p:nvPr>
        </p:nvSpPr>
        <p:spPr>
          <a:xfrm>
            <a:off x="247413" y="1303153"/>
            <a:ext cx="8666399" cy="4750700"/>
          </a:xfrm>
        </p:spPr>
        <p:txBody>
          <a:bodyPr>
            <a:noAutofit/>
          </a:bodyPr>
          <a:lstStyle/>
          <a:p>
            <a:r>
              <a:rPr lang="en-US" sz="2400" b="1" dirty="0" smtClean="0">
                <a:cs typeface="Century Gothic"/>
              </a:rPr>
              <a:t>Research question:</a:t>
            </a:r>
            <a:r>
              <a:rPr lang="en-US" sz="2400" dirty="0" smtClean="0">
                <a:cs typeface="Century Gothic"/>
              </a:rPr>
              <a:t> </a:t>
            </a:r>
            <a:r>
              <a:rPr lang="en-US" sz="2400" i="1" dirty="0" smtClean="0">
                <a:cs typeface="Century Gothic"/>
              </a:rPr>
              <a:t>Can chimpanzees solve problems?</a:t>
            </a:r>
          </a:p>
          <a:p>
            <a:r>
              <a:rPr lang="en-US" sz="2400" dirty="0" smtClean="0">
                <a:cs typeface="Century Gothic"/>
              </a:rPr>
              <a:t>A trained adult chimpanzee named Sarah was shown videotapes of 8 different problems a human was having (</a:t>
            </a:r>
            <a:r>
              <a:rPr lang="en-US" sz="2400" dirty="0" err="1" smtClean="0">
                <a:cs typeface="Century Gothic"/>
              </a:rPr>
              <a:t>Premack</a:t>
            </a:r>
            <a:r>
              <a:rPr lang="en-US" sz="2400" dirty="0" smtClean="0">
                <a:cs typeface="Century Gothic"/>
              </a:rPr>
              <a:t> and Woodruff, </a:t>
            </a:r>
            <a:r>
              <a:rPr lang="en-US" sz="2400" i="1" dirty="0" smtClean="0">
                <a:cs typeface="Century Gothic"/>
              </a:rPr>
              <a:t>Science</a:t>
            </a:r>
            <a:r>
              <a:rPr lang="en-US" sz="2400" dirty="0" smtClean="0">
                <a:cs typeface="Century Gothic"/>
              </a:rPr>
              <a:t>,1978)</a:t>
            </a:r>
            <a:endParaRPr lang="en-US" sz="2400" dirty="0" smtClean="0">
              <a:solidFill>
                <a:srgbClr val="FF0000"/>
              </a:solidFill>
              <a:cs typeface="Century Gothic"/>
            </a:endParaRPr>
          </a:p>
          <a:p>
            <a:r>
              <a:rPr lang="en-US" sz="2400" dirty="0" smtClean="0">
                <a:cs typeface="Century Gothic"/>
              </a:rPr>
              <a:t>After each problem, she was shown two photographs, one of which showed a potential solution to the problem.</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762" y="4572000"/>
            <a:ext cx="5199191" cy="184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9727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113"/>
            <a:ext cx="8913813" cy="914400"/>
          </a:xfrm>
        </p:spPr>
        <p:txBody>
          <a:bodyPr>
            <a:normAutofit fontScale="90000"/>
          </a:bodyPr>
          <a:lstStyle/>
          <a:p>
            <a:r>
              <a:rPr lang="en-US" b="1" dirty="0" smtClean="0"/>
              <a:t>Example 1: </a:t>
            </a:r>
            <a:r>
              <a:rPr lang="en-US" dirty="0" smtClean="0"/>
              <a:t>Introduction to chance models</a:t>
            </a:r>
            <a:endParaRPr lang="en-US" dirty="0"/>
          </a:p>
        </p:txBody>
      </p:sp>
      <p:sp>
        <p:nvSpPr>
          <p:cNvPr id="3" name="Content Placeholder 2"/>
          <p:cNvSpPr>
            <a:spLocks noGrp="1"/>
          </p:cNvSpPr>
          <p:nvPr>
            <p:ph idx="1"/>
          </p:nvPr>
        </p:nvSpPr>
        <p:spPr>
          <a:xfrm>
            <a:off x="247413" y="1303153"/>
            <a:ext cx="8666399" cy="4750700"/>
          </a:xfrm>
        </p:spPr>
        <p:txBody>
          <a:bodyPr>
            <a:noAutofit/>
          </a:bodyPr>
          <a:lstStyle/>
          <a:p>
            <a:r>
              <a:rPr lang="en-US" sz="2400" b="1" dirty="0" smtClean="0">
                <a:cs typeface="Century Gothic"/>
              </a:rPr>
              <a:t>Research question:</a:t>
            </a:r>
            <a:r>
              <a:rPr lang="en-US" sz="2400" dirty="0" smtClean="0">
                <a:cs typeface="Century Gothic"/>
              </a:rPr>
              <a:t> </a:t>
            </a:r>
            <a:r>
              <a:rPr lang="en-US" sz="2400" i="1" dirty="0" smtClean="0">
                <a:cs typeface="Century Gothic"/>
              </a:rPr>
              <a:t>Can chimpanzees solve problems? </a:t>
            </a:r>
            <a:r>
              <a:rPr lang="en-US" sz="2400" dirty="0" smtClean="0">
                <a:cs typeface="Century Gothic"/>
              </a:rPr>
              <a:t>(contd.)</a:t>
            </a:r>
          </a:p>
          <a:p>
            <a:r>
              <a:rPr lang="en-US" sz="2400" dirty="0" smtClean="0">
                <a:cs typeface="Century Gothic"/>
              </a:rPr>
              <a:t>Sarah picked the correct photograph 7 out of 8 times.</a:t>
            </a:r>
          </a:p>
          <a:p>
            <a:r>
              <a:rPr lang="en-US" sz="2400" dirty="0" smtClean="0">
                <a:cs typeface="Century Gothic"/>
              </a:rPr>
              <a:t>Question to students: What are two possible explanations for why Sarah got 7 correct out of 8?</a:t>
            </a:r>
          </a:p>
        </p:txBody>
      </p:sp>
      <p:sp>
        <p:nvSpPr>
          <p:cNvPr id="10" name="Footer Placeholder 9"/>
          <p:cNvSpPr>
            <a:spLocks noGrp="1"/>
          </p:cNvSpPr>
          <p:nvPr>
            <p:ph type="ftr" sz="quarter" idx="11"/>
          </p:nvPr>
        </p:nvSpPr>
        <p:spPr/>
        <p:txBody>
          <a:bodyPr/>
          <a:lstStyle/>
          <a:p>
            <a:r>
              <a:rPr lang="en-US" dirty="0" smtClean="0"/>
              <a:t>CMC</a:t>
            </a:r>
            <a:r>
              <a:rPr lang="en-US" baseline="30000" dirty="0" smtClean="0"/>
              <a:t>3</a:t>
            </a:r>
            <a:r>
              <a:rPr lang="en-US" dirty="0" smtClean="0"/>
              <a:t> Fall Conference: December 6, 2014</a:t>
            </a:r>
            <a:endParaRPr lang="en-US" dirty="0"/>
          </a:p>
        </p:txBody>
      </p:sp>
      <p:sp>
        <p:nvSpPr>
          <p:cNvPr id="11" name="Slide Number Placeholder 10"/>
          <p:cNvSpPr>
            <a:spLocks noGrp="1"/>
          </p:cNvSpPr>
          <p:nvPr>
            <p:ph type="sldNum" sz="quarter" idx="12"/>
          </p:nvPr>
        </p:nvSpPr>
        <p:spPr/>
        <p:txBody>
          <a:bodyPr/>
          <a:lstStyle/>
          <a:p>
            <a:fld id="{4A822907-8A9D-4F6B-98F6-913902AD56B5}" type="slidenum">
              <a:rPr lang="en-US" smtClean="0"/>
              <a:t>9</a:t>
            </a:fld>
            <a:endParaRPr lang="en-US"/>
          </a:p>
        </p:txBody>
      </p:sp>
    </p:spTree>
    <p:extLst>
      <p:ext uri="{BB962C8B-B14F-4D97-AF65-F5344CB8AC3E}">
        <p14:creationId xmlns:p14="http://schemas.microsoft.com/office/powerpoint/2010/main" val="890687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ceptio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5874</TotalTime>
  <Words>3523</Words>
  <Application>Microsoft Macintosh PowerPoint</Application>
  <PresentationFormat>On-screen Show (4:3)</PresentationFormat>
  <Paragraphs>392</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Perception</vt:lpstr>
      <vt:lpstr>Using Simulation/Randomization-based Methods to Introduce Statistical Inference on Day 1</vt:lpstr>
      <vt:lpstr>Overview</vt:lpstr>
      <vt:lpstr>Background</vt:lpstr>
      <vt:lpstr>Background (contd.)  Typical “traditional” sequence of topics</vt:lpstr>
      <vt:lpstr>Background: Motivation</vt:lpstr>
      <vt:lpstr>Background: Philosophy and Approach</vt:lpstr>
      <vt:lpstr>Background: Philosophy and Approach (contd.)</vt:lpstr>
      <vt:lpstr>Example 1: Introduction to chance models</vt:lpstr>
      <vt:lpstr>Example 1: Introduction to chance models</vt:lpstr>
      <vt:lpstr>Example 1: Intro to chance models (contd.)</vt:lpstr>
      <vt:lpstr>Example 1: Intro to chance models (contd.)</vt:lpstr>
      <vt:lpstr>Example 1: Intro to chance models (contd.)</vt:lpstr>
      <vt:lpstr>The One Proportion applet</vt:lpstr>
      <vt:lpstr>Example 1: Intro to chance models (contd.)</vt:lpstr>
      <vt:lpstr>Example 1: Intro to chance models (contd.)</vt:lpstr>
      <vt:lpstr>Example 1: Intro to chance models (contd.)</vt:lpstr>
      <vt:lpstr>Example 1: Intro to chance models (contd.)</vt:lpstr>
      <vt:lpstr>Example 2: Let’s try this out!</vt:lpstr>
      <vt:lpstr>Example 3: Measuring the strength of evidence</vt:lpstr>
      <vt:lpstr>Example 3: Measuring the strength of evidence (contd.)</vt:lpstr>
      <vt:lpstr>Example 3: Measuring the strength of evidence (contd.)</vt:lpstr>
      <vt:lpstr>The One Proportion applet</vt:lpstr>
      <vt:lpstr>The One Proportion applet</vt:lpstr>
      <vt:lpstr>Example 3: Measuring the strength of evidence (contd.)</vt:lpstr>
      <vt:lpstr>Example 3: Measuring the strength of evidence (contd.)</vt:lpstr>
      <vt:lpstr>Example 4: Let’s try this out</vt:lpstr>
      <vt:lpstr>What comes next</vt:lpstr>
      <vt:lpstr>Example 5: Comparing two groups on a categorical response</vt:lpstr>
      <vt:lpstr>Example 5: Comparing two groups on a categorical response (contd.)</vt:lpstr>
      <vt:lpstr>Example 5: Comparing two groups on a categorical response (contd.)</vt:lpstr>
      <vt:lpstr>Example 5: Comparing two groups on a categorical response (contd.)</vt:lpstr>
      <vt:lpstr>Example 5: Comparing two groups on a categorical response (contd.)</vt:lpstr>
      <vt:lpstr>Example 5: Comparing two groups on a categorical response (contd.)</vt:lpstr>
      <vt:lpstr>Multiple Proportions Applet</vt:lpstr>
      <vt:lpstr>Example 6: Comparing two groups on a quantitative response</vt:lpstr>
      <vt:lpstr>Example 6: Comparing two groups on a quantitative response (contd.)</vt:lpstr>
      <vt:lpstr>Example 6: Comparing two groups on a quantitative response (contd.)</vt:lpstr>
      <vt:lpstr>Multiple Means Applet</vt:lpstr>
      <vt:lpstr>Core idea of this approach to statistical inference</vt:lpstr>
      <vt:lpstr>Advantages of this approach</vt:lpstr>
      <vt:lpstr>Advantages of this approach (contd.)</vt:lpstr>
      <vt:lpstr>Resources</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Theory-Based Inference</dc:title>
  <dc:creator>Soma</dc:creator>
  <cp:lastModifiedBy>Soma</cp:lastModifiedBy>
  <cp:revision>171</cp:revision>
  <dcterms:created xsi:type="dcterms:W3CDTF">2014-06-24T16:30:22Z</dcterms:created>
  <dcterms:modified xsi:type="dcterms:W3CDTF">2014-12-06T05:41:07Z</dcterms:modified>
</cp:coreProperties>
</file>