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318" r:id="rId3"/>
    <p:sldId id="258" r:id="rId4"/>
    <p:sldId id="259" r:id="rId5"/>
    <p:sldId id="261" r:id="rId6"/>
    <p:sldId id="260" r:id="rId7"/>
    <p:sldId id="262" r:id="rId8"/>
    <p:sldId id="323" r:id="rId9"/>
    <p:sldId id="324" r:id="rId10"/>
    <p:sldId id="264" r:id="rId11"/>
    <p:sldId id="265" r:id="rId12"/>
    <p:sldId id="266" r:id="rId13"/>
    <p:sldId id="306" r:id="rId14"/>
    <p:sldId id="304" r:id="rId15"/>
    <p:sldId id="305" r:id="rId16"/>
    <p:sldId id="288" r:id="rId17"/>
    <p:sldId id="289" r:id="rId18"/>
    <p:sldId id="290" r:id="rId19"/>
    <p:sldId id="291" r:id="rId20"/>
    <p:sldId id="292" r:id="rId21"/>
    <p:sldId id="293" r:id="rId22"/>
    <p:sldId id="294" r:id="rId23"/>
    <p:sldId id="295" r:id="rId24"/>
    <p:sldId id="307" r:id="rId25"/>
    <p:sldId id="310" r:id="rId26"/>
    <p:sldId id="311" r:id="rId27"/>
    <p:sldId id="296" r:id="rId28"/>
    <p:sldId id="297" r:id="rId29"/>
    <p:sldId id="298" r:id="rId30"/>
    <p:sldId id="299" r:id="rId31"/>
    <p:sldId id="300" r:id="rId32"/>
    <p:sldId id="301" r:id="rId33"/>
    <p:sldId id="303" r:id="rId34"/>
    <p:sldId id="302" r:id="rId35"/>
    <p:sldId id="312" r:id="rId36"/>
    <p:sldId id="269" r:id="rId37"/>
    <p:sldId id="273" r:id="rId38"/>
    <p:sldId id="276" r:id="rId39"/>
    <p:sldId id="278" r:id="rId40"/>
    <p:sldId id="279" r:id="rId41"/>
    <p:sldId id="280" r:id="rId42"/>
    <p:sldId id="317" r:id="rId43"/>
    <p:sldId id="325" r:id="rId44"/>
    <p:sldId id="326" r:id="rId45"/>
    <p:sldId id="315" r:id="rId46"/>
    <p:sldId id="316" r:id="rId47"/>
    <p:sldId id="282" r:id="rId48"/>
    <p:sldId id="313" r:id="rId49"/>
    <p:sldId id="319" r:id="rId50"/>
    <p:sldId id="320" r:id="rId51"/>
    <p:sldId id="32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snapToGrid="0" snapToObjects="1">
      <p:cViewPr varScale="1">
        <p:scale>
          <a:sx n="110" d="100"/>
          <a:sy n="110" d="100"/>
        </p:scale>
        <p:origin x="-22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D0847924-70E7-A649-A311-13881A8F66A9}" type="datetimeFigureOut">
              <a:rPr lang="en-US" smtClean="0"/>
              <a:pPr/>
              <a:t>12/8/14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3C484EE3-048D-C147-8352-6F38CD7BFE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84EE3-048D-C147-8352-6F38CD7BFE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84EE3-048D-C147-8352-6F38CD7BFE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84EE3-048D-C147-8352-6F38CD7BFE28}"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84EE3-048D-C147-8352-6F38CD7BFE28}"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484EE3-048D-C147-8352-6F38CD7BFE28}"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484EE3-048D-C147-8352-6F38CD7BFE2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484EE3-048D-C147-8352-6F38CD7BFE28}"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47924-70E7-A649-A311-13881A8F66A9}" type="datetimeFigureOut">
              <a:rPr lang="en-US" smtClean="0"/>
              <a:pPr/>
              <a:t>12/8/14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484EE3-048D-C147-8352-6F38CD7BFE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0847924-70E7-A649-A311-13881A8F66A9}" type="datetimeFigureOut">
              <a:rPr lang="en-US" smtClean="0"/>
              <a:pPr/>
              <a:t>12/8/14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484EE3-048D-C147-8352-6F38CD7BFE2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D0847924-70E7-A649-A311-13881A8F66A9}" type="datetimeFigureOut">
              <a:rPr lang="en-US" smtClean="0"/>
              <a:pPr/>
              <a:t>12/8/14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C484EE3-048D-C147-8352-6F38CD7BFE28}"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D0847924-70E7-A649-A311-13881A8F66A9}" type="datetimeFigureOut">
              <a:rPr lang="en-US" smtClean="0"/>
              <a:pPr/>
              <a:t>12/8/14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3C484EE3-048D-C147-8352-6F38CD7BFE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t.ucla.edu/~esfandia/monterey-conferenc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tcrunch.com/get-acces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416856"/>
            <a:ext cx="8051799" cy="3590435"/>
          </a:xfrm>
        </p:spPr>
        <p:txBody>
          <a:bodyPr>
            <a:normAutofit fontScale="85000" lnSpcReduction="20000"/>
          </a:bodyPr>
          <a:lstStyle/>
          <a:p>
            <a:pPr>
              <a:buNone/>
            </a:pPr>
            <a:r>
              <a:rPr lang="en-US" sz="3200" dirty="0" smtClean="0">
                <a:latin typeface="Times New Roman"/>
              </a:rPr>
              <a:t>Mahtash Esfandiari, Ph.D.</a:t>
            </a:r>
          </a:p>
          <a:p>
            <a:pPr>
              <a:buNone/>
            </a:pPr>
            <a:r>
              <a:rPr lang="en-US" sz="3200" dirty="0" smtClean="0">
                <a:latin typeface="Times New Roman"/>
              </a:rPr>
              <a:t>UCLA Department of Statistics</a:t>
            </a:r>
          </a:p>
          <a:p>
            <a:pPr>
              <a:buNone/>
            </a:pPr>
            <a:endParaRPr lang="en-US" sz="3200" dirty="0" smtClean="0">
              <a:latin typeface="Times New Roman"/>
            </a:endParaRPr>
          </a:p>
          <a:p>
            <a:pPr>
              <a:buNone/>
            </a:pPr>
            <a:r>
              <a:rPr lang="en-US" sz="3200" dirty="0" smtClean="0">
                <a:latin typeface="Times New Roman"/>
              </a:rPr>
              <a:t>December 2014</a:t>
            </a:r>
          </a:p>
          <a:p>
            <a:pPr>
              <a:buNone/>
            </a:pPr>
            <a:endParaRPr lang="en-US" sz="3200" dirty="0" smtClean="0">
              <a:latin typeface="Times New Roman"/>
            </a:endParaRPr>
          </a:p>
          <a:p>
            <a:pPr>
              <a:buNone/>
            </a:pPr>
            <a:r>
              <a:rPr lang="en-US" sz="3200" dirty="0" smtClean="0">
                <a:latin typeface="Times New Roman"/>
              </a:rPr>
              <a:t>This talk and the relevant documents can be found at</a:t>
            </a:r>
          </a:p>
          <a:p>
            <a:pPr>
              <a:buNone/>
            </a:pPr>
            <a:r>
              <a:rPr lang="en-US" sz="3200" dirty="0" smtClean="0">
                <a:latin typeface="Times New Roman"/>
                <a:hlinkClick r:id="rId2"/>
              </a:rPr>
              <a:t>http://www.stat.ucla.edu/~esfandia/monterey-conference</a:t>
            </a:r>
            <a:r>
              <a:rPr lang="en-US" sz="3200" dirty="0" smtClean="0">
                <a:latin typeface="Times New Roman"/>
                <a:hlinkClick r:id="rId2"/>
              </a:rPr>
              <a:t>/</a:t>
            </a:r>
            <a:endParaRPr lang="en-US" sz="3200" dirty="0" smtClean="0">
              <a:latin typeface="Times New Roman"/>
            </a:endParaRPr>
          </a:p>
          <a:p>
            <a:pPr>
              <a:buNone/>
            </a:pPr>
            <a:r>
              <a:rPr lang="en-US" sz="3200" dirty="0" smtClean="0">
                <a:latin typeface="Times New Roman"/>
              </a:rPr>
              <a:t>Copyright: Mahtash </a:t>
            </a:r>
            <a:r>
              <a:rPr lang="en-US" sz="3200" dirty="0" err="1" smtClean="0">
                <a:latin typeface="Times New Roman"/>
              </a:rPr>
              <a:t>Esfandiari</a:t>
            </a:r>
            <a:endParaRPr lang="en-US" sz="3200" dirty="0">
              <a:latin typeface="Times New Roman"/>
            </a:endParaRPr>
          </a:p>
        </p:txBody>
      </p:sp>
      <p:sp>
        <p:nvSpPr>
          <p:cNvPr id="2" name="Title 1"/>
          <p:cNvSpPr>
            <a:spLocks noGrp="1"/>
          </p:cNvSpPr>
          <p:nvPr>
            <p:ph type="title"/>
          </p:nvPr>
        </p:nvSpPr>
        <p:spPr>
          <a:xfrm>
            <a:off x="457199" y="274638"/>
            <a:ext cx="8418813" cy="2142218"/>
          </a:xfrm>
        </p:spPr>
        <p:txBody>
          <a:bodyPr>
            <a:normAutofit/>
          </a:bodyPr>
          <a:lstStyle/>
          <a:p>
            <a:r>
              <a:rPr lang="en-US" dirty="0" smtClean="0">
                <a:solidFill>
                  <a:schemeClr val="tx1"/>
                </a:solidFill>
                <a:latin typeface="Times New Roman"/>
              </a:rPr>
              <a:t>Hard Skills and Soft Skills that Underlie Teaching a Successful Introductory Statistics Course</a:t>
            </a:r>
            <a:endParaRPr lang="en-US" dirty="0">
              <a:solidFill>
                <a:schemeClr val="tx1"/>
              </a:solidFill>
              <a:latin typeface="Times New Roman"/>
            </a:endParaRPr>
          </a:p>
        </p:txBody>
      </p:sp>
      <p:sp>
        <p:nvSpPr>
          <p:cNvPr id="4" name="TextBox 3"/>
          <p:cNvSpPr txBox="1"/>
          <p:nvPr/>
        </p:nvSpPr>
        <p:spPr>
          <a:xfrm>
            <a:off x="854364" y="2817091"/>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charset="2"/>
              <a:buChar char="Ø"/>
            </a:pPr>
            <a:r>
              <a:rPr lang="en-US" sz="3200" dirty="0" smtClean="0">
                <a:latin typeface="Times New Roman"/>
              </a:rPr>
              <a:t>Research has shown that </a:t>
            </a:r>
            <a:r>
              <a:rPr lang="en-US" sz="3200" b="1" dirty="0" smtClean="0">
                <a:latin typeface="Times New Roman"/>
              </a:rPr>
              <a:t>when new hires failed, 89% of the time it was for attitudinal reasons </a:t>
            </a:r>
            <a:r>
              <a:rPr lang="en-US" sz="3200" dirty="0" smtClean="0">
                <a:latin typeface="Times New Roman"/>
              </a:rPr>
              <a:t>and only 11% of the time for a lack of hard skills.</a:t>
            </a:r>
          </a:p>
          <a:p>
            <a:pPr>
              <a:buFont typeface="Wingdings" charset="2"/>
              <a:buChar char="Ø"/>
            </a:pPr>
            <a:endParaRPr lang="en-US" sz="3200" dirty="0" smtClean="0">
              <a:latin typeface="Times New Roman"/>
            </a:endParaRPr>
          </a:p>
          <a:p>
            <a:pPr>
              <a:buFont typeface="Wingdings" charset="2"/>
              <a:buChar char="Ø"/>
            </a:pPr>
            <a:r>
              <a:rPr lang="en-US" sz="3200" dirty="0" smtClean="0">
                <a:latin typeface="Times New Roman"/>
              </a:rPr>
              <a:t>The Stanford Research Institute and Carnegie Mellon Foundation reported </a:t>
            </a:r>
            <a:r>
              <a:rPr lang="en-US" sz="3200" b="1" dirty="0" smtClean="0">
                <a:latin typeface="Times New Roman"/>
              </a:rPr>
              <a:t>75 percent of long-term job success depends on interpersonal or soft skills</a:t>
            </a:r>
            <a:r>
              <a:rPr lang="en-US" sz="3200" dirty="0" smtClean="0">
                <a:latin typeface="Times New Roman"/>
              </a:rPr>
              <a:t>, and only 25 percent of success is attributed to technical knowledge (Behm,2003)</a:t>
            </a:r>
          </a:p>
          <a:p>
            <a:endParaRPr lang="en-US" dirty="0" smtClean="0"/>
          </a:p>
          <a:p>
            <a:endParaRPr lang="en-US" dirty="0"/>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a:rPr>
              <a:t>Why are soft skills important?</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600" b="1" dirty="0" smtClean="0">
                <a:latin typeface="Times New Roman"/>
              </a:rPr>
              <a:t>Category one</a:t>
            </a:r>
            <a:r>
              <a:rPr lang="en-US" sz="3600" dirty="0" smtClean="0">
                <a:latin typeface="Times New Roman"/>
              </a:rPr>
              <a:t>: Careers that need </a:t>
            </a:r>
            <a:r>
              <a:rPr lang="en-US" sz="3600" b="1" dirty="0" smtClean="0">
                <a:latin typeface="Times New Roman"/>
              </a:rPr>
              <a:t>ONLY HARD SKILLS</a:t>
            </a:r>
            <a:r>
              <a:rPr lang="en-US" sz="3600" dirty="0" smtClean="0">
                <a:latin typeface="Times New Roman"/>
              </a:rPr>
              <a:t> such as being a “physicist”</a:t>
            </a:r>
          </a:p>
          <a:p>
            <a:r>
              <a:rPr lang="en-US" sz="3600" b="1" dirty="0" smtClean="0">
                <a:latin typeface="Times New Roman"/>
              </a:rPr>
              <a:t>Category two</a:t>
            </a:r>
            <a:r>
              <a:rPr lang="en-US" sz="3600" dirty="0" smtClean="0">
                <a:latin typeface="Times New Roman"/>
              </a:rPr>
              <a:t>: Careers that need </a:t>
            </a:r>
            <a:r>
              <a:rPr lang="en-US" sz="3600" b="1" dirty="0" smtClean="0">
                <a:latin typeface="Times New Roman"/>
              </a:rPr>
              <a:t>BOTH HARD AND SOFT SKILLS</a:t>
            </a:r>
            <a:r>
              <a:rPr lang="en-US" sz="3600" dirty="0" smtClean="0">
                <a:latin typeface="Times New Roman"/>
              </a:rPr>
              <a:t>. Examples are physicians, statisticians, and lawyers.</a:t>
            </a:r>
          </a:p>
          <a:p>
            <a:r>
              <a:rPr lang="en-US" sz="3600" b="1" dirty="0" smtClean="0">
                <a:latin typeface="Times New Roman"/>
              </a:rPr>
              <a:t>Category three</a:t>
            </a:r>
            <a:r>
              <a:rPr lang="en-US" sz="3600" dirty="0" smtClean="0">
                <a:latin typeface="Times New Roman"/>
              </a:rPr>
              <a:t>: Careers that need </a:t>
            </a:r>
            <a:r>
              <a:rPr lang="en-US" sz="3600" b="1" dirty="0" smtClean="0">
                <a:latin typeface="Times New Roman"/>
              </a:rPr>
              <a:t>MOSTLY SOFT SKILLS</a:t>
            </a:r>
            <a:r>
              <a:rPr lang="en-US" sz="3600" dirty="0" smtClean="0">
                <a:latin typeface="Times New Roman"/>
              </a:rPr>
              <a:t> such as sale positions.</a:t>
            </a:r>
          </a:p>
          <a:p>
            <a:endParaRPr lang="en-US" dirty="0"/>
          </a:p>
        </p:txBody>
      </p:sp>
      <p:sp>
        <p:nvSpPr>
          <p:cNvPr id="3" name="Title 2"/>
          <p:cNvSpPr>
            <a:spLocks noGrp="1"/>
          </p:cNvSpPr>
          <p:nvPr>
            <p:ph type="title"/>
          </p:nvPr>
        </p:nvSpPr>
        <p:spPr>
          <a:xfrm>
            <a:off x="770162" y="0"/>
            <a:ext cx="7558685" cy="1094308"/>
          </a:xfrm>
        </p:spPr>
        <p:txBody>
          <a:bodyPr>
            <a:normAutofit fontScale="90000"/>
          </a:bodyPr>
          <a:lstStyle/>
          <a:p>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Classification of careers based on hard and soft skills</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r>
              <a:rPr lang="en-US" sz="3200" dirty="0" smtClean="0">
                <a:solidFill>
                  <a:schemeClr val="tx1"/>
                </a:solidFill>
                <a:latin typeface="Times New Roman"/>
              </a:rPr>
              <a:t/>
            </a:r>
            <a:br>
              <a:rPr lang="en-US" sz="3200" dirty="0" smtClean="0">
                <a:solidFill>
                  <a:schemeClr val="tx1"/>
                </a:solidFill>
                <a:latin typeface="Times New Roman"/>
              </a:rPr>
            </a:br>
            <a:endParaRPr lang="en-US" sz="32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charset="2"/>
              <a:buChar char="Ø"/>
            </a:pPr>
            <a:r>
              <a:rPr lang="en-US" dirty="0" smtClean="0">
                <a:latin typeface="Times New Roman"/>
              </a:rPr>
              <a:t>Listening skills</a:t>
            </a:r>
          </a:p>
          <a:p>
            <a:pPr>
              <a:buFont typeface="Wingdings" charset="2"/>
              <a:buChar char="Ø"/>
            </a:pPr>
            <a:r>
              <a:rPr lang="en-US" dirty="0" smtClean="0">
                <a:latin typeface="Times New Roman"/>
              </a:rPr>
              <a:t>Verbal and oral communication</a:t>
            </a:r>
          </a:p>
          <a:p>
            <a:pPr>
              <a:buFont typeface="Wingdings" charset="2"/>
              <a:buChar char="Ø"/>
            </a:pPr>
            <a:r>
              <a:rPr lang="en-US" dirty="0" smtClean="0">
                <a:latin typeface="Times New Roman"/>
              </a:rPr>
              <a:t>Playing an active role in one’s learning or developing the attitude of self-learning (data science is constantly changing) </a:t>
            </a:r>
          </a:p>
          <a:p>
            <a:pPr>
              <a:buFont typeface="Wingdings" charset="2"/>
              <a:buChar char="Ø"/>
            </a:pPr>
            <a:r>
              <a:rPr lang="en-US" dirty="0" smtClean="0">
                <a:latin typeface="Times New Roman"/>
              </a:rPr>
              <a:t>Team work</a:t>
            </a:r>
          </a:p>
          <a:p>
            <a:pPr>
              <a:buFont typeface="Wingdings" charset="2"/>
              <a:buChar char="Ø"/>
            </a:pPr>
            <a:r>
              <a:rPr lang="en-US" dirty="0" smtClean="0">
                <a:latin typeface="Times New Roman"/>
              </a:rPr>
              <a:t>flexibility</a:t>
            </a:r>
          </a:p>
          <a:p>
            <a:pPr>
              <a:buFont typeface="Wingdings" charset="2"/>
              <a:buChar char="Ø"/>
            </a:pPr>
            <a:r>
              <a:rPr lang="en-US" dirty="0" smtClean="0">
                <a:latin typeface="Times New Roman"/>
              </a:rPr>
              <a:t>Problem solving (statisticians need to solve different problems every day)</a:t>
            </a:r>
          </a:p>
          <a:p>
            <a:pPr>
              <a:buFont typeface="Wingdings" charset="2"/>
              <a:buChar char="Ø"/>
            </a:pPr>
            <a:r>
              <a:rPr lang="en-US" dirty="0" smtClean="0">
                <a:latin typeface="Times New Roman"/>
              </a:rPr>
              <a:t>Ethics</a:t>
            </a:r>
          </a:p>
          <a:p>
            <a:pPr>
              <a:buFont typeface="Wingdings" charset="2"/>
              <a:buChar char="Ø"/>
            </a:pPr>
            <a:r>
              <a:rPr lang="en-US" dirty="0" smtClean="0">
                <a:latin typeface="Times New Roman"/>
              </a:rPr>
              <a:t>Courtesy</a:t>
            </a:r>
          </a:p>
          <a:p>
            <a:endParaRPr lang="en-US" dirty="0" smtClean="0">
              <a:latin typeface="Times New Roman"/>
            </a:endParaRPr>
          </a:p>
          <a:p>
            <a:endParaRPr lang="en-US" dirty="0"/>
          </a:p>
        </p:txBody>
      </p:sp>
      <p:sp>
        <p:nvSpPr>
          <p:cNvPr id="3" name="Title 2"/>
          <p:cNvSpPr>
            <a:spLocks noGrp="1"/>
          </p:cNvSpPr>
          <p:nvPr>
            <p:ph type="title"/>
          </p:nvPr>
        </p:nvSpPr>
        <p:spPr/>
        <p:txBody>
          <a:bodyPr>
            <a:normAutofit fontScale="90000"/>
          </a:bodyPr>
          <a:lstStyle/>
          <a:p>
            <a:r>
              <a:rPr lang="en-US" sz="2800" dirty="0" smtClean="0">
                <a:solidFill>
                  <a:schemeClr val="tx1"/>
                </a:solidFill>
                <a:latin typeface="Times New Roman"/>
              </a:rPr>
              <a:t/>
            </a:r>
            <a:br>
              <a:rPr lang="en-US" sz="2800" dirty="0" smtClean="0">
                <a:solidFill>
                  <a:schemeClr val="tx1"/>
                </a:solidFill>
                <a:latin typeface="Times New Roman"/>
              </a:rPr>
            </a:br>
            <a:r>
              <a:rPr lang="en-US" sz="2800" dirty="0" smtClean="0">
                <a:solidFill>
                  <a:schemeClr val="tx1"/>
                </a:solidFill>
                <a:latin typeface="Times New Roman"/>
              </a:rPr>
              <a:t>Typical soft skills needed by statisticians  or data scientists</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charset="2"/>
              <a:buChar char="Ø"/>
            </a:pPr>
            <a:r>
              <a:rPr lang="en-US" sz="3200" dirty="0" smtClean="0">
                <a:latin typeface="Times New Roman"/>
              </a:rPr>
              <a:t>Implement teaching and assessment strategies that have an impact on the development of soft skills. </a:t>
            </a:r>
          </a:p>
          <a:p>
            <a:pPr>
              <a:buFont typeface="Wingdings" charset="2"/>
              <a:buChar char="Ø"/>
            </a:pPr>
            <a:endParaRPr lang="en-US" sz="3200" dirty="0" smtClean="0">
              <a:latin typeface="Times New Roman"/>
            </a:endParaRPr>
          </a:p>
          <a:p>
            <a:pPr>
              <a:buFont typeface="Wingdings" charset="2"/>
              <a:buChar char="Ø"/>
            </a:pPr>
            <a:r>
              <a:rPr lang="en-US" sz="3200" dirty="0" smtClean="0">
                <a:latin typeface="Times New Roman"/>
              </a:rPr>
              <a:t>In the long run this would foster a change in the preferred learning strategies of students such as developing interest in problem solving as opposed to memorization.</a:t>
            </a:r>
          </a:p>
          <a:p>
            <a:endParaRPr lang="en-US" dirty="0"/>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a:rPr>
              <a:t>Possible strategies for enhancing soft skills</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a:rPr>
              <a:t>Writing clicker, quiz, and exam questions that require the students to write answers in their own words or pick correct interpretation of results.</a:t>
            </a:r>
          </a:p>
          <a:p>
            <a:r>
              <a:rPr lang="en-US" dirty="0" smtClean="0">
                <a:latin typeface="Times New Roman"/>
              </a:rPr>
              <a:t>Assign group projects that would require listening to each other, flexibility, working in teams, and producing a final product.</a:t>
            </a:r>
          </a:p>
          <a:p>
            <a:r>
              <a:rPr lang="en-US" dirty="0" smtClean="0">
                <a:latin typeface="Times New Roman"/>
              </a:rPr>
              <a:t>During lecture have students discuss the answers to clicker questions as a pair prior to answering the questions.</a:t>
            </a:r>
          </a:p>
          <a:p>
            <a:endParaRPr lang="en-US" dirty="0"/>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a:rPr>
              <a:t>Possible strategies for enhancement of soft skills continued</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Times New Roman"/>
              </a:rPr>
              <a:t>Soft skills that are emphasized should be included in the syllabus.</a:t>
            </a:r>
          </a:p>
          <a:p>
            <a:r>
              <a:rPr lang="en-US" dirty="0" smtClean="0">
                <a:latin typeface="Times New Roman"/>
              </a:rPr>
              <a:t>The instructor should role model soft skills.</a:t>
            </a:r>
          </a:p>
          <a:p>
            <a:r>
              <a:rPr lang="en-US" dirty="0" smtClean="0">
                <a:latin typeface="Times New Roman"/>
              </a:rPr>
              <a:t>Whenever possible, soft skills should be included in evaluation tools including projects and exams. An example would be having group members who participate in a project evaluate each other.</a:t>
            </a:r>
          </a:p>
          <a:p>
            <a:r>
              <a:rPr lang="en-US" dirty="0" smtClean="0">
                <a:latin typeface="Times New Roman"/>
              </a:rPr>
              <a:t>The instructor should clarify how soft skills will be evaluated.</a:t>
            </a:r>
          </a:p>
          <a:p>
            <a:endParaRPr lang="en-US" dirty="0"/>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a:rPr>
              <a:t>Possible strategies for enhancement of soft skills continued</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odlev4.png"/>
          <p:cNvPicPr>
            <a:picLocks noGrp="1" noChangeAspect="1"/>
          </p:cNvPicPr>
          <p:nvPr>
            <p:ph idx="1"/>
          </p:nvPr>
        </p:nvPicPr>
        <p:blipFill>
          <a:blip r:embed="rId2"/>
          <a:srcRect l="-26952" r="-26952"/>
          <a:stretch>
            <a:fillRect/>
          </a:stretch>
        </p:blipFill>
        <p:spPr>
          <a:xfrm>
            <a:off x="-1320897" y="958810"/>
            <a:ext cx="10887750" cy="5987843"/>
          </a:xfrm>
        </p:spPr>
      </p:pic>
      <p:sp>
        <p:nvSpPr>
          <p:cNvPr id="3" name="Title 2"/>
          <p:cNvSpPr>
            <a:spLocks noGrp="1"/>
          </p:cNvSpPr>
          <p:nvPr>
            <p:ph type="title"/>
          </p:nvPr>
        </p:nvSpPr>
        <p:spPr>
          <a:xfrm>
            <a:off x="457200" y="0"/>
            <a:ext cx="8385610" cy="771562"/>
          </a:xfrm>
        </p:spPr>
        <p:txBody>
          <a:bodyPr>
            <a:noAutofit/>
          </a:bodyPr>
          <a:lstStyle/>
          <a:p>
            <a:pPr algn="ctr"/>
            <a:r>
              <a:rPr lang="en-US" sz="2800" dirty="0" smtClean="0">
                <a:solidFill>
                  <a:schemeClr val="tx1"/>
                </a:solidFill>
                <a:latin typeface="Times New Roman"/>
              </a:rPr>
              <a:t>A model for teaching hard skills and enhancement of soft skills in statistics education</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182" y="1177635"/>
            <a:ext cx="8220363" cy="4364328"/>
          </a:xfrm>
        </p:spPr>
        <p:txBody>
          <a:bodyPr>
            <a:normAutofit lnSpcReduction="10000"/>
          </a:bodyPr>
          <a:lstStyle/>
          <a:p>
            <a:pPr>
              <a:buFont typeface="Wingdings" charset="2"/>
              <a:buChar char="Ø"/>
            </a:pPr>
            <a:r>
              <a:rPr lang="en-US" sz="3200" dirty="0" smtClean="0">
                <a:latin typeface="Times New Roman"/>
              </a:rPr>
              <a:t>Become familiar with the different steps and strategies involved in scientific investigations and see the BIG PICTURE.</a:t>
            </a:r>
          </a:p>
          <a:p>
            <a:pPr>
              <a:buFont typeface="Wingdings" charset="2"/>
              <a:buChar char="Ø"/>
            </a:pPr>
            <a:endParaRPr lang="en-US" sz="3200" dirty="0" smtClean="0">
              <a:latin typeface="Times New Roman"/>
            </a:endParaRPr>
          </a:p>
          <a:p>
            <a:pPr>
              <a:buFont typeface="Wingdings" charset="2"/>
              <a:buChar char="Ø"/>
            </a:pPr>
            <a:r>
              <a:rPr lang="en-US" sz="3200" dirty="0" smtClean="0">
                <a:latin typeface="Times New Roman"/>
              </a:rPr>
              <a:t>Develop a better understanding of design issues, identification and statement of research questions, sampling, data collection, data analysis, interpretation of results, and typical challenges that researchers face.</a:t>
            </a:r>
            <a:endParaRPr lang="en-US" sz="3200" dirty="0">
              <a:latin typeface="Times New Roman"/>
            </a:endParaRPr>
          </a:p>
        </p:txBody>
      </p:sp>
      <p:sp>
        <p:nvSpPr>
          <p:cNvPr id="3" name="Title 2"/>
          <p:cNvSpPr>
            <a:spLocks noGrp="1"/>
          </p:cNvSpPr>
          <p:nvPr>
            <p:ph type="title"/>
          </p:nvPr>
        </p:nvSpPr>
        <p:spPr>
          <a:xfrm>
            <a:off x="457200" y="207818"/>
            <a:ext cx="8229600" cy="969817"/>
          </a:xfrm>
        </p:spPr>
        <p:txBody>
          <a:bodyPr>
            <a:noAutofit/>
          </a:bodyPr>
          <a:lstStyle/>
          <a:p>
            <a:r>
              <a:rPr lang="en-US" sz="2800" dirty="0" smtClean="0">
                <a:solidFill>
                  <a:schemeClr val="tx1"/>
                </a:solidFill>
                <a:latin typeface="Times New Roman"/>
              </a:rPr>
              <a:t>Using case studies and scientific research articles in teaching of statistics helps the students to …</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865909"/>
            <a:ext cx="8509596" cy="4935144"/>
          </a:xfrm>
        </p:spPr>
        <p:txBody>
          <a:bodyPr>
            <a:normAutofit fontScale="92500" lnSpcReduction="20000"/>
          </a:bodyPr>
          <a:lstStyle/>
          <a:p>
            <a:pPr>
              <a:buFont typeface="Wingdings" charset="2"/>
              <a:buChar char="Ø"/>
            </a:pPr>
            <a:r>
              <a:rPr lang="en-US" sz="3000" dirty="0" smtClean="0">
                <a:latin typeface="Times New Roman"/>
              </a:rPr>
              <a:t> Show the student the </a:t>
            </a:r>
            <a:r>
              <a:rPr lang="en-US" sz="3000" b="1" dirty="0" smtClean="0">
                <a:latin typeface="Times New Roman"/>
              </a:rPr>
              <a:t>big picture </a:t>
            </a:r>
            <a:r>
              <a:rPr lang="en-US" sz="3000" dirty="0" smtClean="0">
                <a:latin typeface="Times New Roman"/>
              </a:rPr>
              <a:t>about the application of statistics in solving real world problems.</a:t>
            </a:r>
          </a:p>
          <a:p>
            <a:pPr>
              <a:buFont typeface="Wingdings" charset="2"/>
              <a:buChar char="Ø"/>
            </a:pPr>
            <a:r>
              <a:rPr lang="en-US" sz="3000" dirty="0" smtClean="0">
                <a:latin typeface="Times New Roman"/>
              </a:rPr>
              <a:t>Explain the problem to be solved and the questions to be answered  </a:t>
            </a:r>
            <a:r>
              <a:rPr lang="en-US" sz="3000" b="1" dirty="0" smtClean="0">
                <a:latin typeface="Times New Roman"/>
              </a:rPr>
              <a:t>within context</a:t>
            </a:r>
            <a:r>
              <a:rPr lang="en-US" sz="3000" dirty="0" smtClean="0">
                <a:latin typeface="Times New Roman"/>
              </a:rPr>
              <a:t>.</a:t>
            </a:r>
          </a:p>
          <a:p>
            <a:pPr>
              <a:buFont typeface="Wingdings" charset="2"/>
              <a:buChar char="Ø"/>
            </a:pPr>
            <a:r>
              <a:rPr lang="en-US" sz="3000" dirty="0" smtClean="0">
                <a:latin typeface="Times New Roman"/>
              </a:rPr>
              <a:t>Identify the variables of the study.</a:t>
            </a:r>
          </a:p>
          <a:p>
            <a:pPr>
              <a:buFont typeface="Wingdings" charset="2"/>
              <a:buChar char="Ø"/>
            </a:pPr>
            <a:r>
              <a:rPr lang="en-US" sz="3000" dirty="0" smtClean="0">
                <a:latin typeface="Times New Roman"/>
              </a:rPr>
              <a:t>Describe how the variables were measured.</a:t>
            </a:r>
          </a:p>
          <a:p>
            <a:pPr>
              <a:buFont typeface="Wingdings" charset="2"/>
              <a:buChar char="Ø"/>
            </a:pPr>
            <a:r>
              <a:rPr lang="en-US" sz="3000" dirty="0" smtClean="0">
                <a:latin typeface="Times New Roman"/>
              </a:rPr>
              <a:t>Show the students the importance of a  codebook with a list of qualitative/categorical and quantitative/numerical variables.</a:t>
            </a:r>
          </a:p>
          <a:p>
            <a:pPr>
              <a:buFont typeface="Wingdings" charset="2"/>
              <a:buChar char="Ø"/>
            </a:pPr>
            <a:r>
              <a:rPr lang="en-US" sz="3000" dirty="0" smtClean="0">
                <a:latin typeface="Times New Roman"/>
              </a:rPr>
              <a:t>Use the data in the case study to teach the relevant statistical methods, make quizzes, and write exam questions.</a:t>
            </a:r>
          </a:p>
          <a:p>
            <a:pPr>
              <a:buNone/>
            </a:pPr>
            <a:r>
              <a:rPr lang="en-US" sz="2800" dirty="0" smtClean="0"/>
              <a:t> </a:t>
            </a:r>
            <a:endParaRPr lang="en-US" sz="2800" dirty="0"/>
          </a:p>
        </p:txBody>
      </p:sp>
      <p:sp>
        <p:nvSpPr>
          <p:cNvPr id="3" name="Title 2"/>
          <p:cNvSpPr>
            <a:spLocks noGrp="1"/>
          </p:cNvSpPr>
          <p:nvPr>
            <p:ph type="title"/>
          </p:nvPr>
        </p:nvSpPr>
        <p:spPr>
          <a:xfrm>
            <a:off x="457200" y="207818"/>
            <a:ext cx="7682345" cy="658091"/>
          </a:xfrm>
        </p:spPr>
        <p:txBody>
          <a:bodyPr>
            <a:noAutofit/>
          </a:bodyPr>
          <a:lstStyle/>
          <a:p>
            <a:r>
              <a:rPr lang="en-US" sz="3600" dirty="0" smtClean="0">
                <a:solidFill>
                  <a:schemeClr val="tx1"/>
                </a:solidFill>
                <a:latin typeface="Times New Roman"/>
              </a:rPr>
              <a:t/>
            </a:r>
            <a:br>
              <a:rPr lang="en-US" sz="3600" dirty="0" smtClean="0">
                <a:solidFill>
                  <a:schemeClr val="tx1"/>
                </a:solidFill>
                <a:latin typeface="Times New Roman"/>
              </a:rPr>
            </a:br>
            <a:r>
              <a:rPr lang="en-US" sz="2000" dirty="0" smtClean="0">
                <a:solidFill>
                  <a:schemeClr val="tx1"/>
                </a:solidFill>
                <a:latin typeface="Times New Roman"/>
              </a:rPr>
              <a:t/>
            </a:r>
            <a:br>
              <a:rPr lang="en-US" sz="2000" dirty="0" smtClean="0">
                <a:solidFill>
                  <a:schemeClr val="tx1"/>
                </a:solidFill>
                <a:latin typeface="Times New Roman"/>
              </a:rPr>
            </a:br>
            <a:r>
              <a:rPr lang="en-US" sz="2000" dirty="0" smtClean="0">
                <a:solidFill>
                  <a:schemeClr val="tx1"/>
                </a:solidFill>
                <a:latin typeface="Times New Roman"/>
              </a:rPr>
              <a:t/>
            </a:r>
            <a:br>
              <a:rPr lang="en-US" sz="2000" dirty="0" smtClean="0">
                <a:solidFill>
                  <a:schemeClr val="tx1"/>
                </a:solidFill>
                <a:latin typeface="Times New Roman"/>
              </a:rPr>
            </a:br>
            <a:r>
              <a:rPr lang="en-US" sz="2000" dirty="0" smtClean="0">
                <a:solidFill>
                  <a:schemeClr val="tx1"/>
                </a:solidFill>
                <a:latin typeface="Times New Roman"/>
              </a:rPr>
              <a:t/>
            </a:r>
            <a:br>
              <a:rPr lang="en-US" sz="2000" dirty="0" smtClean="0">
                <a:solidFill>
                  <a:schemeClr val="tx1"/>
                </a:solidFill>
                <a:latin typeface="Times New Roman"/>
              </a:rPr>
            </a:br>
            <a:r>
              <a:rPr lang="en-US" sz="2800" dirty="0" smtClean="0">
                <a:solidFill>
                  <a:schemeClr val="tx1"/>
                </a:solidFill>
                <a:latin typeface="Times New Roman"/>
              </a:rPr>
              <a:t>Case Studies can be used to…</a:t>
            </a:r>
            <a:r>
              <a:rPr lang="en-US" sz="3600" dirty="0" smtClean="0">
                <a:solidFill>
                  <a:schemeClr val="tx1"/>
                </a:solidFill>
                <a:latin typeface="Times New Roman"/>
              </a:rPr>
              <a:t/>
            </a:r>
            <a:br>
              <a:rPr lang="en-US" sz="3600" dirty="0" smtClean="0">
                <a:solidFill>
                  <a:schemeClr val="tx1"/>
                </a:solidFill>
                <a:latin typeface="Times New Roman"/>
              </a:rPr>
            </a:br>
            <a:r>
              <a:rPr lang="en-US" sz="3600" dirty="0" smtClean="0">
                <a:solidFill>
                  <a:schemeClr val="tx1"/>
                </a:solidFill>
                <a:latin typeface="Times New Roman"/>
              </a:rPr>
              <a:t/>
            </a:r>
            <a:br>
              <a:rPr lang="en-US" sz="3600" dirty="0" smtClean="0">
                <a:solidFill>
                  <a:schemeClr val="tx1"/>
                </a:solidFill>
                <a:latin typeface="Times New Roman"/>
              </a:rPr>
            </a:br>
            <a:r>
              <a:rPr lang="en-US" sz="3600" dirty="0" smtClean="0">
                <a:solidFill>
                  <a:schemeClr val="tx1"/>
                </a:solidFill>
                <a:latin typeface="Times New Roman"/>
              </a:rPr>
              <a:t/>
            </a:r>
            <a:br>
              <a:rPr lang="en-US" sz="3600" dirty="0" smtClean="0">
                <a:solidFill>
                  <a:schemeClr val="tx1"/>
                </a:solidFill>
                <a:latin typeface="Times New Roman"/>
              </a:rPr>
            </a:br>
            <a:endParaRPr lang="en-US" sz="36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727" y="1027545"/>
            <a:ext cx="8229600" cy="4525963"/>
          </a:xfrm>
        </p:spPr>
        <p:txBody>
          <a:bodyPr>
            <a:normAutofit fontScale="92500"/>
          </a:bodyPr>
          <a:lstStyle/>
          <a:p>
            <a:pPr>
              <a:buFont typeface="Wingdings" charset="2"/>
              <a:buChar char="Ø"/>
            </a:pPr>
            <a:r>
              <a:rPr lang="en-US" dirty="0" smtClean="0">
                <a:latin typeface="Times New Roman"/>
              </a:rPr>
              <a:t>After Columbine shooting in Colorado, an intervention was designed to enhance the attitudes of students toward law and authority and their knowledge of the US Constitution. </a:t>
            </a:r>
          </a:p>
          <a:p>
            <a:pPr>
              <a:buFont typeface="Wingdings" charset="2"/>
              <a:buChar char="Ø"/>
            </a:pPr>
            <a:endParaRPr lang="en-US" dirty="0" smtClean="0">
              <a:latin typeface="Times New Roman"/>
            </a:endParaRPr>
          </a:p>
          <a:p>
            <a:pPr>
              <a:buFont typeface="Wingdings" charset="2"/>
              <a:buChar char="Ø"/>
            </a:pPr>
            <a:r>
              <a:rPr lang="en-US" dirty="0" smtClean="0">
                <a:latin typeface="Times New Roman"/>
              </a:rPr>
              <a:t>This study was conducted in six states and followed a “quasi-experimental design”. Classrooms were randomly assigned to control and experimental groups. The experimental group studied the regular social studies book and “Law Related Education”. The control group studied only the social studies book. The intervention lasted an academic year.</a:t>
            </a:r>
            <a:endParaRPr lang="en-US" dirty="0">
              <a:latin typeface="Times New Roman"/>
            </a:endParaRPr>
          </a:p>
        </p:txBody>
      </p:sp>
      <p:sp>
        <p:nvSpPr>
          <p:cNvPr id="3" name="Title 2"/>
          <p:cNvSpPr>
            <a:spLocks noGrp="1"/>
          </p:cNvSpPr>
          <p:nvPr>
            <p:ph type="title"/>
          </p:nvPr>
        </p:nvSpPr>
        <p:spPr>
          <a:xfrm>
            <a:off x="457199" y="274638"/>
            <a:ext cx="8084127" cy="752907"/>
          </a:xfrm>
        </p:spPr>
        <p:txBody>
          <a:bodyPr>
            <a:normAutofit fontScale="90000"/>
          </a:bodyPr>
          <a:lstStyle/>
          <a:p>
            <a:r>
              <a:rPr lang="en-US" sz="2800" dirty="0" smtClean="0">
                <a:solidFill>
                  <a:schemeClr val="tx1"/>
                </a:solidFill>
                <a:latin typeface="Times New Roman"/>
              </a:rPr>
              <a:t>An Example of a case study related to my consultation on evaluation of educational interventions</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865" y="1098424"/>
            <a:ext cx="8522935" cy="5128053"/>
          </a:xfrm>
        </p:spPr>
        <p:txBody>
          <a:bodyPr>
            <a:normAutofit fontScale="70000" lnSpcReduction="20000"/>
          </a:bodyPr>
          <a:lstStyle/>
          <a:p>
            <a:pPr>
              <a:buNone/>
            </a:pPr>
            <a:endParaRPr lang="en-US" dirty="0" smtClean="0"/>
          </a:p>
          <a:p>
            <a:pPr>
              <a:buFont typeface="Wingdings" charset="2"/>
              <a:buChar char="Ø"/>
            </a:pPr>
            <a:r>
              <a:rPr lang="en-US" sz="3600" dirty="0" smtClean="0">
                <a:latin typeface="Times New Roman"/>
              </a:rPr>
              <a:t>Hard skills that underlie teaching a successful statistics course are </a:t>
            </a:r>
            <a:r>
              <a:rPr lang="en-US" sz="3600" b="1" dirty="0" smtClean="0">
                <a:latin typeface="Times New Roman"/>
              </a:rPr>
              <a:t>easily identifiable</a:t>
            </a:r>
            <a:r>
              <a:rPr lang="en-US" sz="3600" dirty="0" smtClean="0">
                <a:latin typeface="Times New Roman"/>
              </a:rPr>
              <a:t>.</a:t>
            </a:r>
          </a:p>
          <a:p>
            <a:pPr>
              <a:buFont typeface="Wingdings" charset="2"/>
              <a:buChar char="Ø"/>
            </a:pPr>
            <a:endParaRPr lang="en-US" sz="3600" dirty="0" smtClean="0">
              <a:latin typeface="Times New Roman"/>
            </a:endParaRPr>
          </a:p>
          <a:p>
            <a:pPr>
              <a:buFont typeface="Wingdings" charset="2"/>
              <a:buChar char="Ø"/>
            </a:pPr>
            <a:r>
              <a:rPr lang="en-US" sz="3600" dirty="0" smtClean="0">
                <a:latin typeface="Times New Roman"/>
              </a:rPr>
              <a:t>These skills </a:t>
            </a:r>
            <a:r>
              <a:rPr lang="en-US" sz="3600" b="1" dirty="0" smtClean="0">
                <a:latin typeface="Times New Roman"/>
              </a:rPr>
              <a:t>do not change from institution to institution</a:t>
            </a:r>
            <a:r>
              <a:rPr lang="en-US" sz="3600" dirty="0" smtClean="0">
                <a:latin typeface="Times New Roman"/>
              </a:rPr>
              <a:t>. An example is programming, familiarity  with different statistical software, and working with spread sheets.</a:t>
            </a:r>
          </a:p>
          <a:p>
            <a:pPr>
              <a:buFont typeface="Wingdings" charset="2"/>
              <a:buChar char="Ø"/>
            </a:pPr>
            <a:endParaRPr lang="en-US" sz="3600" dirty="0" smtClean="0">
              <a:latin typeface="Times New Roman"/>
            </a:endParaRPr>
          </a:p>
          <a:p>
            <a:pPr>
              <a:buFont typeface="Wingdings" charset="2"/>
              <a:buChar char="Ø"/>
            </a:pPr>
            <a:r>
              <a:rPr lang="en-US" sz="3600" dirty="0" smtClean="0">
                <a:latin typeface="Times New Roman"/>
              </a:rPr>
              <a:t>Hard skills can be </a:t>
            </a:r>
            <a:r>
              <a:rPr lang="en-US" sz="3600" b="1" dirty="0" smtClean="0">
                <a:latin typeface="Times New Roman"/>
              </a:rPr>
              <a:t>taught in school and learned from a book.</a:t>
            </a:r>
          </a:p>
          <a:p>
            <a:pPr>
              <a:buFont typeface="Wingdings" charset="2"/>
              <a:buChar char="Ø"/>
            </a:pPr>
            <a:endParaRPr lang="en-US" sz="3600" dirty="0" smtClean="0">
              <a:latin typeface="Times New Roman"/>
            </a:endParaRPr>
          </a:p>
          <a:p>
            <a:pPr>
              <a:buFont typeface="Wingdings" charset="2"/>
              <a:buChar char="Ø"/>
            </a:pPr>
            <a:r>
              <a:rPr lang="en-US" sz="3600" b="1" dirty="0" smtClean="0">
                <a:latin typeface="Times New Roman"/>
              </a:rPr>
              <a:t>However, the way these skills are presented, taught, and tested can make a lot of difference in the students’ perceptions of statistics</a:t>
            </a:r>
            <a:r>
              <a:rPr lang="en-US" sz="3600" dirty="0" smtClean="0">
                <a:latin typeface="Times New Roman"/>
              </a:rPr>
              <a:t>, as well as their understanding and appreciation of the discipline of statistics</a:t>
            </a:r>
            <a:endParaRPr lang="en-US" sz="3600" dirty="0">
              <a:latin typeface="Times New Roman"/>
            </a:endParaRPr>
          </a:p>
        </p:txBody>
      </p:sp>
      <p:sp>
        <p:nvSpPr>
          <p:cNvPr id="3" name="Title 2"/>
          <p:cNvSpPr>
            <a:spLocks noGrp="1"/>
          </p:cNvSpPr>
          <p:nvPr>
            <p:ph type="title"/>
          </p:nvPr>
        </p:nvSpPr>
        <p:spPr/>
        <p:txBody>
          <a:bodyPr/>
          <a:lstStyle/>
          <a:p>
            <a:r>
              <a:rPr lang="en-US" dirty="0" smtClean="0">
                <a:latin typeface="Times New Roman"/>
              </a:rPr>
              <a:t>What Are Hard Skills?</a:t>
            </a:r>
            <a:endParaRPr lang="en-US" dirty="0">
              <a:latin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636" y="773545"/>
            <a:ext cx="8439728" cy="4872182"/>
          </a:xfrm>
        </p:spPr>
        <p:txBody>
          <a:bodyPr>
            <a:noAutofit/>
          </a:bodyPr>
          <a:lstStyle/>
          <a:p>
            <a:pPr>
              <a:buFont typeface="Wingdings" charset="2"/>
              <a:buChar char="Ø"/>
            </a:pPr>
            <a:r>
              <a:rPr lang="en-US" sz="3200" dirty="0" smtClean="0">
                <a:latin typeface="Times New Roman"/>
              </a:rPr>
              <a:t>Students were pretested and post-tested on…</a:t>
            </a:r>
          </a:p>
          <a:p>
            <a:pPr lvl="1">
              <a:buFont typeface="Wingdings" charset="2"/>
              <a:buChar char="ü"/>
            </a:pPr>
            <a:r>
              <a:rPr lang="en-US" sz="3200" dirty="0" smtClean="0">
                <a:latin typeface="Times New Roman"/>
              </a:rPr>
              <a:t>Knowledge of US Constitution</a:t>
            </a:r>
          </a:p>
          <a:p>
            <a:pPr lvl="1">
              <a:buFont typeface="Wingdings" charset="2"/>
              <a:buChar char="ü"/>
            </a:pPr>
            <a:r>
              <a:rPr lang="en-US" sz="3200" dirty="0" smtClean="0">
                <a:latin typeface="Times New Roman"/>
              </a:rPr>
              <a:t>Attitude toward law and authority</a:t>
            </a:r>
          </a:p>
          <a:p>
            <a:pPr lvl="1">
              <a:buFont typeface="Wingdings" charset="2"/>
              <a:buChar char="ü"/>
            </a:pPr>
            <a:r>
              <a:rPr lang="en-US" sz="3200" dirty="0" smtClean="0">
                <a:latin typeface="Times New Roman"/>
              </a:rPr>
              <a:t>Attitude toward civic responsibility</a:t>
            </a:r>
          </a:p>
          <a:p>
            <a:pPr lvl="1">
              <a:buFont typeface="Wingdings" charset="2"/>
              <a:buChar char="ü"/>
            </a:pPr>
            <a:r>
              <a:rPr lang="en-US" sz="3200" dirty="0" smtClean="0">
                <a:latin typeface="Times New Roman"/>
              </a:rPr>
              <a:t>Attitude toward social inclusion, and</a:t>
            </a:r>
          </a:p>
          <a:p>
            <a:pPr lvl="1">
              <a:buFont typeface="Wingdings" charset="2"/>
              <a:buChar char="ü"/>
            </a:pPr>
            <a:r>
              <a:rPr lang="en-US" sz="3200" dirty="0" smtClean="0">
                <a:latin typeface="Times New Roman"/>
              </a:rPr>
              <a:t>Attitude toward tolerance for the ideas of others.</a:t>
            </a:r>
          </a:p>
          <a:p>
            <a:pPr>
              <a:buFont typeface="Wingdings" charset="2"/>
              <a:buChar char="Ø"/>
            </a:pPr>
            <a:r>
              <a:rPr lang="en-US" sz="3200" dirty="0" smtClean="0">
                <a:latin typeface="Times New Roman"/>
              </a:rPr>
              <a:t>Other variables included state, grade level, age, gender, and group. </a:t>
            </a:r>
            <a:endParaRPr lang="en-US" sz="3200" dirty="0">
              <a:latin typeface="Times New Roman"/>
            </a:endParaRPr>
          </a:p>
        </p:txBody>
      </p:sp>
      <p:sp>
        <p:nvSpPr>
          <p:cNvPr id="3" name="Title 2"/>
          <p:cNvSpPr>
            <a:spLocks noGrp="1"/>
          </p:cNvSpPr>
          <p:nvPr>
            <p:ph type="title"/>
          </p:nvPr>
        </p:nvSpPr>
        <p:spPr>
          <a:xfrm>
            <a:off x="457200" y="274638"/>
            <a:ext cx="7543800" cy="279544"/>
          </a:xfrm>
        </p:spPr>
        <p:txBody>
          <a:bodyPr>
            <a:noAutofit/>
          </a:bodyPr>
          <a:lstStyle/>
          <a:p>
            <a:r>
              <a:rPr lang="en-US" sz="2400" dirty="0" smtClean="0">
                <a:latin typeface="Times New Roman"/>
              </a:rPr>
              <a:t>An Example of a case study continued</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45" y="981364"/>
            <a:ext cx="8229600" cy="4525963"/>
          </a:xfrm>
        </p:spPr>
        <p:txBody>
          <a:bodyPr>
            <a:normAutofit fontScale="85000" lnSpcReduction="10000"/>
          </a:bodyPr>
          <a:lstStyle/>
          <a:p>
            <a:pPr>
              <a:buFont typeface="Wingdings" charset="2"/>
              <a:buChar char="Ø"/>
            </a:pPr>
            <a:r>
              <a:rPr lang="en-US" dirty="0" smtClean="0">
                <a:latin typeface="Times New Roman"/>
              </a:rPr>
              <a:t>Was the gain in the knowledge of US Constitution higher for the group that was exposed to law-related education? Or</a:t>
            </a:r>
          </a:p>
          <a:p>
            <a:pPr>
              <a:buFont typeface="Wingdings" charset="2"/>
              <a:buChar char="Ø"/>
            </a:pPr>
            <a:r>
              <a:rPr lang="en-US" dirty="0" smtClean="0">
                <a:latin typeface="Times New Roman"/>
              </a:rPr>
              <a:t>Did law-related education help to enhance the knowledge of US Constitution? (two-sample test of the mean?)</a:t>
            </a:r>
          </a:p>
          <a:p>
            <a:pPr>
              <a:buFont typeface="Wingdings" charset="2"/>
              <a:buChar char="Ø"/>
            </a:pPr>
            <a:r>
              <a:rPr lang="en-US" dirty="0" smtClean="0">
                <a:latin typeface="Times New Roman"/>
              </a:rPr>
              <a:t>Can attitude toward law and authority be predicted from knowledge of US Constitution (simple linear regression?)</a:t>
            </a:r>
          </a:p>
          <a:p>
            <a:pPr>
              <a:buFont typeface="Wingdings" charset="2"/>
              <a:buChar char="Ø"/>
            </a:pPr>
            <a:r>
              <a:rPr lang="en-US" dirty="0" smtClean="0">
                <a:latin typeface="Times New Roman"/>
              </a:rPr>
              <a:t>Can attitude toward law and authority be predicted from social inclusion, tolerance for ideas of others, and civic responsibility? (multiple linear regression).</a:t>
            </a:r>
          </a:p>
          <a:p>
            <a:pPr>
              <a:buFont typeface="Wingdings" charset="2"/>
              <a:buChar char="Ø"/>
            </a:pPr>
            <a:r>
              <a:rPr lang="en-US" dirty="0" smtClean="0">
                <a:latin typeface="Times New Roman"/>
              </a:rPr>
              <a:t>Was average gain in the knowledge of US Constitution similar for the six states? (One-way ANOVA)</a:t>
            </a:r>
          </a:p>
          <a:p>
            <a:pPr>
              <a:buFont typeface="Wingdings" charset="2"/>
              <a:buChar char="Ø"/>
            </a:pPr>
            <a:r>
              <a:rPr lang="en-US" dirty="0" smtClean="0">
                <a:latin typeface="Times New Roman"/>
              </a:rPr>
              <a:t>Was the effect of Law-related education on tolerance for the ideas of others similar for boys and girls? (two-way ANOVA) </a:t>
            </a:r>
          </a:p>
          <a:p>
            <a:pPr>
              <a:buNone/>
            </a:pPr>
            <a:endParaRPr lang="en-US" dirty="0" smtClean="0"/>
          </a:p>
        </p:txBody>
      </p:sp>
      <p:sp>
        <p:nvSpPr>
          <p:cNvPr id="3" name="Title 2"/>
          <p:cNvSpPr>
            <a:spLocks noGrp="1"/>
          </p:cNvSpPr>
          <p:nvPr>
            <p:ph type="title"/>
          </p:nvPr>
        </p:nvSpPr>
        <p:spPr>
          <a:xfrm>
            <a:off x="0" y="0"/>
            <a:ext cx="8035636" cy="738909"/>
          </a:xfrm>
        </p:spPr>
        <p:txBody>
          <a:bodyPr>
            <a:normAutofit/>
          </a:bodyPr>
          <a:lstStyle/>
          <a:p>
            <a:r>
              <a:rPr lang="en-US" sz="2000" dirty="0" smtClean="0">
                <a:latin typeface="Times New Roman"/>
              </a:rPr>
              <a:t>Typical research questions and statistical analysis taught through Law Related Education Case Study</a:t>
            </a:r>
            <a:endParaRPr lang="en-US" sz="2000" dirty="0">
              <a:latin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182" y="854364"/>
            <a:ext cx="8513618" cy="5152927"/>
          </a:xfrm>
        </p:spPr>
        <p:txBody>
          <a:bodyPr>
            <a:normAutofit fontScale="92500"/>
          </a:bodyPr>
          <a:lstStyle/>
          <a:p>
            <a:pPr>
              <a:buFont typeface="Wingdings" charset="2"/>
              <a:buChar char="Ø"/>
            </a:pPr>
            <a:r>
              <a:rPr lang="en-US" sz="2400" dirty="0" smtClean="0">
                <a:latin typeface="Times New Roman"/>
              </a:rPr>
              <a:t>Statement of research question to be answered within context</a:t>
            </a:r>
          </a:p>
          <a:p>
            <a:pPr>
              <a:buFont typeface="Wingdings" charset="2"/>
              <a:buChar char="Ø"/>
            </a:pPr>
            <a:r>
              <a:rPr lang="en-US" sz="2400" dirty="0" smtClean="0">
                <a:latin typeface="Times New Roman"/>
              </a:rPr>
              <a:t>Identification of the variables and how they are measured.</a:t>
            </a:r>
          </a:p>
          <a:p>
            <a:pPr>
              <a:buFont typeface="Wingdings" charset="2"/>
              <a:buChar char="Ø"/>
            </a:pPr>
            <a:r>
              <a:rPr lang="en-US" sz="2400" dirty="0" smtClean="0">
                <a:latin typeface="Times New Roman"/>
              </a:rPr>
              <a:t>Statement of the null and alternative hypothesis in symbols and words.</a:t>
            </a:r>
          </a:p>
          <a:p>
            <a:pPr>
              <a:buFont typeface="Wingdings" charset="2"/>
              <a:buChar char="Ø"/>
            </a:pPr>
            <a:r>
              <a:rPr lang="en-US" sz="2400" dirty="0" smtClean="0">
                <a:latin typeface="Times New Roman"/>
              </a:rPr>
              <a:t>Explanation of the research design and sampling.</a:t>
            </a:r>
          </a:p>
          <a:p>
            <a:pPr>
              <a:buFont typeface="Wingdings" charset="2"/>
              <a:buChar char="Ø"/>
            </a:pPr>
            <a:r>
              <a:rPr lang="en-US" sz="2400" dirty="0" smtClean="0">
                <a:latin typeface="Times New Roman"/>
              </a:rPr>
              <a:t>Testing the relevant assumptions and ascertaining that they are met.</a:t>
            </a:r>
          </a:p>
          <a:p>
            <a:pPr>
              <a:buFont typeface="Wingdings" charset="2"/>
              <a:buChar char="Ø"/>
            </a:pPr>
            <a:r>
              <a:rPr lang="en-US" sz="2400" dirty="0" smtClean="0">
                <a:latin typeface="Times New Roman"/>
              </a:rPr>
              <a:t>Elaboration of the theoretical underpinnings of the statistical method discussed. An example would be that based on CLT, the distribution of sample means follows the t-distribution with mean equal to Mue and standard deviation equal to Standard deviation in the sample divided by square root of N.</a:t>
            </a:r>
          </a:p>
          <a:p>
            <a:pPr>
              <a:buFont typeface="Wingdings" charset="2"/>
              <a:buChar char="Ø"/>
            </a:pPr>
            <a:r>
              <a:rPr lang="en-US" sz="2400" dirty="0" smtClean="0">
                <a:latin typeface="Times New Roman"/>
              </a:rPr>
              <a:t>Hand calculation of the relevant test statistic (Z, t, F, etc) using the descriptives and making a decision about the null hypothesis.</a:t>
            </a:r>
          </a:p>
          <a:p>
            <a:pPr>
              <a:buFont typeface="Wingdings" charset="2"/>
              <a:buChar char="Ø"/>
            </a:pPr>
            <a:r>
              <a:rPr lang="en-US" sz="2400" dirty="0" smtClean="0">
                <a:latin typeface="Times New Roman"/>
              </a:rPr>
              <a:t>Conducting the relevant analysis on a statistical software (R, SPSS, Statcrucnh, Fathom, etc.) and interpreting the results within context.</a:t>
            </a:r>
          </a:p>
          <a:p>
            <a:endParaRPr lang="en-US" sz="2000" dirty="0" smtClean="0">
              <a:latin typeface="Times New Roman"/>
            </a:endParaRPr>
          </a:p>
          <a:p>
            <a:endParaRPr lang="en-US" dirty="0" smtClean="0"/>
          </a:p>
          <a:p>
            <a:endParaRPr lang="en-US" dirty="0"/>
          </a:p>
        </p:txBody>
      </p:sp>
      <p:sp>
        <p:nvSpPr>
          <p:cNvPr id="3" name="Title 2"/>
          <p:cNvSpPr>
            <a:spLocks noGrp="1"/>
          </p:cNvSpPr>
          <p:nvPr>
            <p:ph type="title"/>
          </p:nvPr>
        </p:nvSpPr>
        <p:spPr>
          <a:xfrm>
            <a:off x="0" y="-230909"/>
            <a:ext cx="8116455" cy="1350817"/>
          </a:xfrm>
        </p:spPr>
        <p:txBody>
          <a:bodyPr>
            <a:noAutofit/>
          </a:bodyPr>
          <a:lstStyle/>
          <a:p>
            <a:r>
              <a:rPr lang="en-US" sz="2800" dirty="0" smtClean="0">
                <a:solidFill>
                  <a:schemeClr val="tx1"/>
                </a:solidFill>
                <a:latin typeface="Times New Roman"/>
              </a:rPr>
              <a:t/>
            </a:r>
            <a:br>
              <a:rPr lang="en-US" sz="2800" dirty="0" smtClean="0">
                <a:solidFill>
                  <a:schemeClr val="tx1"/>
                </a:solidFill>
                <a:latin typeface="Times New Roman"/>
              </a:rPr>
            </a:br>
            <a:r>
              <a:rPr lang="en-US" sz="2800" dirty="0" smtClean="0">
                <a:solidFill>
                  <a:schemeClr val="tx1"/>
                </a:solidFill>
                <a:latin typeface="Times New Roman"/>
              </a:rPr>
              <a:t/>
            </a:r>
            <a:br>
              <a:rPr lang="en-US" sz="2800" dirty="0" smtClean="0">
                <a:solidFill>
                  <a:schemeClr val="tx1"/>
                </a:solidFill>
                <a:latin typeface="Times New Roman"/>
              </a:rPr>
            </a:br>
            <a:r>
              <a:rPr lang="en-US" sz="2800" dirty="0" smtClean="0">
                <a:solidFill>
                  <a:schemeClr val="tx1"/>
                </a:solidFill>
                <a:latin typeface="Times New Roman"/>
              </a:rPr>
              <a:t>What is included in a typical lesson based on a case study</a:t>
            </a:r>
            <a:br>
              <a:rPr lang="en-US" sz="2800" dirty="0" smtClean="0">
                <a:solidFill>
                  <a:schemeClr val="tx1"/>
                </a:solidFill>
                <a:latin typeface="Times New Roman"/>
              </a:rPr>
            </a:br>
            <a:r>
              <a:rPr lang="en-US" sz="2800" dirty="0" smtClean="0">
                <a:solidFill>
                  <a:schemeClr val="tx1"/>
                </a:solidFill>
                <a:latin typeface="Times New Roman"/>
              </a:rPr>
              <a:t/>
            </a:r>
            <a:br>
              <a:rPr lang="en-US" sz="2800" dirty="0" smtClean="0">
                <a:solidFill>
                  <a:schemeClr val="tx1"/>
                </a:solidFill>
                <a:latin typeface="Times New Roman"/>
              </a:rPr>
            </a:b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182" y="796636"/>
            <a:ext cx="8513618" cy="5210655"/>
          </a:xfrm>
        </p:spPr>
        <p:txBody>
          <a:bodyPr>
            <a:normAutofit fontScale="92500" lnSpcReduction="20000"/>
          </a:bodyPr>
          <a:lstStyle/>
          <a:p>
            <a:pPr>
              <a:buFont typeface="Wingdings" charset="2"/>
              <a:buChar char="Ø"/>
            </a:pPr>
            <a:r>
              <a:rPr lang="en-US" dirty="0" smtClean="0">
                <a:latin typeface="Times New Roman"/>
              </a:rPr>
              <a:t>In each lecture the students are provided with exercises similar to the lecture with different variables from the case study.</a:t>
            </a:r>
          </a:p>
          <a:p>
            <a:pPr>
              <a:buFont typeface="Wingdings" charset="2"/>
              <a:buChar char="Ø"/>
            </a:pPr>
            <a:r>
              <a:rPr lang="en-US" dirty="0" smtClean="0">
                <a:latin typeface="Times New Roman"/>
              </a:rPr>
              <a:t>They are expected to do these </a:t>
            </a:r>
            <a:r>
              <a:rPr lang="en-US" b="1" dirty="0" smtClean="0">
                <a:latin typeface="Times New Roman"/>
              </a:rPr>
              <a:t>exercises during class </a:t>
            </a:r>
            <a:r>
              <a:rPr lang="en-US" dirty="0" smtClean="0">
                <a:latin typeface="Times New Roman"/>
              </a:rPr>
              <a:t>through discussing it with the person next to them (pair and share).</a:t>
            </a:r>
          </a:p>
          <a:p>
            <a:pPr>
              <a:buFont typeface="Wingdings" charset="2"/>
              <a:buChar char="Ø"/>
            </a:pPr>
            <a:r>
              <a:rPr lang="en-US" dirty="0" smtClean="0">
                <a:latin typeface="Times New Roman"/>
              </a:rPr>
              <a:t>An important part of these exercises are interpretation of the results within the context of the study and orally explaining it to the class; </a:t>
            </a:r>
            <a:r>
              <a:rPr lang="en-US" b="1" dirty="0" smtClean="0">
                <a:latin typeface="Times New Roman"/>
              </a:rPr>
              <a:t>working toward enhancement of verbal and oral communication.</a:t>
            </a:r>
          </a:p>
          <a:p>
            <a:pPr>
              <a:buFont typeface="Wingdings" charset="2"/>
              <a:buChar char="Ø"/>
            </a:pPr>
            <a:r>
              <a:rPr lang="en-US" dirty="0" smtClean="0">
                <a:latin typeface="Times New Roman"/>
              </a:rPr>
              <a:t>Some of the questions asked on weekly </a:t>
            </a:r>
            <a:r>
              <a:rPr lang="en-US" b="1" dirty="0" smtClean="0">
                <a:latin typeface="Times New Roman"/>
              </a:rPr>
              <a:t>online quizzes</a:t>
            </a:r>
            <a:r>
              <a:rPr lang="en-US" dirty="0" smtClean="0">
                <a:latin typeface="Times New Roman"/>
              </a:rPr>
              <a:t>, clickers, homework, and labs are based on case studies used for teaching.</a:t>
            </a:r>
          </a:p>
          <a:p>
            <a:pPr>
              <a:buFont typeface="Wingdings" charset="2"/>
              <a:buChar char="Ø"/>
            </a:pPr>
            <a:r>
              <a:rPr lang="en-US" dirty="0" smtClean="0">
                <a:latin typeface="Times New Roman"/>
              </a:rPr>
              <a:t>Once the students become familiar with a case-study, it becomes easier for them to verbalize and interpret the results of different statistical analyses.</a:t>
            </a:r>
          </a:p>
        </p:txBody>
      </p:sp>
      <p:sp>
        <p:nvSpPr>
          <p:cNvPr id="3" name="Title 2"/>
          <p:cNvSpPr>
            <a:spLocks noGrp="1"/>
          </p:cNvSpPr>
          <p:nvPr>
            <p:ph type="title"/>
          </p:nvPr>
        </p:nvSpPr>
        <p:spPr>
          <a:xfrm>
            <a:off x="457200" y="0"/>
            <a:ext cx="7497618" cy="796636"/>
          </a:xfrm>
        </p:spPr>
        <p:txBody>
          <a:bodyPr>
            <a:noAutofit/>
          </a:bodyPr>
          <a:lstStyle/>
          <a:p>
            <a:r>
              <a:rPr lang="en-US" sz="2400" dirty="0" smtClean="0">
                <a:solidFill>
                  <a:schemeClr val="tx1"/>
                </a:solidFill>
                <a:latin typeface="Times New Roman"/>
              </a:rPr>
              <a:t>How are case studies used to enhance hard skills and soft skills?</a:t>
            </a:r>
            <a:endParaRPr lang="en-US" sz="24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latin typeface="Times New Roman"/>
              </a:rPr>
              <a:t>Research has shown that many characteristics including</a:t>
            </a:r>
          </a:p>
          <a:p>
            <a:pPr>
              <a:buNone/>
            </a:pPr>
            <a:r>
              <a:rPr lang="en-US" dirty="0" smtClean="0">
                <a:latin typeface="Times New Roman"/>
              </a:rPr>
              <a:t>height, weight, mood, IQ scores and standardized scores</a:t>
            </a:r>
          </a:p>
          <a:p>
            <a:pPr>
              <a:buNone/>
            </a:pPr>
            <a:r>
              <a:rPr lang="en-US" dirty="0" smtClean="0">
                <a:latin typeface="Times New Roman"/>
              </a:rPr>
              <a:t>follow the normal model. In a study that I conducted on the</a:t>
            </a:r>
          </a:p>
          <a:p>
            <a:pPr>
              <a:buNone/>
            </a:pPr>
            <a:r>
              <a:rPr lang="en-US" dirty="0" smtClean="0">
                <a:latin typeface="Times New Roman"/>
              </a:rPr>
              <a:t>effectiveness of an after-school program , pretests and posttest</a:t>
            </a:r>
          </a:p>
          <a:p>
            <a:pPr>
              <a:buNone/>
            </a:pPr>
            <a:r>
              <a:rPr lang="en-US" dirty="0" smtClean="0">
                <a:latin typeface="Times New Roman"/>
              </a:rPr>
              <a:t>scores were collected on standardized reading and math</a:t>
            </a:r>
          </a:p>
          <a:p>
            <a:pPr>
              <a:buNone/>
            </a:pPr>
            <a:r>
              <a:rPr lang="en-US" dirty="0" smtClean="0">
                <a:latin typeface="Times New Roman"/>
              </a:rPr>
              <a:t>scores. A typical histogram is given below. </a:t>
            </a:r>
          </a:p>
          <a:p>
            <a:pPr>
              <a:buNone/>
            </a:pPr>
            <a:r>
              <a:rPr lang="en-US" dirty="0" smtClean="0">
                <a:latin typeface="Times New Roman"/>
              </a:rPr>
              <a:t>This histogram was generated using “statcrunch”. This</a:t>
            </a:r>
          </a:p>
          <a:p>
            <a:pPr>
              <a:buNone/>
            </a:pPr>
            <a:r>
              <a:rPr lang="en-US" dirty="0" smtClean="0">
                <a:latin typeface="Times New Roman"/>
              </a:rPr>
              <a:t>software can be bought from the following website for twelve</a:t>
            </a:r>
          </a:p>
          <a:p>
            <a:pPr>
              <a:buNone/>
            </a:pPr>
            <a:r>
              <a:rPr lang="en-US" dirty="0" smtClean="0">
                <a:latin typeface="Times New Roman"/>
              </a:rPr>
              <a:t>dollars.</a:t>
            </a:r>
            <a:r>
              <a:rPr lang="en-US" b="1" dirty="0" smtClean="0">
                <a:latin typeface="Times New Roman"/>
              </a:rPr>
              <a:t> </a:t>
            </a:r>
          </a:p>
          <a:p>
            <a:pPr>
              <a:buNone/>
            </a:pPr>
            <a:r>
              <a:rPr lang="en-US" b="1" dirty="0" smtClean="0">
                <a:latin typeface="Times New Roman"/>
                <a:hlinkClick r:id="rId2"/>
              </a:rPr>
              <a:t>http://www.statcrunch.com/get-access</a:t>
            </a:r>
            <a:endParaRPr lang="en-US" b="1" dirty="0" smtClean="0">
              <a:latin typeface="Times New Roman"/>
            </a:endParaRPr>
          </a:p>
          <a:p>
            <a:pPr>
              <a:buNone/>
            </a:pPr>
            <a:r>
              <a:rPr lang="en-US" b="1" dirty="0" smtClean="0">
                <a:latin typeface="Times New Roman"/>
              </a:rPr>
              <a:t>One could also use a software called Fthom which is freely</a:t>
            </a:r>
          </a:p>
          <a:p>
            <a:pPr>
              <a:buNone/>
            </a:pPr>
            <a:r>
              <a:rPr lang="en-US" b="1" dirty="0" smtClean="0">
                <a:latin typeface="Times New Roman"/>
              </a:rPr>
              <a:t>available online.</a:t>
            </a:r>
            <a:endParaRPr lang="en-US" dirty="0" smtClean="0">
              <a:latin typeface="Times New Roman"/>
            </a:endParaRPr>
          </a:p>
          <a:p>
            <a:pPr>
              <a:buNone/>
            </a:pP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2800" dirty="0" smtClean="0">
                <a:latin typeface="Times New Roman"/>
              </a:rPr>
              <a:t>Using case studies along with technology to teach the normal model</a:t>
            </a:r>
            <a:endParaRPr lang="en-US" sz="2800" dirty="0">
              <a:latin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mc3 histogram 1.png"/>
          <p:cNvPicPr>
            <a:picLocks noGrp="1" noChangeAspect="1"/>
          </p:cNvPicPr>
          <p:nvPr>
            <p:ph idx="1"/>
          </p:nvPr>
        </p:nvPicPr>
        <p:blipFill>
          <a:blip r:embed="rId2"/>
          <a:srcRect l="-42058" r="-42058"/>
          <a:stretch>
            <a:fillRect/>
          </a:stretch>
        </p:blipFill>
        <p:spPr>
          <a:xfrm>
            <a:off x="457199" y="1481328"/>
            <a:ext cx="9123697" cy="5017682"/>
          </a:xfrm>
        </p:spPr>
      </p:pic>
      <p:sp>
        <p:nvSpPr>
          <p:cNvPr id="3" name="Title 2"/>
          <p:cNvSpPr>
            <a:spLocks noGrp="1"/>
          </p:cNvSpPr>
          <p:nvPr>
            <p:ph type="title"/>
          </p:nvPr>
        </p:nvSpPr>
        <p:spPr/>
        <p:txBody>
          <a:bodyPr>
            <a:normAutofit fontScale="90000"/>
          </a:bodyPr>
          <a:lstStyle/>
          <a:p>
            <a:r>
              <a:rPr lang="en-US" dirty="0" smtClean="0"/>
              <a:t>Histogram of standardized scores in math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qqplot cmc3.png"/>
          <p:cNvPicPr>
            <a:picLocks noGrp="1" noChangeAspect="1"/>
          </p:cNvPicPr>
          <p:nvPr>
            <p:ph idx="1"/>
          </p:nvPr>
        </p:nvPicPr>
        <p:blipFill>
          <a:blip r:embed="rId2"/>
          <a:srcRect l="-41363" r="-41363"/>
          <a:stretch>
            <a:fillRect/>
          </a:stretch>
        </p:blipFill>
        <p:spPr>
          <a:xfrm>
            <a:off x="457199" y="1887917"/>
            <a:ext cx="7490295" cy="4119374"/>
          </a:xfrm>
        </p:spPr>
      </p:pic>
      <p:sp>
        <p:nvSpPr>
          <p:cNvPr id="3" name="Title 2"/>
          <p:cNvSpPr>
            <a:spLocks noGrp="1"/>
          </p:cNvSpPr>
          <p:nvPr>
            <p:ph type="title"/>
          </p:nvPr>
        </p:nvSpPr>
        <p:spPr/>
        <p:txBody>
          <a:bodyPr>
            <a:noAutofit/>
          </a:bodyPr>
          <a:lstStyle/>
          <a:p>
            <a:r>
              <a:rPr lang="en-US" sz="2800" dirty="0" smtClean="0">
                <a:latin typeface="Times New Roman"/>
              </a:rPr>
              <a:t>qqplot: Check for normality of standardized math scores: All of the points are on the line indicating normal histogram</a:t>
            </a:r>
            <a:endParaRPr lang="en-US" sz="2800" dirty="0">
              <a:latin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218" y="1235364"/>
            <a:ext cx="8229600" cy="4283508"/>
          </a:xfrm>
        </p:spPr>
        <p:txBody>
          <a:bodyPr>
            <a:normAutofit fontScale="92500"/>
          </a:bodyPr>
          <a:lstStyle/>
          <a:p>
            <a:pPr>
              <a:buFont typeface="Wingdings" charset="2"/>
              <a:buChar char="Ø"/>
            </a:pPr>
            <a:r>
              <a:rPr lang="en-US" sz="3600" dirty="0" smtClean="0">
                <a:latin typeface="Times New Roman"/>
              </a:rPr>
              <a:t>Refereed research articles that demonstrate the </a:t>
            </a:r>
            <a:r>
              <a:rPr lang="en-US" sz="3600" b="1" dirty="0" smtClean="0">
                <a:latin typeface="Times New Roman"/>
              </a:rPr>
              <a:t>real world application of statistical methods </a:t>
            </a:r>
            <a:r>
              <a:rPr lang="en-US" sz="3600" dirty="0" smtClean="0">
                <a:latin typeface="Times New Roman"/>
              </a:rPr>
              <a:t>taught are chosen from different disciplines including education, medicine, psychology, psychology, and social sciences.</a:t>
            </a:r>
          </a:p>
          <a:p>
            <a:pPr>
              <a:buFont typeface="Wingdings" charset="2"/>
              <a:buChar char="Ø"/>
            </a:pPr>
            <a:endParaRPr lang="en-US" sz="3600" dirty="0" smtClean="0">
              <a:latin typeface="Times New Roman"/>
            </a:endParaRPr>
          </a:p>
          <a:p>
            <a:pPr>
              <a:buFont typeface="Wingdings" charset="2"/>
              <a:buChar char="Ø"/>
            </a:pPr>
            <a:r>
              <a:rPr lang="en-US" sz="3600" dirty="0" smtClean="0">
                <a:latin typeface="Times New Roman"/>
              </a:rPr>
              <a:t>These articles are used in teaching as well as group project.</a:t>
            </a:r>
          </a:p>
          <a:p>
            <a:pPr>
              <a:buNone/>
            </a:pPr>
            <a:endParaRPr lang="en-US" dirty="0" smtClean="0"/>
          </a:p>
        </p:txBody>
      </p:sp>
      <p:sp>
        <p:nvSpPr>
          <p:cNvPr id="3" name="Title 2"/>
          <p:cNvSpPr>
            <a:spLocks noGrp="1"/>
          </p:cNvSpPr>
          <p:nvPr>
            <p:ph type="title"/>
          </p:nvPr>
        </p:nvSpPr>
        <p:spPr>
          <a:xfrm>
            <a:off x="457200" y="274638"/>
            <a:ext cx="7878618" cy="718271"/>
          </a:xfrm>
        </p:spPr>
        <p:txBody>
          <a:bodyPr>
            <a:noAutofit/>
          </a:bodyPr>
          <a:lstStyle/>
          <a:p>
            <a:r>
              <a:rPr lang="en-US" sz="2800" dirty="0" smtClean="0">
                <a:solidFill>
                  <a:schemeClr val="tx1"/>
                </a:solidFill>
                <a:latin typeface="Times New Roman"/>
              </a:rPr>
              <a:t>Using Refereed Journal Article in Teaching Statistics</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653"/>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a:rPr>
              <a:t>Using refereed Journal Articles in Teaching: An example – teaching two-sample test of the mean</a:t>
            </a:r>
            <a:endParaRPr lang="en-US" sz="2800" dirty="0">
              <a:solidFill>
                <a:schemeClr val="tx1"/>
              </a:solidFill>
              <a:latin typeface="Times New Roman"/>
            </a:endParaRPr>
          </a:p>
        </p:txBody>
      </p:sp>
      <p:sp>
        <p:nvSpPr>
          <p:cNvPr id="4" name="TextBox 3"/>
          <p:cNvSpPr txBox="1"/>
          <p:nvPr/>
        </p:nvSpPr>
        <p:spPr>
          <a:xfrm>
            <a:off x="669636" y="1417638"/>
            <a:ext cx="7627176" cy="12588058"/>
          </a:xfrm>
          <a:prstGeom prst="rect">
            <a:avLst/>
          </a:prstGeom>
          <a:noFill/>
        </p:spPr>
        <p:txBody>
          <a:bodyPr wrap="square" rtlCol="0">
            <a:spAutoFit/>
          </a:bodyPr>
          <a:lstStyle/>
          <a:p>
            <a:r>
              <a:rPr lang="en-US" sz="2800" dirty="0" smtClean="0">
                <a:latin typeface="Times New Roman"/>
              </a:rPr>
              <a:t>After teaching the conceptual and the theoretical underpinning of the two-sample test of the mean as well as its real world application of it…</a:t>
            </a:r>
          </a:p>
          <a:p>
            <a:r>
              <a:rPr lang="en-US" sz="2800" dirty="0" smtClean="0"/>
              <a:t> </a:t>
            </a:r>
          </a:p>
          <a:p>
            <a:pPr lvl="1">
              <a:buFont typeface="Wingdings" charset="2"/>
              <a:buChar char="Ø"/>
            </a:pPr>
            <a:r>
              <a:rPr lang="en-US" sz="2800" dirty="0" smtClean="0">
                <a:latin typeface="Times New Roman"/>
              </a:rPr>
              <a:t>Certain paragraphs, tables, plots, that relate to        different aspects of the two-sample test of the mean are selected. </a:t>
            </a:r>
          </a:p>
          <a:p>
            <a:pPr lvl="1">
              <a:buFont typeface="Wingdings" charset="2"/>
              <a:buChar char="Ø"/>
            </a:pPr>
            <a:r>
              <a:rPr lang="en-US" sz="2800" dirty="0" smtClean="0">
                <a:latin typeface="Times New Roman"/>
              </a:rPr>
              <a:t>The students are asked to </a:t>
            </a:r>
            <a:r>
              <a:rPr lang="en-US" sz="2800" b="1" dirty="0" smtClean="0">
                <a:latin typeface="Times New Roman"/>
              </a:rPr>
              <a:t>read and discuss the chosen paragraphs, tables, and plots with their neighbor and then answer the different questions asked by the instructor.</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 application</a:t>
            </a:r>
          </a:p>
          <a:p>
            <a:r>
              <a:rPr lang="en-US" sz="2400" dirty="0" smtClean="0"/>
              <a:t>And as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9" y="946728"/>
            <a:ext cx="8742465" cy="5493088"/>
          </a:xfrm>
        </p:spPr>
        <p:txBody>
          <a:bodyPr/>
          <a:lstStyle/>
          <a:p>
            <a:pPr>
              <a:buNone/>
            </a:pPr>
            <a:r>
              <a:rPr lang="en-US" b="1" dirty="0" smtClean="0">
                <a:latin typeface="Times New Roman"/>
              </a:rPr>
              <a:t>Title of the article</a:t>
            </a:r>
            <a:endParaRPr lang="en-US" b="1" dirty="0">
              <a:latin typeface="Times New Roman"/>
            </a:endParaRPr>
          </a:p>
        </p:txBody>
      </p:sp>
      <p:sp>
        <p:nvSpPr>
          <p:cNvPr id="3" name="Title 2"/>
          <p:cNvSpPr>
            <a:spLocks noGrp="1"/>
          </p:cNvSpPr>
          <p:nvPr>
            <p:ph type="title"/>
          </p:nvPr>
        </p:nvSpPr>
        <p:spPr>
          <a:xfrm>
            <a:off x="457200" y="274638"/>
            <a:ext cx="7809345" cy="672089"/>
          </a:xfrm>
        </p:spPr>
        <p:txBody>
          <a:bodyPr>
            <a:normAutofit/>
          </a:bodyPr>
          <a:lstStyle/>
          <a:p>
            <a:r>
              <a:rPr lang="en-US" sz="2000" dirty="0" smtClean="0">
                <a:latin typeface="Times New Roman"/>
              </a:rPr>
              <a:t>Sample article one</a:t>
            </a:r>
            <a:endParaRPr lang="en-US" sz="2000" dirty="0">
              <a:latin typeface="Times New Roman"/>
            </a:endParaRPr>
          </a:p>
        </p:txBody>
      </p:sp>
      <p:pic>
        <p:nvPicPr>
          <p:cNvPr id="4" name="Picture 3" descr="article one title.png"/>
          <p:cNvPicPr>
            <a:picLocks noChangeAspect="1"/>
          </p:cNvPicPr>
          <p:nvPr/>
        </p:nvPicPr>
        <p:blipFill>
          <a:blip r:embed="rId2"/>
          <a:stretch>
            <a:fillRect/>
          </a:stretch>
        </p:blipFill>
        <p:spPr>
          <a:xfrm>
            <a:off x="198864" y="1700719"/>
            <a:ext cx="8487935" cy="47390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smtClean="0">
                <a:latin typeface="Times New Roman"/>
              </a:rPr>
              <a:t>Types of variables and research designs </a:t>
            </a:r>
            <a:endParaRPr lang="en-US" dirty="0" smtClean="0">
              <a:latin typeface="Times New Roman"/>
            </a:endParaRPr>
          </a:p>
          <a:p>
            <a:pPr>
              <a:buNone/>
            </a:pPr>
            <a:endParaRPr lang="en-US" b="1" dirty="0" smtClean="0">
              <a:latin typeface="Times New Roman"/>
            </a:endParaRPr>
          </a:p>
          <a:p>
            <a:pPr>
              <a:buNone/>
            </a:pPr>
            <a:r>
              <a:rPr lang="en-US" b="1" dirty="0" smtClean="0">
                <a:latin typeface="Times New Roman"/>
              </a:rPr>
              <a:t>Exploratory Data Analysis </a:t>
            </a:r>
            <a:endParaRPr lang="en-US" dirty="0" smtClean="0">
              <a:latin typeface="Times New Roman"/>
            </a:endParaRPr>
          </a:p>
          <a:p>
            <a:pPr lvl="1">
              <a:buFont typeface="Arial"/>
              <a:buChar char="•"/>
            </a:pPr>
            <a:r>
              <a:rPr lang="en-US" sz="2800" dirty="0" smtClean="0">
                <a:latin typeface="Times New Roman"/>
              </a:rPr>
              <a:t>Measures of center and spread for categorical and numerical variables</a:t>
            </a:r>
          </a:p>
          <a:p>
            <a:pPr lvl="1">
              <a:buFont typeface="Arial"/>
              <a:buChar char="•"/>
            </a:pPr>
            <a:r>
              <a:rPr lang="en-US" sz="2800" dirty="0" smtClean="0">
                <a:latin typeface="Times New Roman"/>
              </a:rPr>
              <a:t>Graphical representation of categorical and numerical variables</a:t>
            </a:r>
          </a:p>
          <a:p>
            <a:pPr>
              <a:buNone/>
            </a:pPr>
            <a:endParaRPr lang="en-US" b="1" dirty="0" smtClean="0">
              <a:latin typeface="Times New Roman"/>
            </a:endParaRPr>
          </a:p>
          <a:p>
            <a:pPr>
              <a:buNone/>
            </a:pPr>
            <a:r>
              <a:rPr lang="en-US" b="1" dirty="0" smtClean="0">
                <a:latin typeface="Times New Roman"/>
              </a:rPr>
              <a:t>Examination of relationship between…</a:t>
            </a:r>
            <a:endParaRPr lang="en-US" dirty="0" smtClean="0">
              <a:latin typeface="Times New Roman"/>
            </a:endParaRPr>
          </a:p>
          <a:p>
            <a:pPr lvl="1">
              <a:buFont typeface="Arial"/>
              <a:buChar char="•"/>
            </a:pPr>
            <a:r>
              <a:rPr lang="en-US" sz="2800" dirty="0" smtClean="0">
                <a:latin typeface="Times New Roman"/>
              </a:rPr>
              <a:t>Two categorical variables</a:t>
            </a:r>
          </a:p>
          <a:p>
            <a:pPr lvl="1">
              <a:buFont typeface="Arial"/>
              <a:buChar char="•"/>
            </a:pPr>
            <a:r>
              <a:rPr lang="en-US" sz="2800" dirty="0" smtClean="0">
                <a:latin typeface="Times New Roman"/>
              </a:rPr>
              <a:t>Two numerical variables</a:t>
            </a:r>
          </a:p>
          <a:p>
            <a:endParaRPr lang="en-US" dirty="0"/>
          </a:p>
        </p:txBody>
      </p:sp>
      <p:sp>
        <p:nvSpPr>
          <p:cNvPr id="3" name="Title 2"/>
          <p:cNvSpPr>
            <a:spLocks noGrp="1"/>
          </p:cNvSpPr>
          <p:nvPr>
            <p:ph type="title"/>
          </p:nvPr>
        </p:nvSpPr>
        <p:spPr>
          <a:xfrm>
            <a:off x="457200" y="274638"/>
            <a:ext cx="7899907" cy="899654"/>
          </a:xfrm>
        </p:spPr>
        <p:txBody>
          <a:bodyPr>
            <a:normAutofit fontScale="90000"/>
          </a:bodyPr>
          <a:lstStyle/>
          <a:p>
            <a:r>
              <a:rPr lang="en-US" dirty="0" smtClean="0">
                <a:solidFill>
                  <a:schemeClr val="tx1"/>
                </a:solidFill>
                <a:latin typeface="Times New Roman"/>
              </a:rPr>
              <a:t>Hard skills in an Introductory Statistics Class</a:t>
            </a:r>
            <a:endParaRPr lang="en-US"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esign.png"/>
          <p:cNvPicPr>
            <a:picLocks noGrp="1" noChangeAspect="1"/>
          </p:cNvPicPr>
          <p:nvPr>
            <p:ph idx="1"/>
          </p:nvPr>
        </p:nvPicPr>
        <p:blipFill>
          <a:blip r:embed="rId2"/>
          <a:srcRect l="-40629" r="-40629"/>
          <a:stretch>
            <a:fillRect/>
          </a:stretch>
        </p:blipFill>
        <p:spPr>
          <a:xfrm>
            <a:off x="-131435" y="750455"/>
            <a:ext cx="9432200" cy="5622635"/>
          </a:xfrm>
        </p:spPr>
      </p:pic>
      <p:sp>
        <p:nvSpPr>
          <p:cNvPr id="3" name="Title 2"/>
          <p:cNvSpPr>
            <a:spLocks noGrp="1"/>
          </p:cNvSpPr>
          <p:nvPr>
            <p:ph type="title"/>
          </p:nvPr>
        </p:nvSpPr>
        <p:spPr>
          <a:xfrm>
            <a:off x="457200" y="274638"/>
            <a:ext cx="7509164" cy="475817"/>
          </a:xfrm>
        </p:spPr>
        <p:txBody>
          <a:bodyPr>
            <a:normAutofit/>
          </a:bodyPr>
          <a:lstStyle/>
          <a:p>
            <a:r>
              <a:rPr lang="en-US" sz="2000" dirty="0" smtClean="0">
                <a:latin typeface="Times New Roman"/>
              </a:rPr>
              <a:t>Sampling design from article one</a:t>
            </a:r>
            <a:endParaRPr lang="en-US" sz="2000" dirty="0">
              <a:latin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onfidence interval.png"/>
          <p:cNvPicPr>
            <a:picLocks noGrp="1" noChangeAspect="1"/>
          </p:cNvPicPr>
          <p:nvPr>
            <p:ph idx="1"/>
          </p:nvPr>
        </p:nvPicPr>
        <p:blipFill>
          <a:blip r:embed="rId2"/>
          <a:srcRect l="-42144" r="-42144"/>
          <a:stretch>
            <a:fillRect/>
          </a:stretch>
        </p:blipFill>
        <p:spPr>
          <a:xfrm>
            <a:off x="-535862" y="935182"/>
            <a:ext cx="9950778" cy="5472545"/>
          </a:xfrm>
        </p:spPr>
      </p:pic>
      <p:sp>
        <p:nvSpPr>
          <p:cNvPr id="3" name="Title 2"/>
          <p:cNvSpPr>
            <a:spLocks noGrp="1"/>
          </p:cNvSpPr>
          <p:nvPr>
            <p:ph type="title"/>
          </p:nvPr>
        </p:nvSpPr>
        <p:spPr>
          <a:xfrm>
            <a:off x="457200" y="274638"/>
            <a:ext cx="7786255" cy="660544"/>
          </a:xfrm>
        </p:spPr>
        <p:txBody>
          <a:bodyPr>
            <a:noAutofit/>
          </a:bodyPr>
          <a:lstStyle/>
          <a:p>
            <a:r>
              <a:rPr lang="en-US" sz="2800" dirty="0" smtClean="0">
                <a:latin typeface="Times New Roman"/>
              </a:rPr>
              <a:t>Plot from article one: Displaying confidence interval </a:t>
            </a:r>
            <a:endParaRPr lang="en-US" sz="2800" dirty="0">
              <a:latin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rticle two title.png"/>
          <p:cNvPicPr>
            <a:picLocks noGrp="1" noChangeAspect="1"/>
          </p:cNvPicPr>
          <p:nvPr>
            <p:ph idx="1"/>
          </p:nvPr>
        </p:nvPicPr>
        <p:blipFill>
          <a:blip r:embed="rId2"/>
          <a:srcRect t="-9380" b="-9380"/>
          <a:stretch>
            <a:fillRect/>
          </a:stretch>
        </p:blipFill>
        <p:spPr>
          <a:xfrm>
            <a:off x="0" y="600075"/>
            <a:ext cx="8686800" cy="5407025"/>
          </a:xfrm>
        </p:spPr>
      </p:pic>
      <p:sp>
        <p:nvSpPr>
          <p:cNvPr id="3" name="Title 2"/>
          <p:cNvSpPr>
            <a:spLocks noGrp="1"/>
          </p:cNvSpPr>
          <p:nvPr>
            <p:ph type="title"/>
          </p:nvPr>
        </p:nvSpPr>
        <p:spPr>
          <a:xfrm>
            <a:off x="0" y="0"/>
            <a:ext cx="7620000" cy="450273"/>
          </a:xfrm>
        </p:spPr>
        <p:txBody>
          <a:bodyPr>
            <a:noAutofit/>
          </a:bodyPr>
          <a:lstStyle/>
          <a:p>
            <a:r>
              <a:rPr lang="en-US" sz="2800" dirty="0" smtClean="0">
                <a:latin typeface="Times New Roman"/>
              </a:rPr>
              <a:t>Sample article two: Title of the Article</a:t>
            </a:r>
            <a:endParaRPr lang="en-US" sz="2800" dirty="0">
              <a:latin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table two sample.png"/>
          <p:cNvPicPr>
            <a:picLocks noGrp="1" noChangeAspect="1"/>
          </p:cNvPicPr>
          <p:nvPr>
            <p:ph idx="1"/>
          </p:nvPr>
        </p:nvPicPr>
        <p:blipFill>
          <a:blip r:embed="rId2"/>
          <a:srcRect l="-10610" r="-10610"/>
          <a:stretch>
            <a:fillRect/>
          </a:stretch>
        </p:blipFill>
        <p:spPr>
          <a:xfrm>
            <a:off x="-703809" y="854363"/>
            <a:ext cx="10078718" cy="5542906"/>
          </a:xfrm>
        </p:spPr>
      </p:pic>
      <p:sp>
        <p:nvSpPr>
          <p:cNvPr id="3" name="Title 2"/>
          <p:cNvSpPr>
            <a:spLocks noGrp="1"/>
          </p:cNvSpPr>
          <p:nvPr>
            <p:ph type="title"/>
          </p:nvPr>
        </p:nvSpPr>
        <p:spPr>
          <a:xfrm>
            <a:off x="457200" y="274638"/>
            <a:ext cx="7474527" cy="568180"/>
          </a:xfrm>
        </p:spPr>
        <p:txBody>
          <a:bodyPr>
            <a:normAutofit/>
          </a:bodyPr>
          <a:lstStyle/>
          <a:p>
            <a:r>
              <a:rPr lang="en-US" sz="2000" dirty="0" smtClean="0">
                <a:solidFill>
                  <a:schemeClr val="tx1"/>
                </a:solidFill>
                <a:latin typeface="Times New Roman"/>
              </a:rPr>
              <a:t>Article two: Two-sample test of the mean table</a:t>
            </a:r>
            <a:endParaRPr lang="en-US" sz="20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nteraction plot.png"/>
          <p:cNvPicPr>
            <a:picLocks noGrp="1" noChangeAspect="1"/>
          </p:cNvPicPr>
          <p:nvPr>
            <p:ph idx="1"/>
          </p:nvPr>
        </p:nvPicPr>
        <p:blipFill>
          <a:blip r:embed="rId2"/>
          <a:srcRect l="-7414" r="-7414"/>
          <a:stretch>
            <a:fillRect/>
          </a:stretch>
        </p:blipFill>
        <p:spPr>
          <a:xfrm>
            <a:off x="0" y="1039091"/>
            <a:ext cx="9579547" cy="5268382"/>
          </a:xfrm>
        </p:spPr>
      </p:pic>
      <p:sp>
        <p:nvSpPr>
          <p:cNvPr id="3" name="Title 2"/>
          <p:cNvSpPr>
            <a:spLocks noGrp="1"/>
          </p:cNvSpPr>
          <p:nvPr>
            <p:ph type="title"/>
          </p:nvPr>
        </p:nvSpPr>
        <p:spPr>
          <a:xfrm>
            <a:off x="457200" y="274638"/>
            <a:ext cx="7405255" cy="464271"/>
          </a:xfrm>
        </p:spPr>
        <p:txBody>
          <a:bodyPr>
            <a:noAutofit/>
          </a:bodyPr>
          <a:lstStyle/>
          <a:p>
            <a:r>
              <a:rPr lang="en-US" sz="2800" dirty="0" smtClean="0">
                <a:solidFill>
                  <a:schemeClr val="tx1"/>
                </a:solidFill>
                <a:latin typeface="Times New Roman"/>
              </a:rPr>
              <a:t>Article two: Plot of the means</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latin typeface="Times New Roman"/>
            </a:endParaRPr>
          </a:p>
          <a:p>
            <a:pPr algn="ctr">
              <a:buNone/>
            </a:pPr>
            <a:endParaRPr lang="en-US" dirty="0" smtClean="0">
              <a:latin typeface="Times New Roman"/>
            </a:endParaRPr>
          </a:p>
          <a:p>
            <a:pPr algn="ctr">
              <a:buNone/>
            </a:pPr>
            <a:r>
              <a:rPr lang="en-US" sz="3200" dirty="0" smtClean="0">
                <a:latin typeface="Times New Roman"/>
              </a:rPr>
              <a:t>Teaching hard and soft skills underlying confidence interval using technology, discussion of sampling issues, calculation, and interpretation of confidence interval</a:t>
            </a:r>
            <a:endParaRPr lang="en-US" sz="3200" dirty="0">
              <a:latin typeface="Times New Roman"/>
            </a:endParaRPr>
          </a:p>
        </p:txBody>
      </p:sp>
      <p:sp>
        <p:nvSpPr>
          <p:cNvPr id="3" name="Title 2"/>
          <p:cNvSpPr>
            <a:spLocks noGrp="1"/>
          </p:cNvSpPr>
          <p:nvPr>
            <p:ph type="title"/>
          </p:nvPr>
        </p:nvSpPr>
        <p:spPr/>
        <p:txBody>
          <a:bodyPr/>
          <a:lstStyle/>
          <a:p>
            <a:r>
              <a:rPr lang="en-US" dirty="0" smtClean="0">
                <a:latin typeface="Times New Roman"/>
              </a:rPr>
              <a:t>Teaching Confidence Interval</a:t>
            </a:r>
            <a:endParaRPr lang="en-US" dirty="0">
              <a:latin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latin typeface="Times New Roman"/>
              </a:rPr>
              <a:t>Hard skills underlying “confidence interval”</a:t>
            </a:r>
          </a:p>
          <a:p>
            <a:pPr>
              <a:buFont typeface="Wingdings" charset="2"/>
              <a:buChar char="Ø"/>
            </a:pPr>
            <a:r>
              <a:rPr lang="en-US" dirty="0" smtClean="0">
                <a:latin typeface="Times New Roman"/>
              </a:rPr>
              <a:t>Normal model and Empirical Rule</a:t>
            </a:r>
          </a:p>
          <a:p>
            <a:pPr>
              <a:buFont typeface="Wingdings" charset="2"/>
              <a:buChar char="Ø"/>
            </a:pPr>
            <a:r>
              <a:rPr lang="en-US" dirty="0" smtClean="0">
                <a:latin typeface="Times New Roman"/>
              </a:rPr>
              <a:t>Central Limit Theorem</a:t>
            </a:r>
          </a:p>
          <a:p>
            <a:pPr>
              <a:buFont typeface="Wingdings" charset="2"/>
              <a:buChar char="Ø"/>
            </a:pPr>
            <a:r>
              <a:rPr lang="en-US" dirty="0" smtClean="0">
                <a:latin typeface="Times New Roman"/>
              </a:rPr>
              <a:t>Issue of bias and precision in sampling</a:t>
            </a:r>
          </a:p>
          <a:p>
            <a:pPr>
              <a:buFont typeface="Wingdings" charset="2"/>
              <a:buChar char="Ø"/>
            </a:pPr>
            <a:r>
              <a:rPr lang="en-US" dirty="0" smtClean="0">
                <a:latin typeface="Times New Roman"/>
              </a:rPr>
              <a:t>Margin of Error</a:t>
            </a:r>
          </a:p>
          <a:p>
            <a:pPr>
              <a:buFont typeface="Wingdings" charset="2"/>
              <a:buChar char="Ø"/>
            </a:pPr>
            <a:r>
              <a:rPr lang="en-US" dirty="0" smtClean="0">
                <a:latin typeface="Times New Roman"/>
              </a:rPr>
              <a:t>Calculation of confidence interval</a:t>
            </a:r>
          </a:p>
          <a:p>
            <a:pPr>
              <a:buNone/>
            </a:pPr>
            <a:endParaRPr lang="en-US" b="1" dirty="0" smtClean="0">
              <a:latin typeface="Times New Roman"/>
            </a:endParaRPr>
          </a:p>
          <a:p>
            <a:pPr>
              <a:buNone/>
            </a:pPr>
            <a:r>
              <a:rPr lang="en-US" b="1" dirty="0" smtClean="0">
                <a:latin typeface="Times New Roman"/>
              </a:rPr>
              <a:t>Soft skills underlying “confidence interval”</a:t>
            </a:r>
          </a:p>
          <a:p>
            <a:pPr>
              <a:buFont typeface="Wingdings" charset="2"/>
              <a:buChar char="Ø"/>
            </a:pPr>
            <a:r>
              <a:rPr lang="en-US" dirty="0" smtClean="0">
                <a:latin typeface="Times New Roman"/>
              </a:rPr>
              <a:t>Verbal and oral Interpretation of confidence interval within context for a non-statistical audience.</a:t>
            </a:r>
          </a:p>
          <a:p>
            <a:pPr>
              <a:buFont typeface="Wingdings" charset="2"/>
              <a:buChar char="Ø"/>
            </a:pPr>
            <a:r>
              <a:rPr lang="en-US" dirty="0" smtClean="0">
                <a:latin typeface="Times New Roman"/>
              </a:rPr>
              <a:t>Verbal and oral interpretation of confidence interval within context for a non-statistical audience.</a:t>
            </a:r>
            <a:endParaRPr lang="en-US" dirty="0">
              <a:latin typeface="Times New Roman"/>
            </a:endParaRPr>
          </a:p>
        </p:txBody>
      </p:sp>
      <p:sp>
        <p:nvSpPr>
          <p:cNvPr id="3" name="Title 2"/>
          <p:cNvSpPr>
            <a:spLocks noGrp="1"/>
          </p:cNvSpPr>
          <p:nvPr>
            <p:ph type="title"/>
          </p:nvPr>
        </p:nvSpPr>
        <p:spPr>
          <a:xfrm>
            <a:off x="457200" y="274637"/>
            <a:ext cx="7974615" cy="1206691"/>
          </a:xfrm>
        </p:spPr>
        <p:txBody>
          <a:bodyPr>
            <a:normAutofit/>
          </a:bodyPr>
          <a:lstStyle/>
          <a:p>
            <a:r>
              <a:rPr lang="en-US" sz="2400" dirty="0" smtClean="0">
                <a:solidFill>
                  <a:schemeClr val="tx1"/>
                </a:solidFill>
                <a:latin typeface="Times New Roman"/>
              </a:rPr>
              <a:t>Hard and soft skills underlying the concept of confidence interval</a:t>
            </a:r>
            <a:endParaRPr lang="en-US" sz="24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charset="2"/>
              <a:buChar char="Ø"/>
            </a:pPr>
            <a:r>
              <a:rPr lang="en-US" dirty="0" smtClean="0">
                <a:latin typeface="Times New Roman"/>
              </a:rPr>
              <a:t>Descriptive statistics</a:t>
            </a:r>
          </a:p>
          <a:p>
            <a:pPr>
              <a:buFont typeface="Wingdings" charset="2"/>
              <a:buChar char="Ø"/>
            </a:pPr>
            <a:r>
              <a:rPr lang="en-US" dirty="0" smtClean="0">
                <a:latin typeface="Times New Roman"/>
              </a:rPr>
              <a:t>Inferential statistics</a:t>
            </a:r>
          </a:p>
          <a:p>
            <a:pPr>
              <a:buFont typeface="Wingdings" charset="2"/>
              <a:buChar char="Ø"/>
            </a:pPr>
            <a:r>
              <a:rPr lang="en-US" dirty="0" smtClean="0">
                <a:latin typeface="Times New Roman"/>
              </a:rPr>
              <a:t>Selection of large, random, and independent samples</a:t>
            </a:r>
          </a:p>
          <a:p>
            <a:pPr>
              <a:buFont typeface="Wingdings" charset="2"/>
              <a:buChar char="Ø"/>
            </a:pPr>
            <a:r>
              <a:rPr lang="en-US" dirty="0" smtClean="0">
                <a:latin typeface="Times New Roman"/>
              </a:rPr>
              <a:t>Understanding that inferential statistics cannot be based on samples of convenience and sample of volunteers</a:t>
            </a:r>
          </a:p>
          <a:p>
            <a:pPr>
              <a:buFont typeface="Wingdings" charset="2"/>
              <a:buChar char="Ø"/>
            </a:pPr>
            <a:r>
              <a:rPr lang="en-US" b="1" dirty="0" smtClean="0">
                <a:latin typeface="Times New Roman"/>
              </a:rPr>
              <a:t>Checking for student understanding through clicker questions that need to be discussed in pairs during lecture and online quizzes that they need to take on their own</a:t>
            </a:r>
            <a:r>
              <a:rPr lang="en-US" dirty="0" smtClean="0">
                <a:latin typeface="Times New Roman"/>
              </a:rPr>
              <a:t>.</a:t>
            </a:r>
            <a:endParaRPr lang="en-US" dirty="0">
              <a:latin typeface="Times New Roman"/>
            </a:endParaRPr>
          </a:p>
        </p:txBody>
      </p:sp>
      <p:sp>
        <p:nvSpPr>
          <p:cNvPr id="3" name="Title 2"/>
          <p:cNvSpPr>
            <a:spLocks noGrp="1"/>
          </p:cNvSpPr>
          <p:nvPr>
            <p:ph type="title"/>
          </p:nvPr>
        </p:nvSpPr>
        <p:spPr/>
        <p:txBody>
          <a:bodyPr>
            <a:noAutofit/>
          </a:bodyPr>
          <a:lstStyle/>
          <a:p>
            <a:r>
              <a:rPr lang="en-US" sz="2800" dirty="0" smtClean="0">
                <a:latin typeface="Times New Roman"/>
              </a:rPr>
              <a:t>Ascertaining that the students have developed the pre-requisite knowledge for understanding of  confidence interval including…</a:t>
            </a:r>
            <a:endParaRPr lang="en-US" sz="2800" dirty="0">
              <a:latin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373" y="1006889"/>
            <a:ext cx="8717833" cy="5263281"/>
          </a:xfrm>
        </p:spPr>
        <p:txBody>
          <a:bodyPr>
            <a:normAutofit/>
          </a:bodyPr>
          <a:lstStyle/>
          <a:p>
            <a:r>
              <a:rPr lang="en-US" sz="2800" dirty="0" smtClean="0">
                <a:latin typeface="Times New Roman"/>
              </a:rPr>
              <a:t>A professor of statistics calculated the coefficient of correlation between homework, quiz, midterm, and final score. Additionally she made a regression equation for the prediction of final scores from midterm scores. Midterm score is the predictor and final score is the outcome  He used the data from two courses of introductory statistics that he taught in the Fall of 2014 to do these calculations (N = 320).</a:t>
            </a:r>
          </a:p>
          <a:p>
            <a:pPr marL="457200" indent="-457200">
              <a:buNone/>
            </a:pPr>
            <a:endParaRPr lang="en-US" sz="2800" b="1" dirty="0" smtClean="0">
              <a:latin typeface="Times New Roman"/>
            </a:endParaRPr>
          </a:p>
          <a:p>
            <a:pPr marL="457200" indent="-457200">
              <a:buNone/>
            </a:pPr>
            <a:r>
              <a:rPr lang="en-US" sz="2800" b="1" dirty="0" smtClean="0">
                <a:latin typeface="Times New Roman"/>
              </a:rPr>
              <a:t>	Did this professor conduct descriptive statistics or inferential statistics? Explain why?</a:t>
            </a:r>
          </a:p>
          <a:p>
            <a:endParaRPr lang="en-US" dirty="0"/>
          </a:p>
        </p:txBody>
      </p:sp>
      <p:sp>
        <p:nvSpPr>
          <p:cNvPr id="3" name="Title 2"/>
          <p:cNvSpPr>
            <a:spLocks noGrp="1"/>
          </p:cNvSpPr>
          <p:nvPr>
            <p:ph type="title"/>
          </p:nvPr>
        </p:nvSpPr>
        <p:spPr>
          <a:xfrm>
            <a:off x="457200" y="274637"/>
            <a:ext cx="7459782" cy="446203"/>
          </a:xfrm>
        </p:spPr>
        <p:txBody>
          <a:bodyPr>
            <a:noAutofit/>
          </a:bodyPr>
          <a:lstStyle/>
          <a:p>
            <a:r>
              <a:rPr lang="en-US" sz="2400" dirty="0" smtClean="0">
                <a:latin typeface="Times New Roman"/>
              </a:rPr>
              <a:t>Question on sampling</a:t>
            </a:r>
            <a:endParaRPr lang="en-US" sz="2400" dirty="0">
              <a:latin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656" y="1109866"/>
            <a:ext cx="8930344" cy="5000119"/>
          </a:xfrm>
        </p:spPr>
        <p:txBody>
          <a:bodyPr>
            <a:normAutofit fontScale="85000" lnSpcReduction="20000"/>
          </a:bodyPr>
          <a:lstStyle/>
          <a:p>
            <a:pPr>
              <a:buNone/>
            </a:pPr>
            <a:r>
              <a:rPr lang="en-US" b="1" dirty="0" smtClean="0">
                <a:latin typeface="Times New Roman"/>
              </a:rPr>
              <a:t>Students’ challenges in understanding and conceptualizing CLT</a:t>
            </a:r>
          </a:p>
          <a:p>
            <a:pPr marL="624078" indent="-514350">
              <a:buFont typeface="Wingdings" charset="2"/>
              <a:buChar char="Ø"/>
            </a:pPr>
            <a:r>
              <a:rPr lang="en-US" b="1" dirty="0" smtClean="0">
                <a:latin typeface="Times New Roman"/>
              </a:rPr>
              <a:t>CLT is A VERY ABSTRACT CONCEPT. A lot of students, specially those who find hypothetic deductive thinking and thinking about thinking challenging, find understanding CLT VERY DIFFICULT</a:t>
            </a:r>
            <a:r>
              <a:rPr lang="en-US" dirty="0" smtClean="0">
                <a:latin typeface="Times New Roman"/>
              </a:rPr>
              <a:t>.</a:t>
            </a:r>
          </a:p>
          <a:p>
            <a:pPr marL="624078" indent="-514350">
              <a:buFont typeface="Wingdings" charset="2"/>
              <a:buChar char="Ø"/>
            </a:pPr>
            <a:r>
              <a:rPr lang="en-US" dirty="0" smtClean="0">
                <a:latin typeface="Times New Roman"/>
              </a:rPr>
              <a:t>Prior to the development of relevant technology by statistics educators it was VERY DIFFICULT for students to imagine that for large repeated random samples from the population, the distribution of sample proportions or sample means follow the normal model. </a:t>
            </a:r>
          </a:p>
          <a:p>
            <a:pPr marL="624078" indent="-514350">
              <a:buFont typeface="Wingdings" charset="2"/>
              <a:buChar char="Ø"/>
            </a:pPr>
            <a:r>
              <a:rPr lang="en-US" b="1" dirty="0" smtClean="0">
                <a:latin typeface="Times New Roman"/>
              </a:rPr>
              <a:t>The new technology has been a major step in making it possible for statistics educators to present CLT is a concrete way. This makes it possible for students to go from concrete to abstract.</a:t>
            </a:r>
          </a:p>
          <a:p>
            <a:pPr marL="624078" indent="-514350">
              <a:buFont typeface="Wingdings" charset="2"/>
              <a:buChar char="Ø"/>
            </a:pPr>
            <a:r>
              <a:rPr lang="en-US" b="1" dirty="0" smtClean="0">
                <a:latin typeface="Times New Roman"/>
              </a:rPr>
              <a:t>For the CLT applet, please see</a:t>
            </a:r>
          </a:p>
          <a:p>
            <a:pPr marL="624078" indent="-514350">
              <a:buFont typeface="Wingdings" charset="2"/>
              <a:buChar char="Ø"/>
            </a:pPr>
            <a:r>
              <a:rPr lang="en-US" b="1" dirty="0" smtClean="0">
                <a:latin typeface="Times New Roman"/>
              </a:rPr>
              <a:t>http://www.rossmanchance.com/applets/Reeses3/ReesesPieces.html</a:t>
            </a:r>
            <a:endParaRPr lang="en-US" b="1" dirty="0">
              <a:latin typeface="Times New Roman"/>
            </a:endParaRPr>
          </a:p>
        </p:txBody>
      </p:sp>
      <p:sp>
        <p:nvSpPr>
          <p:cNvPr id="3" name="Title 2"/>
          <p:cNvSpPr>
            <a:spLocks noGrp="1"/>
          </p:cNvSpPr>
          <p:nvPr>
            <p:ph type="title"/>
          </p:nvPr>
        </p:nvSpPr>
        <p:spPr>
          <a:xfrm>
            <a:off x="457199" y="274638"/>
            <a:ext cx="8190345" cy="835228"/>
          </a:xfrm>
        </p:spPr>
        <p:txBody>
          <a:bodyPr>
            <a:normAutofit fontScale="90000"/>
          </a:bodyPr>
          <a:lstStyle/>
          <a:p>
            <a:r>
              <a:rPr lang="en-US" sz="2800" dirty="0" smtClean="0">
                <a:solidFill>
                  <a:schemeClr val="tx1"/>
                </a:solidFill>
                <a:latin typeface="Times New Roman"/>
              </a:rPr>
              <a:t>Visual illustration of CLT as the major theoretical underpinning  of confidence interval</a:t>
            </a:r>
            <a:endParaRPr lang="en-US" sz="28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453" y="955820"/>
            <a:ext cx="8427347" cy="5051472"/>
          </a:xfrm>
        </p:spPr>
        <p:txBody>
          <a:bodyPr>
            <a:noAutofit/>
          </a:bodyPr>
          <a:lstStyle/>
          <a:p>
            <a:pPr>
              <a:buFont typeface="Wingdings" charset="2"/>
              <a:buChar char="Ø"/>
            </a:pPr>
            <a:r>
              <a:rPr lang="en-US" sz="4000" dirty="0" smtClean="0">
                <a:latin typeface="Times New Roman"/>
              </a:rPr>
              <a:t>Association and Causation</a:t>
            </a:r>
          </a:p>
          <a:p>
            <a:pPr>
              <a:buFont typeface="Wingdings" charset="2"/>
              <a:buChar char="Ø"/>
            </a:pPr>
            <a:r>
              <a:rPr lang="en-US" sz="4000" dirty="0" smtClean="0">
                <a:latin typeface="Times New Roman"/>
              </a:rPr>
              <a:t>Descriptive and Inferential Statistics</a:t>
            </a:r>
          </a:p>
          <a:p>
            <a:pPr>
              <a:buFont typeface="Wingdings" charset="2"/>
              <a:buChar char="Ø"/>
            </a:pPr>
            <a:r>
              <a:rPr lang="en-US" sz="4000" dirty="0" smtClean="0">
                <a:latin typeface="Times New Roman"/>
              </a:rPr>
              <a:t>The binomial and the normal model</a:t>
            </a:r>
          </a:p>
          <a:p>
            <a:pPr>
              <a:buFont typeface="Wingdings" charset="2"/>
              <a:buChar char="Ø"/>
            </a:pPr>
            <a:r>
              <a:rPr lang="en-US" sz="4000" dirty="0" smtClean="0">
                <a:latin typeface="Times New Roman"/>
              </a:rPr>
              <a:t>Importance of the normal model and checking for normality</a:t>
            </a:r>
          </a:p>
          <a:p>
            <a:pPr>
              <a:buFont typeface="Wingdings" charset="2"/>
              <a:buChar char="Ø"/>
            </a:pPr>
            <a:r>
              <a:rPr lang="en-US" sz="4000" dirty="0" smtClean="0">
                <a:latin typeface="Times New Roman"/>
              </a:rPr>
              <a:t>Major probability concepts that help to clarify statistical inference</a:t>
            </a:r>
          </a:p>
          <a:p>
            <a:pPr>
              <a:buNone/>
            </a:pPr>
            <a:endParaRPr lang="en-US" sz="3000" b="1" dirty="0" smtClean="0">
              <a:latin typeface="Times New Roman"/>
            </a:endParaRPr>
          </a:p>
          <a:p>
            <a:pPr>
              <a:buNone/>
            </a:pPr>
            <a:endParaRPr lang="en-US" sz="3000" b="1" dirty="0" smtClean="0">
              <a:latin typeface="Times New Roman"/>
            </a:endParaRPr>
          </a:p>
          <a:p>
            <a:pPr>
              <a:buNone/>
            </a:pPr>
            <a:endParaRPr lang="en-US" sz="3000" b="1" dirty="0" smtClean="0">
              <a:latin typeface="Times New Roman"/>
            </a:endParaRPr>
          </a:p>
          <a:p>
            <a:pPr>
              <a:buNone/>
            </a:pPr>
            <a:endParaRPr lang="en-US" sz="3000" b="1" dirty="0" smtClean="0">
              <a:latin typeface="Times New Roman"/>
            </a:endParaRPr>
          </a:p>
        </p:txBody>
      </p:sp>
      <p:sp>
        <p:nvSpPr>
          <p:cNvPr id="3" name="Title 2"/>
          <p:cNvSpPr>
            <a:spLocks noGrp="1"/>
          </p:cNvSpPr>
          <p:nvPr>
            <p:ph type="title"/>
          </p:nvPr>
        </p:nvSpPr>
        <p:spPr>
          <a:xfrm>
            <a:off x="457200" y="274638"/>
            <a:ext cx="8229600" cy="858690"/>
          </a:xfrm>
        </p:spPr>
        <p:txBody>
          <a:bodyPr>
            <a:normAutofit/>
          </a:bodyPr>
          <a:lstStyle/>
          <a:p>
            <a:r>
              <a:rPr lang="en-US" sz="2000" dirty="0" smtClean="0">
                <a:solidFill>
                  <a:schemeClr val="tx1"/>
                </a:solidFill>
                <a:latin typeface="Times New Roman"/>
              </a:rPr>
              <a:t>Hard Skills taught in introductory statistics course continued</a:t>
            </a:r>
            <a:endParaRPr lang="en-US" sz="20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LT N=5.png"/>
          <p:cNvPicPr>
            <a:picLocks noGrp="1" noChangeAspect="1"/>
          </p:cNvPicPr>
          <p:nvPr>
            <p:ph idx="1"/>
          </p:nvPr>
        </p:nvPicPr>
        <p:blipFill>
          <a:blip r:embed="rId2"/>
          <a:srcRect l="-30913" r="-30913"/>
          <a:stretch>
            <a:fillRect/>
          </a:stretch>
        </p:blipFill>
        <p:spPr>
          <a:xfrm>
            <a:off x="457199" y="1687282"/>
            <a:ext cx="8790819" cy="4834612"/>
          </a:xfrm>
        </p:spPr>
      </p:pic>
      <p:sp>
        <p:nvSpPr>
          <p:cNvPr id="3" name="Title 2"/>
          <p:cNvSpPr>
            <a:spLocks noGrp="1"/>
          </p:cNvSpPr>
          <p:nvPr>
            <p:ph type="title"/>
          </p:nvPr>
        </p:nvSpPr>
        <p:spPr>
          <a:xfrm>
            <a:off x="457200" y="274637"/>
            <a:ext cx="8229600" cy="949647"/>
          </a:xfrm>
        </p:spPr>
        <p:txBody>
          <a:bodyPr>
            <a:normAutofit fontScale="90000"/>
          </a:bodyPr>
          <a:lstStyle/>
          <a:p>
            <a:r>
              <a:rPr lang="en-US" sz="2000" dirty="0" smtClean="0">
                <a:latin typeface="Times New Roman"/>
              </a:rPr>
              <a:t>Demonstration of CLT Using Rossman Chance Applet:</a:t>
            </a:r>
            <a:br>
              <a:rPr lang="en-US" sz="2000" dirty="0" smtClean="0">
                <a:latin typeface="Times New Roman"/>
              </a:rPr>
            </a:br>
            <a:r>
              <a:rPr lang="en-US" sz="2000" dirty="0" smtClean="0">
                <a:latin typeface="Times New Roman"/>
              </a:rPr>
              <a:t/>
            </a:r>
            <a:br>
              <a:rPr lang="en-US" sz="2000" dirty="0" smtClean="0">
                <a:latin typeface="Times New Roman"/>
              </a:rPr>
            </a:br>
            <a:r>
              <a:rPr lang="en-US" sz="2000" dirty="0" smtClean="0">
                <a:latin typeface="Times New Roman"/>
              </a:rPr>
              <a:t>With N = 5, P = 0.2, the distribution of sample proportions DOES NOT FOLLOW THE NORMAL MODEL</a:t>
            </a:r>
            <a:endParaRPr lang="en-US" sz="2000" dirty="0">
              <a:latin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LT N = 100.png"/>
          <p:cNvPicPr>
            <a:picLocks noGrp="1" noChangeAspect="1"/>
          </p:cNvPicPr>
          <p:nvPr>
            <p:ph idx="1"/>
          </p:nvPr>
        </p:nvPicPr>
        <p:blipFill>
          <a:blip r:embed="rId2"/>
          <a:srcRect l="-32535" r="-32535"/>
          <a:stretch>
            <a:fillRect/>
          </a:stretch>
        </p:blipFill>
        <p:spPr>
          <a:xfrm>
            <a:off x="457200" y="1481328"/>
            <a:ext cx="9061282" cy="4983356"/>
          </a:xfrm>
        </p:spPr>
      </p:pic>
      <p:sp>
        <p:nvSpPr>
          <p:cNvPr id="3" name="Title 2"/>
          <p:cNvSpPr>
            <a:spLocks noGrp="1"/>
          </p:cNvSpPr>
          <p:nvPr>
            <p:ph type="title"/>
          </p:nvPr>
        </p:nvSpPr>
        <p:spPr/>
        <p:txBody>
          <a:bodyPr>
            <a:noAutofit/>
          </a:bodyPr>
          <a:lstStyle/>
          <a:p>
            <a:r>
              <a:rPr lang="en-US" sz="2000" dirty="0" smtClean="0">
                <a:latin typeface="Times New Roman"/>
              </a:rPr>
              <a:t>Demonstration of CLT Using Rossman Chance Applet:</a:t>
            </a:r>
            <a:br>
              <a:rPr lang="en-US" sz="2000" dirty="0" smtClean="0">
                <a:latin typeface="Times New Roman"/>
              </a:rPr>
            </a:br>
            <a:r>
              <a:rPr lang="en-US" sz="2000" dirty="0" smtClean="0">
                <a:latin typeface="Times New Roman"/>
              </a:rPr>
              <a:t/>
            </a:r>
            <a:br>
              <a:rPr lang="en-US" sz="2000" dirty="0" smtClean="0">
                <a:latin typeface="Times New Roman"/>
              </a:rPr>
            </a:br>
            <a:r>
              <a:rPr lang="en-US" sz="2000" dirty="0" smtClean="0">
                <a:latin typeface="Times New Roman"/>
              </a:rPr>
              <a:t>With N = 5, P = 0.2, the distribution of sample proportions FOLLOWS THE NORMAL MODEL</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10" y="1143000"/>
            <a:ext cx="8506690" cy="4864291"/>
          </a:xfrm>
        </p:spPr>
        <p:txBody>
          <a:bodyPr/>
          <a:lstStyle/>
          <a:p>
            <a:pPr marL="624078" indent="-514350">
              <a:buFont typeface="Wingdings" charset="2"/>
              <a:buChar char="Ø"/>
            </a:pPr>
            <a:r>
              <a:rPr lang="en-US" dirty="0" smtClean="0">
                <a:latin typeface="Times New Roman"/>
              </a:rPr>
              <a:t>During lecture the students are given a number of questions on confidence interval. </a:t>
            </a:r>
          </a:p>
          <a:p>
            <a:pPr marL="624078" indent="-514350">
              <a:buFont typeface="Wingdings" charset="2"/>
              <a:buChar char="Ø"/>
            </a:pPr>
            <a:r>
              <a:rPr lang="en-US" dirty="0" smtClean="0">
                <a:latin typeface="Times New Roman"/>
              </a:rPr>
              <a:t>They are supposed to read the question on their own, discuss it with their neighbor and then click in the right answer. </a:t>
            </a:r>
          </a:p>
          <a:p>
            <a:pPr marL="624078" indent="-514350">
              <a:buFont typeface="Wingdings" charset="2"/>
              <a:buChar char="Ø"/>
            </a:pPr>
            <a:r>
              <a:rPr lang="en-US" b="1" dirty="0" smtClean="0">
                <a:latin typeface="Times New Roman"/>
              </a:rPr>
              <a:t>These questions target both the hard and the soft skills underlying confidence interval.</a:t>
            </a:r>
          </a:p>
          <a:p>
            <a:pPr marL="624078" indent="-514350">
              <a:buFont typeface="Wingdings" charset="2"/>
              <a:buChar char="Ø"/>
            </a:pPr>
            <a:r>
              <a:rPr lang="en-US" dirty="0" smtClean="0">
                <a:latin typeface="Times New Roman"/>
              </a:rPr>
              <a:t>A sample of these questions are presented in the next slides. </a:t>
            </a:r>
            <a:endParaRPr lang="en-US" dirty="0">
              <a:latin typeface="Times New Roman"/>
            </a:endParaRPr>
          </a:p>
        </p:txBody>
      </p:sp>
      <p:sp>
        <p:nvSpPr>
          <p:cNvPr id="3" name="Title 2"/>
          <p:cNvSpPr>
            <a:spLocks noGrp="1"/>
          </p:cNvSpPr>
          <p:nvPr>
            <p:ph type="title"/>
          </p:nvPr>
        </p:nvSpPr>
        <p:spPr>
          <a:xfrm>
            <a:off x="180110" y="0"/>
            <a:ext cx="8229600" cy="1143000"/>
          </a:xfrm>
        </p:spPr>
        <p:txBody>
          <a:bodyPr>
            <a:normAutofit/>
          </a:bodyPr>
          <a:lstStyle/>
          <a:p>
            <a:r>
              <a:rPr lang="en-US" sz="2400" dirty="0" smtClean="0">
                <a:solidFill>
                  <a:schemeClr val="tx1"/>
                </a:solidFill>
                <a:latin typeface="Times New Roman"/>
              </a:rPr>
              <a:t>Clicker Questions that help with development of hard and soft skills related to confidence interval</a:t>
            </a:r>
            <a:endParaRPr lang="en-US" sz="24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67488" y="1"/>
            <a:ext cx="8119311" cy="1417638"/>
          </a:xfrm>
        </p:spPr>
        <p:txBody>
          <a:bodyPr>
            <a:normAutofit fontScale="90000"/>
          </a:bodyPr>
          <a:lstStyle/>
          <a:p>
            <a:r>
              <a:rPr lang="en-US" dirty="0" smtClean="0">
                <a:latin typeface="Times New Roman"/>
              </a:rPr>
              <a:t/>
            </a:r>
            <a:br>
              <a:rPr lang="en-US" dirty="0" smtClean="0">
                <a:latin typeface="Times New Roman"/>
              </a:rPr>
            </a:br>
            <a:r>
              <a:rPr lang="en-US" dirty="0" smtClean="0">
                <a:latin typeface="Times New Roman"/>
              </a:rPr>
              <a:t/>
            </a:r>
            <a:br>
              <a:rPr lang="en-US" dirty="0" smtClean="0">
                <a:latin typeface="Times New Roman"/>
              </a:rPr>
            </a:br>
            <a:r>
              <a:rPr lang="en-US" dirty="0" smtClean="0">
                <a:latin typeface="Times New Roman"/>
              </a:rPr>
              <a:t>Typical question on bias and precision in sampling</a:t>
            </a:r>
            <a:br>
              <a:rPr lang="en-US" dirty="0" smtClean="0">
                <a:latin typeface="Times New Roman"/>
              </a:rPr>
            </a:br>
            <a:r>
              <a:rPr lang="en-US" dirty="0" smtClean="0">
                <a:latin typeface="Times New Roman"/>
              </a:rPr>
              <a:t/>
            </a:r>
            <a:br>
              <a:rPr lang="en-US" dirty="0" smtClean="0">
                <a:latin typeface="Times New Roman"/>
              </a:rPr>
            </a:br>
            <a:endParaRPr lang="en-US" dirty="0">
              <a:latin typeface="Times New Roman"/>
            </a:endParaRPr>
          </a:p>
        </p:txBody>
      </p:sp>
      <p:sp>
        <p:nvSpPr>
          <p:cNvPr id="5" name="Content Placeholder 4"/>
          <p:cNvSpPr>
            <a:spLocks noGrp="1"/>
          </p:cNvSpPr>
          <p:nvPr>
            <p:ph idx="1"/>
          </p:nvPr>
        </p:nvSpPr>
        <p:spPr/>
        <p:txBody>
          <a:bodyPr/>
          <a:lstStyle/>
          <a:p>
            <a:pPr>
              <a:buNone/>
            </a:pPr>
            <a:r>
              <a:rPr lang="en-US" dirty="0" smtClean="0">
                <a:latin typeface="Times New Roman"/>
              </a:rPr>
              <a:t>Given the following plot, discuss the problems that exist with respect to bias and precision with your neighbor.</a:t>
            </a:r>
            <a:endParaRPr lang="en-US" dirty="0">
              <a:latin typeface="Times New Roman"/>
            </a:endParaRPr>
          </a:p>
        </p:txBody>
      </p:sp>
      <p:pic>
        <p:nvPicPr>
          <p:cNvPr id="6" name="Picture 5" descr="sampling.png"/>
          <p:cNvPicPr>
            <a:picLocks noChangeAspect="1"/>
          </p:cNvPicPr>
          <p:nvPr/>
        </p:nvPicPr>
        <p:blipFill>
          <a:blip r:embed="rId2"/>
          <a:stretch>
            <a:fillRect/>
          </a:stretch>
        </p:blipFill>
        <p:spPr>
          <a:xfrm>
            <a:off x="2067279" y="3137293"/>
            <a:ext cx="4255504" cy="259093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289" y="755167"/>
            <a:ext cx="8549511" cy="5252125"/>
          </a:xfrm>
        </p:spPr>
        <p:txBody>
          <a:bodyPr>
            <a:normAutofit fontScale="25000" lnSpcReduction="20000"/>
          </a:bodyPr>
          <a:lstStyle/>
          <a:p>
            <a:pPr>
              <a:buNone/>
            </a:pPr>
            <a:r>
              <a:rPr lang="en-US" sz="8000" dirty="0" smtClean="0">
                <a:latin typeface="Times New Roman"/>
              </a:rPr>
              <a:t>Assume that the  American public are indifferent toward proposition X (P =</a:t>
            </a:r>
          </a:p>
          <a:p>
            <a:pPr>
              <a:buNone/>
            </a:pPr>
            <a:r>
              <a:rPr lang="en-US" sz="8000" dirty="0" smtClean="0">
                <a:latin typeface="Times New Roman"/>
              </a:rPr>
              <a:t>0.50) . Three different companies select four samples of size N = 200 each and</a:t>
            </a:r>
          </a:p>
          <a:p>
            <a:pPr>
              <a:buNone/>
            </a:pPr>
            <a:r>
              <a:rPr lang="en-US" sz="8000" dirty="0" smtClean="0">
                <a:latin typeface="Times New Roman"/>
              </a:rPr>
              <a:t>report P^. Given the following results, what is the best answer?</a:t>
            </a:r>
          </a:p>
          <a:p>
            <a:pPr>
              <a:buNone/>
            </a:pPr>
            <a:endParaRPr lang="en-US" sz="8000" dirty="0" smtClean="0">
              <a:latin typeface="Times New Roman"/>
            </a:endParaRPr>
          </a:p>
          <a:p>
            <a:pPr>
              <a:buFont typeface="Arial"/>
              <a:buChar char="•"/>
            </a:pPr>
            <a:r>
              <a:rPr lang="en-US" sz="8000" dirty="0" smtClean="0">
                <a:latin typeface="Times New Roman"/>
              </a:rPr>
              <a:t>Company one: P^1 = 0.20, P^2 = 0.22, P^3 = 0.21, P^4 = 0.19</a:t>
            </a:r>
          </a:p>
          <a:p>
            <a:pPr>
              <a:buFont typeface="Arial"/>
              <a:buChar char="•"/>
            </a:pPr>
            <a:r>
              <a:rPr lang="en-US" sz="8000" dirty="0" smtClean="0">
                <a:latin typeface="Times New Roman"/>
              </a:rPr>
              <a:t>Company two: P^1 = 0.30, P^2 = 0.40, P^3 = 0.50, P^4 = 0.60</a:t>
            </a:r>
          </a:p>
          <a:p>
            <a:pPr>
              <a:buFont typeface="Arial"/>
              <a:buChar char="•"/>
            </a:pPr>
            <a:r>
              <a:rPr lang="en-US" sz="8000" dirty="0" smtClean="0">
                <a:latin typeface="Times New Roman"/>
              </a:rPr>
              <a:t>Company three: P^1 = 0.51, P^2 = 0.52, P^3 = 0.49, P^4 = 0.53</a:t>
            </a:r>
          </a:p>
          <a:p>
            <a:pPr>
              <a:buNone/>
            </a:pPr>
            <a:endParaRPr lang="en-US" sz="11200" dirty="0" smtClean="0">
              <a:latin typeface="Times New Roman"/>
            </a:endParaRPr>
          </a:p>
          <a:p>
            <a:pPr marL="1371600" indent="-1371600">
              <a:buNone/>
            </a:pPr>
            <a:r>
              <a:rPr lang="en-US" sz="8000" dirty="0" smtClean="0">
                <a:latin typeface="Times New Roman"/>
              </a:rPr>
              <a:t>A) Company one has accuracy but not precision, company two has precision but</a:t>
            </a:r>
          </a:p>
          <a:p>
            <a:pPr marL="1371600" indent="-1371600">
              <a:buNone/>
            </a:pPr>
            <a:r>
              <a:rPr lang="en-US" sz="8000" dirty="0" smtClean="0">
                <a:latin typeface="Times New Roman"/>
              </a:rPr>
              <a:t>not accuracy, company three has neither accuracy nor precision.</a:t>
            </a:r>
          </a:p>
          <a:p>
            <a:pPr marL="1371600" indent="-1371600">
              <a:buFont typeface="+mj-lt"/>
              <a:buAutoNum type="alphaUcPeriod"/>
            </a:pPr>
            <a:endParaRPr lang="en-US" sz="8000" dirty="0" smtClean="0">
              <a:latin typeface="Times New Roman"/>
            </a:endParaRPr>
          </a:p>
          <a:p>
            <a:pPr marL="1371600" indent="-1371600">
              <a:buNone/>
            </a:pPr>
            <a:r>
              <a:rPr lang="en-US" sz="8000" dirty="0" smtClean="0">
                <a:latin typeface="Times New Roman"/>
              </a:rPr>
              <a:t>B) Company one has neither accuracy nor precision, company two has both</a:t>
            </a:r>
          </a:p>
          <a:p>
            <a:pPr marL="1371600" indent="-1371600">
              <a:buNone/>
            </a:pPr>
            <a:r>
              <a:rPr lang="en-US" sz="8000" dirty="0" smtClean="0">
                <a:latin typeface="Times New Roman"/>
              </a:rPr>
              <a:t>      accuracy and precision, company three has precision but not accuracy .</a:t>
            </a:r>
          </a:p>
          <a:p>
            <a:pPr marL="1371600" indent="-1371600">
              <a:buFont typeface="+mj-lt"/>
              <a:buAutoNum type="alphaUcPeriod"/>
            </a:pPr>
            <a:endParaRPr lang="en-US" sz="8000" dirty="0" smtClean="0">
              <a:latin typeface="Times New Roman"/>
            </a:endParaRPr>
          </a:p>
          <a:p>
            <a:pPr marL="1371600" indent="-1371600">
              <a:buNone/>
            </a:pPr>
            <a:r>
              <a:rPr lang="en-US" sz="8000" dirty="0" smtClean="0">
                <a:latin typeface="Times New Roman"/>
              </a:rPr>
              <a:t>C) Company one has precision but not accuracy, company two has neither</a:t>
            </a:r>
          </a:p>
          <a:p>
            <a:pPr marL="1371600" indent="-1371600">
              <a:buNone/>
            </a:pPr>
            <a:r>
              <a:rPr lang="en-US" sz="8000" dirty="0" smtClean="0">
                <a:latin typeface="Times New Roman"/>
              </a:rPr>
              <a:t>     accuracy nor precision, company three has both accuracy and precision.</a:t>
            </a:r>
          </a:p>
          <a:p>
            <a:endParaRPr lang="en-US" sz="8000" dirty="0"/>
          </a:p>
        </p:txBody>
      </p:sp>
      <p:sp>
        <p:nvSpPr>
          <p:cNvPr id="3" name="Title 2"/>
          <p:cNvSpPr>
            <a:spLocks noGrp="1"/>
          </p:cNvSpPr>
          <p:nvPr>
            <p:ph type="title"/>
          </p:nvPr>
        </p:nvSpPr>
        <p:spPr>
          <a:xfrm>
            <a:off x="457200" y="274639"/>
            <a:ext cx="7597071" cy="286016"/>
          </a:xfrm>
        </p:spPr>
        <p:txBody>
          <a:bodyPr>
            <a:noAutofit/>
          </a:bodyPr>
          <a:lstStyle/>
          <a:p>
            <a:r>
              <a:rPr lang="en-US" sz="2000" dirty="0" smtClean="0">
                <a:latin typeface="Times New Roman"/>
              </a:rPr>
              <a:t>Question on the importance of accuracy and precision in confidence interval estimation</a:t>
            </a:r>
            <a:endParaRPr lang="en-US" sz="2000" dirty="0">
              <a:latin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18" y="766610"/>
            <a:ext cx="8400782" cy="5240682"/>
          </a:xfrm>
        </p:spPr>
        <p:txBody>
          <a:bodyPr>
            <a:normAutofit fontScale="77500" lnSpcReduction="20000"/>
          </a:bodyPr>
          <a:lstStyle/>
          <a:p>
            <a:pPr>
              <a:buNone/>
            </a:pPr>
            <a:r>
              <a:rPr lang="en-US" sz="2800" dirty="0" smtClean="0">
                <a:latin typeface="Times New Roman"/>
              </a:rPr>
              <a:t> At a large pharmaceutical corporation with 3000 employees,</a:t>
            </a:r>
          </a:p>
          <a:p>
            <a:pPr>
              <a:buNone/>
            </a:pPr>
            <a:r>
              <a:rPr lang="en-US" sz="2800" dirty="0" smtClean="0">
                <a:latin typeface="Times New Roman"/>
              </a:rPr>
              <a:t>they want to find out if the employees are happy with the new health</a:t>
            </a:r>
          </a:p>
          <a:p>
            <a:pPr>
              <a:buNone/>
            </a:pPr>
            <a:r>
              <a:rPr lang="en-US" sz="2800" dirty="0" smtClean="0">
                <a:latin typeface="Times New Roman"/>
              </a:rPr>
              <a:t>Plan. Julie who works in the business office asks the 120 employees </a:t>
            </a:r>
          </a:p>
          <a:p>
            <a:pPr>
              <a:buNone/>
            </a:pPr>
            <a:r>
              <a:rPr lang="en-US" sz="2800" dirty="0" smtClean="0">
                <a:latin typeface="Times New Roman"/>
              </a:rPr>
              <a:t>in her division if they are happy with the new health plan and 40 </a:t>
            </a:r>
          </a:p>
          <a:p>
            <a:pPr>
              <a:buNone/>
            </a:pPr>
            <a:r>
              <a:rPr lang="en-US" sz="2800" dirty="0" smtClean="0">
                <a:latin typeface="Times New Roman"/>
              </a:rPr>
              <a:t>respond “yes”. She uses this data and calculates the 95% </a:t>
            </a:r>
          </a:p>
          <a:p>
            <a:pPr>
              <a:buNone/>
            </a:pPr>
            <a:r>
              <a:rPr lang="en-US" sz="2800" dirty="0" smtClean="0">
                <a:latin typeface="Times New Roman"/>
              </a:rPr>
              <a:t>confidence interval as follows:</a:t>
            </a:r>
          </a:p>
          <a:p>
            <a:endParaRPr lang="en-US" sz="2800" dirty="0" smtClean="0">
              <a:latin typeface="Times New Roman"/>
            </a:endParaRPr>
          </a:p>
          <a:p>
            <a:endParaRPr lang="en-US" sz="3200" dirty="0" smtClean="0">
              <a:latin typeface="Times New Roman"/>
            </a:endParaRPr>
          </a:p>
          <a:p>
            <a:pPr>
              <a:buNone/>
            </a:pPr>
            <a:r>
              <a:rPr lang="en-US" sz="3200" dirty="0" smtClean="0">
                <a:latin typeface="Times New Roman"/>
              </a:rPr>
              <a:t>0.30 + / - 1.96*</a:t>
            </a:r>
          </a:p>
          <a:p>
            <a:pPr>
              <a:buNone/>
            </a:pPr>
            <a:r>
              <a:rPr lang="en-US" sz="3200" dirty="0" smtClean="0">
                <a:latin typeface="Times New Roman"/>
              </a:rPr>
              <a:t>= 0.3 +/- 0.082 = (0.218, 0.382)</a:t>
            </a:r>
          </a:p>
          <a:p>
            <a:pPr>
              <a:buNone/>
            </a:pPr>
            <a:r>
              <a:rPr lang="en-US" sz="3200" dirty="0" smtClean="0">
                <a:latin typeface="Times New Roman"/>
              </a:rPr>
              <a:t>If you were looking for a statistician, would you hire Julie?</a:t>
            </a:r>
          </a:p>
          <a:p>
            <a:endParaRPr lang="en-US" sz="3200" dirty="0" smtClean="0">
              <a:latin typeface="Times New Roman"/>
            </a:endParaRPr>
          </a:p>
          <a:p>
            <a:pPr marL="514350" indent="-514350">
              <a:buFont typeface="+mj-lt"/>
              <a:buAutoNum type="alphaUcPeriod"/>
            </a:pPr>
            <a:r>
              <a:rPr lang="en-US" sz="3200" dirty="0" smtClean="0">
                <a:latin typeface="Times New Roman"/>
              </a:rPr>
              <a:t>Yes</a:t>
            </a:r>
          </a:p>
          <a:p>
            <a:pPr marL="514350" indent="-514350">
              <a:buFont typeface="+mj-lt"/>
              <a:buAutoNum type="alphaUcPeriod"/>
            </a:pPr>
            <a:r>
              <a:rPr lang="en-US" sz="3200" dirty="0" smtClean="0">
                <a:latin typeface="Times New Roman"/>
              </a:rPr>
              <a:t>No</a:t>
            </a:r>
          </a:p>
          <a:p>
            <a:pPr marL="514350" indent="-514350">
              <a:buFont typeface="+mj-lt"/>
              <a:buAutoNum type="alphaUcPeriod"/>
            </a:pPr>
            <a:r>
              <a:rPr lang="en-US" sz="3200" dirty="0" smtClean="0">
                <a:latin typeface="Times New Roman"/>
              </a:rPr>
              <a:t>With reservation</a:t>
            </a:r>
          </a:p>
        </p:txBody>
      </p:sp>
      <p:sp>
        <p:nvSpPr>
          <p:cNvPr id="3" name="Title 2"/>
          <p:cNvSpPr>
            <a:spLocks noGrp="1"/>
          </p:cNvSpPr>
          <p:nvPr>
            <p:ph type="title"/>
          </p:nvPr>
        </p:nvSpPr>
        <p:spPr>
          <a:xfrm>
            <a:off x="457200" y="274638"/>
            <a:ext cx="7574189" cy="491971"/>
          </a:xfrm>
        </p:spPr>
        <p:txBody>
          <a:bodyPr>
            <a:normAutofit fontScale="90000"/>
          </a:bodyPr>
          <a:lstStyle/>
          <a:p>
            <a:r>
              <a:rPr lang="en-US" sz="2000" dirty="0" smtClean="0">
                <a:solidFill>
                  <a:schemeClr val="tx1"/>
                </a:solidFill>
                <a:latin typeface="Times New Roman"/>
              </a:rPr>
              <a:t>Typical Questions on the importance of random samples in confidence interval</a:t>
            </a:r>
            <a:endParaRPr lang="en-US" sz="2000" dirty="0">
              <a:solidFill>
                <a:schemeClr val="tx1"/>
              </a:solidFill>
              <a:latin typeface="Times New Roman"/>
            </a:endParaRPr>
          </a:p>
        </p:txBody>
      </p:sp>
      <p:graphicFrame>
        <p:nvGraphicFramePr>
          <p:cNvPr id="38914" name="Object 2"/>
          <p:cNvGraphicFramePr>
            <a:graphicFrameLocks noChangeAspect="1"/>
          </p:cNvGraphicFramePr>
          <p:nvPr/>
        </p:nvGraphicFramePr>
        <p:xfrm>
          <a:off x="2516960" y="3077327"/>
          <a:ext cx="1315683" cy="646224"/>
        </p:xfrm>
        <a:graphic>
          <a:graphicData uri="http://schemas.openxmlformats.org/presentationml/2006/ole">
            <p:oleObj spid="_x0000_s69634" name="Equation" r:id="rId3" imgW="825500" imgH="40640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8144"/>
            <a:ext cx="8229600" cy="5149148"/>
          </a:xfrm>
        </p:spPr>
        <p:txBody>
          <a:bodyPr>
            <a:normAutofit fontScale="32500" lnSpcReduction="20000"/>
          </a:bodyPr>
          <a:lstStyle/>
          <a:p>
            <a:pPr>
              <a:buNone/>
            </a:pPr>
            <a:r>
              <a:rPr lang="en-US" sz="6737" dirty="0" smtClean="0">
                <a:latin typeface="Times New Roman"/>
              </a:rPr>
              <a:t>Mary wants to estimate the proportion of students in her college who</a:t>
            </a:r>
          </a:p>
          <a:p>
            <a:pPr>
              <a:buNone/>
            </a:pPr>
            <a:r>
              <a:rPr lang="en-US" sz="6737" dirty="0" smtClean="0">
                <a:latin typeface="Times New Roman"/>
              </a:rPr>
              <a:t>Plan to go to graduate school. She is assuming that the  population</a:t>
            </a:r>
          </a:p>
          <a:p>
            <a:pPr>
              <a:buNone/>
            </a:pPr>
            <a:r>
              <a:rPr lang="en-US" sz="6737" dirty="0" smtClean="0">
                <a:latin typeface="Times New Roman"/>
              </a:rPr>
              <a:t>proportion is 0.50. She asks the students in her chemistry class (N =</a:t>
            </a:r>
          </a:p>
          <a:p>
            <a:pPr>
              <a:buNone/>
            </a:pPr>
            <a:r>
              <a:rPr lang="en-US" sz="6737" dirty="0" smtClean="0">
                <a:latin typeface="Times New Roman"/>
              </a:rPr>
              <a:t>40) if they want to go to graduate school and then calculates the 95%</a:t>
            </a:r>
          </a:p>
          <a:p>
            <a:pPr>
              <a:buNone/>
            </a:pPr>
            <a:r>
              <a:rPr lang="en-US" sz="6737" dirty="0" smtClean="0">
                <a:latin typeface="Times New Roman"/>
              </a:rPr>
              <a:t>confidence interval. If you were looking for somebody to work on</a:t>
            </a:r>
          </a:p>
          <a:p>
            <a:pPr>
              <a:buNone/>
            </a:pPr>
            <a:r>
              <a:rPr lang="en-US" sz="6737" dirty="0" smtClean="0">
                <a:latin typeface="Times New Roman"/>
              </a:rPr>
              <a:t>your project, would you hire her?</a:t>
            </a:r>
          </a:p>
          <a:p>
            <a:endParaRPr lang="en-US" sz="6737" dirty="0" smtClean="0">
              <a:latin typeface="Times New Roman"/>
            </a:endParaRPr>
          </a:p>
          <a:p>
            <a:pPr marL="1143000" indent="-1143000">
              <a:buFont typeface="+mj-lt"/>
              <a:buAutoNum type="alphaUcPeriod"/>
            </a:pPr>
            <a:r>
              <a:rPr lang="en-US" sz="6737" dirty="0" smtClean="0">
                <a:latin typeface="Times New Roman"/>
              </a:rPr>
              <a:t>Yes</a:t>
            </a:r>
          </a:p>
          <a:p>
            <a:pPr marL="1143000" indent="-1143000">
              <a:buFont typeface="+mj-lt"/>
              <a:buAutoNum type="alphaUcPeriod"/>
            </a:pPr>
            <a:endParaRPr lang="en-US" sz="6737" dirty="0" smtClean="0">
              <a:latin typeface="Times New Roman"/>
            </a:endParaRPr>
          </a:p>
          <a:p>
            <a:pPr marL="1143000" indent="-1143000">
              <a:buFont typeface="+mj-lt"/>
              <a:buAutoNum type="alphaUcPeriod"/>
            </a:pPr>
            <a:r>
              <a:rPr lang="en-US" sz="6737" dirty="0" smtClean="0">
                <a:latin typeface="Times New Roman"/>
              </a:rPr>
              <a:t>No</a:t>
            </a:r>
          </a:p>
          <a:p>
            <a:pPr marL="1143000" indent="-1143000">
              <a:buFont typeface="+mj-lt"/>
              <a:buAutoNum type="alphaUcPeriod"/>
            </a:pPr>
            <a:endParaRPr lang="en-US" sz="6737" dirty="0" smtClean="0">
              <a:latin typeface="Times New Roman"/>
            </a:endParaRPr>
          </a:p>
          <a:p>
            <a:pPr marL="1143000" indent="-1143000">
              <a:buFont typeface="+mj-lt"/>
              <a:buAutoNum type="alphaUcPeriod"/>
            </a:pPr>
            <a:r>
              <a:rPr lang="en-US" sz="6737" dirty="0" smtClean="0">
                <a:latin typeface="Times New Roman"/>
              </a:rPr>
              <a:t>With precaution</a:t>
            </a:r>
          </a:p>
          <a:p>
            <a:pPr marL="457200" indent="-457200">
              <a:buFont typeface="Wingdings" charset="2"/>
              <a:buChar char="Ø"/>
            </a:pPr>
            <a:endParaRPr lang="en-US" sz="6737" dirty="0" smtClean="0">
              <a:latin typeface="Times New Roman"/>
            </a:endParaRPr>
          </a:p>
          <a:p>
            <a:pPr marL="457200" indent="-457200">
              <a:buNone/>
            </a:pPr>
            <a:r>
              <a:rPr lang="en-US" sz="6737" b="1" dirty="0" smtClean="0">
                <a:latin typeface="Times New Roman"/>
              </a:rPr>
              <a:t>Explain why</a:t>
            </a:r>
          </a:p>
          <a:p>
            <a:endParaRPr lang="en-US" dirty="0"/>
          </a:p>
        </p:txBody>
      </p:sp>
      <p:sp>
        <p:nvSpPr>
          <p:cNvPr id="3" name="Title 2"/>
          <p:cNvSpPr>
            <a:spLocks noGrp="1"/>
          </p:cNvSpPr>
          <p:nvPr>
            <p:ph type="title"/>
          </p:nvPr>
        </p:nvSpPr>
        <p:spPr>
          <a:xfrm>
            <a:off x="457200" y="274638"/>
            <a:ext cx="7597071" cy="583506"/>
          </a:xfrm>
        </p:spPr>
        <p:txBody>
          <a:bodyPr>
            <a:normAutofit fontScale="90000"/>
          </a:bodyPr>
          <a:lstStyle/>
          <a:p>
            <a:r>
              <a:rPr lang="en-US" sz="2400" dirty="0" smtClean="0">
                <a:solidFill>
                  <a:schemeClr val="tx1"/>
                </a:solidFill>
                <a:latin typeface="Times New Roman"/>
              </a:rPr>
              <a:t>Typical question on understanding the importance of random sampling in calculation of confidence interval</a:t>
            </a:r>
            <a:endParaRPr lang="en-US" sz="24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5540"/>
            <a:ext cx="8686800" cy="5606541"/>
          </a:xfrm>
        </p:spPr>
        <p:txBody>
          <a:bodyPr>
            <a:normAutofit fontScale="77500" lnSpcReduction="20000"/>
          </a:bodyPr>
          <a:lstStyle/>
          <a:p>
            <a:pPr>
              <a:buNone/>
            </a:pPr>
            <a:r>
              <a:rPr lang="en-US" sz="2800" dirty="0" smtClean="0">
                <a:latin typeface="Times New Roman"/>
              </a:rPr>
              <a:t>Based on a random sample of 200, Rebecca calculated a 90% confidence</a:t>
            </a:r>
          </a:p>
          <a:p>
            <a:pPr>
              <a:buNone/>
            </a:pPr>
            <a:r>
              <a:rPr lang="en-US" sz="2800" dirty="0" smtClean="0">
                <a:latin typeface="Times New Roman"/>
              </a:rPr>
              <a:t>interval for  the proportion of molecular biology majors who want to</a:t>
            </a:r>
          </a:p>
          <a:p>
            <a:pPr>
              <a:buNone/>
            </a:pPr>
            <a:r>
              <a:rPr lang="en-US" sz="2800" dirty="0" smtClean="0">
                <a:latin typeface="Times New Roman"/>
              </a:rPr>
              <a:t>pursue a career in the medical field. She interpreted this confidence</a:t>
            </a:r>
          </a:p>
          <a:p>
            <a:pPr>
              <a:buNone/>
            </a:pPr>
            <a:r>
              <a:rPr lang="en-US" sz="2800" dirty="0" smtClean="0">
                <a:latin typeface="Times New Roman"/>
              </a:rPr>
              <a:t>interval as follows:</a:t>
            </a:r>
          </a:p>
          <a:p>
            <a:endParaRPr lang="en-US" sz="2800" dirty="0" smtClean="0">
              <a:latin typeface="Times New Roman"/>
            </a:endParaRPr>
          </a:p>
          <a:p>
            <a:pPr>
              <a:buNone/>
            </a:pPr>
            <a:r>
              <a:rPr lang="en-US" sz="2800" dirty="0" smtClean="0">
                <a:latin typeface="Times New Roman"/>
              </a:rPr>
              <a:t>We are 90% confident that the proportion of the molecular biology </a:t>
            </a:r>
          </a:p>
          <a:p>
            <a:pPr>
              <a:buNone/>
            </a:pPr>
            <a:r>
              <a:rPr lang="en-US" sz="2800" dirty="0" smtClean="0">
                <a:latin typeface="Times New Roman"/>
              </a:rPr>
              <a:t>majors in this sample who want to pursue a career in the medical field is</a:t>
            </a:r>
          </a:p>
          <a:p>
            <a:pPr>
              <a:buNone/>
            </a:pPr>
            <a:r>
              <a:rPr lang="en-US" sz="2800" dirty="0" smtClean="0">
                <a:latin typeface="Times New Roman"/>
              </a:rPr>
              <a:t>between 55% to 90%.</a:t>
            </a:r>
          </a:p>
          <a:p>
            <a:endParaRPr lang="en-US" sz="2800" dirty="0" smtClean="0">
              <a:latin typeface="Times New Roman"/>
            </a:endParaRPr>
          </a:p>
          <a:p>
            <a:pPr>
              <a:buNone/>
            </a:pPr>
            <a:r>
              <a:rPr lang="en-US" sz="2800" dirty="0" smtClean="0">
                <a:latin typeface="Times New Roman"/>
              </a:rPr>
              <a:t>If you were looking for a statistician, would you hire Rebecaa?</a:t>
            </a:r>
          </a:p>
          <a:p>
            <a:endParaRPr lang="en-US" sz="2800" dirty="0" smtClean="0">
              <a:latin typeface="Times New Roman"/>
            </a:endParaRPr>
          </a:p>
          <a:p>
            <a:pPr marL="457200" indent="-457200">
              <a:buFont typeface="+mj-lt"/>
              <a:buAutoNum type="alphaUcPeriod"/>
            </a:pPr>
            <a:r>
              <a:rPr lang="en-US" sz="2800" dirty="0" smtClean="0">
                <a:latin typeface="Times New Roman"/>
              </a:rPr>
              <a:t>Yes</a:t>
            </a:r>
          </a:p>
          <a:p>
            <a:pPr marL="457200" indent="-457200">
              <a:buFont typeface="+mj-lt"/>
              <a:buAutoNum type="alphaUcPeriod"/>
            </a:pPr>
            <a:r>
              <a:rPr lang="en-US" sz="2800" dirty="0" smtClean="0">
                <a:latin typeface="Times New Roman"/>
              </a:rPr>
              <a:t>No</a:t>
            </a:r>
          </a:p>
          <a:p>
            <a:pPr marL="457200" indent="-457200">
              <a:buFont typeface="+mj-lt"/>
              <a:buAutoNum type="alphaUcPeriod"/>
            </a:pPr>
            <a:r>
              <a:rPr lang="en-US" sz="2800" dirty="0" smtClean="0">
                <a:latin typeface="Times New Roman"/>
              </a:rPr>
              <a:t>With reservation</a:t>
            </a:r>
          </a:p>
          <a:p>
            <a:pPr>
              <a:buNone/>
            </a:pPr>
            <a:r>
              <a:rPr lang="en-US" sz="2800" b="1" dirty="0" smtClean="0">
                <a:latin typeface="Times New Roman"/>
              </a:rPr>
              <a:t>Why?</a:t>
            </a:r>
          </a:p>
          <a:p>
            <a:endParaRPr lang="en-US" dirty="0"/>
          </a:p>
        </p:txBody>
      </p:sp>
      <p:sp>
        <p:nvSpPr>
          <p:cNvPr id="3" name="Title 2"/>
          <p:cNvSpPr>
            <a:spLocks noGrp="1"/>
          </p:cNvSpPr>
          <p:nvPr>
            <p:ph type="title"/>
          </p:nvPr>
        </p:nvSpPr>
        <p:spPr>
          <a:xfrm>
            <a:off x="457200" y="274638"/>
            <a:ext cx="7528427" cy="800902"/>
          </a:xfrm>
        </p:spPr>
        <p:txBody>
          <a:bodyPr>
            <a:normAutofit/>
          </a:bodyPr>
          <a:lstStyle/>
          <a:p>
            <a:r>
              <a:rPr lang="en-US" sz="2000" dirty="0" smtClean="0">
                <a:latin typeface="Times New Roman"/>
              </a:rPr>
              <a:t>Typical question on interpretation of confidence interval</a:t>
            </a:r>
            <a:endParaRPr lang="en-US" sz="2000" dirty="0">
              <a:latin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273" y="992909"/>
            <a:ext cx="8659091" cy="5587999"/>
          </a:xfrm>
        </p:spPr>
        <p:txBody>
          <a:bodyPr>
            <a:normAutofit fontScale="92500" lnSpcReduction="10000"/>
          </a:bodyPr>
          <a:lstStyle/>
          <a:p>
            <a:pPr>
              <a:buNone/>
            </a:pPr>
            <a:r>
              <a:rPr lang="en-US" dirty="0" smtClean="0">
                <a:latin typeface="Times New Roman"/>
              </a:rPr>
              <a:t>Jimmy works in Murphy Hall. He calculates the GPA of all the</a:t>
            </a:r>
          </a:p>
          <a:p>
            <a:pPr>
              <a:buNone/>
            </a:pPr>
            <a:r>
              <a:rPr lang="en-US" dirty="0" smtClean="0">
                <a:latin typeface="Times New Roman"/>
              </a:rPr>
              <a:t>Undergraduates at UCLA in the Fall of 2013.Rhonda wants to</a:t>
            </a:r>
          </a:p>
          <a:p>
            <a:pPr>
              <a:buNone/>
            </a:pPr>
            <a:r>
              <a:rPr lang="en-US" dirty="0" smtClean="0">
                <a:latin typeface="Times New Roman"/>
              </a:rPr>
              <a:t>estimate the proportion of UCLA students who endorse banning</a:t>
            </a:r>
          </a:p>
          <a:p>
            <a:pPr>
              <a:buNone/>
            </a:pPr>
            <a:r>
              <a:rPr lang="en-US" dirty="0" smtClean="0">
                <a:latin typeface="Times New Roman"/>
              </a:rPr>
              <a:t>smoking on UCLA campus. She asks the 200 students enrolled </a:t>
            </a:r>
          </a:p>
          <a:p>
            <a:pPr>
              <a:buNone/>
            </a:pPr>
            <a:r>
              <a:rPr lang="en-US" dirty="0" smtClean="0">
                <a:latin typeface="Times New Roman"/>
              </a:rPr>
              <a:t>in her statistics class whether they endorse making UCLA a non</a:t>
            </a:r>
          </a:p>
          <a:p>
            <a:pPr>
              <a:buNone/>
            </a:pPr>
            <a:r>
              <a:rPr lang="en-US" dirty="0" smtClean="0">
                <a:latin typeface="Times New Roman"/>
              </a:rPr>
              <a:t>smoking campus and 180 say yes.</a:t>
            </a:r>
          </a:p>
          <a:p>
            <a:pPr>
              <a:buNone/>
            </a:pPr>
            <a:r>
              <a:rPr lang="en-US" dirty="0" smtClean="0">
                <a:latin typeface="Times New Roman"/>
              </a:rPr>
              <a:t> </a:t>
            </a:r>
          </a:p>
          <a:p>
            <a:pPr marL="624078" lvl="0" indent="-514350">
              <a:buNone/>
            </a:pPr>
            <a:r>
              <a:rPr lang="en-US" dirty="0" smtClean="0">
                <a:latin typeface="Times New Roman"/>
              </a:rPr>
              <a:t>A.	Jimmy is doing descriptive statistics and Rhonda is doing </a:t>
            </a:r>
          </a:p>
          <a:p>
            <a:pPr marL="624078" indent="-514350">
              <a:buNone/>
            </a:pPr>
            <a:r>
              <a:rPr lang="en-US" dirty="0" smtClean="0">
                <a:latin typeface="Times New Roman"/>
              </a:rPr>
              <a:t>	inferential statistics.</a:t>
            </a:r>
          </a:p>
          <a:p>
            <a:pPr marL="624078" lvl="0" indent="-514350">
              <a:buNone/>
            </a:pPr>
            <a:r>
              <a:rPr lang="en-US" dirty="0" smtClean="0">
                <a:latin typeface="Times New Roman"/>
              </a:rPr>
              <a:t>B.	Rhonda is doing inferential statistics and Jimmy is doing  </a:t>
            </a:r>
          </a:p>
          <a:p>
            <a:pPr marL="624078" indent="-514350">
              <a:buNone/>
            </a:pPr>
            <a:r>
              <a:rPr lang="en-US" dirty="0" smtClean="0">
                <a:latin typeface="Times New Roman"/>
              </a:rPr>
              <a:t>	descriptive statistics.</a:t>
            </a:r>
          </a:p>
          <a:p>
            <a:pPr marL="624078" lvl="0" indent="-514350">
              <a:buNone/>
            </a:pPr>
            <a:r>
              <a:rPr lang="en-US" dirty="0" smtClean="0">
                <a:latin typeface="Times New Roman"/>
              </a:rPr>
              <a:t>C.	Both Jimmy and Rhonda are doing descriptive statistics.</a:t>
            </a:r>
          </a:p>
          <a:p>
            <a:pPr marL="624078" lvl="0" indent="-514350">
              <a:buNone/>
            </a:pPr>
            <a:r>
              <a:rPr lang="en-US" dirty="0" smtClean="0">
                <a:latin typeface="Times New Roman"/>
              </a:rPr>
              <a:t>D.	Both Jimmy and Rhonda are doing inferential statistics.</a:t>
            </a:r>
          </a:p>
          <a:p>
            <a:endParaRPr lang="en-US" dirty="0"/>
          </a:p>
        </p:txBody>
      </p:sp>
      <p:sp>
        <p:nvSpPr>
          <p:cNvPr id="3" name="Title 2"/>
          <p:cNvSpPr>
            <a:spLocks noGrp="1"/>
          </p:cNvSpPr>
          <p:nvPr>
            <p:ph type="title"/>
          </p:nvPr>
        </p:nvSpPr>
        <p:spPr>
          <a:xfrm>
            <a:off x="457200" y="274638"/>
            <a:ext cx="7809345" cy="718271"/>
          </a:xfrm>
        </p:spPr>
        <p:txBody>
          <a:bodyPr>
            <a:normAutofit/>
          </a:bodyPr>
          <a:lstStyle/>
          <a:p>
            <a:r>
              <a:rPr lang="en-US" sz="2000" dirty="0" smtClean="0">
                <a:latin typeface="Times New Roman"/>
              </a:rPr>
              <a:t>Typical questions asked about concepts of inferential vs. descriptive statistics</a:t>
            </a:r>
            <a:endParaRPr lang="en-US" sz="2000" dirty="0">
              <a:latin typeface="Times New Roma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Font typeface="Arial"/>
              <a:buChar char="•"/>
            </a:pPr>
            <a:r>
              <a:rPr lang="en-US" dirty="0" smtClean="0">
                <a:latin typeface="Times New Roman"/>
              </a:rPr>
              <a:t>Clarke, N. (2010). Developing emotional intelligence abilities through team-based learning. </a:t>
            </a:r>
            <a:r>
              <a:rPr lang="en-US" i="1" dirty="0" smtClean="0">
                <a:latin typeface="Times New Roman"/>
              </a:rPr>
              <a:t>Human Resource Development Quarterly, 21</a:t>
            </a:r>
            <a:r>
              <a:rPr lang="en-US" dirty="0" smtClean="0">
                <a:latin typeface="Times New Roman"/>
              </a:rPr>
              <a:t>(2), 119-138.</a:t>
            </a:r>
          </a:p>
          <a:p>
            <a:pPr>
              <a:buFont typeface="Arial"/>
              <a:buChar char="•"/>
            </a:pPr>
            <a:endParaRPr lang="en-US" dirty="0" smtClean="0">
              <a:latin typeface="Times New Roman"/>
            </a:endParaRPr>
          </a:p>
          <a:p>
            <a:pPr>
              <a:buFont typeface="Arial"/>
              <a:buChar char="•"/>
            </a:pPr>
            <a:r>
              <a:rPr lang="en-US" dirty="0" smtClean="0">
                <a:latin typeface="Times New Roman"/>
              </a:rPr>
              <a:t>Esfandiari, M. Sorenson, K. Zes, D. and Nichols, K.  (March 2011). Development of an extensive “cyber-based article bank” to enhance statistics education. Paper presented in the Department of Statistics Seminar Series </a:t>
            </a:r>
          </a:p>
          <a:p>
            <a:pPr>
              <a:buNone/>
            </a:pPr>
            <a:r>
              <a:rPr lang="en-US" dirty="0" smtClean="0">
                <a:latin typeface="Times New Roman"/>
              </a:rPr>
              <a:t> </a:t>
            </a:r>
          </a:p>
          <a:p>
            <a:pPr>
              <a:buFont typeface="Arial"/>
              <a:buChar char="•"/>
            </a:pPr>
            <a:r>
              <a:rPr lang="en-US" dirty="0" smtClean="0">
                <a:latin typeface="Times New Roman"/>
              </a:rPr>
              <a:t>Esfandiari, M, Nguyen, H. Yaglovskaya, Y. and Gould, R. (July 2010). Enhancing statistical literacy through open-ended questions that involve, context, data, and upper level thinking. Presented in ICOTS conference on Statistics Education in Yugoslavia</a:t>
            </a:r>
          </a:p>
          <a:p>
            <a:pPr>
              <a:buFont typeface="Arial"/>
              <a:buChar char="•"/>
            </a:pPr>
            <a:endParaRPr lang="en-US" dirty="0" smtClean="0">
              <a:latin typeface="Times New Roman"/>
            </a:endParaRPr>
          </a:p>
          <a:p>
            <a:pPr>
              <a:buFont typeface="Arial"/>
              <a:buChar char="•"/>
            </a:pPr>
            <a:r>
              <a:rPr lang="en-US" dirty="0" smtClean="0">
                <a:latin typeface="Times New Roman"/>
              </a:rPr>
              <a:t>Esfandiari, Mahtash, Nguyen, Hai, and Yaglovskaya, Yulia, and , Robert Gould (April 2009). What makes a good open-ended question for automated assessment? Presented at the Statistics Education Seminar Series.</a:t>
            </a:r>
          </a:p>
          <a:p>
            <a:pPr>
              <a:buNone/>
            </a:pPr>
            <a:r>
              <a:rPr lang="en-US" dirty="0" smtClean="0">
                <a:latin typeface="Times New Roman"/>
              </a:rPr>
              <a:t> </a:t>
            </a:r>
          </a:p>
          <a:p>
            <a:pPr>
              <a:buFont typeface="Arial"/>
              <a:buChar char="•"/>
            </a:pPr>
            <a:r>
              <a:rPr lang="en-US" dirty="0" smtClean="0">
                <a:latin typeface="Times New Roman"/>
              </a:rPr>
              <a:t>Esfandiari, M. and Nguyen, H. (2008). “Development of an Automated Essay Grading Software for Statistics (AEGSS): A Prototype”. UCLA Department of Statistics Lecture Series.</a:t>
            </a:r>
          </a:p>
          <a:p>
            <a:pPr>
              <a:buNone/>
            </a:pPr>
            <a:r>
              <a:rPr lang="en-US" dirty="0" smtClean="0">
                <a:latin typeface="Times New Roman"/>
              </a:rPr>
              <a:t> </a:t>
            </a:r>
          </a:p>
          <a:p>
            <a:pPr>
              <a:buNone/>
            </a:pPr>
            <a:endParaRPr lang="en-US" dirty="0" smtClean="0">
              <a:latin typeface="Times New Roman"/>
            </a:endParaRPr>
          </a:p>
          <a:p>
            <a:endParaRPr lang="en-US" dirty="0"/>
          </a:p>
        </p:txBody>
      </p:sp>
      <p:sp>
        <p:nvSpPr>
          <p:cNvPr id="3" name="Title 2"/>
          <p:cNvSpPr>
            <a:spLocks noGrp="1"/>
          </p:cNvSpPr>
          <p:nvPr>
            <p:ph type="title"/>
          </p:nvPr>
        </p:nvSpPr>
        <p:spPr/>
        <p:txBody>
          <a:bodyPr/>
          <a:lstStyle/>
          <a:p>
            <a:r>
              <a:rPr lang="en-US" dirty="0" smtClean="0">
                <a:latin typeface="Times New Roman"/>
              </a:rPr>
              <a:t>References Continued</a:t>
            </a:r>
            <a:endParaRPr lang="en-US" dirty="0">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sz="3000" b="1" dirty="0" smtClean="0">
              <a:latin typeface="Times New Roman"/>
            </a:endParaRPr>
          </a:p>
          <a:p>
            <a:pPr>
              <a:buNone/>
            </a:pPr>
            <a:r>
              <a:rPr lang="en-US" sz="4200" b="1" dirty="0" smtClean="0">
                <a:latin typeface="Times New Roman"/>
              </a:rPr>
              <a:t>Making inference from sample to population</a:t>
            </a:r>
          </a:p>
          <a:p>
            <a:pPr lvl="1">
              <a:buFont typeface="Wingdings" charset="2"/>
              <a:buChar char="Ø"/>
            </a:pPr>
            <a:r>
              <a:rPr lang="en-US" sz="4200" dirty="0" smtClean="0">
                <a:latin typeface="Times New Roman"/>
              </a:rPr>
              <a:t>Sampling </a:t>
            </a:r>
          </a:p>
          <a:p>
            <a:pPr lvl="1">
              <a:buFont typeface="Wingdings" charset="2"/>
              <a:buChar char="Ø"/>
            </a:pPr>
            <a:r>
              <a:rPr lang="en-US" sz="4200" dirty="0" smtClean="0">
                <a:latin typeface="Times New Roman"/>
              </a:rPr>
              <a:t>Central Limit Theorem</a:t>
            </a:r>
          </a:p>
          <a:p>
            <a:pPr lvl="1">
              <a:buFont typeface="Wingdings" charset="2"/>
              <a:buChar char="Ø"/>
            </a:pPr>
            <a:r>
              <a:rPr lang="en-US" sz="4200" dirty="0" smtClean="0">
                <a:latin typeface="Times New Roman"/>
              </a:rPr>
              <a:t>Concept of standard error</a:t>
            </a:r>
          </a:p>
          <a:p>
            <a:pPr lvl="1">
              <a:buFont typeface="Wingdings" charset="2"/>
              <a:buChar char="Ø"/>
            </a:pPr>
            <a:r>
              <a:rPr lang="en-US" sz="4200" dirty="0" smtClean="0">
                <a:latin typeface="Times New Roman"/>
              </a:rPr>
              <a:t>Margin of error and sample size</a:t>
            </a:r>
          </a:p>
          <a:p>
            <a:pPr lvl="1">
              <a:buFont typeface="Wingdings" charset="2"/>
              <a:buChar char="Ø"/>
            </a:pPr>
            <a:r>
              <a:rPr lang="en-US" sz="4200" dirty="0" smtClean="0">
                <a:latin typeface="Times New Roman"/>
              </a:rPr>
              <a:t>Confidence interval</a:t>
            </a: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latin typeface="Times New Roman"/>
              </a:rPr>
              <a:t>Hard Skills taught in introductory Continued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Font typeface="Arial"/>
              <a:buChar char="•"/>
            </a:pPr>
            <a:r>
              <a:rPr lang="en-US" dirty="0" smtClean="0">
                <a:latin typeface="Times New Roman"/>
              </a:rPr>
              <a:t>Esfandiari, M. Sorenson, K. Zes, D. and Nichols, K.  (March 2011). Development of an extensive “cyber-based article bank” to enhance statistics education. Paper presented in the Department of Statistics Seminar Series </a:t>
            </a:r>
          </a:p>
          <a:p>
            <a:pPr>
              <a:buFont typeface="Arial"/>
              <a:buChar char="•"/>
            </a:pPr>
            <a:r>
              <a:rPr lang="en-US" dirty="0" smtClean="0">
                <a:latin typeface="Times New Roman"/>
              </a:rPr>
              <a:t> </a:t>
            </a:r>
          </a:p>
          <a:p>
            <a:pPr>
              <a:buFont typeface="Arial"/>
              <a:buChar char="•"/>
            </a:pPr>
            <a:r>
              <a:rPr lang="en-US" dirty="0" smtClean="0">
                <a:latin typeface="Times New Roman"/>
              </a:rPr>
              <a:t>Esfandiari, M, Nguyen, H. Yaglovskaya, Y. and Gould, R. (July 2010). Enhancing statistical literacy through open-ended questions that involve, context, data, and upper level thinking. Presented in ICOTS conference on Statistics Education in Yugoslavia</a:t>
            </a:r>
          </a:p>
          <a:p>
            <a:pPr>
              <a:buFont typeface="Arial"/>
              <a:buChar char="•"/>
            </a:pPr>
            <a:endParaRPr lang="en-US" dirty="0" smtClean="0">
              <a:latin typeface="Times New Roman"/>
            </a:endParaRPr>
          </a:p>
          <a:p>
            <a:pPr>
              <a:buFont typeface="Arial"/>
              <a:buChar char="•"/>
            </a:pPr>
            <a:r>
              <a:rPr lang="en-US" dirty="0" smtClean="0">
                <a:latin typeface="Times New Roman"/>
              </a:rPr>
              <a:t>Esfandiari, Mahtash, Nguyen, Hai, and Yaglovskaya, Yulia, and , Robert Gould (April 2009). What makes a good open-ended question for automated assessment? Presented at the Statistics Education Seminar Series.</a:t>
            </a:r>
          </a:p>
          <a:p>
            <a:pPr>
              <a:buFont typeface="Arial"/>
              <a:buChar char="•"/>
            </a:pPr>
            <a:r>
              <a:rPr lang="en-US" dirty="0" smtClean="0">
                <a:latin typeface="Times New Roman"/>
              </a:rPr>
              <a:t> </a:t>
            </a:r>
          </a:p>
          <a:p>
            <a:pPr>
              <a:buFont typeface="Arial"/>
              <a:buChar char="•"/>
            </a:pPr>
            <a:r>
              <a:rPr lang="en-US" dirty="0" smtClean="0">
                <a:latin typeface="Times New Roman"/>
              </a:rPr>
              <a:t>Esfandiari, M. and Nguyen, H. (2008). “Development of an Automated Essay Grading Software for Statistics (AEGSS): A Prototype”. UCLA Department of Statistics Lecture Series.</a:t>
            </a:r>
          </a:p>
          <a:p>
            <a:pPr>
              <a:buFont typeface="Arial"/>
              <a:buChar char="•"/>
            </a:pPr>
            <a:r>
              <a:rPr lang="en-US" dirty="0" smtClean="0">
                <a:latin typeface="Times New Roman"/>
              </a:rPr>
              <a:t> </a:t>
            </a:r>
          </a:p>
          <a:p>
            <a:pPr>
              <a:buFont typeface="Arial"/>
              <a:buChar char="•"/>
            </a:pPr>
            <a:r>
              <a:rPr lang="en-US" dirty="0" smtClean="0">
                <a:latin typeface="Times New Roman"/>
              </a:rPr>
              <a:t>Esfandiari, Mahtash, Chris Barr, and Adam Sugano. (May 2006), Comparison of “blended instruction” and regular methods of instruction in teaching lower division statistics.</a:t>
            </a:r>
          </a:p>
          <a:p>
            <a:endParaRPr lang="en-US" dirty="0"/>
          </a:p>
        </p:txBody>
      </p:sp>
      <p:sp>
        <p:nvSpPr>
          <p:cNvPr id="3" name="Title 2"/>
          <p:cNvSpPr>
            <a:spLocks noGrp="1"/>
          </p:cNvSpPr>
          <p:nvPr>
            <p:ph type="title"/>
          </p:nvPr>
        </p:nvSpPr>
        <p:spPr/>
        <p:txBody>
          <a:bodyPr/>
          <a:lstStyle/>
          <a:p>
            <a:r>
              <a:rPr lang="en-US" dirty="0" smtClean="0">
                <a:latin typeface="Times New Roman"/>
              </a:rPr>
              <a:t>References Continued</a:t>
            </a:r>
            <a:endParaRPr lang="en-US" dirty="0">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374" y="686516"/>
            <a:ext cx="8469426" cy="5320776"/>
          </a:xfrm>
        </p:spPr>
        <p:txBody>
          <a:bodyPr>
            <a:normAutofit fontScale="92500"/>
          </a:bodyPr>
          <a:lstStyle/>
          <a:p>
            <a:pPr>
              <a:buFont typeface="Arial"/>
              <a:buChar char="•"/>
            </a:pPr>
            <a:endParaRPr lang="en-US" sz="2400" b="1" dirty="0" smtClean="0">
              <a:latin typeface="Times New Roman"/>
            </a:endParaRPr>
          </a:p>
          <a:p>
            <a:pPr>
              <a:buFont typeface="Arial"/>
              <a:buChar char="•"/>
            </a:pPr>
            <a:r>
              <a:rPr lang="en-US" sz="2400" dirty="0" smtClean="0">
                <a:latin typeface="Times New Roman"/>
              </a:rPr>
              <a:t>Rumsey, D. , Statistical Literacy as a Goal for Introductory Statistics Course, Journal of Statistics Education Volume 10, Number 3 (2002), www.amstat.org/publications/jse/v10n3/rumsey2.html. </a:t>
            </a:r>
          </a:p>
          <a:p>
            <a:pPr>
              <a:buFont typeface="Arial"/>
              <a:buChar char="•"/>
            </a:pPr>
            <a:endParaRPr lang="en-US" sz="2400" dirty="0" smtClean="0">
              <a:latin typeface="Times New Roman"/>
            </a:endParaRPr>
          </a:p>
          <a:p>
            <a:pPr>
              <a:buFont typeface="Arial"/>
              <a:buChar char="•"/>
            </a:pPr>
            <a:r>
              <a:rPr lang="en-US" sz="2400" dirty="0" smtClean="0">
                <a:latin typeface="Times New Roman"/>
              </a:rPr>
              <a:t>Slavin, R. E. (1990). Cooperative learning, theory, research, and practice. Englewood Cliffs, NJ: Prentice-Hall. </a:t>
            </a:r>
          </a:p>
          <a:p>
            <a:pPr>
              <a:buFont typeface="Arial"/>
              <a:buChar char="•"/>
            </a:pPr>
            <a:endParaRPr lang="en-US" sz="2400" dirty="0" smtClean="0">
              <a:latin typeface="Times New Roman"/>
            </a:endParaRPr>
          </a:p>
          <a:p>
            <a:pPr>
              <a:buFont typeface="Arial"/>
              <a:buChar char="•"/>
            </a:pPr>
            <a:r>
              <a:rPr lang="en-US" sz="2400" dirty="0" smtClean="0">
                <a:latin typeface="Times New Roman"/>
              </a:rPr>
              <a:t>Webb, N.M. (1989). Peer interaction and learning in small groups. International Journal of Educational Research, 13, 21-40.</a:t>
            </a:r>
          </a:p>
          <a:p>
            <a:pPr>
              <a:buFont typeface="Arial"/>
              <a:buChar char="•"/>
            </a:pPr>
            <a:endParaRPr lang="en-US" sz="2400" dirty="0" smtClean="0">
              <a:latin typeface="Times New Roman"/>
            </a:endParaRPr>
          </a:p>
          <a:p>
            <a:pPr>
              <a:buFont typeface="Arial"/>
              <a:buChar char="•"/>
            </a:pPr>
            <a:r>
              <a:rPr lang="en-US" sz="2400" dirty="0" smtClean="0">
                <a:latin typeface="Times New Roman"/>
              </a:rPr>
              <a:t>Wittrock, M. C. (1992). Generative Learning Processes of the Brain, Educational Psychologist, , 27(4), 531-541</a:t>
            </a:r>
          </a:p>
          <a:p>
            <a:pPr>
              <a:buNone/>
            </a:pPr>
            <a:endParaRPr lang="en-US" sz="2400" dirty="0" smtClean="0">
              <a:latin typeface=""/>
            </a:endParaRPr>
          </a:p>
          <a:p>
            <a:endParaRPr lang="en-US" sz="2400" dirty="0">
              <a:latin typeface=""/>
            </a:endParaRPr>
          </a:p>
        </p:txBody>
      </p:sp>
      <p:sp>
        <p:nvSpPr>
          <p:cNvPr id="3" name="Title 2"/>
          <p:cNvSpPr>
            <a:spLocks noGrp="1"/>
          </p:cNvSpPr>
          <p:nvPr>
            <p:ph type="title"/>
          </p:nvPr>
        </p:nvSpPr>
        <p:spPr>
          <a:xfrm>
            <a:off x="457200" y="274638"/>
            <a:ext cx="7757241" cy="411877"/>
          </a:xfrm>
        </p:spPr>
        <p:txBody>
          <a:bodyPr>
            <a:normAutofit/>
          </a:bodyPr>
          <a:lstStyle/>
          <a:p>
            <a:r>
              <a:rPr lang="en-US" sz="2000" dirty="0" smtClean="0">
                <a:solidFill>
                  <a:schemeClr val="tx1"/>
                </a:solidFill>
                <a:latin typeface="Times New Roman"/>
              </a:rPr>
              <a:t>References Continued</a:t>
            </a:r>
            <a:endParaRPr lang="en-US" sz="2000" dirty="0">
              <a:solidFill>
                <a:schemeClr val="tx1"/>
              </a:solid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000" b="1" dirty="0" smtClean="0">
                <a:latin typeface="Times New Roman"/>
              </a:rPr>
              <a:t>Making inference from sample to population</a:t>
            </a:r>
          </a:p>
          <a:p>
            <a:pPr lvl="1">
              <a:buFont typeface="Wingdings" charset="2"/>
              <a:buChar char="Ø"/>
            </a:pPr>
            <a:r>
              <a:rPr lang="en-US" sz="3000" dirty="0" smtClean="0">
                <a:latin typeface="Times New Roman"/>
              </a:rPr>
              <a:t>Hypothesis testing</a:t>
            </a:r>
          </a:p>
          <a:p>
            <a:pPr lvl="1">
              <a:buFont typeface="Wingdings" charset="2"/>
              <a:buChar char="Ø"/>
            </a:pPr>
            <a:r>
              <a:rPr lang="en-US" sz="3000" dirty="0" smtClean="0">
                <a:latin typeface="Times New Roman"/>
              </a:rPr>
              <a:t>One-sample tests</a:t>
            </a:r>
          </a:p>
          <a:p>
            <a:pPr lvl="1">
              <a:buFont typeface="Wingdings" charset="2"/>
              <a:buChar char="Ø"/>
            </a:pPr>
            <a:r>
              <a:rPr lang="en-US" sz="3000" dirty="0" smtClean="0">
                <a:latin typeface="Times New Roman"/>
              </a:rPr>
              <a:t>Two-sample tests</a:t>
            </a:r>
          </a:p>
          <a:p>
            <a:pPr lvl="1">
              <a:buFont typeface="Wingdings" charset="2"/>
              <a:buChar char="Ø"/>
            </a:pPr>
            <a:r>
              <a:rPr lang="en-US" sz="3000" dirty="0" smtClean="0">
                <a:latin typeface="Times New Roman"/>
              </a:rPr>
              <a:t>Relationship between confidence interval and hypothesis testing</a:t>
            </a:r>
          </a:p>
          <a:p>
            <a:endParaRPr lang="en-US" dirty="0" smtClean="0"/>
          </a:p>
          <a:p>
            <a:pPr>
              <a:buNone/>
            </a:pPr>
            <a:r>
              <a:rPr lang="en-US" b="1" dirty="0" smtClean="0">
                <a:latin typeface="Times New Roman"/>
              </a:rPr>
              <a:t>Difference between statistical and practical</a:t>
            </a:r>
          </a:p>
          <a:p>
            <a:pPr>
              <a:buNone/>
            </a:pPr>
            <a:r>
              <a:rPr lang="en-US" b="1" dirty="0" smtClean="0">
                <a:latin typeface="Times New Roman"/>
              </a:rPr>
              <a:t>significance</a:t>
            </a:r>
            <a:endParaRPr lang="en-US" b="1" dirty="0">
              <a:latin typeface="Times New Roman"/>
            </a:endParaRPr>
          </a:p>
        </p:txBody>
      </p:sp>
      <p:sp>
        <p:nvSpPr>
          <p:cNvPr id="3" name="Title 2"/>
          <p:cNvSpPr>
            <a:spLocks noGrp="1"/>
          </p:cNvSpPr>
          <p:nvPr>
            <p:ph type="title"/>
          </p:nvPr>
        </p:nvSpPr>
        <p:spPr/>
        <p:txBody>
          <a:bodyPr>
            <a:normAutofit fontScale="90000"/>
          </a:bodyPr>
          <a:lstStyle/>
          <a:p>
            <a:r>
              <a:rPr lang="en-US" dirty="0" smtClean="0">
                <a:solidFill>
                  <a:schemeClr val="tx1"/>
                </a:solidFill>
                <a:latin typeface="Times New Roman"/>
              </a:rPr>
              <a:t>Hard Skills in an introductory statistics course continued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charset="2"/>
              <a:buChar char="Ø"/>
            </a:pPr>
            <a:r>
              <a:rPr lang="en-US" sz="3200" dirty="0" smtClean="0">
                <a:latin typeface="Times New Roman"/>
              </a:rPr>
              <a:t>Soft skills are sometimes used interchangeably with </a:t>
            </a:r>
            <a:r>
              <a:rPr lang="en-US" sz="3200" b="1" dirty="0" smtClean="0">
                <a:latin typeface="Times New Roman"/>
              </a:rPr>
              <a:t>emotional intelligence. </a:t>
            </a:r>
          </a:p>
          <a:p>
            <a:pPr>
              <a:buFont typeface="Wingdings" charset="2"/>
              <a:buChar char="Ø"/>
            </a:pPr>
            <a:r>
              <a:rPr lang="en-US" sz="3200" b="1" dirty="0" smtClean="0">
                <a:latin typeface="Times New Roman"/>
              </a:rPr>
              <a:t>Soft skills could change </a:t>
            </a:r>
            <a:r>
              <a:rPr lang="en-US" sz="3200" dirty="0" smtClean="0">
                <a:latin typeface="Times New Roman"/>
              </a:rPr>
              <a:t>depending on the audience. </a:t>
            </a:r>
          </a:p>
          <a:p>
            <a:pPr>
              <a:buFont typeface="Wingdings" charset="2"/>
              <a:buChar char="Ø"/>
            </a:pPr>
            <a:r>
              <a:rPr lang="en-US" sz="3200" b="1" dirty="0" smtClean="0">
                <a:latin typeface="Times New Roman"/>
              </a:rPr>
              <a:t>Communication skills </a:t>
            </a:r>
            <a:r>
              <a:rPr lang="en-US" sz="3200" dirty="0" smtClean="0">
                <a:latin typeface="Times New Roman"/>
              </a:rPr>
              <a:t>are an example of soft skills that could change depending on the audience. </a:t>
            </a:r>
          </a:p>
          <a:p>
            <a:pPr>
              <a:buFont typeface="Wingdings" charset="2"/>
              <a:buChar char="Ø"/>
            </a:pPr>
            <a:r>
              <a:rPr lang="en-US" sz="3200" dirty="0" smtClean="0">
                <a:latin typeface="Times New Roman"/>
              </a:rPr>
              <a:t>	A good example is communication of statistical findings to a statistical and non-statistical audience. </a:t>
            </a:r>
            <a:endParaRPr lang="en-US" sz="3200" dirty="0">
              <a:latin typeface="Times New Roman"/>
            </a:endParaRPr>
          </a:p>
        </p:txBody>
      </p:sp>
      <p:sp>
        <p:nvSpPr>
          <p:cNvPr id="3" name="Title 2"/>
          <p:cNvSpPr>
            <a:spLocks noGrp="1"/>
          </p:cNvSpPr>
          <p:nvPr>
            <p:ph type="title"/>
          </p:nvPr>
        </p:nvSpPr>
        <p:spPr/>
        <p:txBody>
          <a:bodyPr>
            <a:normAutofit/>
          </a:bodyPr>
          <a:lstStyle/>
          <a:p>
            <a:r>
              <a:rPr lang="en-US" dirty="0" smtClean="0">
                <a:solidFill>
                  <a:schemeClr val="tx1"/>
                </a:solidFill>
                <a:latin typeface="Times New Roman"/>
              </a:rPr>
              <a:t>What Are Soft Skills?</a:t>
            </a:r>
            <a:endParaRPr lang="en-US"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18" y="892470"/>
            <a:ext cx="8400782" cy="5114821"/>
          </a:xfrm>
        </p:spPr>
        <p:txBody>
          <a:bodyPr>
            <a:normAutofit/>
          </a:bodyPr>
          <a:lstStyle/>
          <a:p>
            <a:pPr>
              <a:buNone/>
            </a:pPr>
            <a:endParaRPr lang="en-US" b="1" dirty="0" smtClean="0">
              <a:latin typeface="Times New Roman"/>
            </a:endParaRPr>
          </a:p>
          <a:p>
            <a:pPr>
              <a:buNone/>
            </a:pPr>
            <a:endParaRPr lang="en-US" b="1" dirty="0" smtClean="0">
              <a:latin typeface="Times New Roman"/>
            </a:endParaRPr>
          </a:p>
          <a:p>
            <a:pPr>
              <a:buNone/>
            </a:pPr>
            <a:r>
              <a:rPr lang="en-US" b="1" dirty="0" smtClean="0">
                <a:latin typeface="Times New Roman"/>
              </a:rPr>
              <a:t>Self-awareness: </a:t>
            </a:r>
          </a:p>
          <a:p>
            <a:pPr>
              <a:buFont typeface="Wingdings" charset="2"/>
              <a:buChar char="Ø"/>
            </a:pPr>
            <a:r>
              <a:rPr lang="en-US" dirty="0" smtClean="0">
                <a:latin typeface="Times New Roman"/>
              </a:rPr>
              <a:t>Knowing your own emotional strengths and weaknesses.</a:t>
            </a:r>
          </a:p>
          <a:p>
            <a:pPr>
              <a:buFont typeface="Wingdings" charset="2"/>
              <a:buChar char="Ø"/>
            </a:pPr>
            <a:r>
              <a:rPr lang="en-US" dirty="0" smtClean="0">
                <a:latin typeface="Times New Roman"/>
              </a:rPr>
              <a:t>Knowing what action options you have.</a:t>
            </a:r>
          </a:p>
          <a:p>
            <a:pPr>
              <a:buNone/>
            </a:pPr>
            <a:endParaRPr lang="en-US" b="1" dirty="0" smtClean="0">
              <a:latin typeface="Times New Roman"/>
            </a:endParaRPr>
          </a:p>
          <a:p>
            <a:pPr>
              <a:buNone/>
            </a:pPr>
            <a:r>
              <a:rPr lang="en-US" b="1" dirty="0" smtClean="0">
                <a:latin typeface="Times New Roman"/>
              </a:rPr>
              <a:t>Handling emotions:</a:t>
            </a:r>
          </a:p>
          <a:p>
            <a:pPr>
              <a:buFont typeface="Wingdings" charset="2"/>
              <a:buChar char="Ø"/>
            </a:pPr>
            <a:r>
              <a:rPr lang="en-US" dirty="0" smtClean="0">
                <a:latin typeface="Times New Roman"/>
              </a:rPr>
              <a:t>Knowing how to </a:t>
            </a:r>
            <a:r>
              <a:rPr lang="en-US" b="1" dirty="0" smtClean="0">
                <a:latin typeface="Times New Roman"/>
              </a:rPr>
              <a:t>stay positive under pressure</a:t>
            </a:r>
            <a:r>
              <a:rPr lang="en-US" dirty="0" smtClean="0">
                <a:latin typeface="Times New Roman"/>
              </a:rPr>
              <a:t>. </a:t>
            </a:r>
          </a:p>
          <a:p>
            <a:pPr>
              <a:buFont typeface="Wingdings" charset="2"/>
              <a:buChar char="Ø"/>
            </a:pPr>
            <a:r>
              <a:rPr lang="en-US" dirty="0" smtClean="0">
                <a:latin typeface="Times New Roman"/>
              </a:rPr>
              <a:t>Knowing how to be </a:t>
            </a:r>
            <a:r>
              <a:rPr lang="en-US" b="1" dirty="0" smtClean="0">
                <a:latin typeface="Times New Roman"/>
              </a:rPr>
              <a:t>flexible. </a:t>
            </a:r>
            <a:r>
              <a:rPr lang="en-US" dirty="0" smtClean="0">
                <a:latin typeface="Times New Roman"/>
              </a:rPr>
              <a:t>(This is important in group work)</a:t>
            </a:r>
          </a:p>
        </p:txBody>
      </p:sp>
      <p:sp>
        <p:nvSpPr>
          <p:cNvPr id="3" name="Title 2"/>
          <p:cNvSpPr>
            <a:spLocks noGrp="1"/>
          </p:cNvSpPr>
          <p:nvPr>
            <p:ph type="title"/>
          </p:nvPr>
        </p:nvSpPr>
        <p:spPr>
          <a:xfrm>
            <a:off x="457200" y="274638"/>
            <a:ext cx="8229600" cy="995299"/>
          </a:xfrm>
        </p:spPr>
        <p:txBody>
          <a:bodyPr>
            <a:noAutofit/>
          </a:bodyPr>
          <a:lstStyle/>
          <a:p>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Dimensions of Emotional Intelligence that could be relevant to soft skills in statistics</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endParaRPr lang="en-US" sz="24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8237"/>
            <a:ext cx="8229600" cy="5069055"/>
          </a:xfrm>
        </p:spPr>
        <p:txBody>
          <a:bodyPr>
            <a:normAutofit fontScale="92500" lnSpcReduction="10000"/>
          </a:bodyPr>
          <a:lstStyle/>
          <a:p>
            <a:pPr>
              <a:buNone/>
            </a:pPr>
            <a:endParaRPr lang="en-US" b="1" dirty="0" smtClean="0">
              <a:latin typeface="Times New Roman"/>
            </a:endParaRPr>
          </a:p>
          <a:p>
            <a:pPr>
              <a:buNone/>
            </a:pPr>
            <a:endParaRPr lang="en-US" b="1" dirty="0" smtClean="0">
              <a:latin typeface="Times New Roman"/>
            </a:endParaRPr>
          </a:p>
          <a:p>
            <a:pPr>
              <a:buNone/>
            </a:pPr>
            <a:r>
              <a:rPr lang="en-US" sz="2200" b="1" dirty="0" smtClean="0">
                <a:latin typeface="Times New Roman"/>
              </a:rPr>
              <a:t>Motivation:</a:t>
            </a:r>
          </a:p>
          <a:p>
            <a:pPr>
              <a:buFont typeface="Wingdings" charset="2"/>
              <a:buChar char="Ø"/>
            </a:pPr>
            <a:r>
              <a:rPr lang="en-US" sz="2200" dirty="0" smtClean="0">
                <a:latin typeface="Times New Roman"/>
              </a:rPr>
              <a:t>Ability to set small steps to reach large goals</a:t>
            </a:r>
          </a:p>
          <a:p>
            <a:pPr>
              <a:buFont typeface="Wingdings" charset="2"/>
              <a:buChar char="Ø"/>
            </a:pPr>
            <a:r>
              <a:rPr lang="en-US" sz="2200" dirty="0" smtClean="0">
                <a:latin typeface="Times New Roman"/>
              </a:rPr>
              <a:t>Perseverance (continue to work despite challenges.)</a:t>
            </a:r>
          </a:p>
          <a:p>
            <a:pPr>
              <a:buFont typeface="Wingdings" charset="2"/>
              <a:buChar char="Ø"/>
            </a:pPr>
            <a:r>
              <a:rPr lang="en-US" sz="2200" dirty="0" smtClean="0">
                <a:latin typeface="Times New Roman"/>
              </a:rPr>
              <a:t>Persistence (follow through to finish tasks)</a:t>
            </a:r>
          </a:p>
          <a:p>
            <a:pPr>
              <a:buNone/>
            </a:pPr>
            <a:endParaRPr lang="en-US" sz="2200" b="1" dirty="0" smtClean="0">
              <a:latin typeface="Times New Roman"/>
            </a:endParaRPr>
          </a:p>
          <a:p>
            <a:pPr>
              <a:buNone/>
            </a:pPr>
            <a:r>
              <a:rPr lang="en-US" sz="2200" b="1" dirty="0" smtClean="0">
                <a:latin typeface="Times New Roman"/>
              </a:rPr>
              <a:t>Empathy:</a:t>
            </a:r>
          </a:p>
          <a:p>
            <a:pPr>
              <a:buFont typeface="Wingdings" charset="2"/>
              <a:buChar char="Ø"/>
            </a:pPr>
            <a:r>
              <a:rPr lang="en-US" sz="2200" dirty="0" smtClean="0">
                <a:latin typeface="Times New Roman"/>
              </a:rPr>
              <a:t>Ability to see another person’s perspective</a:t>
            </a:r>
          </a:p>
          <a:p>
            <a:pPr>
              <a:buFont typeface="Wingdings" charset="2"/>
              <a:buChar char="Ø"/>
            </a:pPr>
            <a:endParaRPr lang="en-US" sz="2200" b="1" dirty="0" smtClean="0">
              <a:latin typeface="Times New Roman"/>
            </a:endParaRPr>
          </a:p>
          <a:p>
            <a:pPr>
              <a:buNone/>
            </a:pPr>
            <a:r>
              <a:rPr lang="en-US" sz="2200" b="1" dirty="0" smtClean="0">
                <a:latin typeface="Times New Roman"/>
              </a:rPr>
              <a:t>Social skills</a:t>
            </a:r>
          </a:p>
          <a:p>
            <a:pPr>
              <a:buFont typeface="Wingdings" charset="2"/>
              <a:buChar char="Ø"/>
            </a:pPr>
            <a:r>
              <a:rPr lang="en-US" sz="2200" dirty="0" smtClean="0">
                <a:latin typeface="Times New Roman"/>
              </a:rPr>
              <a:t>Ability to get along with others</a:t>
            </a:r>
          </a:p>
          <a:p>
            <a:pPr>
              <a:buFont typeface="Wingdings" charset="2"/>
              <a:buChar char="Ø"/>
            </a:pPr>
            <a:r>
              <a:rPr lang="en-US" sz="2200" dirty="0" smtClean="0">
                <a:latin typeface="Times New Roman"/>
              </a:rPr>
              <a:t>Ability to work in groups and teams</a:t>
            </a:r>
          </a:p>
          <a:p>
            <a:pPr>
              <a:buFont typeface="Wingdings" charset="2"/>
              <a:buChar char="Ø"/>
            </a:pPr>
            <a:r>
              <a:rPr lang="en-US" sz="2200" dirty="0" smtClean="0">
                <a:latin typeface="Times New Roman"/>
              </a:rPr>
              <a:t>Ability to solve problems and conflicts with others.</a:t>
            </a:r>
          </a:p>
          <a:p>
            <a:pPr>
              <a:buFont typeface="Wingdings" charset="2"/>
              <a:buChar char="Ø"/>
            </a:pPr>
            <a:r>
              <a:rPr lang="en-US" sz="2200" dirty="0" smtClean="0">
                <a:latin typeface="Times New Roman"/>
              </a:rPr>
              <a:t>Ability to interact differently with different people in different situations.</a:t>
            </a:r>
            <a:endParaRPr lang="en-US" sz="2200" dirty="0">
              <a:latin typeface="Times New Roman"/>
            </a:endParaRPr>
          </a:p>
        </p:txBody>
      </p:sp>
      <p:sp>
        <p:nvSpPr>
          <p:cNvPr id="3" name="Title 2"/>
          <p:cNvSpPr>
            <a:spLocks noGrp="1"/>
          </p:cNvSpPr>
          <p:nvPr>
            <p:ph type="title"/>
          </p:nvPr>
        </p:nvSpPr>
        <p:spPr>
          <a:xfrm>
            <a:off x="457200" y="274638"/>
            <a:ext cx="8229600" cy="1089869"/>
          </a:xfrm>
        </p:spPr>
        <p:txBody>
          <a:bodyPr>
            <a:normAutofit fontScale="90000"/>
          </a:bodyPr>
          <a:lstStyle/>
          <a:p>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3200" dirty="0" smtClean="0">
                <a:solidFill>
                  <a:schemeClr val="tx1"/>
                </a:solidFill>
                <a:latin typeface="Times New Roman"/>
              </a:rPr>
              <a:t>Dimensions of Emotional Intelligence that could be relevant to soft skills in statistics</a:t>
            </a:r>
            <a:r>
              <a:rPr lang="en-US" sz="3111" dirty="0" smtClean="0">
                <a:solidFill>
                  <a:schemeClr val="tx1"/>
                </a:solidFill>
                <a:latin typeface="Times New Roman"/>
              </a:rPr>
              <a:t/>
            </a:r>
            <a:br>
              <a:rPr lang="en-US" sz="3111"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endParaRPr lang="en-US" sz="24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9394</TotalTime>
  <Words>3874</Words>
  <Application>Microsoft Macintosh PowerPoint</Application>
  <PresentationFormat>On-screen Show (4:3)</PresentationFormat>
  <Paragraphs>366</Paragraphs>
  <Slides>51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Concourse</vt:lpstr>
      <vt:lpstr>Equation</vt:lpstr>
      <vt:lpstr>Hard Skills and Soft Skills that Underlie Teaching a Successful Introductory Statistics Course</vt:lpstr>
      <vt:lpstr>What Are Hard Skills?</vt:lpstr>
      <vt:lpstr>Hard skills in an Introductory Statistics Class</vt:lpstr>
      <vt:lpstr>Hard Skills taught in introductory statistics course continued</vt:lpstr>
      <vt:lpstr>Hard Skills taught in introductory Continued</vt:lpstr>
      <vt:lpstr>Hard Skills in an introductory statistics course continued</vt:lpstr>
      <vt:lpstr>What Are Soft Skills?</vt:lpstr>
      <vt:lpstr>     Dimensions of Emotional Intelligence that could be relevant to soft skills in statistics    </vt:lpstr>
      <vt:lpstr>  Dimensions of Emotional Intelligence that could be relevant to soft skills in statistics  </vt:lpstr>
      <vt:lpstr>Why are soft skills important?</vt:lpstr>
      <vt:lpstr>    Classification of careers based on hard and soft skills     </vt:lpstr>
      <vt:lpstr> Typical soft skills needed by statisticians  or data scientists</vt:lpstr>
      <vt:lpstr>Possible strategies for enhancing soft skills</vt:lpstr>
      <vt:lpstr>Possible strategies for enhancement of soft skills continued</vt:lpstr>
      <vt:lpstr>Possible strategies for enhancement of soft skills continued</vt:lpstr>
      <vt:lpstr>A model for teaching hard skills and enhancement of soft skills in statistics education</vt:lpstr>
      <vt:lpstr>Using case studies and scientific research articles in teaching of statistics helps the students to …</vt:lpstr>
      <vt:lpstr>    Case Studies can be used to…   </vt:lpstr>
      <vt:lpstr>An Example of a case study related to my consultation on evaluation of educational interventions</vt:lpstr>
      <vt:lpstr>An Example of a case study continued</vt:lpstr>
      <vt:lpstr>Typical research questions and statistical analysis taught through Law Related Education Case Study</vt:lpstr>
      <vt:lpstr>  What is included in a typical lesson based on a case study  </vt:lpstr>
      <vt:lpstr>How are case studies used to enhance hard skills and soft skills?</vt:lpstr>
      <vt:lpstr>Using case studies along with technology to teach the normal model</vt:lpstr>
      <vt:lpstr>Histogram of standardized scores in math</vt:lpstr>
      <vt:lpstr>qqplot: Check for normality of standardized math scores: All of the points are on the line indicating normal histogram</vt:lpstr>
      <vt:lpstr>Using Refereed Journal Article in Teaching Statistics</vt:lpstr>
      <vt:lpstr>Using refereed Journal Articles in Teaching: An example – teaching two-sample test of the mean</vt:lpstr>
      <vt:lpstr>Sample article one</vt:lpstr>
      <vt:lpstr>Sampling design from article one</vt:lpstr>
      <vt:lpstr>Plot from article one: Displaying confidence interval </vt:lpstr>
      <vt:lpstr>Sample article two: Title of the Article</vt:lpstr>
      <vt:lpstr>Article two: Two-sample test of the mean table</vt:lpstr>
      <vt:lpstr>Article two: Plot of the means</vt:lpstr>
      <vt:lpstr>Teaching Confidence Interval</vt:lpstr>
      <vt:lpstr>Hard and soft skills underlying the concept of confidence interval</vt:lpstr>
      <vt:lpstr>Ascertaining that the students have developed the pre-requisite knowledge for understanding of  confidence interval including…</vt:lpstr>
      <vt:lpstr>Question on sampling</vt:lpstr>
      <vt:lpstr>Visual illustration of CLT as the major theoretical underpinning  of confidence interval</vt:lpstr>
      <vt:lpstr>Demonstration of CLT Using Rossman Chance Applet:  With N = 5, P = 0.2, the distribution of sample proportions DOES NOT FOLLOW THE NORMAL MODEL</vt:lpstr>
      <vt:lpstr>Demonstration of CLT Using Rossman Chance Applet:  With N = 5, P = 0.2, the distribution of sample proportions FOLLOWS THE NORMAL MODEL</vt:lpstr>
      <vt:lpstr>Clicker Questions that help with development of hard and soft skills related to confidence interval</vt:lpstr>
      <vt:lpstr>  Typical question on bias and precision in sampling  </vt:lpstr>
      <vt:lpstr>Question on the importance of accuracy and precision in confidence interval estimation</vt:lpstr>
      <vt:lpstr>Typical Questions on the importance of random samples in confidence interval</vt:lpstr>
      <vt:lpstr>Typical question on understanding the importance of random sampling in calculation of confidence interval</vt:lpstr>
      <vt:lpstr>Typical question on interpretation of confidence interval</vt:lpstr>
      <vt:lpstr>Typical questions asked about concepts of inferential vs. descriptive statistics</vt:lpstr>
      <vt:lpstr>References Continued</vt:lpstr>
      <vt:lpstr>References Continued</vt:lpstr>
      <vt:lpstr>References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Mahtash</dc:creator>
  <cp:lastModifiedBy>Mahtash</cp:lastModifiedBy>
  <cp:revision>24</cp:revision>
  <dcterms:created xsi:type="dcterms:W3CDTF">2014-12-09T05:25:32Z</dcterms:created>
  <dcterms:modified xsi:type="dcterms:W3CDTF">2014-12-09T05:26:19Z</dcterms:modified>
</cp:coreProperties>
</file>