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2" r:id="rId4"/>
    <p:sldId id="263" r:id="rId5"/>
    <p:sldId id="258" r:id="rId6"/>
    <p:sldId id="264" r:id="rId7"/>
    <p:sldId id="259" r:id="rId8"/>
    <p:sldId id="260" r:id="rId9"/>
    <p:sldId id="265" r:id="rId10"/>
    <p:sldId id="261" r:id="rId11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34CA9-A360-4B86-8A9C-DDEAB3386052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AA71BE-8F33-4C20-99C9-3E76428809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AA71BE-8F33-4C20-99C9-3E76428809D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Algebra MOOC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Julie Spitzer</a:t>
            </a:r>
          </a:p>
          <a:p>
            <a:r>
              <a:rPr lang="en-US" dirty="0" smtClean="0"/>
              <a:t>San Jose State University</a:t>
            </a:r>
          </a:p>
          <a:p>
            <a:r>
              <a:rPr lang="en-US" dirty="0" smtClean="0"/>
              <a:t>Julie.sliva@sjsu.edu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494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could do it all over again….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/>
              <a:t>Choose </a:t>
            </a:r>
            <a:r>
              <a:rPr lang="en-US" sz="2400" dirty="0"/>
              <a:t>a more stable course </a:t>
            </a:r>
            <a:endParaRPr lang="en-US" sz="2400" dirty="0" smtClean="0"/>
          </a:p>
          <a:p>
            <a:pPr lvl="1"/>
            <a:r>
              <a:rPr lang="en-US" sz="2400" dirty="0" smtClean="0"/>
              <a:t>Create the course before we taught it</a:t>
            </a:r>
            <a:endParaRPr lang="en-US" sz="2400" dirty="0"/>
          </a:p>
          <a:p>
            <a:pPr lvl="1"/>
            <a:r>
              <a:rPr lang="en-US" sz="2400" dirty="0" smtClean="0"/>
              <a:t>Create flexible modules that can be modified </a:t>
            </a:r>
            <a:endParaRPr lang="en-US" sz="2400" dirty="0"/>
          </a:p>
          <a:p>
            <a:pPr lvl="1"/>
            <a:r>
              <a:rPr lang="en-US" sz="2400" dirty="0" smtClean="0"/>
              <a:t>Determine readiness for content and medium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50537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Background: Content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the content of College Algebra and why was this course selected ?</a:t>
            </a:r>
          </a:p>
          <a:p>
            <a:pPr lvl="1"/>
            <a:r>
              <a:rPr lang="en-US" sz="2400" dirty="0" smtClean="0"/>
              <a:t>Algebra, linear and quadratic equations, graphing, inequalities, functions, logarithms....</a:t>
            </a:r>
          </a:p>
          <a:p>
            <a:pPr lvl="1"/>
            <a:r>
              <a:rPr lang="en-US" sz="2400" dirty="0" smtClean="0"/>
              <a:t>Fulfills a CSU GE requirements </a:t>
            </a:r>
          </a:p>
          <a:p>
            <a:r>
              <a:rPr lang="en-US" sz="2400" dirty="0" smtClean="0"/>
              <a:t>Methodology</a:t>
            </a:r>
          </a:p>
        </p:txBody>
      </p:sp>
    </p:spTree>
    <p:extLst>
      <p:ext uri="{BB962C8B-B14F-4D97-AF65-F5344CB8AC3E}">
        <p14:creationId xmlns="" xmlns:p14="http://schemas.microsoft.com/office/powerpoint/2010/main" val="20682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339" y="609600"/>
            <a:ext cx="8596668" cy="1320800"/>
          </a:xfrm>
        </p:spPr>
        <p:txBody>
          <a:bodyPr/>
          <a:lstStyle/>
          <a:p>
            <a:r>
              <a:rPr lang="en-US" dirty="0" smtClean="0"/>
              <a:t>Why did we create the MOOC?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Interest in teaching online courses</a:t>
            </a:r>
          </a:p>
          <a:p>
            <a:r>
              <a:rPr lang="en-US" sz="2400" dirty="0" err="1" smtClean="0"/>
              <a:t>Udacity</a:t>
            </a:r>
            <a:r>
              <a:rPr lang="en-US" sz="2400" dirty="0" smtClean="0"/>
              <a:t> approached SJSU</a:t>
            </a:r>
          </a:p>
          <a:p>
            <a:r>
              <a:rPr lang="en-US" sz="2400" dirty="0" smtClean="0"/>
              <a:t>Demand for online course, specifically for “bottle-neck” courses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designed the course ? How?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Myself and </a:t>
            </a:r>
            <a:r>
              <a:rPr lang="en-US" sz="2400" dirty="0" err="1" smtClean="0"/>
              <a:t>Udacity</a:t>
            </a:r>
            <a:r>
              <a:rPr lang="en-US" sz="2400" dirty="0" smtClean="0"/>
              <a:t> Staff</a:t>
            </a:r>
          </a:p>
          <a:p>
            <a:r>
              <a:rPr lang="en-US" sz="2400" dirty="0" smtClean="0"/>
              <a:t>Script written, produced, edited and re-edited at </a:t>
            </a:r>
            <a:r>
              <a:rPr lang="en-US" sz="2400" dirty="0" err="1" smtClean="0"/>
              <a:t>Udacity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No book or other materials were used.</a:t>
            </a:r>
          </a:p>
          <a:p>
            <a:r>
              <a:rPr lang="en-US" sz="2400" dirty="0" smtClean="0"/>
              <a:t>No direction given from SJSU about requirements for completion of the course.</a:t>
            </a:r>
          </a:p>
          <a:p>
            <a:r>
              <a:rPr lang="en-US" sz="2400" dirty="0" smtClean="0"/>
              <a:t>Assessments and homework. 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2013- First Implementation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7" y="1448873"/>
            <a:ext cx="10457645" cy="5409127"/>
          </a:xfrm>
        </p:spPr>
        <p:txBody>
          <a:bodyPr>
            <a:normAutofit/>
          </a:bodyPr>
          <a:lstStyle/>
          <a:p>
            <a:pPr lvl="1"/>
            <a:r>
              <a:rPr lang="en-US" sz="2400" dirty="0"/>
              <a:t>What we did </a:t>
            </a:r>
          </a:p>
          <a:p>
            <a:pPr lvl="2"/>
            <a:r>
              <a:rPr lang="en-US" sz="2400" dirty="0" smtClean="0"/>
              <a:t>Created </a:t>
            </a:r>
            <a:r>
              <a:rPr lang="en-US" sz="2400" dirty="0"/>
              <a:t>the course as it was being </a:t>
            </a:r>
            <a:r>
              <a:rPr lang="en-US" sz="2400" dirty="0" smtClean="0"/>
              <a:t>taught</a:t>
            </a:r>
            <a:endParaRPr lang="en-US" sz="2400" dirty="0"/>
          </a:p>
          <a:p>
            <a:pPr lvl="2"/>
            <a:r>
              <a:rPr lang="en-US" sz="2400" dirty="0" smtClean="0"/>
              <a:t>Results  </a:t>
            </a:r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pPr lvl="2"/>
            <a:endParaRPr lang="en-US" sz="2000" dirty="0" smtClean="0"/>
          </a:p>
          <a:p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9836734"/>
              </p:ext>
            </p:extLst>
          </p:nvPr>
        </p:nvGraphicFramePr>
        <p:xfrm>
          <a:off x="1721476" y="2923501"/>
          <a:ext cx="767580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5666"/>
                <a:gridCol w="2279560"/>
                <a:gridCol w="2266682"/>
                <a:gridCol w="1463899"/>
              </a:tblGrid>
              <a:tr h="288487">
                <a:tc>
                  <a:txBody>
                    <a:bodyPr/>
                    <a:lstStyle/>
                    <a:p>
                      <a:r>
                        <a:rPr lang="en-US" dirty="0" smtClean="0"/>
                        <a:t>Spring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288487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</a:tr>
              <a:tr h="288487">
                <a:tc>
                  <a:txBody>
                    <a:bodyPr/>
                    <a:lstStyle/>
                    <a:p>
                      <a:r>
                        <a:rPr lang="en-US" dirty="0" smtClean="0"/>
                        <a:t>% Retention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88.9%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70.1 % (47)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74.1%  (63)</a:t>
                      </a:r>
                      <a:endParaRPr lang="en-US" dirty="0"/>
                    </a:p>
                  </a:txBody>
                  <a:tcPr/>
                </a:tc>
              </a:tr>
              <a:tr h="288487">
                <a:tc>
                  <a:txBody>
                    <a:bodyPr/>
                    <a:lstStyle/>
                    <a:p>
                      <a:r>
                        <a:rPr lang="en-US" dirty="0" smtClean="0"/>
                        <a:t>% C or</a:t>
                      </a:r>
                      <a:r>
                        <a:rPr lang="en-US" baseline="0" dirty="0" smtClean="0"/>
                        <a:t> better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50 % 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17.0 % (8)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25.4%  (16)</a:t>
                      </a:r>
                      <a:endParaRPr lang="en-US" dirty="0"/>
                    </a:p>
                  </a:txBody>
                  <a:tcPr/>
                </a:tc>
              </a:tr>
              <a:tr h="288487">
                <a:tc>
                  <a:txBody>
                    <a:bodyPr/>
                    <a:lstStyle/>
                    <a:p>
                      <a:r>
                        <a:rPr lang="en-US" dirty="0" smtClean="0"/>
                        <a:t>% C- or below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50 % (8)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83.0 % (39)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55.3%  (47)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92482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2013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MOOC’s are not for everyone</a:t>
            </a:r>
          </a:p>
          <a:p>
            <a:r>
              <a:rPr lang="en-US" sz="2400" dirty="0" smtClean="0"/>
              <a:t>Assessment </a:t>
            </a:r>
          </a:p>
          <a:p>
            <a:pPr lvl="1"/>
            <a:r>
              <a:rPr lang="en-US" sz="2400" dirty="0" smtClean="0"/>
              <a:t>Exams</a:t>
            </a:r>
          </a:p>
          <a:p>
            <a:pPr lvl="1"/>
            <a:r>
              <a:rPr lang="en-US" sz="2400" dirty="0" smtClean="0"/>
              <a:t>Homework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Summer </a:t>
            </a:r>
            <a:r>
              <a:rPr lang="en-US" dirty="0" smtClean="0"/>
              <a:t>2013 </a:t>
            </a:r>
            <a:r>
              <a:rPr lang="en-US" dirty="0"/>
              <a:t>- Second Implementation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971" y="1313645"/>
            <a:ext cx="8518181" cy="5022761"/>
          </a:xfrm>
        </p:spPr>
        <p:txBody>
          <a:bodyPr>
            <a:noAutofit/>
          </a:bodyPr>
          <a:lstStyle/>
          <a:p>
            <a:pPr lvl="1"/>
            <a:r>
              <a:rPr lang="en-US" sz="2400" dirty="0" smtClean="0"/>
              <a:t>What changed for the second iteration</a:t>
            </a:r>
          </a:p>
          <a:p>
            <a:pPr lvl="2"/>
            <a:r>
              <a:rPr lang="en-US" sz="2400" dirty="0" smtClean="0"/>
              <a:t>Created user friendly options</a:t>
            </a:r>
          </a:p>
          <a:p>
            <a:pPr lvl="2"/>
            <a:r>
              <a:rPr lang="en-US" sz="2400" dirty="0" smtClean="0"/>
              <a:t>Feedback on assessment </a:t>
            </a:r>
          </a:p>
          <a:p>
            <a:pPr lvl="2"/>
            <a:r>
              <a:rPr lang="en-US" sz="2400" dirty="0" smtClean="0"/>
              <a:t>Moved to a 10 week format</a:t>
            </a:r>
          </a:p>
          <a:p>
            <a:r>
              <a:rPr lang="en-US" sz="2400" dirty="0" smtClean="0"/>
              <a:t>Results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What we learned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403462" y="3490095"/>
          <a:ext cx="75241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631"/>
                <a:gridCol w="1906073"/>
                <a:gridCol w="2112135"/>
                <a:gridCol w="177728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65.8%</a:t>
                      </a:r>
                      <a:r>
                        <a:rPr lang="en-US" baseline="0" dirty="0" smtClean="0"/>
                        <a:t>  (</a:t>
                      </a:r>
                      <a:r>
                        <a:rPr lang="en-US" dirty="0" smtClean="0"/>
                        <a:t>25)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48.9%  (69)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52.2 %  (94)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C or 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72.0%</a:t>
                      </a:r>
                      <a:r>
                        <a:rPr lang="en-US" baseline="0" dirty="0" smtClean="0"/>
                        <a:t>  (18)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75.4%</a:t>
                      </a:r>
                      <a:r>
                        <a:rPr lang="en-US" baseline="0" dirty="0" smtClean="0"/>
                        <a:t>  (52)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74.5% (70)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C- or 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28.0%</a:t>
                      </a:r>
                      <a:r>
                        <a:rPr lang="en-US" baseline="0" dirty="0" smtClean="0"/>
                        <a:t>  (7)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24.6%</a:t>
                      </a:r>
                      <a:r>
                        <a:rPr lang="en-US" baseline="0" dirty="0" smtClean="0"/>
                        <a:t>  (17)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25.5% (24)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4467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are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458" y="1622739"/>
            <a:ext cx="8578543" cy="4418624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 smtClean="0"/>
              <a:t>Teaching </a:t>
            </a:r>
            <a:r>
              <a:rPr lang="en-US" sz="2400" dirty="0"/>
              <a:t>the Course </a:t>
            </a:r>
            <a:r>
              <a:rPr lang="en-US" sz="2400" dirty="0" smtClean="0"/>
              <a:t>in an Online Format</a:t>
            </a:r>
          </a:p>
          <a:p>
            <a:pPr lvl="1"/>
            <a:r>
              <a:rPr lang="en-US" sz="2400" dirty="0" smtClean="0"/>
              <a:t>Results from Fall 2013</a:t>
            </a:r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Issues – </a:t>
            </a:r>
          </a:p>
          <a:p>
            <a:pPr lvl="2"/>
            <a:r>
              <a:rPr lang="en-US" sz="2400" dirty="0" smtClean="0"/>
              <a:t>What works</a:t>
            </a:r>
          </a:p>
          <a:p>
            <a:pPr lvl="2"/>
            <a:r>
              <a:rPr lang="en-US" sz="2400" dirty="0" smtClean="0"/>
              <a:t>Challenges still remaining </a:t>
            </a:r>
            <a:endParaRPr lang="en-US" sz="2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5378012"/>
              </p:ext>
            </p:extLst>
          </p:nvPr>
        </p:nvGraphicFramePr>
        <p:xfrm>
          <a:off x="1681409" y="2704221"/>
          <a:ext cx="8128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227622">
                <a:tc>
                  <a:txBody>
                    <a:bodyPr/>
                    <a:lstStyle/>
                    <a:p>
                      <a:r>
                        <a:rPr lang="en-US" dirty="0" smtClean="0"/>
                        <a:t>Fall 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Non-Matriculated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Retention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95.0% (38)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r>
                        <a:rPr lang="en-US" baseline="0" dirty="0" smtClean="0"/>
                        <a:t> 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95.1%  (39)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C or 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68.4%</a:t>
                      </a:r>
                      <a:r>
                        <a:rPr lang="en-US" baseline="0" dirty="0" smtClean="0"/>
                        <a:t>  (26)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0%  (0)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66.7%  (26)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C- or lower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31.6%  (12)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  (1)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33.3%  (13)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043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 2013-Issues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4481"/>
            <a:ext cx="8596668" cy="4486882"/>
          </a:xfrm>
        </p:spPr>
        <p:txBody>
          <a:bodyPr>
            <a:noAutofit/>
          </a:bodyPr>
          <a:lstStyle/>
          <a:p>
            <a:r>
              <a:rPr lang="en-US" sz="2400" dirty="0" smtClean="0"/>
              <a:t>What works</a:t>
            </a:r>
          </a:p>
          <a:p>
            <a:pPr lvl="1"/>
            <a:r>
              <a:rPr lang="en-US" sz="2400" dirty="0" smtClean="0"/>
              <a:t>Videos</a:t>
            </a:r>
          </a:p>
          <a:p>
            <a:pPr lvl="1"/>
            <a:r>
              <a:rPr lang="en-US" sz="2400" dirty="0" smtClean="0"/>
              <a:t>Exams on campus</a:t>
            </a:r>
          </a:p>
          <a:p>
            <a:pPr lvl="1"/>
            <a:r>
              <a:rPr lang="en-US" sz="2400" dirty="0" smtClean="0"/>
              <a:t>Homework through </a:t>
            </a:r>
            <a:r>
              <a:rPr lang="en-US" sz="2400" dirty="0" err="1" smtClean="0"/>
              <a:t>Webassign</a:t>
            </a:r>
            <a:endParaRPr lang="en-US" sz="2400" dirty="0" smtClean="0"/>
          </a:p>
          <a:p>
            <a:r>
              <a:rPr lang="en-US" sz="2400" dirty="0" smtClean="0"/>
              <a:t>Challenges still remaining</a:t>
            </a:r>
          </a:p>
          <a:p>
            <a:pPr lvl="1"/>
            <a:r>
              <a:rPr lang="en-US" sz="2400" dirty="0" smtClean="0"/>
              <a:t>Assessment on campus</a:t>
            </a:r>
          </a:p>
          <a:p>
            <a:pPr lvl="1"/>
            <a:r>
              <a:rPr lang="en-US" sz="2400" dirty="0" smtClean="0"/>
              <a:t>Changing course content </a:t>
            </a:r>
          </a:p>
          <a:p>
            <a:pPr lvl="1"/>
            <a:r>
              <a:rPr lang="en-US" sz="2400" dirty="0" smtClean="0"/>
              <a:t>Technology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3655</TotalTime>
  <Words>448</Words>
  <Application>Microsoft Office PowerPoint</Application>
  <PresentationFormat>Custom</PresentationFormat>
  <Paragraphs>129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College Algebra MOOC </vt:lpstr>
      <vt:lpstr>Background: Content and Methodology</vt:lpstr>
      <vt:lpstr>Why did we create the MOOC?</vt:lpstr>
      <vt:lpstr>Who designed the course ? How?</vt:lpstr>
      <vt:lpstr>Spring 2013- First Implementation </vt:lpstr>
      <vt:lpstr>Spring 2013 Issues</vt:lpstr>
      <vt:lpstr>Summer 2013 - Second Implementation  </vt:lpstr>
      <vt:lpstr>Where we are now</vt:lpstr>
      <vt:lpstr>Spring 2013-Issues</vt:lpstr>
      <vt:lpstr>If we could do it all over again….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Algebra MOOC</dc:title>
  <dc:creator>Eric Spitzer</dc:creator>
  <cp:lastModifiedBy>User</cp:lastModifiedBy>
  <cp:revision>50</cp:revision>
  <dcterms:created xsi:type="dcterms:W3CDTF">2014-05-19T23:21:09Z</dcterms:created>
  <dcterms:modified xsi:type="dcterms:W3CDTF">2014-12-06T18:23:51Z</dcterms:modified>
</cp:coreProperties>
</file>