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80" r:id="rId2"/>
    <p:sldId id="322" r:id="rId3"/>
    <p:sldId id="379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67" r:id="rId12"/>
    <p:sldId id="378" r:id="rId13"/>
    <p:sldId id="362" r:id="rId14"/>
    <p:sldId id="352" r:id="rId15"/>
    <p:sldId id="375" r:id="rId16"/>
    <p:sldId id="350" r:id="rId17"/>
    <p:sldId id="361" r:id="rId18"/>
    <p:sldId id="360" r:id="rId19"/>
    <p:sldId id="353" r:id="rId20"/>
    <p:sldId id="354" r:id="rId21"/>
    <p:sldId id="355" r:id="rId22"/>
    <p:sldId id="369" r:id="rId23"/>
    <p:sldId id="368" r:id="rId24"/>
    <p:sldId id="356" r:id="rId25"/>
    <p:sldId id="357" r:id="rId26"/>
    <p:sldId id="358" r:id="rId27"/>
    <p:sldId id="359" r:id="rId28"/>
    <p:sldId id="373" r:id="rId29"/>
    <p:sldId id="338" r:id="rId30"/>
    <p:sldId id="339" r:id="rId31"/>
    <p:sldId id="377" r:id="rId32"/>
    <p:sldId id="340" r:id="rId33"/>
    <p:sldId id="341" r:id="rId34"/>
    <p:sldId id="342" r:id="rId35"/>
    <p:sldId id="343" r:id="rId36"/>
    <p:sldId id="344" r:id="rId37"/>
    <p:sldId id="376" r:id="rId38"/>
    <p:sldId id="372" r:id="rId39"/>
    <p:sldId id="363" r:id="rId40"/>
    <p:sldId id="364" r:id="rId41"/>
    <p:sldId id="365" r:id="rId42"/>
    <p:sldId id="36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78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SSSS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SRRR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2134387736"/>
        <c:axId val="-2132846792"/>
      </c:barChart>
      <c:catAx>
        <c:axId val="2134387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 Test Delay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32846792"/>
        <c:crosses val="autoZero"/>
        <c:auto val="1"/>
        <c:lblAlgn val="ctr"/>
        <c:lblOffset val="100"/>
        <c:noMultiLvlLbl val="0"/>
      </c:catAx>
      <c:valAx>
        <c:axId val="-2132846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Idea Units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43877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SSSS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SRRR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Minutes</c:v>
                </c:pt>
                <c:pt idx="1">
                  <c:v>1 Week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-2115078104"/>
        <c:axId val="-2104320952"/>
      </c:barChart>
      <c:catAx>
        <c:axId val="-211507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Recall Test Delay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04320952"/>
        <c:crosses val="autoZero"/>
        <c:auto val="1"/>
        <c:lblAlgn val="ctr"/>
        <c:lblOffset val="100"/>
        <c:noMultiLvlLbl val="0"/>
      </c:catAx>
      <c:valAx>
        <c:axId val="-2104320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Idea Units Recalled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50781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196CF-2950-6F47-A3AB-B7CE4D3D20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13222B4-641E-1841-8291-968764DE7C6C}">
      <dgm:prSet phldrT="[Text]" custT="1"/>
      <dgm:spPr/>
      <dgm:t>
        <a:bodyPr/>
        <a:lstStyle/>
        <a:p>
          <a:r>
            <a:rPr lang="en-US" sz="2200" dirty="0" smtClean="0"/>
            <a:t>Teachers’ strategies</a:t>
          </a:r>
          <a:endParaRPr lang="en-US" sz="2200" dirty="0"/>
        </a:p>
      </dgm:t>
    </dgm:pt>
    <dgm:pt modelId="{FBF1E318-6514-4A4D-B31E-BD15BB8B5DDE}" type="parTrans" cxnId="{86BB972F-6262-CA48-85D8-6D335DF93F17}">
      <dgm:prSet/>
      <dgm:spPr/>
      <dgm:t>
        <a:bodyPr/>
        <a:lstStyle/>
        <a:p>
          <a:endParaRPr lang="en-US" sz="2200"/>
        </a:p>
      </dgm:t>
    </dgm:pt>
    <dgm:pt modelId="{05EFAAD0-6747-3B4D-B846-C611E219E5B4}" type="sibTrans" cxnId="{86BB972F-6262-CA48-85D8-6D335DF93F17}">
      <dgm:prSet custT="1"/>
      <dgm:spPr/>
      <dgm:t>
        <a:bodyPr/>
        <a:lstStyle/>
        <a:p>
          <a:endParaRPr lang="en-US" sz="2200"/>
        </a:p>
      </dgm:t>
    </dgm:pt>
    <dgm:pt modelId="{0DB0BA7F-E616-3841-9A9A-0F9D67BA7DA5}">
      <dgm:prSet phldrT="[Text]" custT="1"/>
      <dgm:spPr/>
      <dgm:t>
        <a:bodyPr/>
        <a:lstStyle/>
        <a:p>
          <a:r>
            <a:rPr lang="en-US" sz="2200" dirty="0" smtClean="0"/>
            <a:t>Students’ Learning</a:t>
          </a:r>
          <a:endParaRPr lang="en-US" sz="2200" dirty="0"/>
        </a:p>
      </dgm:t>
    </dgm:pt>
    <dgm:pt modelId="{6BAD8689-181E-4948-A391-1C0442981393}" type="parTrans" cxnId="{AD24FC36-C9D7-FB4F-A8C4-788A126F52B3}">
      <dgm:prSet/>
      <dgm:spPr/>
      <dgm:t>
        <a:bodyPr/>
        <a:lstStyle/>
        <a:p>
          <a:endParaRPr lang="en-US" sz="2200"/>
        </a:p>
      </dgm:t>
    </dgm:pt>
    <dgm:pt modelId="{ACA7494F-BC86-834C-B9F4-DC0BC134BF1B}" type="sibTrans" cxnId="{AD24FC36-C9D7-FB4F-A8C4-788A126F52B3}">
      <dgm:prSet/>
      <dgm:spPr/>
      <dgm:t>
        <a:bodyPr/>
        <a:lstStyle/>
        <a:p>
          <a:endParaRPr lang="en-US" sz="2200"/>
        </a:p>
      </dgm:t>
    </dgm:pt>
    <dgm:pt modelId="{71FB9804-17FD-AA49-96E6-A35DC244F29E}" type="pres">
      <dgm:prSet presAssocID="{88A196CF-2950-6F47-A3AB-B7CE4D3D20C3}" presName="Name0" presStyleCnt="0">
        <dgm:presLayoutVars>
          <dgm:dir/>
          <dgm:resizeHandles val="exact"/>
        </dgm:presLayoutVars>
      </dgm:prSet>
      <dgm:spPr/>
    </dgm:pt>
    <dgm:pt modelId="{11FA33B7-E547-6D4E-9088-1284EEF2279C}" type="pres">
      <dgm:prSet presAssocID="{D13222B4-641E-1841-8291-968764DE7C6C}" presName="node" presStyleLbl="node1" presStyleIdx="0" presStyleCnt="2" custLinFactNeighborX="-65747" custLinFactNeighborY="11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B677-E02F-7D46-BD9B-DAB42EB7F078}" type="pres">
      <dgm:prSet presAssocID="{05EFAAD0-6747-3B4D-B846-C611E219E5B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8B9D829-B89B-5C4D-B666-5CBCE2BE02FC}" type="pres">
      <dgm:prSet presAssocID="{05EFAAD0-6747-3B4D-B846-C611E219E5B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F850185-DB70-464A-9D6B-C554331A602E}" type="pres">
      <dgm:prSet presAssocID="{0DB0BA7F-E616-3841-9A9A-0F9D67BA7DA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30F3C-C4F2-6043-9A43-9E81F4DD64A2}" type="presOf" srcId="{88A196CF-2950-6F47-A3AB-B7CE4D3D20C3}" destId="{71FB9804-17FD-AA49-96E6-A35DC244F29E}" srcOrd="0" destOrd="0" presId="urn:microsoft.com/office/officeart/2005/8/layout/process1"/>
    <dgm:cxn modelId="{C4E3565D-BC7B-CD47-A85C-FCFBF537CD39}" type="presOf" srcId="{0DB0BA7F-E616-3841-9A9A-0F9D67BA7DA5}" destId="{4F850185-DB70-464A-9D6B-C554331A602E}" srcOrd="0" destOrd="0" presId="urn:microsoft.com/office/officeart/2005/8/layout/process1"/>
    <dgm:cxn modelId="{9A2A59CF-2FF9-7040-8F40-F8ADBF2693C4}" type="presOf" srcId="{05EFAAD0-6747-3B4D-B846-C611E219E5B4}" destId="{836AB677-E02F-7D46-BD9B-DAB42EB7F078}" srcOrd="0" destOrd="0" presId="urn:microsoft.com/office/officeart/2005/8/layout/process1"/>
    <dgm:cxn modelId="{86BB972F-6262-CA48-85D8-6D335DF93F17}" srcId="{88A196CF-2950-6F47-A3AB-B7CE4D3D20C3}" destId="{D13222B4-641E-1841-8291-968764DE7C6C}" srcOrd="0" destOrd="0" parTransId="{FBF1E318-6514-4A4D-B31E-BD15BB8B5DDE}" sibTransId="{05EFAAD0-6747-3B4D-B846-C611E219E5B4}"/>
    <dgm:cxn modelId="{AD24FC36-C9D7-FB4F-A8C4-788A126F52B3}" srcId="{88A196CF-2950-6F47-A3AB-B7CE4D3D20C3}" destId="{0DB0BA7F-E616-3841-9A9A-0F9D67BA7DA5}" srcOrd="1" destOrd="0" parTransId="{6BAD8689-181E-4948-A391-1C0442981393}" sibTransId="{ACA7494F-BC86-834C-B9F4-DC0BC134BF1B}"/>
    <dgm:cxn modelId="{4392FD84-3926-C645-B5CC-39E6874EB6F7}" type="presOf" srcId="{D13222B4-641E-1841-8291-968764DE7C6C}" destId="{11FA33B7-E547-6D4E-9088-1284EEF2279C}" srcOrd="0" destOrd="0" presId="urn:microsoft.com/office/officeart/2005/8/layout/process1"/>
    <dgm:cxn modelId="{FE951B04-88D7-DF43-9398-913BFB6E841D}" type="presOf" srcId="{05EFAAD0-6747-3B4D-B846-C611E219E5B4}" destId="{98B9D829-B89B-5C4D-B666-5CBCE2BE02FC}" srcOrd="1" destOrd="0" presId="urn:microsoft.com/office/officeart/2005/8/layout/process1"/>
    <dgm:cxn modelId="{8E40ADFE-05FF-644E-8AC7-0444F6D20A68}" type="presParOf" srcId="{71FB9804-17FD-AA49-96E6-A35DC244F29E}" destId="{11FA33B7-E547-6D4E-9088-1284EEF2279C}" srcOrd="0" destOrd="0" presId="urn:microsoft.com/office/officeart/2005/8/layout/process1"/>
    <dgm:cxn modelId="{55125C63-7783-2949-9942-94C1615203AE}" type="presParOf" srcId="{71FB9804-17FD-AA49-96E6-A35DC244F29E}" destId="{836AB677-E02F-7D46-BD9B-DAB42EB7F078}" srcOrd="1" destOrd="0" presId="urn:microsoft.com/office/officeart/2005/8/layout/process1"/>
    <dgm:cxn modelId="{97F83B59-9CB6-1F47-A23A-F0DA3F2C46F1}" type="presParOf" srcId="{836AB677-E02F-7D46-BD9B-DAB42EB7F078}" destId="{98B9D829-B89B-5C4D-B666-5CBCE2BE02FC}" srcOrd="0" destOrd="0" presId="urn:microsoft.com/office/officeart/2005/8/layout/process1"/>
    <dgm:cxn modelId="{B078E982-CD14-5A4A-9BDD-79F8BFF9440C}" type="presParOf" srcId="{71FB9804-17FD-AA49-96E6-A35DC244F29E}" destId="{4F850185-DB70-464A-9D6B-C554331A602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196CF-2950-6F47-A3AB-B7CE4D3D20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13222B4-641E-1841-8291-968764DE7C6C}">
      <dgm:prSet phldrT="[Text]"/>
      <dgm:spPr/>
      <dgm:t>
        <a:bodyPr/>
        <a:lstStyle/>
        <a:p>
          <a:r>
            <a:rPr lang="en-US" dirty="0" smtClean="0"/>
            <a:t>Teachers’ strategies</a:t>
          </a:r>
          <a:endParaRPr lang="en-US" dirty="0"/>
        </a:p>
      </dgm:t>
    </dgm:pt>
    <dgm:pt modelId="{FBF1E318-6514-4A4D-B31E-BD15BB8B5DDE}" type="parTrans" cxnId="{86BB972F-6262-CA48-85D8-6D335DF93F17}">
      <dgm:prSet/>
      <dgm:spPr/>
      <dgm:t>
        <a:bodyPr/>
        <a:lstStyle/>
        <a:p>
          <a:endParaRPr lang="en-US"/>
        </a:p>
      </dgm:t>
    </dgm:pt>
    <dgm:pt modelId="{05EFAAD0-6747-3B4D-B846-C611E219E5B4}" type="sibTrans" cxnId="{86BB972F-6262-CA48-85D8-6D335DF93F17}">
      <dgm:prSet/>
      <dgm:spPr/>
      <dgm:t>
        <a:bodyPr/>
        <a:lstStyle/>
        <a:p>
          <a:endParaRPr lang="en-US"/>
        </a:p>
      </dgm:t>
    </dgm:pt>
    <dgm:pt modelId="{7D6F21FD-A4EF-5042-A5E3-98A79BA3864E}">
      <dgm:prSet phldrT="[Text]"/>
      <dgm:spPr/>
      <dgm:t>
        <a:bodyPr/>
        <a:lstStyle/>
        <a:p>
          <a:r>
            <a:rPr lang="en-US" dirty="0" smtClean="0"/>
            <a:t>Learning Opportunities</a:t>
          </a:r>
          <a:endParaRPr lang="en-US" dirty="0"/>
        </a:p>
      </dgm:t>
    </dgm:pt>
    <dgm:pt modelId="{443016E1-203B-264C-92DB-0915ABD2B1D6}" type="parTrans" cxnId="{37010B2D-D17A-7B4A-9993-840B2B1B6861}">
      <dgm:prSet/>
      <dgm:spPr/>
      <dgm:t>
        <a:bodyPr/>
        <a:lstStyle/>
        <a:p>
          <a:endParaRPr lang="en-US"/>
        </a:p>
      </dgm:t>
    </dgm:pt>
    <dgm:pt modelId="{90A01CC2-5FC2-644E-AB81-8AA0AC30F0C0}" type="sibTrans" cxnId="{37010B2D-D17A-7B4A-9993-840B2B1B6861}">
      <dgm:prSet/>
      <dgm:spPr/>
      <dgm:t>
        <a:bodyPr/>
        <a:lstStyle/>
        <a:p>
          <a:endParaRPr lang="en-US"/>
        </a:p>
      </dgm:t>
    </dgm:pt>
    <dgm:pt modelId="{0DB0BA7F-E616-3841-9A9A-0F9D67BA7DA5}">
      <dgm:prSet phldrT="[Text]"/>
      <dgm:spPr/>
      <dgm:t>
        <a:bodyPr/>
        <a:lstStyle/>
        <a:p>
          <a:r>
            <a:rPr lang="en-US" dirty="0" smtClean="0"/>
            <a:t>Students’ Learning</a:t>
          </a:r>
          <a:endParaRPr lang="en-US" dirty="0"/>
        </a:p>
      </dgm:t>
    </dgm:pt>
    <dgm:pt modelId="{6BAD8689-181E-4948-A391-1C0442981393}" type="parTrans" cxnId="{AD24FC36-C9D7-FB4F-A8C4-788A126F52B3}">
      <dgm:prSet/>
      <dgm:spPr/>
      <dgm:t>
        <a:bodyPr/>
        <a:lstStyle/>
        <a:p>
          <a:endParaRPr lang="en-US"/>
        </a:p>
      </dgm:t>
    </dgm:pt>
    <dgm:pt modelId="{ACA7494F-BC86-834C-B9F4-DC0BC134BF1B}" type="sibTrans" cxnId="{AD24FC36-C9D7-FB4F-A8C4-788A126F52B3}">
      <dgm:prSet/>
      <dgm:spPr/>
      <dgm:t>
        <a:bodyPr/>
        <a:lstStyle/>
        <a:p>
          <a:endParaRPr lang="en-US"/>
        </a:p>
      </dgm:t>
    </dgm:pt>
    <dgm:pt modelId="{71FB9804-17FD-AA49-96E6-A35DC244F29E}" type="pres">
      <dgm:prSet presAssocID="{88A196CF-2950-6F47-A3AB-B7CE4D3D20C3}" presName="Name0" presStyleCnt="0">
        <dgm:presLayoutVars>
          <dgm:dir/>
          <dgm:resizeHandles val="exact"/>
        </dgm:presLayoutVars>
      </dgm:prSet>
      <dgm:spPr/>
    </dgm:pt>
    <dgm:pt modelId="{11FA33B7-E547-6D4E-9088-1284EEF2279C}" type="pres">
      <dgm:prSet presAssocID="{D13222B4-641E-1841-8291-968764DE7C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B677-E02F-7D46-BD9B-DAB42EB7F078}" type="pres">
      <dgm:prSet presAssocID="{05EFAAD0-6747-3B4D-B846-C611E219E5B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8B9D829-B89B-5C4D-B666-5CBCE2BE02FC}" type="pres">
      <dgm:prSet presAssocID="{05EFAAD0-6747-3B4D-B846-C611E219E5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EDEFB30-39D7-7548-A3C3-976C986034A0}" type="pres">
      <dgm:prSet presAssocID="{7D6F21FD-A4EF-5042-A5E3-98A79BA386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2C76C-CDF5-9643-B3D6-589EFD49482D}" type="pres">
      <dgm:prSet presAssocID="{90A01CC2-5FC2-644E-AB81-8AA0AC30F0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2EAC80-0090-4C4C-AE4D-07C70171731A}" type="pres">
      <dgm:prSet presAssocID="{90A01CC2-5FC2-644E-AB81-8AA0AC30F0C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850185-DB70-464A-9D6B-C554331A602E}" type="pres">
      <dgm:prSet presAssocID="{0DB0BA7F-E616-3841-9A9A-0F9D67BA7D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6A7DF5-0203-F84D-9FD2-17C62D029D90}" type="presOf" srcId="{0DB0BA7F-E616-3841-9A9A-0F9D67BA7DA5}" destId="{4F850185-DB70-464A-9D6B-C554331A602E}" srcOrd="0" destOrd="0" presId="urn:microsoft.com/office/officeart/2005/8/layout/process1"/>
    <dgm:cxn modelId="{86BB972F-6262-CA48-85D8-6D335DF93F17}" srcId="{88A196CF-2950-6F47-A3AB-B7CE4D3D20C3}" destId="{D13222B4-641E-1841-8291-968764DE7C6C}" srcOrd="0" destOrd="0" parTransId="{FBF1E318-6514-4A4D-B31E-BD15BB8B5DDE}" sibTransId="{05EFAAD0-6747-3B4D-B846-C611E219E5B4}"/>
    <dgm:cxn modelId="{1F3C4B3D-6875-724E-98E4-372330CAD9B6}" type="presOf" srcId="{05EFAAD0-6747-3B4D-B846-C611E219E5B4}" destId="{836AB677-E02F-7D46-BD9B-DAB42EB7F078}" srcOrd="0" destOrd="0" presId="urn:microsoft.com/office/officeart/2005/8/layout/process1"/>
    <dgm:cxn modelId="{C35A1B58-9C19-A446-95C4-31877C5CEC30}" type="presOf" srcId="{7D6F21FD-A4EF-5042-A5E3-98A79BA3864E}" destId="{3EDEFB30-39D7-7548-A3C3-976C986034A0}" srcOrd="0" destOrd="0" presId="urn:microsoft.com/office/officeart/2005/8/layout/process1"/>
    <dgm:cxn modelId="{37010B2D-D17A-7B4A-9993-840B2B1B6861}" srcId="{88A196CF-2950-6F47-A3AB-B7CE4D3D20C3}" destId="{7D6F21FD-A4EF-5042-A5E3-98A79BA3864E}" srcOrd="1" destOrd="0" parTransId="{443016E1-203B-264C-92DB-0915ABD2B1D6}" sibTransId="{90A01CC2-5FC2-644E-AB81-8AA0AC30F0C0}"/>
    <dgm:cxn modelId="{FC62DB95-AADC-B642-B8A9-9CA706449367}" type="presOf" srcId="{D13222B4-641E-1841-8291-968764DE7C6C}" destId="{11FA33B7-E547-6D4E-9088-1284EEF2279C}" srcOrd="0" destOrd="0" presId="urn:microsoft.com/office/officeart/2005/8/layout/process1"/>
    <dgm:cxn modelId="{21FD9E01-D625-AB45-9343-F0B48C352B4F}" type="presOf" srcId="{05EFAAD0-6747-3B4D-B846-C611E219E5B4}" destId="{98B9D829-B89B-5C4D-B666-5CBCE2BE02FC}" srcOrd="1" destOrd="0" presId="urn:microsoft.com/office/officeart/2005/8/layout/process1"/>
    <dgm:cxn modelId="{E79D649A-987A-4844-A069-D0F209F7C656}" type="presOf" srcId="{90A01CC2-5FC2-644E-AB81-8AA0AC30F0C0}" destId="{76C2C76C-CDF5-9643-B3D6-589EFD49482D}" srcOrd="0" destOrd="0" presId="urn:microsoft.com/office/officeart/2005/8/layout/process1"/>
    <dgm:cxn modelId="{AD24FC36-C9D7-FB4F-A8C4-788A126F52B3}" srcId="{88A196CF-2950-6F47-A3AB-B7CE4D3D20C3}" destId="{0DB0BA7F-E616-3841-9A9A-0F9D67BA7DA5}" srcOrd="2" destOrd="0" parTransId="{6BAD8689-181E-4948-A391-1C0442981393}" sibTransId="{ACA7494F-BC86-834C-B9F4-DC0BC134BF1B}"/>
    <dgm:cxn modelId="{DFD723A6-E106-B14D-B88E-ABDB0D376513}" type="presOf" srcId="{90A01CC2-5FC2-644E-AB81-8AA0AC30F0C0}" destId="{392EAC80-0090-4C4C-AE4D-07C70171731A}" srcOrd="1" destOrd="0" presId="urn:microsoft.com/office/officeart/2005/8/layout/process1"/>
    <dgm:cxn modelId="{77A0F72C-724E-C047-9164-C414AE63631C}" type="presOf" srcId="{88A196CF-2950-6F47-A3AB-B7CE4D3D20C3}" destId="{71FB9804-17FD-AA49-96E6-A35DC244F29E}" srcOrd="0" destOrd="0" presId="urn:microsoft.com/office/officeart/2005/8/layout/process1"/>
    <dgm:cxn modelId="{0B3575CB-F30D-F24F-BB18-FD7834B2DB40}" type="presParOf" srcId="{71FB9804-17FD-AA49-96E6-A35DC244F29E}" destId="{11FA33B7-E547-6D4E-9088-1284EEF2279C}" srcOrd="0" destOrd="0" presId="urn:microsoft.com/office/officeart/2005/8/layout/process1"/>
    <dgm:cxn modelId="{26DEEEDA-2C31-F54D-97E1-1F89001B5337}" type="presParOf" srcId="{71FB9804-17FD-AA49-96E6-A35DC244F29E}" destId="{836AB677-E02F-7D46-BD9B-DAB42EB7F078}" srcOrd="1" destOrd="0" presId="urn:microsoft.com/office/officeart/2005/8/layout/process1"/>
    <dgm:cxn modelId="{EA1DC085-994A-CA4A-920C-674CA8488FAE}" type="presParOf" srcId="{836AB677-E02F-7D46-BD9B-DAB42EB7F078}" destId="{98B9D829-B89B-5C4D-B666-5CBCE2BE02FC}" srcOrd="0" destOrd="0" presId="urn:microsoft.com/office/officeart/2005/8/layout/process1"/>
    <dgm:cxn modelId="{E7B6AD8D-94C0-4C47-AD69-FA5A5DF00FE5}" type="presParOf" srcId="{71FB9804-17FD-AA49-96E6-A35DC244F29E}" destId="{3EDEFB30-39D7-7548-A3C3-976C986034A0}" srcOrd="2" destOrd="0" presId="urn:microsoft.com/office/officeart/2005/8/layout/process1"/>
    <dgm:cxn modelId="{95C0908D-41DD-F94A-BCCF-3FEDCCEB4FD0}" type="presParOf" srcId="{71FB9804-17FD-AA49-96E6-A35DC244F29E}" destId="{76C2C76C-CDF5-9643-B3D6-589EFD49482D}" srcOrd="3" destOrd="0" presId="urn:microsoft.com/office/officeart/2005/8/layout/process1"/>
    <dgm:cxn modelId="{71D801D0-7B3D-5541-8E91-001D5BCFDB8E}" type="presParOf" srcId="{76C2C76C-CDF5-9643-B3D6-589EFD49482D}" destId="{392EAC80-0090-4C4C-AE4D-07C70171731A}" srcOrd="0" destOrd="0" presId="urn:microsoft.com/office/officeart/2005/8/layout/process1"/>
    <dgm:cxn modelId="{504D6E52-4A81-B744-8F58-532BA832AA9F}" type="presParOf" srcId="{71FB9804-17FD-AA49-96E6-A35DC244F29E}" destId="{4F850185-DB70-464A-9D6B-C554331A60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02A28-513C-7144-9CF8-4A18666FDC76}" type="doc">
      <dgm:prSet loTypeId="urn:microsoft.com/office/officeart/2005/8/layout/hProcess9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27A4C5-998F-C945-8FC1-0E26CA916C7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Teacher Actions</a:t>
          </a:r>
          <a:endParaRPr lang="en-US" dirty="0"/>
        </a:p>
      </dgm:t>
    </dgm:pt>
    <dgm:pt modelId="{82FEB49F-96C8-DE42-818A-07153E4CC2F6}" type="parTrans" cxnId="{38871AA7-EEDB-314D-9186-8751824395A2}">
      <dgm:prSet/>
      <dgm:spPr/>
      <dgm:t>
        <a:bodyPr/>
        <a:lstStyle/>
        <a:p>
          <a:endParaRPr lang="en-US"/>
        </a:p>
      </dgm:t>
    </dgm:pt>
    <dgm:pt modelId="{0BF63626-36C7-FA4A-8AD0-D13729947C52}" type="sibTrans" cxnId="{38871AA7-EEDB-314D-9186-8751824395A2}">
      <dgm:prSet/>
      <dgm:spPr/>
      <dgm:t>
        <a:bodyPr/>
        <a:lstStyle/>
        <a:p>
          <a:endParaRPr lang="en-US"/>
        </a:p>
      </dgm:t>
    </dgm:pt>
    <dgm:pt modelId="{DEFD4925-501D-2A45-AD9B-9C26FC3463DD}">
      <dgm:prSet phldrT="[Text]"/>
      <dgm:spPr/>
      <dgm:t>
        <a:bodyPr/>
        <a:lstStyle/>
        <a:p>
          <a:r>
            <a:rPr lang="en-US" dirty="0" smtClean="0"/>
            <a:t>Learning Opportunities</a:t>
          </a:r>
          <a:endParaRPr lang="en-US" dirty="0"/>
        </a:p>
      </dgm:t>
    </dgm:pt>
    <dgm:pt modelId="{9E27ABCD-11A6-954C-ABC8-E2C6F76EF203}" type="parTrans" cxnId="{A15607C2-43B5-3C4A-B529-763275D5B548}">
      <dgm:prSet/>
      <dgm:spPr/>
      <dgm:t>
        <a:bodyPr/>
        <a:lstStyle/>
        <a:p>
          <a:endParaRPr lang="en-US"/>
        </a:p>
      </dgm:t>
    </dgm:pt>
    <dgm:pt modelId="{D5ED23A1-CB36-464C-A246-84441D4B9648}" type="sibTrans" cxnId="{A15607C2-43B5-3C4A-B529-763275D5B548}">
      <dgm:prSet/>
      <dgm:spPr/>
      <dgm:t>
        <a:bodyPr/>
        <a:lstStyle/>
        <a:p>
          <a:endParaRPr lang="en-US"/>
        </a:p>
      </dgm:t>
    </dgm:pt>
    <dgm:pt modelId="{C92EF0E2-58FA-AF46-86E1-C39BEAC8C00B}">
      <dgm:prSet phldrT="[Text]"/>
      <dgm:spPr/>
      <dgm:t>
        <a:bodyPr/>
        <a:lstStyle/>
        <a:p>
          <a:r>
            <a:rPr lang="en-US" dirty="0" smtClean="0"/>
            <a:t>Flexible Expertise</a:t>
          </a:r>
          <a:endParaRPr lang="en-US" dirty="0"/>
        </a:p>
      </dgm:t>
    </dgm:pt>
    <dgm:pt modelId="{92578A9F-8222-DD4E-9307-EC2EA1B8CEB4}" type="parTrans" cxnId="{6E4D73BB-8A92-334D-970E-AF08FDF56E97}">
      <dgm:prSet/>
      <dgm:spPr/>
      <dgm:t>
        <a:bodyPr/>
        <a:lstStyle/>
        <a:p>
          <a:endParaRPr lang="en-US"/>
        </a:p>
      </dgm:t>
    </dgm:pt>
    <dgm:pt modelId="{0338B378-6AC1-624F-A73D-5C0A9E5BD0F5}" type="sibTrans" cxnId="{6E4D73BB-8A92-334D-970E-AF08FDF56E97}">
      <dgm:prSet/>
      <dgm:spPr/>
      <dgm:t>
        <a:bodyPr/>
        <a:lstStyle/>
        <a:p>
          <a:endParaRPr lang="en-US"/>
        </a:p>
      </dgm:t>
    </dgm:pt>
    <dgm:pt modelId="{58B18A12-5B93-AD45-A9D6-012B05587353}" type="pres">
      <dgm:prSet presAssocID="{EE202A28-513C-7144-9CF8-4A18666FDC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9078E-FE06-C244-B1A9-4222CFF893F4}" type="pres">
      <dgm:prSet presAssocID="{EE202A28-513C-7144-9CF8-4A18666FDC76}" presName="arrow" presStyleLbl="bgShp" presStyleIdx="0" presStyleCnt="1"/>
      <dgm:spPr/>
    </dgm:pt>
    <dgm:pt modelId="{DBBFBDF4-A319-F345-9076-66D476D2D2C3}" type="pres">
      <dgm:prSet presAssocID="{EE202A28-513C-7144-9CF8-4A18666FDC76}" presName="linearProcess" presStyleCnt="0"/>
      <dgm:spPr/>
    </dgm:pt>
    <dgm:pt modelId="{716EEC87-C909-FC45-A778-46E5E03F03E2}" type="pres">
      <dgm:prSet presAssocID="{7827A4C5-998F-C945-8FC1-0E26CA916C7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E98A9-8F03-A14C-93E7-4185EA1579E6}" type="pres">
      <dgm:prSet presAssocID="{0BF63626-36C7-FA4A-8AD0-D13729947C52}" presName="sibTrans" presStyleCnt="0"/>
      <dgm:spPr/>
    </dgm:pt>
    <dgm:pt modelId="{87F0EF5E-7AAB-5246-9241-88CD329F4DE9}" type="pres">
      <dgm:prSet presAssocID="{DEFD4925-501D-2A45-AD9B-9C26FC3463D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7BDA-DE0A-C348-9B7D-79F0B1EEFD74}" type="pres">
      <dgm:prSet presAssocID="{D5ED23A1-CB36-464C-A246-84441D4B9648}" presName="sibTrans" presStyleCnt="0"/>
      <dgm:spPr/>
    </dgm:pt>
    <dgm:pt modelId="{4F0C54B5-887C-F747-97FC-77A341B79473}" type="pres">
      <dgm:prSet presAssocID="{C92EF0E2-58FA-AF46-86E1-C39BEAC8C0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61232-1F24-CB46-901A-8005DE414101}" type="presOf" srcId="{7827A4C5-998F-C945-8FC1-0E26CA916C7E}" destId="{716EEC87-C909-FC45-A778-46E5E03F03E2}" srcOrd="0" destOrd="0" presId="urn:microsoft.com/office/officeart/2005/8/layout/hProcess9"/>
    <dgm:cxn modelId="{38871AA7-EEDB-314D-9186-8751824395A2}" srcId="{EE202A28-513C-7144-9CF8-4A18666FDC76}" destId="{7827A4C5-998F-C945-8FC1-0E26CA916C7E}" srcOrd="0" destOrd="0" parTransId="{82FEB49F-96C8-DE42-818A-07153E4CC2F6}" sibTransId="{0BF63626-36C7-FA4A-8AD0-D13729947C52}"/>
    <dgm:cxn modelId="{A15607C2-43B5-3C4A-B529-763275D5B548}" srcId="{EE202A28-513C-7144-9CF8-4A18666FDC76}" destId="{DEFD4925-501D-2A45-AD9B-9C26FC3463DD}" srcOrd="1" destOrd="0" parTransId="{9E27ABCD-11A6-954C-ABC8-E2C6F76EF203}" sibTransId="{D5ED23A1-CB36-464C-A246-84441D4B9648}"/>
    <dgm:cxn modelId="{C2276B16-BC01-2044-9173-A5B725B1F47C}" type="presOf" srcId="{C92EF0E2-58FA-AF46-86E1-C39BEAC8C00B}" destId="{4F0C54B5-887C-F747-97FC-77A341B79473}" srcOrd="0" destOrd="0" presId="urn:microsoft.com/office/officeart/2005/8/layout/hProcess9"/>
    <dgm:cxn modelId="{6E4D73BB-8A92-334D-970E-AF08FDF56E97}" srcId="{EE202A28-513C-7144-9CF8-4A18666FDC76}" destId="{C92EF0E2-58FA-AF46-86E1-C39BEAC8C00B}" srcOrd="2" destOrd="0" parTransId="{92578A9F-8222-DD4E-9307-EC2EA1B8CEB4}" sibTransId="{0338B378-6AC1-624F-A73D-5C0A9E5BD0F5}"/>
    <dgm:cxn modelId="{30ACDEC5-7B47-CC4E-A495-21690F4DDB1C}" type="presOf" srcId="{DEFD4925-501D-2A45-AD9B-9C26FC3463DD}" destId="{87F0EF5E-7AAB-5246-9241-88CD329F4DE9}" srcOrd="0" destOrd="0" presId="urn:microsoft.com/office/officeart/2005/8/layout/hProcess9"/>
    <dgm:cxn modelId="{40CD66DD-11FB-FC4E-82B1-3A59BCEF5C1D}" type="presOf" srcId="{EE202A28-513C-7144-9CF8-4A18666FDC76}" destId="{58B18A12-5B93-AD45-A9D6-012B05587353}" srcOrd="0" destOrd="0" presId="urn:microsoft.com/office/officeart/2005/8/layout/hProcess9"/>
    <dgm:cxn modelId="{658B83D4-7329-4142-8732-57E07932F5DF}" type="presParOf" srcId="{58B18A12-5B93-AD45-A9D6-012B05587353}" destId="{F289078E-FE06-C244-B1A9-4222CFF893F4}" srcOrd="0" destOrd="0" presId="urn:microsoft.com/office/officeart/2005/8/layout/hProcess9"/>
    <dgm:cxn modelId="{1E80F4A3-A567-B241-97A4-56DC09F06B52}" type="presParOf" srcId="{58B18A12-5B93-AD45-A9D6-012B05587353}" destId="{DBBFBDF4-A319-F345-9076-66D476D2D2C3}" srcOrd="1" destOrd="0" presId="urn:microsoft.com/office/officeart/2005/8/layout/hProcess9"/>
    <dgm:cxn modelId="{9E6A33AD-E2B2-6D49-B383-B192A0E93BF2}" type="presParOf" srcId="{DBBFBDF4-A319-F345-9076-66D476D2D2C3}" destId="{716EEC87-C909-FC45-A778-46E5E03F03E2}" srcOrd="0" destOrd="0" presId="urn:microsoft.com/office/officeart/2005/8/layout/hProcess9"/>
    <dgm:cxn modelId="{E6E729D5-758A-AA4C-BA73-A92ECF1ABBCB}" type="presParOf" srcId="{DBBFBDF4-A319-F345-9076-66D476D2D2C3}" destId="{7B1E98A9-8F03-A14C-93E7-4185EA1579E6}" srcOrd="1" destOrd="0" presId="urn:microsoft.com/office/officeart/2005/8/layout/hProcess9"/>
    <dgm:cxn modelId="{C21A476C-EB69-F74E-B4B1-3125493360AC}" type="presParOf" srcId="{DBBFBDF4-A319-F345-9076-66D476D2D2C3}" destId="{87F0EF5E-7AAB-5246-9241-88CD329F4DE9}" srcOrd="2" destOrd="0" presId="urn:microsoft.com/office/officeart/2005/8/layout/hProcess9"/>
    <dgm:cxn modelId="{C87A9441-8A29-5544-ADCD-A08C779A5CD8}" type="presParOf" srcId="{DBBFBDF4-A319-F345-9076-66D476D2D2C3}" destId="{2C837BDA-DE0A-C348-9B7D-79F0B1EEFD74}" srcOrd="3" destOrd="0" presId="urn:microsoft.com/office/officeart/2005/8/layout/hProcess9"/>
    <dgm:cxn modelId="{1287EE55-0A9B-1C4A-B894-52A51A694C0A}" type="presParOf" srcId="{DBBFBDF4-A319-F345-9076-66D476D2D2C3}" destId="{4F0C54B5-887C-F747-97FC-77A341B794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A33B7-E547-6D4E-9088-1284EEF2279C}">
      <dsp:nvSpPr>
        <dsp:cNvPr id="0" name=""/>
        <dsp:cNvSpPr/>
      </dsp:nvSpPr>
      <dsp:spPr>
        <a:xfrm>
          <a:off x="0" y="0"/>
          <a:ext cx="2112732" cy="1015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Teachers’ strategies</a:t>
          </a:r>
          <a:endParaRPr lang="en-US" sz="2200" kern="1200" dirty="0"/>
        </a:p>
      </dsp:txBody>
      <dsp:txXfrm>
        <a:off x="29747" y="29747"/>
        <a:ext cx="2053238" cy="956149"/>
      </dsp:txXfrm>
    </dsp:sp>
    <dsp:sp modelId="{836AB677-E02F-7D46-BD9B-DAB42EB7F078}">
      <dsp:nvSpPr>
        <dsp:cNvPr id="0" name=""/>
        <dsp:cNvSpPr/>
      </dsp:nvSpPr>
      <dsp:spPr>
        <a:xfrm>
          <a:off x="2324253" y="245842"/>
          <a:ext cx="448424" cy="523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24253" y="350633"/>
        <a:ext cx="313897" cy="314375"/>
      </dsp:txXfrm>
    </dsp:sp>
    <dsp:sp modelId="{4F850185-DB70-464A-9D6B-C554331A602E}">
      <dsp:nvSpPr>
        <dsp:cNvPr id="0" name=""/>
        <dsp:cNvSpPr/>
      </dsp:nvSpPr>
      <dsp:spPr>
        <a:xfrm>
          <a:off x="2958815" y="0"/>
          <a:ext cx="2112732" cy="1015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Students’ Learning</a:t>
          </a:r>
          <a:endParaRPr lang="en-US" sz="2200" kern="1200" dirty="0"/>
        </a:p>
      </dsp:txBody>
      <dsp:txXfrm>
        <a:off x="2988562" y="29747"/>
        <a:ext cx="2053238" cy="95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A33B7-E547-6D4E-9088-1284EEF2279C}">
      <dsp:nvSpPr>
        <dsp:cNvPr id="0" name=""/>
        <dsp:cNvSpPr/>
      </dsp:nvSpPr>
      <dsp:spPr>
        <a:xfrm>
          <a:off x="5916" y="122401"/>
          <a:ext cx="1768244" cy="1060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Teachers’ strategies</a:t>
          </a:r>
          <a:endParaRPr lang="en-US" sz="2100" kern="1200" dirty="0"/>
        </a:p>
      </dsp:txBody>
      <dsp:txXfrm>
        <a:off x="36990" y="153475"/>
        <a:ext cx="1706096" cy="998798"/>
      </dsp:txXfrm>
    </dsp:sp>
    <dsp:sp modelId="{836AB677-E02F-7D46-BD9B-DAB42EB7F078}">
      <dsp:nvSpPr>
        <dsp:cNvPr id="0" name=""/>
        <dsp:cNvSpPr/>
      </dsp:nvSpPr>
      <dsp:spPr>
        <a:xfrm>
          <a:off x="1950984" y="433612"/>
          <a:ext cx="374867" cy="43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50984" y="521317"/>
        <a:ext cx="262407" cy="263114"/>
      </dsp:txXfrm>
    </dsp:sp>
    <dsp:sp modelId="{3EDEFB30-39D7-7548-A3C3-976C986034A0}">
      <dsp:nvSpPr>
        <dsp:cNvPr id="0" name=""/>
        <dsp:cNvSpPr/>
      </dsp:nvSpPr>
      <dsp:spPr>
        <a:xfrm>
          <a:off x="2481458" y="122401"/>
          <a:ext cx="1768244" cy="1060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Learning Opportunities</a:t>
          </a:r>
          <a:endParaRPr lang="en-US" sz="2100" kern="1200" dirty="0"/>
        </a:p>
      </dsp:txBody>
      <dsp:txXfrm>
        <a:off x="2512532" y="153475"/>
        <a:ext cx="1706096" cy="998798"/>
      </dsp:txXfrm>
    </dsp:sp>
    <dsp:sp modelId="{76C2C76C-CDF5-9643-B3D6-589EFD49482D}">
      <dsp:nvSpPr>
        <dsp:cNvPr id="0" name=""/>
        <dsp:cNvSpPr/>
      </dsp:nvSpPr>
      <dsp:spPr>
        <a:xfrm>
          <a:off x="4426527" y="433612"/>
          <a:ext cx="374867" cy="438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426527" y="521317"/>
        <a:ext cx="262407" cy="263114"/>
      </dsp:txXfrm>
    </dsp:sp>
    <dsp:sp modelId="{4F850185-DB70-464A-9D6B-C554331A602E}">
      <dsp:nvSpPr>
        <dsp:cNvPr id="0" name=""/>
        <dsp:cNvSpPr/>
      </dsp:nvSpPr>
      <dsp:spPr>
        <a:xfrm>
          <a:off x="4957000" y="122401"/>
          <a:ext cx="1768244" cy="1060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Students’ Learning</a:t>
          </a:r>
          <a:endParaRPr lang="en-US" sz="2100" kern="1200" dirty="0"/>
        </a:p>
      </dsp:txBody>
      <dsp:txXfrm>
        <a:off x="4988074" y="153475"/>
        <a:ext cx="1706096" cy="998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9078E-FE06-C244-B1A9-4222CFF893F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EEC87-C909-FC45-A778-46E5E03F03E2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Teacher Actions</a:t>
          </a:r>
          <a:endParaRPr lang="en-US" sz="3100" kern="1200" dirty="0"/>
        </a:p>
      </dsp:txBody>
      <dsp:txXfrm>
        <a:off x="97216" y="1446164"/>
        <a:ext cx="2472150" cy="1633633"/>
      </dsp:txXfrm>
    </dsp:sp>
    <dsp:sp modelId="{87F0EF5E-7AAB-5246-9241-88CD329F4DE9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Learning Opportunities</a:t>
          </a:r>
          <a:endParaRPr lang="en-US" sz="3100" kern="1200" dirty="0"/>
        </a:p>
      </dsp:txBody>
      <dsp:txXfrm>
        <a:off x="2878724" y="1446164"/>
        <a:ext cx="2472150" cy="1633633"/>
      </dsp:txXfrm>
    </dsp:sp>
    <dsp:sp modelId="{4F0C54B5-887C-F747-97FC-77A341B79473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Flexible Expertise</a:t>
          </a:r>
          <a:endParaRPr lang="en-US" sz="3100" kern="1200" dirty="0"/>
        </a:p>
      </dsp:txBody>
      <dsp:txXfrm>
        <a:off x="5660233" y="1446164"/>
        <a:ext cx="2472150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AB99-EEEE-F744-975F-3AEAD719748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130DC-2F65-AE45-B69A-686278E02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deep learning</a:t>
            </a:r>
            <a:r>
              <a:rPr lang="en-US" baseline="0" dirty="0" smtClean="0"/>
              <a:t> / flexible expertise. But we don’t achieve that. What role might teaching play in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30DC-2F65-AE45-B69A-686278E02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number of new studies</a:t>
            </a:r>
            <a:r>
              <a:rPr lang="en-US" baseline="0" dirty="0" smtClean="0"/>
              <a:t> show that things we do to make learning harder lead to deeper, longer-lasting learning, even though students don’t perceive it this way.</a:t>
            </a:r>
          </a:p>
          <a:p>
            <a:r>
              <a:rPr lang="en-US" baseline="0" dirty="0" smtClean="0"/>
              <a:t>Here’s an example: </a:t>
            </a:r>
            <a:r>
              <a:rPr lang="en-US" baseline="0" dirty="0" err="1" smtClean="0"/>
              <a:t>Roediger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Karpicke</a:t>
            </a:r>
            <a:endParaRPr lang="en-US" baseline="0" dirty="0" smtClean="0"/>
          </a:p>
          <a:p>
            <a:r>
              <a:rPr lang="en-US" baseline="0" dirty="0" smtClean="0"/>
              <a:t>Another example: Mannes &amp; </a:t>
            </a:r>
            <a:r>
              <a:rPr lang="en-US" baseline="0" dirty="0" err="1" smtClean="0"/>
              <a:t>Kintsch</a:t>
            </a:r>
            <a:r>
              <a:rPr lang="en-US" baseline="0" dirty="0" smtClean="0"/>
              <a:t> – poor outline better than good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number of new studies</a:t>
            </a:r>
            <a:r>
              <a:rPr lang="en-US" baseline="0" dirty="0" smtClean="0"/>
              <a:t> show that things we do to make learning harder lead to deeper, longer-lasting learning, even though students don’t perceive it this way.</a:t>
            </a:r>
          </a:p>
          <a:p>
            <a:r>
              <a:rPr lang="en-US" baseline="0" dirty="0" smtClean="0"/>
              <a:t>Here’s an example: </a:t>
            </a:r>
            <a:r>
              <a:rPr lang="en-US" baseline="0" dirty="0" err="1" smtClean="0"/>
              <a:t>Roediger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Karpicke</a:t>
            </a:r>
            <a:endParaRPr lang="en-US" baseline="0" dirty="0" smtClean="0"/>
          </a:p>
          <a:p>
            <a:r>
              <a:rPr lang="en-US" baseline="0" dirty="0" smtClean="0"/>
              <a:t>Another example: Mannes &amp; </a:t>
            </a:r>
            <a:r>
              <a:rPr lang="en-US" baseline="0" dirty="0" err="1" smtClean="0"/>
              <a:t>Kintsch</a:t>
            </a:r>
            <a:r>
              <a:rPr lang="en-US" baseline="0" dirty="0" smtClean="0"/>
              <a:t> – poor outline better than good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5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Learning sciences research supports these learning opportunities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Hiebert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Grouws</a:t>
            </a:r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Deep learning requires “desirable difficulties:”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Many studies in which learners think they learn less, feel confused, but actually learn more, especially in the long run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Roediger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Karpicke</a:t>
            </a:r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Bad outline better than good outline (Mannes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Kintsch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, 1987)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illustrates all three learning opportunities: the increasing variation/complexity</a:t>
            </a:r>
            <a:r>
              <a:rPr lang="en-US" baseline="0" dirty="0" smtClean="0"/>
              <a:t> (deliberate practice); the struggle (hard for students); the connection to explicit concepts (equal size pieces, keeping track of what the “whole” 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Learning sciences research supports these learning opportunities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Hiebert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Grouws</a:t>
            </a:r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Deep learning requires “desirable difficulties:”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Many studies in which learners think they learn less, feel confused, but actually learn more, especially in the long run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Roediger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Karpicke</a:t>
            </a:r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Bad outline better than good outline (Mannes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Kintsch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, 1987)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defTabSz="912813"/>
            <a:endParaRPr lang="en-US">
              <a:ea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AD7BBDB9-083C-8541-ACDA-CEB97DA7ADEF}" type="slidenum">
              <a:rPr lang="en-US" sz="120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defTabSz="912813"/>
            <a:endParaRPr lang="en-US">
              <a:ea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DEACBCC-7E78-7448-A66A-1F43AA6BA8FE}" type="slidenum">
              <a:rPr lang="en-US" sz="1200">
                <a:latin typeface="Arial" charset="0"/>
              </a:rPr>
              <a:pPr eaLnBrk="1" hangingPunct="1"/>
              <a:t>38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 defTabSz="912813"/>
            <a:endParaRPr lang="en-US">
              <a:ea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DEACBCC-7E78-7448-A66A-1F43AA6BA8FE}" type="slidenum">
              <a:rPr lang="en-US" sz="1200">
                <a:latin typeface="Arial" charset="0"/>
              </a:rPr>
              <a:pPr eaLnBrk="1" hangingPunct="1"/>
              <a:t>41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4850EABA-9ECB-EF48-A714-96A027A873D5}" type="slidenum">
              <a:rPr lang="en-US" sz="1200">
                <a:latin typeface="Arial" charset="0"/>
              </a:rPr>
              <a:pPr eaLnBrk="1" hangingPunct="1"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DB0EFE77-4468-1640-B9D0-0FE6BBE37BC4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59" y="4343095"/>
            <a:ext cx="5029684" cy="411418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800">
                <a:ea typeface="ＭＳ Ｐゴシック" charset="0"/>
                <a:cs typeface="ＭＳ Ｐゴシック" charset="0"/>
              </a:rPr>
              <a:t>The initial problem faced by the 1995 TIMSS Video Study was how to collect a large enough sample to claim is was nationally representation </a:t>
            </a:r>
            <a:r>
              <a:rPr lang="en-US" sz="1800" u="sng">
                <a:ea typeface="ＭＳ Ｐゴシック" charset="0"/>
                <a:cs typeface="ＭＳ Ｐゴシック" charset="0"/>
              </a:rPr>
              <a:t>and</a:t>
            </a:r>
            <a:r>
              <a:rPr lang="en-US" sz="1800">
                <a:ea typeface="ＭＳ Ｐゴシック" charset="0"/>
                <a:cs typeface="ＭＳ Ｐゴシック" charset="0"/>
              </a:rPr>
              <a:t> collect enough detail to study </a:t>
            </a:r>
            <a:r>
              <a:rPr lang="en-US" sz="1800" u="sng">
                <a:ea typeface="ＭＳ Ｐゴシック" charset="0"/>
                <a:cs typeface="ＭＳ Ｐゴシック" charset="0"/>
              </a:rPr>
              <a:t>teaching</a:t>
            </a:r>
            <a:r>
              <a:rPr lang="en-US" sz="1800">
                <a:ea typeface="ＭＳ Ｐゴシック" charset="0"/>
                <a:cs typeface="ＭＳ Ｐゴシック" charset="0"/>
              </a:rPr>
              <a:t> (rather than an over-simplified facsimile).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800">
                <a:ea typeface="ＭＳ Ｐゴシック" charset="0"/>
                <a:cs typeface="ＭＳ Ｐゴシック" charset="0"/>
              </a:rPr>
              <a:t>Large-scale studies in the past had been conducted using teacher self-reports on questionnaires, with all the well-known (validity) difficulties; on the other hand, many case studies of teaching have been conducted with the accompanying problems of generalizability.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z="180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800">
                <a:ea typeface="ＭＳ Ｐゴシック" charset="0"/>
                <a:cs typeface="ＭＳ Ｐゴシック" charset="0"/>
              </a:rPr>
              <a:t>Question: Why do another video study?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800">
                <a:ea typeface="ＭＳ Ｐゴシック" charset="0"/>
              </a:rPr>
              <a:t>To elaborate the concept of video survey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800">
                <a:ea typeface="ＭＳ Ｐゴシック" charset="0"/>
              </a:rPr>
              <a:t>But there are other reasons as well . . 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Learned implicitly (ritual learning)</a:t>
            </a:r>
          </a:p>
          <a:p>
            <a:pPr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Hard to see (e.g., confusion)</a:t>
            </a:r>
          </a:p>
          <a:p>
            <a:pPr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65" charset="-128"/>
              </a:rPr>
              <a:t>Hard to change: culture wins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5320" y="686720"/>
            <a:ext cx="2707360" cy="342746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Hess</a:t>
            </a:r>
            <a:r>
              <a:rPr lang="en-US" baseline="0" dirty="0" smtClean="0"/>
              <a:t> &amp; Azuma:</a:t>
            </a:r>
          </a:p>
          <a:p>
            <a:r>
              <a:rPr lang="en-US" baseline="0" dirty="0" smtClean="0"/>
              <a:t>   Quick &amp; Snappy vs. Slow and Sticky</a:t>
            </a:r>
          </a:p>
          <a:p>
            <a:r>
              <a:rPr lang="en-US" baseline="0" dirty="0" smtClean="0"/>
              <a:t>   They also argue: Every society solves the problem of motivation in a different way.</a:t>
            </a:r>
          </a:p>
          <a:p>
            <a:r>
              <a:rPr lang="en-US" baseline="0" dirty="0" smtClean="0"/>
              <a:t>   Also: US teachers think teaching math is easy; Japanese teachers think it’s hard!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Competent implementation</a:t>
            </a:r>
            <a:r>
              <a:rPr lang="en-US" baseline="0" dirty="0" smtClean="0"/>
              <a:t> of limited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US and Japan very different; but do we have to teach like Japan to get deep</a:t>
            </a:r>
            <a:r>
              <a:rPr lang="en-US" baseline="0" dirty="0" smtClean="0"/>
              <a:t> learning?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second</a:t>
            </a:r>
            <a:r>
              <a:rPr lang="en-US" baseline="0" dirty="0" smtClean="0"/>
              <a:t> TIMSS video study we studied a variety of other high-achieving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 look different from Japan</a:t>
            </a:r>
          </a:p>
          <a:p>
            <a:r>
              <a:rPr lang="en-US" dirty="0" smtClean="0"/>
              <a:t>And though they all differ</a:t>
            </a:r>
            <a:r>
              <a:rPr lang="en-US" baseline="0" dirty="0" smtClean="0"/>
              <a:t> in most respects</a:t>
            </a:r>
          </a:p>
          <a:p>
            <a:r>
              <a:rPr lang="en-US" baseline="0" dirty="0" smtClean="0"/>
              <a:t>    Lecture vs. groups</a:t>
            </a:r>
          </a:p>
          <a:p>
            <a:r>
              <a:rPr lang="en-US" baseline="0" dirty="0" smtClean="0"/>
              <a:t>    Real world vs. symbolic</a:t>
            </a:r>
          </a:p>
          <a:p>
            <a:r>
              <a:rPr lang="en-US" baseline="0" dirty="0" smtClean="0"/>
              <a:t>Digging deeper we found that the high-achievers offered something in common</a:t>
            </a:r>
          </a:p>
          <a:p>
            <a:r>
              <a:rPr lang="en-US" baseline="0" dirty="0" smtClean="0"/>
              <a:t>… which we call learning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86B27-BD4F-4D48-83F7-82EDFC23A4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Learning sciences research supports these learning opportunities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Hiebert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Grouws</a:t>
            </a:r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ＭＳ Ｐゴシック" charset="0"/>
              </a:rPr>
              <a:t>Deep learning requires “desirable difficulties:”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Many studies in which learners think they learn less, feel confused, but actually learn more, especially in the long run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E.g.,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Roediger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Karpicke</a:t>
            </a:r>
            <a:endParaRPr lang="en-US" sz="1200" kern="1200" dirty="0" smtClean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Bad outline better than good outline (Mannes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Kintsch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+mn-cs"/>
              </a:rPr>
              <a:t>, 1987)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E6CCF-D33F-A14B-A06E-2D8A6F7505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4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CF3A-95D8-BF4B-87EE-4EDD9AECE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9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F527-9099-B449-AF32-2D759854290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89B4-26C5-014E-9904-A74C2E39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2.png"/><Relationship Id="rId6" Type="http://schemas.openxmlformats.org/officeDocument/2006/relationships/slide" Target="slide5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Needs Food Requests are Welcome.  </a:t>
            </a:r>
            <a:r>
              <a:rPr lang="en-US" sz="6000" dirty="0" smtClean="0"/>
              <a:t>Just Ask!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Netherlands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7" name="Content Placeholder 4" descr="netherlands1a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703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5" descr="netherlands2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703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9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latin typeface="Calibri"/>
                <a:ea typeface="ＭＳ Ｐゴシック" charset="0"/>
                <a:cs typeface="Calibri"/>
              </a:rPr>
              <a:t>TIMSS Video: What Do High-</a:t>
            </a:r>
            <a:r>
              <a:rPr lang="en-US" altLang="ja-JP" sz="3200" dirty="0" smtClean="0">
                <a:latin typeface="Calibri"/>
                <a:ea typeface="ＭＳ Ｐゴシック" charset="0"/>
                <a:cs typeface="Calibri"/>
              </a:rPr>
              <a:t>Achieving</a:t>
            </a:r>
            <a:br>
              <a:rPr lang="en-US" altLang="ja-JP" sz="3200" dirty="0" smtClean="0">
                <a:latin typeface="Calibri"/>
                <a:ea typeface="ＭＳ Ｐゴシック" charset="0"/>
                <a:cs typeface="Calibri"/>
              </a:rPr>
            </a:br>
            <a:r>
              <a:rPr lang="en-US" altLang="ja-JP" sz="3200" dirty="0" smtClean="0">
                <a:latin typeface="Calibri"/>
                <a:ea typeface="ＭＳ Ｐゴシック" charset="0"/>
                <a:cs typeface="Calibri"/>
              </a:rPr>
              <a:t>Countries </a:t>
            </a:r>
            <a:r>
              <a:rPr lang="en-US" altLang="ja-JP" sz="3200" dirty="0">
                <a:latin typeface="Calibri"/>
                <a:ea typeface="ＭＳ Ｐゴシック" charset="0"/>
                <a:cs typeface="Calibri"/>
              </a:rPr>
              <a:t>Have in Common?</a:t>
            </a:r>
            <a:endParaRPr lang="en-US" sz="32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617662"/>
          </a:xfrm>
        </p:spPr>
        <p:txBody>
          <a:bodyPr>
            <a:normAutofit fontScale="92500"/>
          </a:bodyPr>
          <a:lstStyle/>
          <a:p>
            <a:pPr marL="457200" indent="-457200">
              <a:defRPr/>
            </a:pP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Not the cultural routines, but the ability to implement routines effectively to create </a:t>
            </a: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certain kinds of learning </a:t>
            </a: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opportunities for students.</a:t>
            </a:r>
            <a:endParaRPr lang="en-US" altLang="ja-JP" sz="28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3429000"/>
            <a:ext cx="7214605" cy="1032576"/>
            <a:chOff x="914400" y="3429000"/>
            <a:chExt cx="7214605" cy="1032576"/>
          </a:xfrm>
        </p:grpSpPr>
        <p:graphicFrame>
          <p:nvGraphicFramePr>
            <p:cNvPr id="5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3671756"/>
                </p:ext>
              </p:extLst>
            </p:nvPr>
          </p:nvGraphicFramePr>
          <p:xfrm>
            <a:off x="3056466" y="3445933"/>
            <a:ext cx="5072539" cy="1015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914400" y="3429000"/>
              <a:ext cx="1386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 this…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0" y="4343400"/>
            <a:ext cx="7239000" cy="1729083"/>
            <a:chOff x="914400" y="4343400"/>
            <a:chExt cx="7239000" cy="1729083"/>
          </a:xfrm>
        </p:grpSpPr>
        <p:graphicFrame>
          <p:nvGraphicFramePr>
            <p:cNvPr id="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6300797"/>
                </p:ext>
              </p:extLst>
            </p:nvPr>
          </p:nvGraphicFramePr>
          <p:xfrm>
            <a:off x="1422239" y="4766734"/>
            <a:ext cx="6731161" cy="13057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914400" y="4343400"/>
              <a:ext cx="769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This: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688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Learning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kinds of experiences result in students’ deep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Research Indicates Three </a:t>
            </a:r>
            <a:r>
              <a:rPr lang="en-US" sz="3200" dirty="0" smtClean="0"/>
              <a:t>Types of Learning Opportunities Required for Deep Understanding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achieve flexible expertise, students need recurring and sustained opportunities for:</a:t>
            </a:r>
          </a:p>
          <a:p>
            <a:r>
              <a:rPr lang="en-US" i="1" dirty="0" smtClean="0"/>
              <a:t>Productive struggle </a:t>
            </a:r>
            <a:r>
              <a:rPr lang="en-US" dirty="0" smtClean="0"/>
              <a:t>– with important mathematics</a:t>
            </a:r>
          </a:p>
          <a:p>
            <a:r>
              <a:rPr lang="en-US" i="1" dirty="0" smtClean="0"/>
              <a:t>Explicit connections </a:t>
            </a:r>
            <a:r>
              <a:rPr lang="en-US" dirty="0" smtClean="0"/>
              <a:t>– between concepts, procedures, problems, situations</a:t>
            </a:r>
          </a:p>
          <a:p>
            <a:r>
              <a:rPr lang="en-US" i="1" dirty="0" smtClean="0"/>
              <a:t>Deliberate practice </a:t>
            </a:r>
            <a:r>
              <a:rPr lang="en-US" dirty="0" smtClean="0"/>
              <a:t>– increasing variation and complexity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60280"/>
            <a:ext cx="70581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Productive Struggle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9662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Productive Struggle and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Desirable Difficulties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Students randomly assigned to two conditions to study science text:</a:t>
            </a:r>
          </a:p>
          <a:p>
            <a:r>
              <a:rPr lang="en-US" dirty="0" smtClean="0"/>
              <a:t>Four study periods</a:t>
            </a:r>
          </a:p>
          <a:p>
            <a:pPr lvl="1"/>
            <a:r>
              <a:rPr lang="en-US" dirty="0" smtClean="0"/>
              <a:t>Read passage 14.2 times</a:t>
            </a:r>
          </a:p>
          <a:p>
            <a:pPr lvl="1"/>
            <a:r>
              <a:rPr lang="en-US" dirty="0" smtClean="0"/>
              <a:t>Predicted good recall</a:t>
            </a:r>
          </a:p>
          <a:p>
            <a:r>
              <a:rPr lang="en-US" dirty="0" smtClean="0"/>
              <a:t>One study / 3 recall periods</a:t>
            </a:r>
          </a:p>
          <a:p>
            <a:pPr lvl="1"/>
            <a:r>
              <a:rPr lang="en-US" dirty="0" smtClean="0"/>
              <a:t>Read passage 3.4 times</a:t>
            </a:r>
          </a:p>
          <a:p>
            <a:pPr lvl="1"/>
            <a:r>
              <a:rPr lang="en-US" dirty="0" smtClean="0"/>
              <a:t>Predicted poor recall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2545032"/>
              </p:ext>
            </p:extLst>
          </p:nvPr>
        </p:nvGraphicFramePr>
        <p:xfrm>
          <a:off x="4648200" y="1600202"/>
          <a:ext cx="4038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519" y="6076026"/>
            <a:ext cx="350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Roediger</a:t>
            </a:r>
            <a:r>
              <a:rPr lang="en-US" dirty="0" smtClean="0"/>
              <a:t> &amp; </a:t>
            </a:r>
            <a:r>
              <a:rPr lang="en-US" dirty="0" err="1" smtClean="0"/>
              <a:t>Karpicke</a:t>
            </a:r>
            <a:r>
              <a:rPr lang="en-US" dirty="0" smtClean="0"/>
              <a:t>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Productive Struggle and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Desirable Difficulties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Students randomly assigned to two conditions to study science text:</a:t>
            </a:r>
          </a:p>
          <a:p>
            <a:r>
              <a:rPr lang="en-US" dirty="0" smtClean="0"/>
              <a:t>Four study periods</a:t>
            </a:r>
          </a:p>
          <a:p>
            <a:pPr lvl="1"/>
            <a:r>
              <a:rPr lang="en-US" dirty="0" smtClean="0"/>
              <a:t>Read passage 14.2 times</a:t>
            </a:r>
          </a:p>
          <a:p>
            <a:pPr lvl="1"/>
            <a:r>
              <a:rPr lang="en-US" dirty="0" smtClean="0"/>
              <a:t>Predicted good recall</a:t>
            </a:r>
          </a:p>
          <a:p>
            <a:r>
              <a:rPr lang="en-US" dirty="0" smtClean="0"/>
              <a:t>One study / 3 recall periods</a:t>
            </a:r>
          </a:p>
          <a:p>
            <a:pPr lvl="1"/>
            <a:r>
              <a:rPr lang="en-US" dirty="0" smtClean="0"/>
              <a:t>Read passage 3.4 times</a:t>
            </a:r>
          </a:p>
          <a:p>
            <a:pPr lvl="1"/>
            <a:r>
              <a:rPr lang="en-US" dirty="0" smtClean="0"/>
              <a:t>Predicted poor recall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7641064"/>
              </p:ext>
            </p:extLst>
          </p:nvPr>
        </p:nvGraphicFramePr>
        <p:xfrm>
          <a:off x="4648200" y="1600202"/>
          <a:ext cx="4038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519" y="6076026"/>
            <a:ext cx="350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Roediger</a:t>
            </a:r>
            <a:r>
              <a:rPr lang="en-US" dirty="0" smtClean="0"/>
              <a:t> &amp; </a:t>
            </a:r>
            <a:r>
              <a:rPr lang="en-US" dirty="0" err="1" smtClean="0"/>
              <a:t>Karpicke</a:t>
            </a:r>
            <a:r>
              <a:rPr lang="en-US" dirty="0" smtClean="0"/>
              <a:t>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2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Confucius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 never enlighten anyone who has not been driven to distraction by trying to understand a difficulty or who has not got into a frenzy trying to put his ideas into words. When I have pointed out one corner of a square to anyone and he does not come back with the other three, I will not point it out to him a second time” (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不愤不启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不悱不发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.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举一隅不以三隅反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则不复也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.) (Lau, 7:8)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494" y="2959250"/>
            <a:ext cx="70581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Explicit Connections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2750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Hard</a:t>
            </a:r>
            <a:endParaRPr lang="en-US" dirty="0"/>
          </a:p>
        </p:txBody>
      </p:sp>
      <p:pic>
        <p:nvPicPr>
          <p:cNvPr id="4" name="Content Placeholder 3" descr="thinkinghar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01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Changing the Culture</a:t>
            </a:r>
            <a:br>
              <a:rPr lang="en-US" sz="5400" dirty="0">
                <a:ea typeface="ＭＳ Ｐゴシック" charset="0"/>
                <a:cs typeface="ＭＳ Ｐゴシック" charset="0"/>
              </a:rPr>
            </a:br>
            <a:r>
              <a:rPr lang="en-US" sz="5400" dirty="0">
                <a:ea typeface="ＭＳ Ｐゴシック" charset="0"/>
                <a:cs typeface="ＭＳ Ｐゴシック" charset="0"/>
              </a:rPr>
              <a:t>of Teaching:</a:t>
            </a:r>
            <a:br>
              <a:rPr lang="en-US" sz="54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Reflections on Mathematics Teaching,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and How to Improve It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Jim Stigler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UCLA 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December 6, </a:t>
            </a:r>
            <a:r>
              <a:rPr lang="en-US" dirty="0" smtClean="0">
                <a:ea typeface="ＭＳ Ｐゴシック" charset="-128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42535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Connections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7200" y="1251009"/>
            <a:ext cx="4040188" cy="639763"/>
          </a:xfrm>
        </p:spPr>
        <p:txBody>
          <a:bodyPr/>
          <a:lstStyle/>
          <a:p>
            <a:pPr algn="ctr"/>
            <a:r>
              <a:rPr lang="en-US" dirty="0" smtClean="0"/>
              <a:t>Few Connections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"/>
          </p:nvPr>
        </p:nvSpPr>
        <p:spPr>
          <a:xfrm>
            <a:off x="4645027" y="1251009"/>
            <a:ext cx="4041775" cy="639763"/>
          </a:xfrm>
        </p:spPr>
        <p:txBody>
          <a:bodyPr/>
          <a:lstStyle/>
          <a:p>
            <a:pPr algn="ctr"/>
            <a:r>
              <a:rPr lang="en-US" dirty="0" smtClean="0"/>
              <a:t>Many Connections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83811" y="2978659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22817" y="4062941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56730" y="3254357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41216" y="3530056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83811" y="4246741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105333" y="4338640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29634" y="2229015"/>
            <a:ext cx="551397" cy="5513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56705" y="2504713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3" name="Content Placeholder 3" descr="thinkinghar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31056" r="43830" b="10165"/>
          <a:stretch/>
        </p:blipFill>
        <p:spPr>
          <a:xfrm>
            <a:off x="1902806" y="5082176"/>
            <a:ext cx="1320011" cy="1112700"/>
          </a:xfrm>
        </p:spPr>
      </p:pic>
      <p:cxnSp>
        <p:nvCxnSpPr>
          <p:cNvPr id="25" name="Straight Connector 24"/>
          <p:cNvCxnSpPr>
            <a:stCxn id="9" idx="3"/>
          </p:cNvCxnSpPr>
          <p:nvPr/>
        </p:nvCxnSpPr>
        <p:spPr>
          <a:xfrm flipH="1">
            <a:off x="3055449" y="4533588"/>
            <a:ext cx="248118" cy="548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4"/>
          </p:cNvCxnSpPr>
          <p:nvPr/>
        </p:nvCxnSpPr>
        <p:spPr>
          <a:xfrm flipH="1">
            <a:off x="2756705" y="3805754"/>
            <a:ext cx="175724" cy="1276422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933562" y="2978659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172568" y="4062941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606481" y="3254357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690967" y="3530056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933562" y="4246741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55084" y="4338640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779385" y="2229015"/>
            <a:ext cx="551397" cy="5513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706456" y="2504713"/>
            <a:ext cx="551397" cy="55139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0" name="Content Placeholder 3" descr="thinkinghar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31056" r="43830" b="10165"/>
          <a:stretch/>
        </p:blipFill>
        <p:spPr>
          <a:xfrm>
            <a:off x="5852557" y="5082176"/>
            <a:ext cx="1320011" cy="1112700"/>
          </a:xfrm>
        </p:spPr>
      </p:pic>
      <p:cxnSp>
        <p:nvCxnSpPr>
          <p:cNvPr id="41" name="Straight Connector 40"/>
          <p:cNvCxnSpPr>
            <a:stCxn id="33" idx="3"/>
          </p:cNvCxnSpPr>
          <p:nvPr/>
        </p:nvCxnSpPr>
        <p:spPr>
          <a:xfrm flipH="1">
            <a:off x="7005200" y="4533588"/>
            <a:ext cx="248118" cy="548588"/>
          </a:xfrm>
          <a:prstGeom prst="line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4"/>
          </p:cNvCxnSpPr>
          <p:nvPr/>
        </p:nvCxnSpPr>
        <p:spPr>
          <a:xfrm flipH="1">
            <a:off x="6706456" y="3805754"/>
            <a:ext cx="175724" cy="1276422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5" idx="0"/>
          </p:cNvCxnSpPr>
          <p:nvPr/>
        </p:nvCxnSpPr>
        <p:spPr>
          <a:xfrm flipH="1">
            <a:off x="5966666" y="2771816"/>
            <a:ext cx="82453" cy="75824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3"/>
          </p:cNvCxnSpPr>
          <p:nvPr/>
        </p:nvCxnSpPr>
        <p:spPr>
          <a:xfrm flipH="1">
            <a:off x="5309235" y="2699662"/>
            <a:ext cx="550900" cy="1582454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6"/>
            <a:endCxn id="35" idx="1"/>
          </p:cNvCxnSpPr>
          <p:nvPr/>
        </p:nvCxnSpPr>
        <p:spPr>
          <a:xfrm>
            <a:off x="5484959" y="3254358"/>
            <a:ext cx="286758" cy="356448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70042" y="3049748"/>
            <a:ext cx="0" cy="204609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39" idx="2"/>
          </p:cNvCxnSpPr>
          <p:nvPr/>
        </p:nvCxnSpPr>
        <p:spPr>
          <a:xfrm>
            <a:off x="6330782" y="2563217"/>
            <a:ext cx="375674" cy="21719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30782" y="4890037"/>
            <a:ext cx="0" cy="192139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37" idx="0"/>
          </p:cNvCxnSpPr>
          <p:nvPr/>
        </p:nvCxnSpPr>
        <p:spPr>
          <a:xfrm>
            <a:off x="6187403" y="3991675"/>
            <a:ext cx="143380" cy="34696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37" idx="2"/>
          </p:cNvCxnSpPr>
          <p:nvPr/>
        </p:nvCxnSpPr>
        <p:spPr>
          <a:xfrm>
            <a:off x="5484959" y="4525248"/>
            <a:ext cx="570125" cy="89091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7" idx="1"/>
          </p:cNvCxnSpPr>
          <p:nvPr/>
        </p:nvCxnSpPr>
        <p:spPr>
          <a:xfrm>
            <a:off x="5269015" y="3508140"/>
            <a:ext cx="866819" cy="91125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3"/>
            <a:endCxn id="36" idx="7"/>
          </p:cNvCxnSpPr>
          <p:nvPr/>
        </p:nvCxnSpPr>
        <p:spPr>
          <a:xfrm flipH="1">
            <a:off x="5404209" y="4000703"/>
            <a:ext cx="367508" cy="326788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8" idx="5"/>
            <a:endCxn id="34" idx="1"/>
          </p:cNvCxnSpPr>
          <p:nvPr/>
        </p:nvCxnSpPr>
        <p:spPr>
          <a:xfrm>
            <a:off x="6250032" y="2699662"/>
            <a:ext cx="437199" cy="63544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211891" y="3610806"/>
            <a:ext cx="394590" cy="150402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4" idx="5"/>
          </p:cNvCxnSpPr>
          <p:nvPr/>
        </p:nvCxnSpPr>
        <p:spPr>
          <a:xfrm>
            <a:off x="7077128" y="3725004"/>
            <a:ext cx="179544" cy="423785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Example: Struggle to Make Connections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Screen Shot 2014-04-15 at 4.19.46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2977"/>
          <a:stretch>
            <a:fillRect/>
          </a:stretch>
        </p:blipFill>
        <p:spPr>
          <a:xfrm>
            <a:off x="4648200" y="1735139"/>
            <a:ext cx="3886200" cy="407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637219" y="252993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05864" y="2743200"/>
            <a:ext cx="43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⅓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23667" y="3733801"/>
            <a:ext cx="600570" cy="1484531"/>
            <a:chOff x="3323665" y="3163232"/>
            <a:chExt cx="600570" cy="1113398"/>
          </a:xfrm>
        </p:grpSpPr>
        <p:sp>
          <p:nvSpPr>
            <p:cNvPr id="18" name="TextBox 17"/>
            <p:cNvSpPr txBox="1"/>
            <p:nvPr/>
          </p:nvSpPr>
          <p:spPr>
            <a:xfrm>
              <a:off x="3538775" y="3163232"/>
              <a:ext cx="3315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1399" y="3506132"/>
              <a:ext cx="340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⅓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23665" y="3791882"/>
              <a:ext cx="60057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    ½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4655" y="1505421"/>
            <a:ext cx="3507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  <a:cs typeface="Calibri"/>
              </a:rPr>
              <a:t>What fraction of the rectangle is shaded brown?</a:t>
            </a:r>
          </a:p>
          <a:p>
            <a:endParaRPr lang="en-US" sz="2000" dirty="0">
              <a:solidFill>
                <a:srgbClr val="000000"/>
              </a:solidFill>
              <a:latin typeface="+mn-lt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Calibri"/>
              </a:rPr>
              <a:t>(a)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Calibri"/>
              </a:rPr>
              <a:t>		</a:t>
            </a:r>
          </a:p>
          <a:p>
            <a:endParaRPr lang="en-US" dirty="0">
              <a:solidFill>
                <a:srgbClr val="000000"/>
              </a:solidFill>
              <a:latin typeface="+mn-lt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cs typeface="Calibri"/>
              </a:rPr>
              <a:t>(b)</a:t>
            </a:r>
            <a:endParaRPr lang="en-US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265" y="6218425"/>
            <a:ext cx="2322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  <a:latin typeface="Calibri"/>
                <a:cs typeface="Calibri"/>
              </a:rPr>
              <a:t>SOURCE: Deborah Ball (2013)</a:t>
            </a:r>
            <a:endParaRPr lang="en-US" sz="14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43002" y="3733802"/>
            <a:ext cx="1343903" cy="1337175"/>
            <a:chOff x="1664379" y="2755671"/>
            <a:chExt cx="1343903" cy="1337175"/>
          </a:xfrm>
        </p:grpSpPr>
        <p:sp>
          <p:nvSpPr>
            <p:cNvPr id="25" name="Rectangle 24"/>
            <p:cNvSpPr/>
            <p:nvPr/>
          </p:nvSpPr>
          <p:spPr>
            <a:xfrm>
              <a:off x="1664379" y="2755671"/>
              <a:ext cx="674140" cy="674140"/>
            </a:xfrm>
            <a:prstGeom prst="rect">
              <a:avLst/>
            </a:prstGeom>
            <a:solidFill>
              <a:srgbClr val="98480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64379" y="3418706"/>
              <a:ext cx="674140" cy="6741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4142" y="2759927"/>
              <a:ext cx="674140" cy="133291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43002" y="2678661"/>
            <a:ext cx="2011119" cy="674140"/>
            <a:chOff x="1355203" y="1548043"/>
            <a:chExt cx="2011119" cy="674140"/>
          </a:xfrm>
        </p:grpSpPr>
        <p:sp>
          <p:nvSpPr>
            <p:cNvPr id="29" name="Rectangle 28"/>
            <p:cNvSpPr/>
            <p:nvPr/>
          </p:nvSpPr>
          <p:spPr>
            <a:xfrm>
              <a:off x="2692182" y="1548043"/>
              <a:ext cx="674140" cy="6741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55203" y="1548043"/>
              <a:ext cx="674140" cy="6741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29343" y="1548043"/>
              <a:ext cx="674140" cy="67414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6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Igor </a:t>
            </a:r>
            <a:r>
              <a:rPr lang="en-US" dirty="0" err="1" smtClean="0"/>
              <a:t>Gregoriev</a:t>
            </a:r>
            <a:r>
              <a:rPr lang="en-US" dirty="0" smtClean="0"/>
              <a:t>: “</a:t>
            </a:r>
            <a:r>
              <a:rPr lang="en-US" i="1" dirty="0" smtClean="0"/>
              <a:t>Only 5 Chords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818"/>
          <a:stretch/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2426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494" y="2959250"/>
            <a:ext cx="70581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Deliberate Practice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Deliberate Practice</a:t>
            </a:r>
            <a:endParaRPr lang="en-US" dirty="0"/>
          </a:p>
        </p:txBody>
      </p:sp>
      <p:pic>
        <p:nvPicPr>
          <p:cNvPr id="9" name="Content Placeholder 8" descr="kenny-burrell-solo-b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9548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Different from repetitive practice</a:t>
            </a:r>
          </a:p>
          <a:p>
            <a:r>
              <a:rPr lang="en-US" dirty="0" smtClean="0"/>
              <a:t>Constantly increasing variation, complexity, challenge</a:t>
            </a:r>
          </a:p>
          <a:p>
            <a:r>
              <a:rPr lang="en-US" dirty="0" smtClean="0"/>
              <a:t>With feedback</a:t>
            </a:r>
          </a:p>
          <a:p>
            <a:r>
              <a:rPr lang="en-US" dirty="0" smtClean="0"/>
              <a:t>Staving off premature automaticity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0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Opportunities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55018"/>
              </p:ext>
            </p:extLst>
          </p:nvPr>
        </p:nvGraphicFramePr>
        <p:xfrm>
          <a:off x="2743200" y="2743200"/>
          <a:ext cx="41910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20955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/>
                          <a:cs typeface="Arial"/>
                        </a:rPr>
                        <a:t>Step-By-Step Procedures</a:t>
                      </a:r>
                      <a:endParaRPr lang="en-US" sz="28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/>
                          <a:cs typeface="Arial"/>
                        </a:rPr>
                        <a:t>Well-Formed Lecture</a:t>
                      </a:r>
                      <a:endParaRPr lang="en-US" sz="28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ial"/>
                          <a:cs typeface="Arial"/>
                        </a:rPr>
                        <a:t>Discovery Learning</a:t>
                      </a:r>
                      <a:endParaRPr lang="en-US" sz="28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>
                          <a:solidFill>
                            <a:schemeClr val="accent2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✪</a:t>
                      </a:r>
                      <a:endParaRPr lang="en-US" sz="8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9000" y="1752600"/>
            <a:ext cx="2263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Arial"/>
                <a:cs typeface="Arial"/>
              </a:rPr>
              <a:t>Explicit Connections</a:t>
            </a:r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762001" y="3962401"/>
            <a:ext cx="1275259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u="sng" dirty="0" smtClean="0">
                <a:latin typeface="Arial"/>
                <a:cs typeface="Arial"/>
              </a:rPr>
              <a:t>Productive</a:t>
            </a:r>
          </a:p>
          <a:p>
            <a:r>
              <a:rPr lang="en-US" u="sng" dirty="0" smtClean="0">
                <a:latin typeface="Arial"/>
                <a:cs typeface="Arial"/>
              </a:rPr>
              <a:t>Struggle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3657600" y="2133600"/>
            <a:ext cx="335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ＭＳ ゴシック"/>
                <a:ea typeface="ＭＳ ゴシック"/>
                <a:cs typeface="ＭＳ ゴシック"/>
              </a:rPr>
              <a:t>−         +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209800" y="3348098"/>
            <a:ext cx="76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sz="3200" b="1" dirty="0">
              <a:latin typeface="ＭＳ ゴシック"/>
              <a:ea typeface="ＭＳ ゴシック"/>
              <a:cs typeface="ＭＳ ゴシック"/>
            </a:endParaRPr>
          </a:p>
          <a:p>
            <a:endParaRPr lang="en-US" sz="3200" b="1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3200" b="1" dirty="0" smtClean="0">
                <a:latin typeface="ＭＳ ゴシック"/>
                <a:ea typeface="ＭＳ ゴシック"/>
                <a:cs typeface="ＭＳ ゴシック"/>
              </a:rPr>
              <a:t>         +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6599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27278" y="4648202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C050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Opportunities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21090"/>
              </p:ext>
            </p:extLst>
          </p:nvPr>
        </p:nvGraphicFramePr>
        <p:xfrm>
          <a:off x="1828800" y="3962400"/>
          <a:ext cx="2893786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893"/>
                <a:gridCol w="1446893"/>
              </a:tblGrid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Arial"/>
                          <a:cs typeface="Arial"/>
                        </a:rPr>
                        <a:t>Step-By-Step Procedures</a:t>
                      </a:r>
                      <a:endParaRPr lang="en-US" sz="1900" b="0" dirty="0">
                        <a:latin typeface="Arial"/>
                        <a:cs typeface="Arial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Arial"/>
                          <a:cs typeface="Arial"/>
                        </a:rPr>
                        <a:t>Well-Formed Lecture</a:t>
                      </a:r>
                      <a:endParaRPr lang="en-US" sz="1900" b="0" dirty="0">
                        <a:latin typeface="Arial"/>
                        <a:cs typeface="Arial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smtClean="0">
                          <a:latin typeface="Arial"/>
                          <a:cs typeface="Arial"/>
                        </a:rPr>
                        <a:t>Discovery Learning</a:t>
                      </a:r>
                      <a:endParaRPr lang="en-US" sz="1900" b="0" dirty="0">
                        <a:latin typeface="Arial"/>
                        <a:cs typeface="Arial"/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100" dirty="0" smtClean="0">
                          <a:solidFill>
                            <a:srgbClr val="C0504D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✪</a:t>
                      </a:r>
                      <a:endParaRPr lang="en-US" sz="6100" dirty="0">
                        <a:solidFill>
                          <a:srgbClr val="C0504D"/>
                        </a:solidFill>
                      </a:endParaRPr>
                    </a:p>
                  </a:txBody>
                  <a:tcPr marL="63137" marR="63137" marT="31568" marB="315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3200400"/>
            <a:ext cx="2263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 smtClean="0">
                <a:latin typeface="Arial"/>
                <a:cs typeface="Arial"/>
              </a:rPr>
              <a:t>Explicit Connections</a:t>
            </a:r>
            <a:endParaRPr lang="en-US" sz="1800" u="sng" dirty="0"/>
          </a:p>
        </p:txBody>
      </p:sp>
      <p:sp>
        <p:nvSpPr>
          <p:cNvPr id="9" name="Rectangle 8"/>
          <p:cNvSpPr/>
          <p:nvPr/>
        </p:nvSpPr>
        <p:spPr>
          <a:xfrm>
            <a:off x="324942" y="4687670"/>
            <a:ext cx="1275259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1800" u="sng" dirty="0" smtClean="0">
                <a:latin typeface="Arial"/>
                <a:cs typeface="Arial"/>
              </a:rPr>
              <a:t>Productive</a:t>
            </a:r>
          </a:p>
          <a:p>
            <a:r>
              <a:rPr lang="en-US" sz="1800" u="sng" dirty="0" smtClean="0">
                <a:latin typeface="Arial"/>
                <a:cs typeface="Arial"/>
              </a:rPr>
              <a:t>Struggle</a:t>
            </a:r>
            <a:endParaRPr lang="en-US" sz="1800" u="sng" dirty="0"/>
          </a:p>
        </p:txBody>
      </p:sp>
      <p:sp>
        <p:nvSpPr>
          <p:cNvPr id="10" name="Rectangle 9"/>
          <p:cNvSpPr/>
          <p:nvPr/>
        </p:nvSpPr>
        <p:spPr>
          <a:xfrm>
            <a:off x="2362200" y="3505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−         +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221541"/>
            <a:ext cx="76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endParaRPr lang="en-US" b="1" dirty="0">
              <a:latin typeface="ＭＳ ゴシック"/>
              <a:ea typeface="ＭＳ ゴシック"/>
              <a:cs typeface="ＭＳ ゴシック"/>
            </a:endParaRPr>
          </a:p>
          <a:p>
            <a:endParaRPr lang="en-US" b="1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b="1" dirty="0" smtClean="0">
                <a:latin typeface="ＭＳ ゴシック"/>
                <a:ea typeface="ＭＳ ゴシック"/>
                <a:cs typeface="ＭＳ ゴシック"/>
              </a:rPr>
              <a:t>         +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913078" y="4114802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C0504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1945" y="3572934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C0504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8478" y="3058350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C0504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3398" y="2539999"/>
            <a:ext cx="801922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00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</a:rPr>
              <a:t>✪</a:t>
            </a:r>
            <a:endParaRPr lang="en-US" sz="6100" dirty="0">
              <a:solidFill>
                <a:srgbClr val="C0504D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96133" y="3100085"/>
            <a:ext cx="3657600" cy="2895600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14802" y="2057400"/>
            <a:ext cx="321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Arial"/>
                <a:cs typeface="Arial"/>
              </a:rPr>
              <a:t>Deliberate Practice</a:t>
            </a:r>
            <a:endParaRPr lang="en-US" sz="2800" u="sng" dirty="0"/>
          </a:p>
        </p:txBody>
      </p:sp>
      <p:sp>
        <p:nvSpPr>
          <p:cNvPr id="18" name="Rectangle 17"/>
          <p:cNvSpPr/>
          <p:nvPr/>
        </p:nvSpPr>
        <p:spPr>
          <a:xfrm>
            <a:off x="5711258" y="4800600"/>
            <a:ext cx="2751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Maintaining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struggle and connections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through time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2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Learning Opportunities:</a:t>
            </a:r>
            <a:br>
              <a:rPr lang="en-US" dirty="0" smtClean="0"/>
            </a:br>
            <a:r>
              <a:rPr lang="en-US" dirty="0" smtClean="0"/>
              <a:t>Easier Said than Done!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166507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college Developmental mathematics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of US teaching routines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8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362200"/>
            <a:ext cx="6858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60% of entering community college students place into remedial math. Why?</a:t>
            </a:r>
          </a:p>
        </p:txBody>
      </p:sp>
    </p:spTree>
    <p:extLst>
      <p:ext uri="{BB962C8B-B14F-4D97-AF65-F5344CB8AC3E}">
        <p14:creationId xmlns:p14="http://schemas.microsoft.com/office/powerpoint/2010/main" val="11612729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TIMSS video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teaching look like in US classrooms, and in classrooms of higher-achieving countries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0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DEVELOPMENTAL MATH STUDENTS</a:t>
            </a:r>
            <a:b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Socialized to Maladaptive View of Math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View math as rules/procedures to be memorized;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can’t </a:t>
            </a:r>
            <a:r>
              <a:rPr lang="ja-JP" alt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figure it out</a:t>
            </a:r>
            <a:r>
              <a:rPr lang="ja-JP" alt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students were asked, </a:t>
            </a:r>
            <a:r>
              <a:rPr lang="ja-JP" alt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What does it mean to be good at math?</a:t>
            </a:r>
            <a:r>
              <a:rPr lang="ja-JP" alt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77% 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gave answers like these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just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these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steps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sometimes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have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just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accept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way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there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reason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behind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altLang="ja-JP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ru-RU" altLang="ja-JP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altLang="ja-JP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ru-RU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don't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think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[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being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good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at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math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has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anything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reasoning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It's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memorization</a:t>
            </a:r>
            <a:r>
              <a:rPr lang="ru-RU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.”</a:t>
            </a:r>
            <a:endParaRPr lang="en-US" altLang="ja-JP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3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 used to think that </a:t>
            </a:r>
            <a:r>
              <a:rPr lang="en-US" dirty="0" err="1" smtClean="0"/>
              <a:t>maths</a:t>
            </a:r>
            <a:r>
              <a:rPr lang="en-US" dirty="0" smtClean="0"/>
              <a:t> teachers were all teaching the same subject, some doing it better than others. I now believe that</a:t>
            </a:r>
            <a:r>
              <a:rPr lang="en-US" i="1" dirty="0" smtClean="0"/>
              <a:t> there are two effectively different subjects being taught under the same name, ‘mathematics.’”</a:t>
            </a:r>
          </a:p>
          <a:p>
            <a:pPr lvl="1"/>
            <a:r>
              <a:rPr lang="en-US" dirty="0" err="1" smtClean="0"/>
              <a:t>Skemp</a:t>
            </a:r>
            <a:r>
              <a:rPr lang="en-US" dirty="0" smtClean="0"/>
              <a:t> (1976)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2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321141"/>
            <a:ext cx="7313613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DEVELOPMENTAL MATH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STUDENTS</a:t>
            </a:r>
            <a:b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Compulsion to Calculate</a:t>
            </a:r>
            <a:endParaRPr lang="en-US" sz="4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571034" y="2064833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  <a:latin typeface="Calibri"/>
                <a:cs typeface="Calibri"/>
              </a:rPr>
              <a:t>Which is greater:        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  <a:cs typeface="Calibri"/>
              </a:rPr>
              <a:t>or        ?  </a:t>
            </a:r>
            <a:endParaRPr lang="en-US" sz="4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763" y="3104121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Garamond"/>
              </a:rPr>
              <a:t>53% correct, but very few could explain why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Garamond"/>
              </a:rPr>
              <a:t>Compulsion…</a:t>
            </a:r>
            <a:endParaRPr lang="en-US" sz="2800" dirty="0">
              <a:solidFill>
                <a:srgbClr val="000000"/>
              </a:solidFill>
              <a:latin typeface="+mn-lt"/>
              <a:cs typeface="Garamon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98264" y="1630740"/>
            <a:ext cx="2010366" cy="1569660"/>
            <a:chOff x="5298264" y="1630740"/>
            <a:chExt cx="2010366" cy="15696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98264" y="2514600"/>
              <a:ext cx="6096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365003" y="1630740"/>
              <a:ext cx="49244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0000"/>
                  </a:solidFill>
                  <a:latin typeface="+mn-lt"/>
                  <a:cs typeface="Calibri (body)"/>
                </a:rPr>
                <a:t>a</a:t>
              </a:r>
            </a:p>
            <a:p>
              <a:pPr lvl="0"/>
              <a:r>
                <a:rPr lang="en-US" sz="4800" b="1" dirty="0">
                  <a:solidFill>
                    <a:srgbClr val="000000"/>
                  </a:solidFill>
                  <a:latin typeface="+mn-lt"/>
                  <a:cs typeface="Calibri (body)"/>
                </a:rPr>
                <a:t>5</a:t>
              </a:r>
              <a:endParaRPr lang="en-US" sz="4800" b="1" dirty="0" smtClean="0">
                <a:solidFill>
                  <a:srgbClr val="000000"/>
                </a:solidFill>
                <a:latin typeface="+mn-lt"/>
                <a:cs typeface="Calibri (body)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5769" y="1630740"/>
              <a:ext cx="49244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0000"/>
                  </a:solidFill>
                  <a:latin typeface="+mn-lt"/>
                  <a:cs typeface="Calibri (body)"/>
                </a:rPr>
                <a:t>a</a:t>
              </a:r>
            </a:p>
            <a:p>
              <a:pPr lvl="0"/>
              <a:r>
                <a:rPr lang="en-US" sz="4800" b="1" dirty="0" smtClean="0">
                  <a:solidFill>
                    <a:srgbClr val="000000"/>
                  </a:solidFill>
                  <a:latin typeface="+mn-lt"/>
                  <a:cs typeface="Calibri (body)"/>
                </a:rPr>
                <a:t>8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699030" y="2514600"/>
              <a:ext cx="6096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715000" y="2209800"/>
            <a:ext cx="990600" cy="609600"/>
            <a:chOff x="6019800" y="2286000"/>
            <a:chExt cx="990600" cy="6096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019800" y="2286000"/>
              <a:ext cx="990600" cy="609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19800" y="2286000"/>
              <a:ext cx="990600" cy="609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390141" y="3541798"/>
            <a:ext cx="2001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+mn-lt"/>
                <a:cs typeface="Calibri (body)"/>
              </a:rPr>
              <a:t>5a = a8</a:t>
            </a:r>
            <a:endParaRPr lang="en-US" sz="4800" b="1" dirty="0">
              <a:solidFill>
                <a:srgbClr val="000000"/>
              </a:solidFill>
              <a:latin typeface="+mn-lt"/>
              <a:cs typeface="Calibri (body)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41976" y="3810000"/>
            <a:ext cx="1230502" cy="533400"/>
            <a:chOff x="5741976" y="2971193"/>
            <a:chExt cx="1230502" cy="40005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741976" y="2971193"/>
              <a:ext cx="381000" cy="40005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591478" y="2971193"/>
              <a:ext cx="381000" cy="40005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679265" y="438115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+mn-lt"/>
                <a:cs typeface="Calibri (body)"/>
              </a:rPr>
              <a:t>5 = 8</a:t>
            </a:r>
            <a:endParaRPr lang="en-US" sz="4800" b="1" dirty="0">
              <a:solidFill>
                <a:srgbClr val="000000"/>
              </a:solidFill>
              <a:latin typeface="+mn-lt"/>
              <a:cs typeface="Calibri (body)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13576" y="4500276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33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9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838200" y="3429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3600" dirty="0" smtClean="0">
                <a:latin typeface="Garamond"/>
                <a:ea typeface="ＭＳ Ｐゴシック" charset="0"/>
                <a:cs typeface="Garamond"/>
              </a:rPr>
              <a:t>43% got correct answer of 7. But only 7% went straight to 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638"/>
            <a:ext cx="7313613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DEVELOPMENTAL MATH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STUDENTS</a:t>
            </a:r>
            <a:br>
              <a:rPr lang="en-US" sz="2000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Compulsion to Calculate:</a:t>
            </a:r>
            <a:br>
              <a:rPr lang="en-US" sz="3600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Find a Pattern and Do Something!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/>
              <a:t>In the equation 2(x+3) = 14,</a:t>
            </a:r>
          </a:p>
          <a:p>
            <a:pPr eaLnBrk="1" hangingPunct="1"/>
            <a:r>
              <a:rPr lang="en-US" sz="4800" b="1" dirty="0"/>
              <a:t>w</a:t>
            </a:r>
            <a:r>
              <a:rPr lang="en-US" sz="4800" b="1" dirty="0" smtClean="0"/>
              <a:t>hat is the value of (</a:t>
            </a:r>
            <a:r>
              <a:rPr lang="en-US" sz="4800" b="1" dirty="0" smtClean="0">
                <a:solidFill>
                  <a:srgbClr val="000000"/>
                </a:solidFill>
              </a:rPr>
              <a:t>x+3</a:t>
            </a:r>
            <a:r>
              <a:rPr lang="en-US" sz="4800" b="1" dirty="0" smtClean="0"/>
              <a:t>)?</a:t>
            </a:r>
            <a:endParaRPr lang="en-US" sz="4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444066" y="2209800"/>
            <a:ext cx="2065868" cy="1293707"/>
            <a:chOff x="5444066" y="2209800"/>
            <a:chExt cx="2065868" cy="1293707"/>
          </a:xfrm>
        </p:grpSpPr>
        <p:pic>
          <p:nvPicPr>
            <p:cNvPr id="5" name="Picture 4" descr="brush-stroke-540864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066" y="2209800"/>
              <a:ext cx="1295400" cy="548640"/>
            </a:xfrm>
            <a:prstGeom prst="rect">
              <a:avLst/>
            </a:prstGeom>
          </p:spPr>
        </p:pic>
        <p:pic>
          <p:nvPicPr>
            <p:cNvPr id="11" name="Picture 10" descr="brush-stroke-540864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534" y="2954867"/>
              <a:ext cx="1295400" cy="548640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838200" y="4114800"/>
            <a:ext cx="769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3600" dirty="0" smtClean="0">
                <a:latin typeface="Garamond"/>
                <a:ea typeface="ＭＳ Ｐゴシック" charset="0"/>
                <a:cs typeface="Garamond"/>
              </a:rPr>
              <a:t>77% distributed the 2…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600" dirty="0">
                <a:latin typeface="Garamond"/>
                <a:ea typeface="ＭＳ Ｐゴシック" charset="0"/>
                <a:cs typeface="Garamond"/>
              </a:rPr>
              <a:t>	</a:t>
            </a:r>
            <a:r>
              <a:rPr lang="en-US" sz="3600" dirty="0" smtClean="0">
                <a:latin typeface="Garamond"/>
                <a:ea typeface="ＭＳ Ｐゴシック" charset="0"/>
                <a:cs typeface="Garamond"/>
              </a:rPr>
              <a:t>			2x+6=14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600" dirty="0">
                <a:latin typeface="Garamond"/>
                <a:ea typeface="ＭＳ Ｐゴシック" charset="0"/>
                <a:cs typeface="Garamond"/>
              </a:rPr>
              <a:t>	</a:t>
            </a:r>
            <a:r>
              <a:rPr lang="en-US" sz="3600" dirty="0" smtClean="0">
                <a:latin typeface="Garamond"/>
                <a:ea typeface="ＭＳ Ｐゴシック" charset="0"/>
                <a:cs typeface="Garamond"/>
              </a:rPr>
              <a:t>			     2x=8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600" dirty="0">
                <a:latin typeface="Garamond"/>
                <a:ea typeface="ＭＳ Ｐゴシック" charset="0"/>
                <a:cs typeface="Garamond"/>
              </a:rPr>
              <a:t>	</a:t>
            </a:r>
            <a:r>
              <a:rPr lang="en-US" sz="3600" dirty="0" smtClean="0">
                <a:latin typeface="Garamond"/>
                <a:ea typeface="ＭＳ Ｐゴシック" charset="0"/>
                <a:cs typeface="Garamond"/>
              </a:rPr>
              <a:t>			       x=4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88064" y="5638797"/>
            <a:ext cx="4588936" cy="685800"/>
            <a:chOff x="1888064" y="5638797"/>
            <a:chExt cx="4588936" cy="685800"/>
          </a:xfrm>
        </p:grpSpPr>
        <p:pic>
          <p:nvPicPr>
            <p:cNvPr id="15" name="Picture 14" descr="brush-stroke-540864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715000"/>
              <a:ext cx="1295400" cy="548640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1888064" y="5638797"/>
              <a:ext cx="3962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anchor="ctr">
              <a:no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tx1"/>
                  </a:solidFill>
                  <a:latin typeface="+mj-lt"/>
                  <a:ea typeface="ＭＳ Ｐゴシック" pitchFamily="-65" charset="-128"/>
                  <a:cs typeface="ＭＳ Ｐゴシック" pitchFamily="-65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Goudy Old Style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3200" dirty="0" smtClean="0">
                  <a:solidFill>
                    <a:srgbClr val="FF0000"/>
                  </a:solidFill>
                  <a:latin typeface="Garamond"/>
                  <a:ea typeface="ＭＳ Ｐゴシック" charset="0"/>
                  <a:cs typeface="Garamond"/>
                </a:rPr>
                <a:t>50% stop right here!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3942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68869"/>
            <a:ext cx="7313613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DEVELOPMENTAL MATH </a:t>
            </a:r>
            <a:r>
              <a:rPr lang="en-US" sz="2000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STUDENTS</a:t>
            </a:r>
            <a:br>
              <a:rPr lang="en-US" sz="2000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Conceptual Atrophy</a:t>
            </a:r>
            <a:endParaRPr lang="en-US" sz="4000" dirty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9147" y="5181017"/>
            <a:ext cx="733434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rPr>
              <a:t>Interviewer: “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ea typeface="ＭＳ Ｐゴシック" charset="0"/>
                <a:cs typeface="Calibri"/>
              </a:rPr>
              <a:t>Why did you subtract 253? Could you have subtracted 462 to check the answer?”</a:t>
            </a:r>
            <a:endParaRPr lang="en-US" sz="2800" dirty="0">
              <a:solidFill>
                <a:srgbClr val="595959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63532" y="1396292"/>
            <a:ext cx="2441013" cy="1325552"/>
            <a:chOff x="3563531" y="1047218"/>
            <a:chExt cx="2441013" cy="994164"/>
          </a:xfrm>
        </p:grpSpPr>
        <p:sp>
          <p:nvSpPr>
            <p:cNvPr id="51205" name="TextBox 2"/>
            <p:cNvSpPr txBox="1">
              <a:spLocks noChangeArrowheads="1"/>
            </p:cNvSpPr>
            <p:nvPr/>
          </p:nvSpPr>
          <p:spPr bwMode="auto">
            <a:xfrm>
              <a:off x="3997804" y="1047218"/>
              <a:ext cx="1731943" cy="87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sz="4800" b="1" dirty="0">
                  <a:solidFill>
                    <a:srgbClr val="595959"/>
                  </a:solidFill>
                  <a:latin typeface="+mn-lt"/>
                </a:rPr>
                <a:t>462</a:t>
              </a:r>
              <a:r>
                <a:rPr lang="en-US" sz="4800" b="1" u="sng" dirty="0">
                  <a:solidFill>
                    <a:srgbClr val="595959"/>
                  </a:solidFill>
                  <a:latin typeface="+mn-lt"/>
                </a:rPr>
                <a:t> </a:t>
              </a:r>
            </a:p>
            <a:p>
              <a:pPr eaLnBrk="1" hangingPunct="1">
                <a:lnSpc>
                  <a:spcPct val="70000"/>
                </a:lnSpc>
              </a:pPr>
              <a:endParaRPr lang="en-US" sz="4800" b="1" u="sng" dirty="0">
                <a:solidFill>
                  <a:srgbClr val="595959"/>
                </a:solidFill>
                <a:latin typeface="+mn-lt"/>
              </a:endParaRPr>
            </a:p>
          </p:txBody>
        </p:sp>
        <p:sp>
          <p:nvSpPr>
            <p:cNvPr id="51206" name="TextBox 7"/>
            <p:cNvSpPr txBox="1">
              <a:spLocks noChangeArrowheads="1"/>
            </p:cNvSpPr>
            <p:nvPr/>
          </p:nvSpPr>
          <p:spPr bwMode="auto">
            <a:xfrm>
              <a:off x="3563531" y="1556634"/>
              <a:ext cx="2441013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sz="4800" b="1" u="sng" dirty="0">
                  <a:solidFill>
                    <a:srgbClr val="595959"/>
                  </a:solidFill>
                  <a:latin typeface="+mn-lt"/>
                </a:rPr>
                <a:t>+ 253</a:t>
              </a: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97809" y="2633306"/>
            <a:ext cx="1444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715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8539" y="3746385"/>
            <a:ext cx="7307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Calibri"/>
                <a:cs typeface="Calibri"/>
              </a:rPr>
              <a:t>Interviewer: </a:t>
            </a:r>
            <a:r>
              <a:rPr lang="en-US" sz="2800" b="1" dirty="0" smtClean="0">
                <a:solidFill>
                  <a:srgbClr val="595959"/>
                </a:solidFill>
                <a:latin typeface="Calibri"/>
                <a:cs typeface="Calibri"/>
              </a:rPr>
              <a:t>“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How could you check that your answer is correct?” 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8819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Ritual Learning in Infants</a:t>
            </a:r>
          </a:p>
        </p:txBody>
      </p:sp>
      <p:pic>
        <p:nvPicPr>
          <p:cNvPr id="542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0408"/>
            <a:ext cx="82296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1143000" y="5865070"/>
            <a:ext cx="658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Gergely, Bekkering, &amp; Kiraly (2002). </a:t>
            </a:r>
            <a:r>
              <a:rPr lang="en-US" i="1"/>
              <a:t>Nature</a:t>
            </a:r>
            <a:r>
              <a:rPr lang="en-US"/>
              <a:t>, 415, 755.</a:t>
            </a:r>
          </a:p>
        </p:txBody>
      </p:sp>
    </p:spTree>
    <p:extLst>
      <p:ext uri="{BB962C8B-B14F-4D97-AF65-F5344CB8AC3E}">
        <p14:creationId xmlns:p14="http://schemas.microsoft.com/office/powerpoint/2010/main" val="400735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ＭＳ Ｐゴシック" charset="0"/>
                <a:cs typeface="Calibri"/>
              </a:rPr>
              <a:t>Socialization of US Students into Mathematics</a:t>
            </a:r>
          </a:p>
        </p:txBody>
      </p:sp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Young children: concepts and counting, linked together</a:t>
            </a: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533400" y="3038475"/>
            <a:ext cx="2133600" cy="923925"/>
          </a:xfrm>
          <a:prstGeom prst="rect">
            <a:avLst/>
          </a:prstGeom>
          <a:solidFill>
            <a:srgbClr val="C0A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SCHOOL: Practicing procedures/memorizing rules</a:t>
            </a:r>
          </a:p>
        </p:txBody>
      </p:sp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3352800" y="19716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Some insist that math make sense, with or without teacher’s help</a:t>
            </a:r>
          </a:p>
        </p:txBody>
      </p:sp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3352800" y="3190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Good memorizers, memorize their way through algebra</a:t>
            </a:r>
          </a:p>
        </p:txBody>
      </p: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3352800" y="4535488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Poor memorizers have difficulty</a:t>
            </a:r>
          </a:p>
        </p:txBody>
      </p:sp>
      <p:sp>
        <p:nvSpPr>
          <p:cNvPr id="73735" name="TextBox 9"/>
          <p:cNvSpPr txBox="1">
            <a:spLocks noChangeArrowheads="1"/>
          </p:cNvSpPr>
          <p:nvPr/>
        </p:nvSpPr>
        <p:spPr bwMode="auto">
          <a:xfrm>
            <a:off x="5943600" y="32766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Success, but never really “get” mathematics</a:t>
            </a:r>
          </a:p>
        </p:txBody>
      </p: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5943600" y="4572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All comes crumbling down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019800" y="20574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May become mathematicians/scientists</a:t>
            </a:r>
          </a:p>
        </p:txBody>
      </p:sp>
      <p:cxnSp>
        <p:nvCxnSpPr>
          <p:cNvPr id="14" name="Straight Arrow Connector 13"/>
          <p:cNvCxnSpPr>
            <a:stCxn id="73730" idx="2"/>
          </p:cNvCxnSpPr>
          <p:nvPr/>
        </p:nvCxnSpPr>
        <p:spPr>
          <a:xfrm>
            <a:off x="1905000" y="2371725"/>
            <a:ext cx="0" cy="60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3731" idx="3"/>
            <a:endCxn id="73732" idx="1"/>
          </p:cNvCxnSpPr>
          <p:nvPr/>
        </p:nvCxnSpPr>
        <p:spPr>
          <a:xfrm flipV="1">
            <a:off x="2667000" y="2433638"/>
            <a:ext cx="685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3731" idx="3"/>
            <a:endCxn id="73733" idx="1"/>
          </p:cNvCxnSpPr>
          <p:nvPr/>
        </p:nvCxnSpPr>
        <p:spPr>
          <a:xfrm>
            <a:off x="2667000" y="3500438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3731" idx="3"/>
            <a:endCxn id="73734" idx="1"/>
          </p:cNvCxnSpPr>
          <p:nvPr/>
        </p:nvCxnSpPr>
        <p:spPr>
          <a:xfrm>
            <a:off x="2667000" y="3500438"/>
            <a:ext cx="685800" cy="1357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3732" idx="3"/>
          </p:cNvCxnSpPr>
          <p:nvPr/>
        </p:nvCxnSpPr>
        <p:spPr>
          <a:xfrm flipV="1">
            <a:off x="5334000" y="2433638"/>
            <a:ext cx="6096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34000" y="3652838"/>
            <a:ext cx="6096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34000" y="4872038"/>
            <a:ext cx="60960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45" name="TextBox 28"/>
          <p:cNvSpPr txBox="1">
            <a:spLocks noChangeArrowheads="1"/>
          </p:cNvSpPr>
          <p:nvPr/>
        </p:nvSpPr>
        <p:spPr bwMode="auto">
          <a:xfrm>
            <a:off x="6019800" y="5638800"/>
            <a:ext cx="2133600" cy="646113"/>
          </a:xfrm>
          <a:prstGeom prst="rect">
            <a:avLst/>
          </a:prstGeom>
          <a:solidFill>
            <a:srgbClr val="C0A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Community College Developmental Math</a:t>
            </a:r>
          </a:p>
        </p:txBody>
      </p:sp>
      <p:cxnSp>
        <p:nvCxnSpPr>
          <p:cNvPr id="30" name="Straight Arrow Connector 29"/>
          <p:cNvCxnSpPr>
            <a:stCxn id="73736" idx="2"/>
            <a:endCxn id="73745" idx="0"/>
          </p:cNvCxnSpPr>
          <p:nvPr/>
        </p:nvCxnSpPr>
        <p:spPr>
          <a:xfrm>
            <a:off x="7086600" y="5218113"/>
            <a:ext cx="0" cy="420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715000" y="4419600"/>
            <a:ext cx="2743200" cy="2057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teaching and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3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361485"/>
            <a:ext cx="6858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“Every system is perfectly designed to achieve the results it gets.”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Paul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Bataldan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9944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Improving Teaching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Shift focus from teach</a:t>
            </a:r>
            <a:r>
              <a:rPr lang="en-US" u="sng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ers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to teach</a:t>
            </a:r>
            <a:r>
              <a:rPr lang="en-US" u="sng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ing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Use systems improvement methods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Engage 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both teachers and students in improving routines of teaching and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learning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Keep the focus on learning opportunities and student learning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Awareness</a:t>
            </a:r>
            <a:endParaRPr lang="en-US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Incremental 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197319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TIMSS Video: Background </a:t>
            </a:r>
            <a:endParaRPr lang="en-US" sz="35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833563"/>
            <a:ext cx="8001000" cy="36861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Two large studies, started in 1993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Strategy: video survey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Goals: 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Investigate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average teaching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US" altLang="ja-JP" dirty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Compare teaching across countries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Find commonalities among high-achieving </a:t>
            </a:r>
            <a:r>
              <a:rPr lang="en-US" dirty="0" smtClean="0">
                <a:ea typeface="ＭＳ Ｐゴシック" charset="0"/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605398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Conclusions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0560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/>
                <a:ea typeface="ＭＳ Ｐゴシック" charset="0"/>
                <a:cs typeface="Calibri"/>
              </a:rPr>
              <a:t>Teaching is a cultural activity: routines evolved over time, multiply determined, hard to change</a:t>
            </a:r>
          </a:p>
          <a:p>
            <a:r>
              <a:rPr lang="en-US" sz="2400" dirty="0">
                <a:latin typeface="Calibri"/>
                <a:ea typeface="ＭＳ Ｐゴシック" charset="0"/>
                <a:cs typeface="Calibri"/>
              </a:rPr>
              <a:t>High-achieving countries have different teaching scripts, but use them to create common learning opportunities</a:t>
            </a:r>
          </a:p>
          <a:p>
            <a:r>
              <a:rPr lang="en-US" altLang="ja-JP" sz="2400" dirty="0">
                <a:latin typeface="Calibri"/>
                <a:ea typeface="ＭＳ Ｐゴシック" charset="0"/>
                <a:cs typeface="Calibri"/>
              </a:rPr>
              <a:t>US script is limited, leading students to limited view of what it means to learn mathematics, resulting in conceptual atrophy</a:t>
            </a:r>
          </a:p>
          <a:p>
            <a:r>
              <a:rPr lang="en-US" altLang="ja-JP" sz="2400" dirty="0">
                <a:latin typeface="Calibri"/>
                <a:ea typeface="ＭＳ Ｐゴシック" charset="0"/>
                <a:cs typeface="Calibri"/>
              </a:rPr>
              <a:t>Improving teaching will require teachers and students to </a:t>
            </a:r>
            <a:r>
              <a:rPr lang="en-US" altLang="ja-JP" sz="2400" dirty="0" smtClean="0">
                <a:latin typeface="Calibri"/>
                <a:ea typeface="ＭＳ Ｐゴシック" charset="0"/>
                <a:cs typeface="Calibri"/>
              </a:rPr>
              <a:t>become </a:t>
            </a:r>
            <a:r>
              <a:rPr lang="en-US" altLang="ja-JP" sz="2400" dirty="0">
                <a:latin typeface="Calibri"/>
                <a:ea typeface="ＭＳ Ｐゴシック" charset="0"/>
                <a:cs typeface="Calibri"/>
              </a:rPr>
              <a:t>aware of their cultural routines; and make gradual improvements over time.</a:t>
            </a:r>
          </a:p>
          <a:p>
            <a:endParaRPr lang="en-US" sz="24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8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2971800"/>
            <a:ext cx="6858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stigler@ucla.edu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82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74638"/>
            <a:ext cx="8220075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Teacher</a:t>
            </a:r>
            <a:r>
              <a:rPr lang="ja-JP" altLang="en-US" sz="40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000" dirty="0">
                <a:latin typeface="Calibri" charset="0"/>
                <a:ea typeface="ＭＳ Ｐゴシック" charset="0"/>
                <a:cs typeface="ＭＳ Ｐゴシック" charset="0"/>
              </a:rPr>
              <a:t>s Goal for the Lesson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4" name="Object 2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530225" y="1809750"/>
          <a:ext cx="7154863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7156112" imgH="4370471" progId="Excel.Sheet.8">
                  <p:embed/>
                </p:oleObj>
              </mc:Choice>
              <mc:Fallback>
                <p:oleObj name="Worksheet" r:id="rId4" imgW="7156112" imgH="437047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809750"/>
                        <a:ext cx="7154863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2108200" y="1517650"/>
            <a:ext cx="57229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"What was the main thing you wanted students to learn from today's lesson?"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1179513" y="6307138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</a:rPr>
              <a:t>[</a:t>
            </a:r>
            <a:r>
              <a:rPr lang="en-US" sz="1800" dirty="0">
                <a:latin typeface="Arial" charset="0"/>
                <a:hlinkClick r:id="rId6" action="ppaction://hlinksldjump"/>
              </a:rPr>
              <a:t>back</a:t>
            </a:r>
            <a:r>
              <a:rPr lang="en-US" sz="1800" dirty="0">
                <a:latin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69335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latin typeface="Calibri"/>
                <a:ea typeface="ＭＳ Ｐゴシック" charset="0"/>
                <a:cs typeface="Calibri"/>
              </a:rPr>
              <a:t>TIMSS Video: Teaching is Cultural</a:t>
            </a:r>
            <a:endParaRPr lang="en-US" sz="36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239000" cy="1541462"/>
          </a:xfrm>
        </p:spPr>
        <p:txBody>
          <a:bodyPr/>
          <a:lstStyle/>
          <a:p>
            <a:pPr marL="457200" indent="-457200"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Teaching is a cultural activity; varies more across than within cultures (TIMSS 1995 video study; </a:t>
            </a:r>
            <a:r>
              <a:rPr lang="en-US" sz="2800" dirty="0">
                <a:latin typeface="Calibri"/>
                <a:ea typeface="ＭＳ Ｐゴシック" charset="0"/>
                <a:cs typeface="Calibri"/>
                <a:hlinkClick r:id="rId3" action="ppaction://hlinksldjump"/>
              </a:rPr>
              <a:t>goals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/scripts</a:t>
            </a:r>
            <a:r>
              <a:rPr lang="en-US" sz="2800" dirty="0" smtClean="0">
                <a:latin typeface="Calibri"/>
                <a:ea typeface="ＭＳ Ｐゴシック" charset="0"/>
                <a:cs typeface="Calibri"/>
              </a:rPr>
              <a:t>)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Content Placeholder 9" descr="japa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0337"/>
          <a:stretch>
            <a:fillRect/>
          </a:stretch>
        </p:blipFill>
        <p:spPr>
          <a:xfrm>
            <a:off x="1050737" y="3276600"/>
            <a:ext cx="344506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 descr="u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0337"/>
          <a:stretch>
            <a:fillRect/>
          </a:stretch>
        </p:blipFill>
        <p:spPr bwMode="auto">
          <a:xfrm>
            <a:off x="4724400" y="3276600"/>
            <a:ext cx="3445063" cy="2895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26145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647" y="2744450"/>
            <a:ext cx="70581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US: “Quick and snappy”</a:t>
            </a:r>
          </a:p>
          <a:p>
            <a:pPr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Japan: “Slow and sticky”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731" y="6113882"/>
            <a:ext cx="242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SOURCE: Hess &amp; Azuma (1991)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80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latin typeface="Calibri"/>
                <a:ea typeface="ＭＳ Ｐゴシック" charset="0"/>
                <a:cs typeface="Calibri"/>
              </a:rPr>
              <a:t>TIMSS Video: Teaching is Cultural</a:t>
            </a:r>
            <a:endParaRPr lang="en-US" sz="40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227262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Cultural activities are: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</a:rPr>
              <a:t>Learned </a:t>
            </a:r>
            <a:r>
              <a:rPr lang="en-US" dirty="0" smtClean="0">
                <a:latin typeface="+mj-lt"/>
                <a:ea typeface="ＭＳ Ｐゴシック" charset="0"/>
              </a:rPr>
              <a:t>implicitly (ritual learning</a:t>
            </a:r>
            <a:r>
              <a:rPr lang="en-US" dirty="0" smtClean="0">
                <a:latin typeface="+mj-lt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+mj-lt"/>
                <a:ea typeface="ＭＳ Ｐゴシック" charset="0"/>
              </a:rPr>
              <a:t>Multiply determined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</a:rPr>
              <a:t>Hard to see (e.g., confusion)</a:t>
            </a: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</a:rPr>
              <a:t>Hard to change: culture </a:t>
            </a:r>
            <a:r>
              <a:rPr lang="en-US" dirty="0" smtClean="0">
                <a:latin typeface="+mj-lt"/>
                <a:ea typeface="ＭＳ Ｐゴシック" charset="0"/>
              </a:rPr>
              <a:t>wins</a:t>
            </a:r>
          </a:p>
        </p:txBody>
      </p:sp>
    </p:spTree>
    <p:extLst>
      <p:ext uri="{BB962C8B-B14F-4D97-AF65-F5344CB8AC3E}">
        <p14:creationId xmlns:p14="http://schemas.microsoft.com/office/powerpoint/2010/main" val="185538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448" y="2576486"/>
            <a:ext cx="7167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 high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-achieving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countries have in common?*</a:t>
            </a:r>
          </a:p>
          <a:p>
            <a:pPr>
              <a:defRPr/>
            </a:pP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*Do they all teach like Japan?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3470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Hong Kong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Content Placeholder 3" descr="hongkong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36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30157</TotalTime>
  <Words>1770</Words>
  <Application>Microsoft Macintosh PowerPoint</Application>
  <PresentationFormat>On-screen Show (4:3)</PresentationFormat>
  <Paragraphs>284</Paragraphs>
  <Slides>42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Excel 97 - 2004 Worksheet</vt:lpstr>
      <vt:lpstr>Special Needs Food Requests are Welcome.  Just Ask!</vt:lpstr>
      <vt:lpstr>Changing the Culture of Teaching: Reflections on Mathematics Teaching, and How to Improve It</vt:lpstr>
      <vt:lpstr>TIMSS video studies</vt:lpstr>
      <vt:lpstr>TIMSS Video: Background </vt:lpstr>
      <vt:lpstr>TIMSS Video: Teaching is Cultural</vt:lpstr>
      <vt:lpstr>PowerPoint Presentation</vt:lpstr>
      <vt:lpstr>TIMSS Video: Teaching is Cultural</vt:lpstr>
      <vt:lpstr>PowerPoint Presentation</vt:lpstr>
      <vt:lpstr>Hong Kong</vt:lpstr>
      <vt:lpstr>Netherlands</vt:lpstr>
      <vt:lpstr>TIMSS Video: What Do High-Achieving Countries Have in Common?</vt:lpstr>
      <vt:lpstr>The three Learning opportunities</vt:lpstr>
      <vt:lpstr>Research Indicates Three Types of Learning Opportunities Required for Deep Understanding</vt:lpstr>
      <vt:lpstr>PowerPoint Presentation</vt:lpstr>
      <vt:lpstr>Productive Struggle and Desirable Difficulties</vt:lpstr>
      <vt:lpstr>Productive Struggle and Desirable Difficulties</vt:lpstr>
      <vt:lpstr>Confucius</vt:lpstr>
      <vt:lpstr>PowerPoint Presentation</vt:lpstr>
      <vt:lpstr>Thinking Hard</vt:lpstr>
      <vt:lpstr>The Power of Connections</vt:lpstr>
      <vt:lpstr>Example: Struggle to Make Connections</vt:lpstr>
      <vt:lpstr>Igor Gregoriev: “Only 5 Chords”</vt:lpstr>
      <vt:lpstr>PowerPoint Presentation</vt:lpstr>
      <vt:lpstr>Deliberate Practice</vt:lpstr>
      <vt:lpstr>Learning Opportunities</vt:lpstr>
      <vt:lpstr>Learning Opportunities</vt:lpstr>
      <vt:lpstr>Creating Learning Opportunities: Easier Said than Done!</vt:lpstr>
      <vt:lpstr>Community college Developmental mathematics</vt:lpstr>
      <vt:lpstr>PowerPoint Presentation</vt:lpstr>
      <vt:lpstr>DEVELOPMENTAL MATH STUDENTS Socialized to Maladaptive View of Math</vt:lpstr>
      <vt:lpstr>Knowing Mathematics</vt:lpstr>
      <vt:lpstr>DEVELOPMENTAL MATH STUDENTS Compulsion to Calculate</vt:lpstr>
      <vt:lpstr>DEVELOPMENTAL MATH STUDENTS Compulsion to Calculate: Find a Pattern and Do Something!</vt:lpstr>
      <vt:lpstr>DEVELOPMENTAL MATH STUDENTS Conceptual Atrophy</vt:lpstr>
      <vt:lpstr>Ritual Learning in Infants</vt:lpstr>
      <vt:lpstr>Socialization of US Students into Mathematics</vt:lpstr>
      <vt:lpstr>Improving teaching and learning</vt:lpstr>
      <vt:lpstr>PowerPoint Presentation</vt:lpstr>
      <vt:lpstr>Improving Teaching</vt:lpstr>
      <vt:lpstr>Conclusions</vt:lpstr>
      <vt:lpstr>PowerPoint Presentation</vt:lpstr>
      <vt:lpstr>Teacher’s Goal for the Lesson</vt:lpstr>
    </vt:vector>
  </TitlesOfParts>
  <Manager/>
  <Company>LessonLab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Carnegie 2014</dc:title>
  <dc:subject/>
  <dc:creator>Jim Stigler</dc:creator>
  <cp:keywords/>
  <dc:description/>
  <cp:lastModifiedBy>Jim Stigler</cp:lastModifiedBy>
  <cp:revision>203</cp:revision>
  <dcterms:created xsi:type="dcterms:W3CDTF">2014-06-26T16:17:06Z</dcterms:created>
  <dcterms:modified xsi:type="dcterms:W3CDTF">2014-12-08T16:17:55Z</dcterms:modified>
  <cp:category/>
</cp:coreProperties>
</file>