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sldIdLst>
    <p:sldId id="256" r:id="rId2"/>
    <p:sldId id="257" r:id="rId3"/>
    <p:sldId id="287" r:id="rId4"/>
    <p:sldId id="269" r:id="rId5"/>
    <p:sldId id="270" r:id="rId6"/>
    <p:sldId id="271" r:id="rId7"/>
    <p:sldId id="272" r:id="rId8"/>
    <p:sldId id="275" r:id="rId9"/>
    <p:sldId id="281" r:id="rId10"/>
    <p:sldId id="288" r:id="rId11"/>
    <p:sldId id="258" r:id="rId12"/>
    <p:sldId id="283" r:id="rId13"/>
    <p:sldId id="259" r:id="rId14"/>
    <p:sldId id="289" r:id="rId15"/>
    <p:sldId id="282" r:id="rId16"/>
    <p:sldId id="260" r:id="rId17"/>
    <p:sldId id="261" r:id="rId18"/>
    <p:sldId id="284" r:id="rId19"/>
    <p:sldId id="286" r:id="rId20"/>
    <p:sldId id="290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12/2/14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C5E8FE8-BB26-4D4F-B4E6-4B51814002FB}" type="datetimeFigureOut">
              <a:rPr lang="en-US" smtClean="0"/>
              <a:t>12/2/14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B8E231E-346E-0346-9EFB-285059168F1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llowskybarbara@fhda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Divisions/AcademicAffairs/BasicSkillsEnglishasaSecondLanguage.aspx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3csn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californiacommunitycolleges.cccco.edu/StudentSuccessInitiative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cassess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cedplan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conlineed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ctechedge.org/" TargetMode="Externa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14" y="122396"/>
            <a:ext cx="8568316" cy="2019534"/>
          </a:xfrm>
        </p:spPr>
        <p:txBody>
          <a:bodyPr/>
          <a:lstStyle/>
          <a:p>
            <a:pPr algn="ctr"/>
            <a:r>
              <a:rPr lang="en-US" dirty="0" smtClean="0"/>
              <a:t>OEI, BSI, SSI, CAI, EPI – My, oh My!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24" y="2120932"/>
            <a:ext cx="8063398" cy="12296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The California Community Colleges Initiatives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93449" y="4651047"/>
            <a:ext cx="4942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Barbara Illowsky, PhD</a:t>
            </a:r>
          </a:p>
          <a:p>
            <a:r>
              <a:rPr lang="en-US" sz="2800" b="1" dirty="0" smtClean="0"/>
              <a:t>De Anza College</a:t>
            </a:r>
          </a:p>
          <a:p>
            <a:r>
              <a:rPr lang="en-US" sz="2800" b="1" dirty="0" smtClean="0">
                <a:hlinkClick r:id="rId2"/>
              </a:rPr>
              <a:t>illowskybarbara@fhda.edu</a:t>
            </a:r>
            <a:endParaRPr lang="en-US" sz="2800" b="1" dirty="0" smtClean="0"/>
          </a:p>
          <a:p>
            <a:r>
              <a:rPr lang="en-US" sz="2800" b="1" dirty="0" smtClean="0"/>
              <a:t>@DrBSI</a:t>
            </a:r>
          </a:p>
        </p:txBody>
      </p:sp>
      <p:pic>
        <p:nvPicPr>
          <p:cNvPr id="7" name="Picture 6" descr="BSI_6-30-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1" y="4529948"/>
            <a:ext cx="1874497" cy="1936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241" y="3446367"/>
            <a:ext cx="4876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25" y="3026770"/>
            <a:ext cx="8223250" cy="252678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≈ $19 million to individual colleges</a:t>
            </a:r>
          </a:p>
          <a:p>
            <a:r>
              <a:rPr lang="en-US" sz="3200" b="1" dirty="0"/>
              <a:t>≈ </a:t>
            </a:r>
            <a:r>
              <a:rPr lang="en-US" sz="3200" b="1" dirty="0" smtClean="0"/>
              <a:t> $1 million to LACCD/3CSN to provide statewide professional </a:t>
            </a:r>
            <a:r>
              <a:rPr lang="en-US" sz="3200" b="1" dirty="0"/>
              <a:t>development   </a:t>
            </a:r>
            <a:r>
              <a:rPr lang="en-US" sz="3200" b="1" dirty="0">
                <a:hlinkClick r:id="rId2"/>
              </a:rPr>
              <a:t>http://3csn.org</a:t>
            </a:r>
            <a:r>
              <a:rPr lang="en-US" sz="3200" b="1" dirty="0" smtClean="0">
                <a:hlinkClick r:id="rId2"/>
              </a:rPr>
              <a:t>/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499" y="804976"/>
            <a:ext cx="8651875" cy="2021255"/>
          </a:xfrm>
        </p:spPr>
        <p:txBody>
          <a:bodyPr/>
          <a:lstStyle/>
          <a:p>
            <a:pPr algn="ctr"/>
            <a:r>
              <a:rPr lang="en-US" sz="6000" b="1" dirty="0" smtClean="0"/>
              <a:t>BSI: Basic </a:t>
            </a:r>
            <a:r>
              <a:rPr lang="en-US" sz="6000" b="1" dirty="0"/>
              <a:t>Skills</a:t>
            </a:r>
            <a:br>
              <a:rPr lang="en-US" sz="6000" b="1" dirty="0"/>
            </a:br>
            <a:r>
              <a:rPr lang="en-US" sz="2800" b="1" dirty="0">
                <a:hlinkClick r:id="rId3"/>
              </a:rPr>
              <a:t>http://extranet.cccco.edu/Divisions/AcademicAffairs/</a:t>
            </a:r>
            <a:r>
              <a:rPr lang="en-US" sz="2800" b="1" dirty="0" smtClean="0">
                <a:hlinkClick r:id="rId3"/>
              </a:rPr>
              <a:t>BasicSkillsEnglishasaSecondLanguage.aspx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29" y="4988039"/>
            <a:ext cx="1131027" cy="11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8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25" y="2274752"/>
            <a:ext cx="8223250" cy="252678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Funds may be used to assist students in courses from noncredit through Intermediate Algebra</a:t>
            </a:r>
            <a:endParaRPr lang="en-US" sz="3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499" y="437323"/>
            <a:ext cx="8651875" cy="1484506"/>
          </a:xfrm>
        </p:spPr>
        <p:txBody>
          <a:bodyPr/>
          <a:lstStyle/>
          <a:p>
            <a:pPr algn="ctr"/>
            <a:r>
              <a:rPr lang="en-US" sz="6000" b="1" dirty="0" smtClean="0"/>
              <a:t>For mathematics: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64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73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TF_Logo_Vector_B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269241" y="2921000"/>
            <a:ext cx="2504453" cy="15026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6369"/>
            <a:ext cx="7543800" cy="1703755"/>
          </a:xfrm>
        </p:spPr>
        <p:txBody>
          <a:bodyPr/>
          <a:lstStyle/>
          <a:p>
            <a:pPr algn="ctr"/>
            <a:r>
              <a:rPr lang="en-US" sz="6000" b="1" dirty="0" smtClean="0"/>
              <a:t>SSI: Student </a:t>
            </a:r>
            <a:r>
              <a:rPr lang="en-US" sz="6000" b="1" dirty="0"/>
              <a:t>Success</a:t>
            </a:r>
            <a:br>
              <a:rPr lang="en-US" sz="6000" b="1" dirty="0"/>
            </a:br>
            <a:r>
              <a:rPr lang="en-US" sz="2400" b="1" dirty="0">
                <a:hlinkClick r:id="rId3"/>
              </a:rPr>
              <a:t>http://www.californiacommunitycolleges.cccco.edu/</a:t>
            </a:r>
            <a:r>
              <a:rPr lang="en-US" sz="2400" b="1" dirty="0" smtClean="0">
                <a:hlinkClick r:id="rId3"/>
              </a:rPr>
              <a:t>StudentSuccessInitiative.aspx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007620" y="2292556"/>
            <a:ext cx="58648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January 2011: CCC BOG formed </a:t>
            </a:r>
            <a:r>
              <a:rPr lang="en-US" sz="2800" dirty="0"/>
              <a:t>a task force to chart a roadmap for system-wide focus on student success. The task force identified best practices and designed evidence-based recommendations to ensure student success is a driving theme in our colleges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32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TF_Logo_Vector_B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5816587" y="5197632"/>
            <a:ext cx="2504453" cy="15026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179" y="800331"/>
            <a:ext cx="8504881" cy="1255189"/>
          </a:xfrm>
        </p:spPr>
        <p:txBody>
          <a:bodyPr/>
          <a:lstStyle/>
          <a:p>
            <a:pPr algn="ctr"/>
            <a:r>
              <a:rPr lang="en-US" sz="6000" b="1" dirty="0" smtClean="0"/>
              <a:t>SSI: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dirty="0" smtClean="0"/>
              <a:t>comprehensive </a:t>
            </a:r>
            <a:r>
              <a:rPr lang="en-US" sz="6000" b="1" dirty="0" smtClean="0"/>
              <a:t>plan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34180" y="2676921"/>
            <a:ext cx="8504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Focuses </a:t>
            </a:r>
            <a:r>
              <a:rPr lang="en-US" sz="3600" dirty="0"/>
              <a:t>on our core missions of workforce preparation, remediation, transfer to four-year colleges and universities, and degree and certificate completion.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491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24" y="2256058"/>
            <a:ext cx="8145801" cy="39663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Common </a:t>
            </a:r>
            <a:r>
              <a:rPr lang="en-US" sz="2800" dirty="0">
                <a:effectLst/>
              </a:rPr>
              <a:t>Assessment System for the benefit of all </a:t>
            </a:r>
            <a:r>
              <a:rPr lang="en-US" sz="2800" dirty="0" smtClean="0">
                <a:effectLst/>
              </a:rPr>
              <a:t>CCC and </a:t>
            </a:r>
            <a:r>
              <a:rPr lang="en-US" sz="2800" dirty="0">
                <a:effectLst/>
              </a:rPr>
              <a:t>their </a:t>
            </a:r>
            <a:r>
              <a:rPr lang="en-US" sz="2800" dirty="0" smtClean="0">
                <a:effectLst/>
              </a:rPr>
              <a:t>students</a:t>
            </a:r>
          </a:p>
          <a:p>
            <a:r>
              <a:rPr lang="en-US" sz="2800" dirty="0" smtClean="0">
                <a:effectLst/>
              </a:rPr>
              <a:t>Contain </a:t>
            </a:r>
            <a:r>
              <a:rPr lang="en-US" sz="2800" dirty="0">
                <a:effectLst/>
              </a:rPr>
              <a:t>test preparation, test delivery, test administration, data collection, and course placement </a:t>
            </a:r>
            <a:r>
              <a:rPr lang="en-US" sz="2800" dirty="0" smtClean="0">
                <a:effectLst/>
              </a:rPr>
              <a:t>guidance</a:t>
            </a: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Centralized </a:t>
            </a:r>
            <a:r>
              <a:rPr lang="en-US" sz="2800" dirty="0">
                <a:effectLst/>
              </a:rPr>
              <a:t>and integrated technology solutions to support assessment and placement</a:t>
            </a:r>
            <a:r>
              <a:rPr lang="en-US" sz="2800" dirty="0" smtClean="0">
                <a:effectLst/>
              </a:rPr>
              <a:t>.</a:t>
            </a:r>
          </a:p>
          <a:p>
            <a:r>
              <a:rPr lang="en-US" sz="2800" dirty="0" smtClean="0">
                <a:effectLst/>
              </a:rPr>
              <a:t>RFP will go out “soon”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815" y="455245"/>
            <a:ext cx="8430611" cy="1638110"/>
          </a:xfrm>
        </p:spPr>
        <p:txBody>
          <a:bodyPr/>
          <a:lstStyle/>
          <a:p>
            <a:pPr algn="ctr"/>
            <a:r>
              <a:rPr lang="en-US" sz="6000" b="1" dirty="0" smtClean="0"/>
              <a:t>CAI: </a:t>
            </a:r>
            <a:r>
              <a:rPr lang="en-US" sz="4800" b="1" dirty="0" smtClean="0"/>
              <a:t>Common Assessment</a:t>
            </a:r>
            <a:br>
              <a:rPr lang="en-US" sz="4800" b="1" dirty="0" smtClean="0"/>
            </a:br>
            <a:r>
              <a:rPr lang="en-US" sz="4800" dirty="0">
                <a:hlinkClick r:id="rId2"/>
              </a:rPr>
              <a:t>http://cccassess.org/</a:t>
            </a:r>
            <a:r>
              <a:rPr lang="en-US" sz="4800" dirty="0"/>
              <a:t>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9873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250" y="2093355"/>
            <a:ext cx="8001000" cy="419314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Develop a </a:t>
            </a:r>
            <a:r>
              <a:rPr lang="en-US" sz="3200" b="1" dirty="0"/>
              <a:t>student services portal that will customize and sequence matriculation information and activities </a:t>
            </a:r>
            <a:endParaRPr lang="en-US" sz="3200" b="1" dirty="0" smtClean="0"/>
          </a:p>
          <a:p>
            <a:r>
              <a:rPr lang="en-US" sz="3200" b="1" dirty="0"/>
              <a:t>Develop </a:t>
            </a:r>
            <a:r>
              <a:rPr lang="en-US" sz="3200" b="1" dirty="0" smtClean="0"/>
              <a:t>an Educ. </a:t>
            </a:r>
            <a:r>
              <a:rPr lang="en-US" sz="3200" b="1" dirty="0"/>
              <a:t>Planning and Degree Audit System to provide transcript, articulation, and curriculum inventory elements to colleges and help college counselors reach more students.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50115"/>
            <a:ext cx="7543800" cy="1497380"/>
          </a:xfrm>
        </p:spPr>
        <p:txBody>
          <a:bodyPr/>
          <a:lstStyle/>
          <a:p>
            <a:pPr algn="ctr"/>
            <a:r>
              <a:rPr lang="en-US" sz="6000" b="1" dirty="0" smtClean="0"/>
              <a:t>EPI: </a:t>
            </a:r>
            <a:r>
              <a:rPr lang="en-US" sz="5400" b="1" dirty="0" smtClean="0"/>
              <a:t>Educ. Planning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3600" b="1" dirty="0">
                <a:hlinkClick r:id="rId2"/>
              </a:rPr>
              <a:t>http://cccedplan.org</a:t>
            </a:r>
            <a:r>
              <a:rPr lang="en-US" sz="3600" b="1" dirty="0" smtClean="0">
                <a:hlinkClick r:id="rId2"/>
              </a:rPr>
              <a:t>/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9408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tar-Boards-300x1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4" b="4774"/>
          <a:stretch>
            <a:fillRect/>
          </a:stretch>
        </p:blipFill>
        <p:spPr>
          <a:xfrm>
            <a:off x="913341" y="1939924"/>
            <a:ext cx="7357533" cy="4414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864" y="685801"/>
            <a:ext cx="8414385" cy="914400"/>
          </a:xfrm>
        </p:spPr>
        <p:txBody>
          <a:bodyPr/>
          <a:lstStyle/>
          <a:p>
            <a:pPr algn="ctr"/>
            <a:r>
              <a:rPr lang="en-US" sz="6000" b="1" dirty="0" smtClean="0"/>
              <a:t>Ultimate goal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65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isedHand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b="12808"/>
          <a:stretch>
            <a:fillRect/>
          </a:stretch>
        </p:blipFill>
        <p:spPr>
          <a:xfrm>
            <a:off x="428625" y="2682875"/>
            <a:ext cx="8175625" cy="3603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75489"/>
            <a:ext cx="7543800" cy="2232761"/>
          </a:xfrm>
        </p:spPr>
        <p:txBody>
          <a:bodyPr/>
          <a:lstStyle/>
          <a:p>
            <a:pPr algn="ctr"/>
            <a:r>
              <a:rPr lang="en-US" sz="6000" b="1" dirty="0" smtClean="0"/>
              <a:t>How do YOU join the parties?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8136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618" y="2093355"/>
            <a:ext cx="8109299" cy="428653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Verdana"/>
                <a:cs typeface="Verdana"/>
              </a:rPr>
              <a:t>Proposal for increasing access and success through online instruction funded through the Governor’s request</a:t>
            </a:r>
          </a:p>
          <a:p>
            <a:r>
              <a:rPr lang="en-US" sz="2800" b="1" dirty="0">
                <a:latin typeface="Verdana"/>
                <a:cs typeface="Verdana"/>
              </a:rPr>
              <a:t>$56.9 </a:t>
            </a:r>
            <a:r>
              <a:rPr lang="en-US" sz="2800" b="1" dirty="0" smtClean="0">
                <a:latin typeface="Verdana"/>
                <a:cs typeface="Verdana"/>
              </a:rPr>
              <a:t>million </a:t>
            </a:r>
            <a:r>
              <a:rPr lang="en-US" sz="2800" b="1" dirty="0">
                <a:latin typeface="Verdana"/>
                <a:cs typeface="Verdana"/>
              </a:rPr>
              <a:t>over 55 </a:t>
            </a:r>
            <a:r>
              <a:rPr lang="en-US" sz="2800" b="1" dirty="0" smtClean="0">
                <a:latin typeface="Verdana"/>
                <a:cs typeface="Verdana"/>
              </a:rPr>
              <a:t>months, starting December 2013</a:t>
            </a:r>
          </a:p>
          <a:p>
            <a:r>
              <a:rPr lang="en-US" sz="2800" b="1" dirty="0" smtClean="0">
                <a:latin typeface="Verdana"/>
                <a:cs typeface="Verdana"/>
              </a:rPr>
              <a:t>Sponsored </a:t>
            </a:r>
            <a:r>
              <a:rPr lang="en-US" sz="2800" b="1" dirty="0">
                <a:latin typeface="Verdana"/>
                <a:cs typeface="Verdana"/>
              </a:rPr>
              <a:t>by Foothill-De Anza CCD in partnership with Butte </a:t>
            </a:r>
            <a:r>
              <a:rPr lang="en-US" sz="2800" b="1" dirty="0" smtClean="0">
                <a:latin typeface="Verdana"/>
                <a:cs typeface="Verdana"/>
              </a:rPr>
              <a:t>College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32849"/>
            <a:ext cx="7543800" cy="1638110"/>
          </a:xfrm>
        </p:spPr>
        <p:txBody>
          <a:bodyPr/>
          <a:lstStyle/>
          <a:p>
            <a:pPr algn="ctr"/>
            <a:r>
              <a:rPr lang="en-US" sz="6000" b="1" dirty="0" smtClean="0"/>
              <a:t>OEI: Online Ed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4000" b="1" dirty="0">
                <a:hlinkClick r:id="rId2"/>
              </a:rPr>
              <a:t>http://www.ccconlineed.org</a:t>
            </a:r>
            <a:r>
              <a:rPr lang="en-US" sz="4000" b="1" dirty="0" smtClean="0">
                <a:hlinkClick r:id="rId2"/>
              </a:rPr>
              <a:t>/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9370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275489"/>
            <a:ext cx="7543800" cy="1412377"/>
          </a:xfrm>
        </p:spPr>
        <p:txBody>
          <a:bodyPr/>
          <a:lstStyle/>
          <a:p>
            <a:pPr algn="ctr"/>
            <a:r>
              <a:rPr lang="en-US" sz="6000" b="1" dirty="0" smtClean="0"/>
              <a:t>Sign up on listservs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6498" y="1721918"/>
            <a:ext cx="8209272" cy="2890100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4800" b="1" dirty="0" smtClean="0">
                <a:latin typeface="Arial"/>
                <a:cs typeface="Arial"/>
              </a:rPr>
              <a:t>TechEDge</a:t>
            </a:r>
          </a:p>
          <a:p>
            <a:pPr marL="18288" indent="0" algn="ctr">
              <a:buNone/>
            </a:pPr>
            <a:r>
              <a:rPr lang="en-US" sz="3600" b="1" dirty="0" smtClean="0">
                <a:hlinkClick r:id="rId2"/>
              </a:rPr>
              <a:t>http</a:t>
            </a:r>
            <a:r>
              <a:rPr lang="en-US" sz="3600" b="1" dirty="0">
                <a:hlinkClick r:id="rId2"/>
              </a:rPr>
              <a:t>://ccctechedge.org</a:t>
            </a:r>
            <a:r>
              <a:rPr lang="en-US" sz="3600" b="1" dirty="0" smtClean="0">
                <a:hlinkClick r:id="rId2"/>
              </a:rPr>
              <a:t>/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15" y="4612018"/>
            <a:ext cx="8645055" cy="11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383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5011"/>
          <a:stretch>
            <a:fillRect/>
          </a:stretch>
        </p:blipFill>
        <p:spPr>
          <a:xfrm>
            <a:off x="1022350" y="685801"/>
            <a:ext cx="6985000" cy="4190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8365" y="5099050"/>
            <a:ext cx="7543800" cy="9144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Apple Chancery"/>
                <a:cs typeface="Apple Chancery"/>
              </a:rPr>
              <a:t>Thank you!</a:t>
            </a:r>
            <a:endParaRPr lang="en-US" sz="6000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10736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471" y="1453904"/>
            <a:ext cx="8605135" cy="4925987"/>
          </a:xfrm>
        </p:spPr>
        <p:txBody>
          <a:bodyPr>
            <a:noAutofit/>
          </a:bodyPr>
          <a:lstStyle/>
          <a:p>
            <a:r>
              <a:rPr lang="en-US" sz="3200" b="1" dirty="0"/>
              <a:t>Funding for the California Community Colleges was cut $1.5 billion between the 2007-08 and 2011-12 academic years</a:t>
            </a:r>
          </a:p>
          <a:p>
            <a:r>
              <a:rPr lang="en-US" sz="3200" b="1" dirty="0"/>
              <a:t>Course offerings statewide were cut by roughly 25 percent due to the five consecutive years of deep budget cuts.  </a:t>
            </a:r>
          </a:p>
          <a:p>
            <a:r>
              <a:rPr lang="en-US" sz="3200" b="1" dirty="0"/>
              <a:t>The cuts forced community colleges to ration course offerings and as a direct result, nearly 500,000 students were shut out of the system.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165734"/>
            <a:ext cx="7543800" cy="1121055"/>
          </a:xfrm>
        </p:spPr>
        <p:txBody>
          <a:bodyPr/>
          <a:lstStyle/>
          <a:p>
            <a:pPr algn="ctr"/>
            <a:r>
              <a:rPr lang="en-US" sz="6000" b="1" dirty="0" smtClean="0"/>
              <a:t>Why OEI?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907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33" y="358977"/>
            <a:ext cx="7543800" cy="1496003"/>
          </a:xfrm>
        </p:spPr>
        <p:txBody>
          <a:bodyPr/>
          <a:lstStyle/>
          <a:p>
            <a:pPr algn="ctr"/>
            <a:r>
              <a:rPr lang="en-US" sz="4400" b="1" dirty="0">
                <a:latin typeface="Verdana"/>
                <a:cs typeface="Verdana"/>
              </a:rPr>
              <a:t>Steering Committee Work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8332" y="1507341"/>
            <a:ext cx="8177183" cy="489318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>
                <a:latin typeface="Verdana"/>
                <a:cs typeface="Verdana"/>
              </a:rPr>
              <a:t>Professional </a:t>
            </a:r>
            <a:r>
              <a:rPr lang="en-US" sz="2800" b="1" dirty="0" smtClean="0">
                <a:latin typeface="Verdana"/>
                <a:cs typeface="Verdana"/>
              </a:rPr>
              <a:t>Development</a:t>
            </a:r>
          </a:p>
          <a:p>
            <a:pPr lvl="1"/>
            <a:r>
              <a:rPr lang="en-US" sz="2800" b="1" dirty="0" smtClean="0">
                <a:latin typeface="Verdana"/>
                <a:cs typeface="Verdana"/>
              </a:rPr>
              <a:t>Consortium</a:t>
            </a:r>
          </a:p>
          <a:p>
            <a:pPr lvl="1"/>
            <a:r>
              <a:rPr lang="en-US" sz="2800" b="1" dirty="0" smtClean="0">
                <a:latin typeface="Verdana"/>
                <a:cs typeface="Verdana"/>
              </a:rPr>
              <a:t>Student Services</a:t>
            </a:r>
          </a:p>
          <a:p>
            <a:pPr lvl="1"/>
            <a:r>
              <a:rPr lang="en-US" sz="2800" b="1" dirty="0" smtClean="0">
                <a:latin typeface="Verdana"/>
                <a:cs typeface="Verdana"/>
              </a:rPr>
              <a:t>Common Course Management System</a:t>
            </a:r>
          </a:p>
          <a:p>
            <a:pPr lvl="1"/>
            <a:r>
              <a:rPr lang="en-US" sz="2800" b="1" dirty="0" smtClean="0">
                <a:latin typeface="Verdana"/>
                <a:cs typeface="Verdana"/>
              </a:rPr>
              <a:t>Academic Affairs</a:t>
            </a:r>
          </a:p>
          <a:p>
            <a:pPr lvl="1"/>
            <a:r>
              <a:rPr lang="en-US" sz="4000" b="1" dirty="0" smtClean="0">
                <a:solidFill>
                  <a:srgbClr val="FFFFFF"/>
                </a:solidFill>
                <a:latin typeface="Verdana"/>
                <a:cs typeface="Verdana"/>
              </a:rPr>
              <a:t>Basic Skills</a:t>
            </a:r>
          </a:p>
        </p:txBody>
      </p:sp>
    </p:spTree>
    <p:extLst>
      <p:ext uri="{BB962C8B-B14F-4D97-AF65-F5344CB8AC3E}">
        <p14:creationId xmlns:p14="http://schemas.microsoft.com/office/powerpoint/2010/main" val="391708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1" y="470540"/>
            <a:ext cx="8507113" cy="914400"/>
          </a:xfrm>
        </p:spPr>
        <p:txBody>
          <a:bodyPr/>
          <a:lstStyle/>
          <a:p>
            <a:pPr algn="ctr"/>
            <a:r>
              <a:rPr lang="en-US" b="1" dirty="0" smtClean="0"/>
              <a:t>24 pilot college</a:t>
            </a:r>
            <a:r>
              <a:rPr lang="en-US" b="1" dirty="0"/>
              <a:t> </a:t>
            </a:r>
            <a:r>
              <a:rPr lang="en-US" b="1" dirty="0" smtClean="0"/>
              <a:t>consortium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6011" y="1790041"/>
            <a:ext cx="8507113" cy="4773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Verdana"/>
                <a:cs typeface="Verdana"/>
              </a:rPr>
              <a:t>1.  Student Readiness Review:  </a:t>
            </a:r>
            <a:r>
              <a:rPr lang="en-US" sz="2800" dirty="0" smtClean="0">
                <a:latin typeface="Verdana"/>
                <a:cs typeface="Verdana"/>
              </a:rPr>
              <a:t>8 colleges piloting the Student Readiness Solutions, providing feedback, collecting information in Spring of 2014.</a:t>
            </a:r>
          </a:p>
          <a:p>
            <a:pPr marL="0" indent="0">
              <a:buNone/>
            </a:pPr>
            <a:r>
              <a:rPr lang="en-US" sz="2800" b="1" dirty="0" smtClean="0">
                <a:latin typeface="Verdana"/>
                <a:cs typeface="Verdana"/>
              </a:rPr>
              <a:t>2. Tutoring Support Review: </a:t>
            </a:r>
            <a:r>
              <a:rPr lang="en-US" sz="2800" dirty="0" smtClean="0">
                <a:latin typeface="Verdana"/>
                <a:cs typeface="Verdana"/>
              </a:rPr>
              <a:t>8 colleges piloting the Tutoring </a:t>
            </a:r>
            <a:r>
              <a:rPr lang="en-US" sz="2800" dirty="0">
                <a:latin typeface="Verdana"/>
                <a:cs typeface="Verdana"/>
              </a:rPr>
              <a:t>solutions, </a:t>
            </a:r>
            <a:r>
              <a:rPr lang="en-US" sz="2800" dirty="0" smtClean="0">
                <a:latin typeface="Verdana"/>
                <a:cs typeface="Verdana"/>
              </a:rPr>
              <a:t> </a:t>
            </a:r>
            <a:r>
              <a:rPr lang="en-US" sz="2800" dirty="0">
                <a:latin typeface="Verdana"/>
                <a:cs typeface="Verdana"/>
              </a:rPr>
              <a:t>providing feedback, collecting </a:t>
            </a:r>
            <a:r>
              <a:rPr lang="en-US" sz="2800" dirty="0" smtClean="0">
                <a:latin typeface="Verdana"/>
                <a:cs typeface="Verdana"/>
              </a:rPr>
              <a:t>information in Spring of 2014.</a:t>
            </a:r>
          </a:p>
          <a:p>
            <a:pPr marL="0" indent="0">
              <a:buNone/>
            </a:pPr>
            <a:r>
              <a:rPr lang="en-US" sz="2800" b="1" dirty="0" smtClean="0">
                <a:latin typeface="Verdana"/>
                <a:cs typeface="Verdana"/>
              </a:rPr>
              <a:t>3.  Full </a:t>
            </a:r>
            <a:r>
              <a:rPr lang="en-US" sz="2800" b="1" dirty="0">
                <a:latin typeface="Verdana"/>
                <a:cs typeface="Verdana"/>
              </a:rPr>
              <a:t>Launch:  </a:t>
            </a:r>
            <a:r>
              <a:rPr lang="en-US" sz="2800" dirty="0">
                <a:latin typeface="Verdana"/>
                <a:cs typeface="Verdana"/>
              </a:rPr>
              <a:t>8 colleges in consortium piloting the full launch and related </a:t>
            </a:r>
            <a:r>
              <a:rPr lang="en-US" sz="2800" dirty="0" smtClean="0">
                <a:latin typeface="Verdana"/>
                <a:cs typeface="Verdana"/>
              </a:rPr>
              <a:t>processes in the CCMS in Summer and Fall of 2015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074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302875" y="6297544"/>
            <a:ext cx="478790" cy="260667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54730"/>
              </p:ext>
            </p:extLst>
          </p:nvPr>
        </p:nvGraphicFramePr>
        <p:xfrm>
          <a:off x="41748" y="226613"/>
          <a:ext cx="9102252" cy="61445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34084"/>
                <a:gridCol w="3329333"/>
                <a:gridCol w="2738835"/>
              </a:tblGrid>
              <a:tr h="819273">
                <a:tc gridSpan="3">
                  <a:txBody>
                    <a:bodyPr/>
                    <a:lstStyle/>
                    <a:p>
                      <a:r>
                        <a:rPr lang="en-US" sz="3200" dirty="0" smtClean="0">
                          <a:latin typeface="Verdana"/>
                          <a:cs typeface="Verdana"/>
                        </a:rPr>
                        <a:t>OEI Pilot Colleges</a:t>
                      </a:r>
                      <a:endParaRPr lang="en-US" sz="32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64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Student Readiness  Spring 2015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Online Tutoring</a:t>
                      </a:r>
                    </a:p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Spring 2015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Full-Launch (CCMS)</a:t>
                      </a:r>
                    </a:p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Summer/Fall 2015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929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Antelope Valley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Barstow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Butte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6031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Cabrillo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College of the Canyons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Coastline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65443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Hartnell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Columbia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Foothill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734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MiraCosta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Imperial Valley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Shasta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5780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Monterey</a:t>
                      </a:r>
                      <a:r>
                        <a:rPr lang="en-US" sz="2000" baseline="0" dirty="0" smtClean="0">
                          <a:latin typeface="Verdana"/>
                          <a:cs typeface="Verdana"/>
                        </a:rPr>
                        <a:t> Peninsula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Mt.</a:t>
                      </a:r>
                      <a:r>
                        <a:rPr lang="en-US" sz="2000" baseline="0" dirty="0" smtClean="0">
                          <a:latin typeface="Verdana"/>
                          <a:cs typeface="Verdana"/>
                        </a:rPr>
                        <a:t> San Antonio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Fresno City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734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Ohlone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Pierce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Lake Tahoe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4734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Rio Hondo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Saddleback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Mt. San Jacinto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  <a:tr h="6099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  West Los Angeles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Victor Valley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/>
                          <a:cs typeface="Verdana"/>
                        </a:rPr>
                        <a:t>Ventura</a:t>
                      </a:r>
                      <a:endParaRPr lang="en-US" sz="2000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31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2" y="501144"/>
            <a:ext cx="8522414" cy="1747882"/>
          </a:xfrm>
        </p:spPr>
        <p:txBody>
          <a:bodyPr/>
          <a:lstStyle/>
          <a:p>
            <a:pPr algn="ctr"/>
            <a:r>
              <a:rPr lang="en-US" sz="6000" dirty="0" smtClean="0"/>
              <a:t>What does the OEI </a:t>
            </a:r>
            <a:br>
              <a:rPr lang="en-US" sz="6000" dirty="0" smtClean="0"/>
            </a:br>
            <a:r>
              <a:rPr lang="en-US" sz="6000" dirty="0" smtClean="0"/>
              <a:t>hope to accomplish?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33" y="2657104"/>
            <a:ext cx="7662864" cy="3267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Verdana"/>
                <a:cs typeface="Verdana"/>
              </a:rPr>
              <a:t>Increase the ability of our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Verdana"/>
                <a:cs typeface="Verdana"/>
              </a:rPr>
              <a:t>students to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Verdana"/>
                <a:cs typeface="Verdana"/>
              </a:rPr>
              <a:t>complete their goals</a:t>
            </a:r>
            <a:r>
              <a:rPr lang="en-US" sz="4400" dirty="0" smtClean="0">
                <a:latin typeface="Verdana"/>
                <a:cs typeface="Verdana"/>
              </a:rPr>
              <a:t>.</a:t>
            </a:r>
          </a:p>
          <a:p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702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15" y="685799"/>
            <a:ext cx="7543800" cy="1187451"/>
          </a:xfrm>
        </p:spPr>
        <p:txBody>
          <a:bodyPr/>
          <a:lstStyle/>
          <a:p>
            <a:pPr algn="ctr"/>
            <a:r>
              <a:rPr lang="en-US" b="1" dirty="0" smtClean="0"/>
              <a:t>Basic Skills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0125"/>
            <a:ext cx="7662864" cy="219185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 OEI transfer courses</a:t>
            </a:r>
          </a:p>
          <a:p>
            <a:r>
              <a:rPr lang="en-US" sz="3600" b="1" dirty="0" smtClean="0"/>
              <a:t>Pre-assessment </a:t>
            </a:r>
            <a:r>
              <a:rPr lang="en-US" sz="3600" b="1" dirty="0"/>
              <a:t>support </a:t>
            </a:r>
            <a:r>
              <a:rPr lang="en-US" sz="3600" b="1" dirty="0" smtClean="0"/>
              <a:t>in CAI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858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500889"/>
          </a:xfrm>
        </p:spPr>
        <p:txBody>
          <a:bodyPr/>
          <a:lstStyle/>
          <a:p>
            <a:r>
              <a:rPr lang="en-US" b="1" dirty="0" smtClean="0"/>
              <a:t>Finding basic skills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0460"/>
            <a:ext cx="8229600" cy="38408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Open Educational Resources – aim is to find and use these as much as possible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Homegrown modules</a:t>
            </a:r>
          </a:p>
          <a:p>
            <a:r>
              <a:rPr lang="en-US" sz="3600" b="1" dirty="0" smtClean="0">
                <a:solidFill>
                  <a:srgbClr val="FFFFFF"/>
                </a:solidFill>
              </a:rPr>
              <a:t>Low cost licensing, if budget allows for it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1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779</TotalTime>
  <Words>587</Words>
  <Application>Microsoft Macintosh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OEI, BSI, SSI, CAI, EPI – My, oh My!</vt:lpstr>
      <vt:lpstr>OEI: Online Ed http://www.ccconlineed.org/ </vt:lpstr>
      <vt:lpstr>Why OEI?</vt:lpstr>
      <vt:lpstr>Steering Committee Work Groups</vt:lpstr>
      <vt:lpstr>24 pilot college consortium</vt:lpstr>
      <vt:lpstr>PowerPoint Presentation</vt:lpstr>
      <vt:lpstr>What does the OEI  hope to accomplish?</vt:lpstr>
      <vt:lpstr>Basic Skills Support</vt:lpstr>
      <vt:lpstr>Finding basic skills support</vt:lpstr>
      <vt:lpstr>BSI: Basic Skills http://extranet.cccco.edu/Divisions/AcademicAffairs/BasicSkillsEnglishasaSecondLanguage.aspx  </vt:lpstr>
      <vt:lpstr>For mathematics: </vt:lpstr>
      <vt:lpstr>PowerPoint Presentation</vt:lpstr>
      <vt:lpstr>SSI: Student Success http://www.californiacommunitycolleges.cccco.edu/StudentSuccessInitiative.aspx </vt:lpstr>
      <vt:lpstr>SSI:  comprehensive plan</vt:lpstr>
      <vt:lpstr>PowerPoint Presentation</vt:lpstr>
      <vt:lpstr>CAI: Common Assessment http://cccassess.org/ </vt:lpstr>
      <vt:lpstr>EPI: Educ. Planning http://cccedplan.org/ </vt:lpstr>
      <vt:lpstr>Ultimate goal</vt:lpstr>
      <vt:lpstr>How do YOU join the parties?</vt:lpstr>
      <vt:lpstr>Sign up on listservs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OEI, BSI, SSI, CAI, EPI – My, oh My!</dc:title>
  <dc:creator>Barbara</dc:creator>
  <cp:lastModifiedBy>Barbara</cp:lastModifiedBy>
  <cp:revision>38</cp:revision>
  <dcterms:created xsi:type="dcterms:W3CDTF">2014-11-18T17:30:00Z</dcterms:created>
  <dcterms:modified xsi:type="dcterms:W3CDTF">2014-12-02T19:42:01Z</dcterms:modified>
</cp:coreProperties>
</file>