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.jpeg"/><Relationship Id="rId8" Type="http://schemas.openxmlformats.org/officeDocument/2006/relationships/image" Target="../media/image20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8" name="Shape 98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9" name="Shape 99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0" name="Shape 100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1" name="Shape 101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2" name="Shape 102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3" name="Shape 103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4" name="Shape 104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5" name="Shape 105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8" name="Shape 108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09" name="Shape 109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0" name="Shape 110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1" name="Shape 111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2" name="Shape 112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3" name="Shape 113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4" name="Shape 114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5" name="Shape 115"/>
          <p:cNvSpPr/>
          <p:nvPr/>
        </p:nvSpPr>
        <p:spPr>
          <a:xfrm flipH="1" flipV="1">
            <a:off x="4144787" y="7893991"/>
            <a:ext cx="2118006" cy="70196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6" name="Shape 116"/>
          <p:cNvSpPr/>
          <p:nvPr/>
        </p:nvSpPr>
        <p:spPr>
          <a:xfrm flipH="1" flipV="1">
            <a:off x="3658462" y="2546930"/>
            <a:ext cx="2740725" cy="5868903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7" name="Shape 117"/>
          <p:cNvSpPr/>
          <p:nvPr/>
        </p:nvSpPr>
        <p:spPr>
          <a:xfrm flipV="1">
            <a:off x="6747415" y="5037412"/>
            <a:ext cx="3261048" cy="3411213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18" name="Shape 118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1" name="Shape 121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2" name="Shape 122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3" name="Shape 123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4" name="Shape 124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5" name="Shape 125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6" name="Shape 126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7" name="Shape 127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28" name="Shape 128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1" name="Shape 131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2" name="Shape 132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3" name="Shape 133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4" name="Shape 134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5" name="Shape 135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6" name="Shape 136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7" name="Shape 137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8" name="Shape 138"/>
          <p:cNvSpPr/>
          <p:nvPr/>
        </p:nvSpPr>
        <p:spPr>
          <a:xfrm flipH="1" flipV="1">
            <a:off x="3624969" y="2547611"/>
            <a:ext cx="315046" cy="4974028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9" name="Shape 139"/>
          <p:cNvSpPr/>
          <p:nvPr/>
        </p:nvSpPr>
        <p:spPr>
          <a:xfrm flipV="1">
            <a:off x="4101768" y="1400005"/>
            <a:ext cx="2175389" cy="6151968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0" name="Shape 140"/>
          <p:cNvSpPr/>
          <p:nvPr/>
        </p:nvSpPr>
        <p:spPr>
          <a:xfrm flipV="1">
            <a:off x="4206794" y="2454345"/>
            <a:ext cx="4546904" cy="5175250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1" name="Shape 141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4" name="Shape 144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5" name="Shape 145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6" name="Shape 146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7" name="Shape 147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8" name="Shape 148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9" name="Shape 149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0" name="Shape 150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1" name="Shape 151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4" name="Shape 154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5" name="Shape 155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6" name="Shape 156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7" name="Shape 157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8" name="Shape 158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9" name="Shape 159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0" name="Shape 160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1" name="Shape 161"/>
          <p:cNvSpPr/>
          <p:nvPr/>
        </p:nvSpPr>
        <p:spPr>
          <a:xfrm flipH="1">
            <a:off x="3853448" y="1259777"/>
            <a:ext cx="2209650" cy="925705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2" name="Shape 162"/>
          <p:cNvSpPr/>
          <p:nvPr/>
        </p:nvSpPr>
        <p:spPr>
          <a:xfrm>
            <a:off x="6366434" y="1352909"/>
            <a:ext cx="132594" cy="7017654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3" name="Shape 163"/>
          <p:cNvSpPr/>
          <p:nvPr/>
        </p:nvSpPr>
        <p:spPr>
          <a:xfrm>
            <a:off x="6609798" y="1256137"/>
            <a:ext cx="2004300" cy="86215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4" name="Shape 16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7" name="Shape 16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8" name="Shape 16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69" name="Shape 16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0" name="Shape 17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1" name="Shape 17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2" name="Shape 17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3" name="Shape 17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4" name="Shape 17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</a:t>
            </a:r>
            <a:r>
              <a:rPr sz="4200">
                <a:solidFill>
                  <a:srgbClr val="D45954"/>
                </a:solidFill>
              </a:rPr>
              <a:t>every</a:t>
            </a:r>
            <a:r>
              <a:rPr sz="4200">
                <a:solidFill>
                  <a:srgbClr val="E8A433"/>
                </a:solidFill>
              </a:rPr>
              <a:t>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7" name="Shape 17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8" name="Shape 17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79" name="Shape 17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0" name="Shape 18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1" name="Shape 18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2" name="Shape 18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3" name="Shape 18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4" name="Shape 18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8A433"/>
                </a:solidFill>
              </a:rPr>
              <a:t>Can this be done?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7" name="Shape 18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8" name="Shape 18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89" name="Shape 18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0" name="Shape 19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1" name="Shape 19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2" name="Shape 19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3" name="Shape 19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4" name="Shape 19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YES.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7" name="Shape 19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8" name="Shape 19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99" name="Shape 19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0" name="Shape 20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1" name="Shape 20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2" name="Shape 20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3" name="Shape 20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4" name="Shape 20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Actually…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In Theory and Practice</a:t>
            </a:r>
          </a:p>
        </p:txBody>
      </p:sp>
      <p:sp>
        <p:nvSpPr>
          <p:cNvPr id="36" name="Shape 36"/>
          <p:cNvSpPr/>
          <p:nvPr/>
        </p:nvSpPr>
        <p:spPr>
          <a:xfrm>
            <a:off x="1270000" y="7150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408940">
              <a:defRPr sz="1800">
                <a:solidFill>
                  <a:srgbClr val="000000"/>
                </a:solidFill>
              </a:defRPr>
            </a:pPr>
            <a:r>
              <a:rPr sz="2240">
                <a:solidFill>
                  <a:srgbClr val="DCDEE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Alon Amit</a:t>
            </a:r>
            <a:endParaRPr sz="2240">
              <a:solidFill>
                <a:srgbClr val="DCDEE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08940">
              <a:defRPr sz="1800">
                <a:solidFill>
                  <a:srgbClr val="000000"/>
                </a:solidFill>
              </a:defRPr>
            </a:pPr>
            <a:r>
              <a:rPr sz="224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CMC3 Conference </a:t>
            </a:r>
            <a:endParaRPr sz="224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08940">
              <a:defRPr sz="1800">
                <a:solidFill>
                  <a:srgbClr val="000000"/>
                </a:solidFill>
              </a:defRPr>
            </a:pPr>
            <a:r>
              <a:rPr sz="224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Monterey, Dec 2014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900" fill="hold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0" presetID="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900" fill="hold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1"/>
      <p:bldP build="whole" bldLvl="1" animBg="1" rev="0" advAuto="0" spid="3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7" name="Shape 20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8" name="Shape 20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09" name="Shape 20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0" name="Shape 21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1" name="Shape 21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2" name="Shape 21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3" name="Shape 21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4" name="Shape 21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No.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7" name="Shape 21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8" name="Shape 21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19" name="Shape 21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20" name="Shape 22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21" name="Shape 22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22" name="Shape 22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23" name="Shape 22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24" name="Shape 22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We need 100 Players.</a:t>
            </a:r>
          </a:p>
        </p:txBody>
      </p:sp>
      <p:grpSp>
        <p:nvGrpSpPr>
          <p:cNvPr id="233" name="Group 233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25" name="Shape 225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242" name="Group 242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34" name="Shape 234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251" name="Group 251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43" name="Shape 243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260" name="Group 260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52" name="Shape 252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269" name="Group 269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61" name="Shape 261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2" name="Shape 272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3" name="Shape 273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4" name="Shape 274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5" name="Shape 275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6" name="Shape 276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7" name="Shape 277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8" name="Shape 278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279" name="Shape 279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But How?</a:t>
            </a:r>
          </a:p>
        </p:txBody>
      </p:sp>
      <p:grpSp>
        <p:nvGrpSpPr>
          <p:cNvPr id="288" name="Group 288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80" name="Shape 280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297" name="Group 297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89" name="Shape 289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06" name="Group 306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298" name="Shape 298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15" name="Group 315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07" name="Shape 307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24" name="Group 324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16" name="Shape 316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27" name="Shape 32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28" name="Shape 32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29" name="Shape 32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30" name="Shape 33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31" name="Shape 33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32" name="Shape 33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33" name="Shape 33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34" name="Shape 33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No Algebra.</a:t>
            </a:r>
          </a:p>
        </p:txBody>
      </p:sp>
      <p:grpSp>
        <p:nvGrpSpPr>
          <p:cNvPr id="343" name="Group 343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35" name="Shape 335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52" name="Group 352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44" name="Shape 344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7" name="Shape 347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61" name="Group 361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53" name="Shape 353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4" name="Shape 354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6" name="Shape 356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7" name="Shape 357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70" name="Group 370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62" name="Shape 362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379" name="Group 379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71" name="Shape 371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4" name="Shape 374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6" name="Shape 376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2" name="Shape 382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3" name="Shape 383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4" name="Shape 384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5" name="Shape 385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6" name="Shape 386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7" name="Shape 387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8" name="Shape 388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9" name="Shape 389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No Geometry.</a:t>
            </a:r>
          </a:p>
        </p:txBody>
      </p:sp>
      <p:grpSp>
        <p:nvGrpSpPr>
          <p:cNvPr id="398" name="Group 398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90" name="Shape 390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07" name="Group 407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399" name="Shape 399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16" name="Group 416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08" name="Shape 408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25" name="Group 425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17" name="Shape 417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34" name="Group 434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26" name="Shape 426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37" name="Shape 43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38" name="Shape 43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39" name="Shape 43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40" name="Shape 44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41" name="Shape 44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42" name="Shape 44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43" name="Shape 44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44" name="Shape 44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No Rules.</a:t>
            </a:r>
          </a:p>
        </p:txBody>
      </p:sp>
      <p:grpSp>
        <p:nvGrpSpPr>
          <p:cNvPr id="453" name="Group 453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45" name="Shape 445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46" name="Shape 446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49" name="Shape 449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1" name="Shape 451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62" name="Group 462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54" name="Shape 454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7" name="Shape 457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0" name="Shape 460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1" name="Shape 461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71" name="Group 471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63" name="Shape 463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4" name="Shape 464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6" name="Shape 466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69" name="Shape 469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80" name="Group 480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72" name="Shape 472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3" name="Shape 473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6" name="Shape 476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489" name="Group 489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481" name="Shape 481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5" name="Shape 485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6" name="Shape 486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7" name="Shape 487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2" name="Shape 492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3" name="Shape 493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4" name="Shape 494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5" name="Shape 495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6" name="Shape 496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7" name="Shape 497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8" name="Shape 498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99" name="Shape 499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No Thought.</a:t>
            </a:r>
          </a:p>
        </p:txBody>
      </p:sp>
      <p:grpSp>
        <p:nvGrpSpPr>
          <p:cNvPr id="508" name="Group 508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00" name="Shape 500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2" name="Shape 502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3" name="Shape 503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4" name="Shape 504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5" name="Shape 505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17" name="Group 517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09" name="Shape 509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2" name="Shape 512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3" name="Shape 513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26" name="Group 526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18" name="Shape 518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1" name="Shape 521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2" name="Shape 522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35" name="Group 535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27" name="Shape 527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29" name="Shape 529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2" name="Shape 532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4" name="Shape 534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44" name="Group 544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36" name="Shape 536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7" name="Shape 537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8" name="Shape 538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39" name="Shape 539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41" name="Shape 541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42" name="Shape 542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47" name="Shape 547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48" name="Shape 548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49" name="Shape 549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50" name="Shape 550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51" name="Shape 551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52" name="Shape 552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53" name="Shape 553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54" name="Shape 554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8A433"/>
                </a:solidFill>
              </a:rPr>
              <a:t>Just choose each arrow </a:t>
            </a:r>
            <a:r>
              <a:rPr sz="6000">
                <a:solidFill>
                  <a:srgbClr val="11DBE3"/>
                </a:solidFill>
              </a:rPr>
              <a:t>at random.</a:t>
            </a:r>
          </a:p>
        </p:txBody>
      </p:sp>
      <p:grpSp>
        <p:nvGrpSpPr>
          <p:cNvPr id="563" name="Group 563"/>
          <p:cNvGrpSpPr/>
          <p:nvPr/>
        </p:nvGrpSpPr>
        <p:grpSpPr>
          <a:xfrm rot="408688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55" name="Shape 555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57" name="Shape 557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58" name="Shape 558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0" name="Shape 560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1" name="Shape 561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72" name="Group 572"/>
          <p:cNvGrpSpPr/>
          <p:nvPr/>
        </p:nvGrpSpPr>
        <p:grpSpPr>
          <a:xfrm rot="79398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64" name="Shape 564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5" name="Shape 565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6" name="Shape 566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7" name="Shape 567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8" name="Shape 568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69" name="Shape 569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0" name="Shape 570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81" name="Group 581"/>
          <p:cNvGrpSpPr/>
          <p:nvPr/>
        </p:nvGrpSpPr>
        <p:grpSpPr>
          <a:xfrm rot="1189270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73" name="Shape 573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5" name="Shape 575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6" name="Shape 576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7" name="Shape 577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8" name="Shape 578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79" name="Shape 579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0" name="Shape 580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90" name="Group 590"/>
          <p:cNvGrpSpPr/>
          <p:nvPr/>
        </p:nvGrpSpPr>
        <p:grpSpPr>
          <a:xfrm rot="1631475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82" name="Shape 582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3" name="Shape 583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4" name="Shape 584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5" name="Shape 585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6" name="Shape 586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7" name="Shape 587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8" name="Shape 588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89" name="Shape 589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  <p:grpSp>
        <p:nvGrpSpPr>
          <p:cNvPr id="599" name="Group 599"/>
          <p:cNvGrpSpPr/>
          <p:nvPr/>
        </p:nvGrpSpPr>
        <p:grpSpPr>
          <a:xfrm rot="2209772">
            <a:off x="2388280" y="908991"/>
            <a:ext cx="7923049" cy="7931221"/>
            <a:chOff x="0" y="0"/>
            <a:chExt cx="7923047" cy="7931219"/>
          </a:xfrm>
        </p:grpSpPr>
        <p:sp>
          <p:nvSpPr>
            <p:cNvPr id="591" name="Shape 591"/>
            <p:cNvSpPr/>
            <p:nvPr/>
          </p:nvSpPr>
          <p:spPr>
            <a:xfrm>
              <a:off x="3768494" y="0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2" name="Shape 592"/>
            <p:cNvSpPr/>
            <p:nvPr/>
          </p:nvSpPr>
          <p:spPr>
            <a:xfrm>
              <a:off x="1376408" y="6699991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3" name="Shape 593"/>
            <p:cNvSpPr/>
            <p:nvPr/>
          </p:nvSpPr>
          <p:spPr>
            <a:xfrm>
              <a:off x="6445670" y="6415543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4" name="Shape 594"/>
            <p:cNvSpPr/>
            <p:nvPr/>
          </p:nvSpPr>
          <p:spPr>
            <a:xfrm>
              <a:off x="6315064" y="1184906"/>
              <a:ext cx="369073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5" name="Shape 595"/>
            <p:cNvSpPr/>
            <p:nvPr/>
          </p:nvSpPr>
          <p:spPr>
            <a:xfrm>
              <a:off x="0" y="3781074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3921090" y="7562148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7" name="Shape 597"/>
            <p:cNvSpPr/>
            <p:nvPr/>
          </p:nvSpPr>
          <p:spPr>
            <a:xfrm>
              <a:off x="7553976" y="3783272"/>
              <a:ext cx="369072" cy="36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98" name="Shape 598"/>
            <p:cNvSpPr/>
            <p:nvPr/>
          </p:nvSpPr>
          <p:spPr>
            <a:xfrm>
              <a:off x="1015039" y="1184906"/>
              <a:ext cx="369072" cy="3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FFFFFF">
                  <a:alpha val="71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</p:grp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602" name="Shape 602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3" name="Shape 603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4" name="Shape 604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5" name="Shape 605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6" name="Shape 606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7" name="Shape 607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8" name="Shape 608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9" name="Shape 609"/>
          <p:cNvSpPr/>
          <p:nvPr/>
        </p:nvSpPr>
        <p:spPr>
          <a:xfrm flipV="1">
            <a:off x="4099846" y="2418388"/>
            <a:ext cx="4637174" cy="5213391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0" name="Shape 610"/>
          <p:cNvSpPr/>
          <p:nvPr/>
        </p:nvSpPr>
        <p:spPr>
          <a:xfrm flipV="1">
            <a:off x="4155293" y="4980503"/>
            <a:ext cx="5787686" cy="2700173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1" name="Shape 611"/>
          <p:cNvSpPr/>
          <p:nvPr/>
        </p:nvSpPr>
        <p:spPr>
          <a:xfrm flipH="1" flipV="1">
            <a:off x="3650028" y="2503562"/>
            <a:ext cx="306273" cy="50830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2" name="Shape 612"/>
          <p:cNvSpPr/>
          <p:nvPr/>
        </p:nvSpPr>
        <p:spPr>
          <a:xfrm flipH="1">
            <a:off x="4069709" y="1275989"/>
            <a:ext cx="2206225" cy="62169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3" name="Shape 613"/>
          <p:cNvSpPr/>
          <p:nvPr/>
        </p:nvSpPr>
        <p:spPr>
          <a:xfrm>
            <a:off x="2731951" y="5019624"/>
            <a:ext cx="1067974" cy="2576980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4" name="Shape 614"/>
          <p:cNvSpPr/>
          <p:nvPr/>
        </p:nvSpPr>
        <p:spPr>
          <a:xfrm flipH="1" flipV="1">
            <a:off x="4144787" y="7893991"/>
            <a:ext cx="2118006" cy="70196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5" name="Shape 615"/>
          <p:cNvSpPr/>
          <p:nvPr/>
        </p:nvSpPr>
        <p:spPr>
          <a:xfrm flipV="1">
            <a:off x="6717868" y="7648244"/>
            <a:ext cx="2062060" cy="9304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6" name="Shape 616"/>
          <p:cNvSpPr/>
          <p:nvPr/>
        </p:nvSpPr>
        <p:spPr>
          <a:xfrm flipV="1">
            <a:off x="6625843" y="5132483"/>
            <a:ext cx="3470257" cy="334552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7" name="Shape 617"/>
          <p:cNvSpPr/>
          <p:nvPr/>
        </p:nvSpPr>
        <p:spPr>
          <a:xfrm flipV="1">
            <a:off x="9131129" y="5159825"/>
            <a:ext cx="1071279" cy="2086907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8" name="Shape 618"/>
          <p:cNvSpPr/>
          <p:nvPr/>
        </p:nvSpPr>
        <p:spPr>
          <a:xfrm flipH="1" flipV="1">
            <a:off x="6482889" y="1309302"/>
            <a:ext cx="3439427" cy="33734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9" name="Shape 619"/>
          <p:cNvSpPr/>
          <p:nvPr/>
        </p:nvSpPr>
        <p:spPr>
          <a:xfrm flipH="1" flipV="1">
            <a:off x="3848079" y="2395673"/>
            <a:ext cx="5996935" cy="244416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0" name="Shape 620"/>
          <p:cNvSpPr/>
          <p:nvPr/>
        </p:nvSpPr>
        <p:spPr>
          <a:xfrm>
            <a:off x="2888158" y="4846992"/>
            <a:ext cx="6513148" cy="3774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1"/>
      <p:bldP build="whole" bldLvl="1" animBg="1" rev="0" advAuto="0" spid="612" grpId="3"/>
      <p:bldP build="whole" bldLvl="1" animBg="1" rev="0" advAuto="0" spid="610" grpId="9"/>
      <p:bldP build="whole" bldLvl="1" animBg="1" rev="0" advAuto="0" spid="613" grpId="8"/>
      <p:bldP build="whole" bldLvl="1" animBg="1" rev="0" advAuto="0" spid="616" grpId="10"/>
      <p:bldP build="whole" bldLvl="1" animBg="1" rev="0" advAuto="0" spid="620" grpId="4"/>
      <p:bldP build="whole" bldLvl="1" animBg="1" rev="0" advAuto="0" spid="614" grpId="12"/>
      <p:bldP build="whole" bldLvl="1" animBg="1" rev="0" advAuto="0" spid="609" grpId="5"/>
      <p:bldP build="whole" bldLvl="1" animBg="1" rev="0" advAuto="0" spid="618" grpId="1"/>
      <p:bldP build="whole" bldLvl="1" animBg="1" rev="0" advAuto="0" spid="611" grpId="6"/>
      <p:bldP build="whole" bldLvl="1" animBg="1" rev="0" advAuto="0" spid="617" grpId="7"/>
      <p:bldP build="whole" bldLvl="1" animBg="1" rev="0" advAuto="0" spid="619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3" name="Shape 623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4" name="Shape 624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5" name="Shape 625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6" name="Shape 626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7" name="Shape 627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8" name="Shape 628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9" name="Shape 629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0" name="Shape 630"/>
          <p:cNvSpPr/>
          <p:nvPr/>
        </p:nvSpPr>
        <p:spPr>
          <a:xfrm flipH="1">
            <a:off x="3853448" y="1259777"/>
            <a:ext cx="2209650" cy="925705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1" name="Shape 631"/>
          <p:cNvSpPr/>
          <p:nvPr/>
        </p:nvSpPr>
        <p:spPr>
          <a:xfrm>
            <a:off x="6366434" y="1352909"/>
            <a:ext cx="132594" cy="7017654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2" name="Shape 632"/>
          <p:cNvSpPr/>
          <p:nvPr/>
        </p:nvSpPr>
        <p:spPr>
          <a:xfrm flipH="1" flipV="1">
            <a:off x="6634639" y="1267956"/>
            <a:ext cx="1999988" cy="93208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3" name="Shape 633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D45954"/>
                </a:solidFill>
              </a:rPr>
              <a:t>Fail</a:t>
            </a:r>
            <a:r>
              <a:rPr sz="4200">
                <a:solidFill>
                  <a:srgbClr val="E8A433"/>
                </a:solidFill>
              </a:rPr>
              <a:t> probability: 7/8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104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7942" y="5250284"/>
            <a:ext cx="3588916" cy="3588916"/>
          </a:xfrm>
          <a:prstGeom prst="rect">
            <a:avLst/>
          </a:prstGeom>
          <a:ln w="25400">
            <a:miter lim="400000"/>
          </a:ln>
          <a:effectLst>
            <a:reflection blurRad="0" stA="82330" stPos="0" endA="0" endPos="40000" dist="0" dir="5400000" fadeDir="5400000" sx="100000" sy="-100000" kx="0" ky="0" algn="bl" rotWithShape="0"/>
          </a:effectLst>
        </p:spPr>
      </p:pic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6" name="Shape 636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7" name="Shape 637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8" name="Shape 638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9" name="Shape 639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0" name="Shape 640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1" name="Shape 641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2" name="Shape 642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3" name="Shape 643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D45954"/>
                </a:solidFill>
              </a:rPr>
              <a:t>All</a:t>
            </a:r>
            <a:r>
              <a:rPr sz="4200">
                <a:solidFill>
                  <a:srgbClr val="E8A433"/>
                </a:solidFill>
              </a:rPr>
              <a:t> fail: (7/8)</a:t>
            </a:r>
            <a:r>
              <a:rPr baseline="31999" sz="4200">
                <a:solidFill>
                  <a:srgbClr val="E8A433"/>
                </a:solidFill>
              </a:rPr>
              <a:t>97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6" name="Shape 646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7" name="Shape 647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8" name="Shape 648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9" name="Shape 649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50" name="Shape 650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51" name="Shape 651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52" name="Shape 652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>
              <a:alpha val="71000"/>
            </a:srgbClr>
          </a:solidFill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53" name="Shape 653"/>
          <p:cNvSpPr/>
          <p:nvPr/>
        </p:nvSpPr>
        <p:spPr>
          <a:xfrm>
            <a:off x="3858025" y="3175000"/>
            <a:ext cx="5288750" cy="3399203"/>
          </a:xfrm>
          <a:prstGeom prst="roundRect">
            <a:avLst>
              <a:gd name="adj" fmla="val 9987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Total </a:t>
            </a:r>
            <a:r>
              <a:rPr sz="4200">
                <a:solidFill>
                  <a:srgbClr val="D45954"/>
                </a:solidFill>
              </a:rPr>
              <a:t>Failed</a:t>
            </a:r>
            <a:r>
              <a:rPr sz="4200">
                <a:solidFill>
                  <a:srgbClr val="E8A433"/>
                </a:solidFill>
              </a:rPr>
              <a:t> Tournaments:</a:t>
            </a:r>
            <a:endParaRPr sz="4200">
              <a:solidFill>
                <a:srgbClr val="E8A43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E8A43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 </a:t>
            </a:r>
          </a:p>
        </p:txBody>
      </p:sp>
      <p:pic>
        <p:nvPicPr>
          <p:cNvPr id="6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4942804"/>
            <a:ext cx="3136900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At least 2/3 of those random assignments </a:t>
            </a:r>
            <a:r>
              <a:rPr sz="5300">
                <a:solidFill>
                  <a:srgbClr val="7BDB45"/>
                </a:solidFill>
              </a:rPr>
              <a:t>succeed</a:t>
            </a:r>
            <a:r>
              <a:rPr sz="5300">
                <a:solidFill>
                  <a:srgbClr val="E8A433"/>
                </a:solidFill>
              </a:rPr>
              <a:t>.</a:t>
            </a:r>
            <a:endParaRPr sz="5300">
              <a:solidFill>
                <a:srgbClr val="E8A43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roup 660"/>
          <p:cNvGrpSpPr/>
          <p:nvPr/>
        </p:nvGrpSpPr>
        <p:grpSpPr>
          <a:xfrm>
            <a:off x="827282" y="1223887"/>
            <a:ext cx="3873501" cy="3937001"/>
            <a:chOff x="0" y="0"/>
            <a:chExt cx="3873500" cy="3937000"/>
          </a:xfrm>
        </p:grpSpPr>
        <p:pic>
          <p:nvPicPr>
            <p:cNvPr id="658" name="about_erdo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73500" cy="3937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59" name="Shape 659"/>
            <p:cNvSpPr/>
            <p:nvPr/>
          </p:nvSpPr>
          <p:spPr>
            <a:xfrm>
              <a:off x="0" y="0"/>
              <a:ext cx="3873500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7029" y="0"/>
                  </a:moveTo>
                  <a:cubicBezTo>
                    <a:pt x="7121" y="603"/>
                    <a:pt x="6314" y="-122"/>
                    <a:pt x="6343" y="587"/>
                  </a:cubicBezTo>
                  <a:cubicBezTo>
                    <a:pt x="6407" y="1250"/>
                    <a:pt x="5525" y="963"/>
                    <a:pt x="5486" y="1512"/>
                  </a:cubicBezTo>
                  <a:cubicBezTo>
                    <a:pt x="5003" y="2337"/>
                    <a:pt x="4737" y="2938"/>
                    <a:pt x="3944" y="3607"/>
                  </a:cubicBezTo>
                  <a:cubicBezTo>
                    <a:pt x="3349" y="4888"/>
                    <a:pt x="4566" y="3108"/>
                    <a:pt x="4371" y="3943"/>
                  </a:cubicBezTo>
                  <a:cubicBezTo>
                    <a:pt x="3687" y="4094"/>
                    <a:pt x="3170" y="4899"/>
                    <a:pt x="3514" y="5539"/>
                  </a:cubicBezTo>
                  <a:cubicBezTo>
                    <a:pt x="2676" y="5636"/>
                    <a:pt x="4024" y="6450"/>
                    <a:pt x="3342" y="6545"/>
                  </a:cubicBezTo>
                  <a:cubicBezTo>
                    <a:pt x="2594" y="8198"/>
                    <a:pt x="3493" y="9980"/>
                    <a:pt x="3771" y="11662"/>
                  </a:cubicBezTo>
                  <a:cubicBezTo>
                    <a:pt x="3666" y="12739"/>
                    <a:pt x="5051" y="11592"/>
                    <a:pt x="4800" y="12586"/>
                  </a:cubicBezTo>
                  <a:cubicBezTo>
                    <a:pt x="4089" y="12900"/>
                    <a:pt x="3914" y="13611"/>
                    <a:pt x="3258" y="14011"/>
                  </a:cubicBezTo>
                  <a:cubicBezTo>
                    <a:pt x="2763" y="15313"/>
                    <a:pt x="1003" y="15116"/>
                    <a:pt x="0" y="15773"/>
                  </a:cubicBezTo>
                  <a:lnTo>
                    <a:pt x="0" y="21478"/>
                  </a:lnTo>
                  <a:lnTo>
                    <a:pt x="21600" y="21478"/>
                  </a:lnTo>
                  <a:lnTo>
                    <a:pt x="21600" y="19549"/>
                  </a:lnTo>
                  <a:lnTo>
                    <a:pt x="21514" y="19716"/>
                  </a:lnTo>
                  <a:cubicBezTo>
                    <a:pt x="20068" y="18612"/>
                    <a:pt x="18227" y="18083"/>
                    <a:pt x="16457" y="17620"/>
                  </a:cubicBezTo>
                  <a:cubicBezTo>
                    <a:pt x="15820" y="17000"/>
                    <a:pt x="13772" y="17094"/>
                    <a:pt x="14058" y="15857"/>
                  </a:cubicBezTo>
                  <a:cubicBezTo>
                    <a:pt x="14781" y="15358"/>
                    <a:pt x="15086" y="14547"/>
                    <a:pt x="15344" y="13759"/>
                  </a:cubicBezTo>
                  <a:cubicBezTo>
                    <a:pt x="16772" y="14016"/>
                    <a:pt x="16428" y="11986"/>
                    <a:pt x="17143" y="11244"/>
                  </a:cubicBezTo>
                  <a:cubicBezTo>
                    <a:pt x="17938" y="10604"/>
                    <a:pt x="17736" y="9571"/>
                    <a:pt x="18172" y="8810"/>
                  </a:cubicBezTo>
                  <a:cubicBezTo>
                    <a:pt x="17531" y="7797"/>
                    <a:pt x="18883" y="8718"/>
                    <a:pt x="18685" y="8139"/>
                  </a:cubicBezTo>
                  <a:cubicBezTo>
                    <a:pt x="19590" y="8409"/>
                    <a:pt x="18452" y="7822"/>
                    <a:pt x="19028" y="7803"/>
                  </a:cubicBezTo>
                  <a:cubicBezTo>
                    <a:pt x="18714" y="7332"/>
                    <a:pt x="19207" y="7896"/>
                    <a:pt x="19201" y="7217"/>
                  </a:cubicBezTo>
                  <a:cubicBezTo>
                    <a:pt x="19350" y="7824"/>
                    <a:pt x="19805" y="6798"/>
                    <a:pt x="19371" y="7048"/>
                  </a:cubicBezTo>
                  <a:cubicBezTo>
                    <a:pt x="19714" y="6353"/>
                    <a:pt x="19075" y="6300"/>
                    <a:pt x="18942" y="5874"/>
                  </a:cubicBezTo>
                  <a:cubicBezTo>
                    <a:pt x="19273" y="6195"/>
                    <a:pt x="18954" y="5465"/>
                    <a:pt x="18772" y="5621"/>
                  </a:cubicBezTo>
                  <a:cubicBezTo>
                    <a:pt x="19265" y="4821"/>
                    <a:pt x="17829" y="5495"/>
                    <a:pt x="18429" y="4614"/>
                  </a:cubicBezTo>
                  <a:cubicBezTo>
                    <a:pt x="17610" y="4655"/>
                    <a:pt x="18371" y="3915"/>
                    <a:pt x="17999" y="3525"/>
                  </a:cubicBezTo>
                  <a:cubicBezTo>
                    <a:pt x="17237" y="3686"/>
                    <a:pt x="18421" y="3229"/>
                    <a:pt x="17829" y="3190"/>
                  </a:cubicBezTo>
                  <a:cubicBezTo>
                    <a:pt x="17829" y="3665"/>
                    <a:pt x="17443" y="3007"/>
                    <a:pt x="17829" y="3105"/>
                  </a:cubicBezTo>
                  <a:cubicBezTo>
                    <a:pt x="18067" y="2389"/>
                    <a:pt x="17390" y="2666"/>
                    <a:pt x="17486" y="1678"/>
                  </a:cubicBezTo>
                  <a:cubicBezTo>
                    <a:pt x="17276" y="2345"/>
                    <a:pt x="17284" y="773"/>
                    <a:pt x="16972" y="1258"/>
                  </a:cubicBezTo>
                  <a:cubicBezTo>
                    <a:pt x="16957" y="464"/>
                    <a:pt x="15979" y="962"/>
                    <a:pt x="15514" y="672"/>
                  </a:cubicBezTo>
                  <a:lnTo>
                    <a:pt x="15428" y="0"/>
                  </a:lnTo>
                  <a:lnTo>
                    <a:pt x="7029" y="0"/>
                  </a:lnTo>
                  <a:close/>
                </a:path>
              </a:pathLst>
            </a:custGeom>
            <a:ln w="12700" cap="flat">
              <a:solidFill>
                <a:srgbClr val="F3F7F5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</a:p>
          </p:txBody>
        </p:sp>
      </p:grpSp>
      <p:sp>
        <p:nvSpPr>
          <p:cNvPr id="661" name="Shape 661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The </a:t>
            </a:r>
            <a:r>
              <a:rPr sz="5300">
                <a:solidFill>
                  <a:srgbClr val="7BDB45"/>
                </a:solidFill>
              </a:rPr>
              <a:t>Probabilistic Method</a:t>
            </a:r>
            <a:endParaRPr sz="5300">
              <a:solidFill>
                <a:srgbClr val="7BDB45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Sometimes it’s easier to </a:t>
            </a:r>
            <a:r>
              <a:rPr sz="5300">
                <a:solidFill>
                  <a:srgbClr val="7BDB45"/>
                </a:solidFill>
              </a:rPr>
              <a:t>randomly choose</a:t>
            </a:r>
            <a:r>
              <a:rPr sz="5300">
                <a:solidFill>
                  <a:srgbClr val="E8A433"/>
                </a:solidFill>
              </a:rPr>
              <a:t> than to </a:t>
            </a:r>
            <a:r>
              <a:rPr sz="5300">
                <a:solidFill>
                  <a:srgbClr val="1497FC"/>
                </a:solidFill>
              </a:rPr>
              <a:t>explicitly construct</a:t>
            </a:r>
            <a:r>
              <a:rPr sz="5300">
                <a:solidFill>
                  <a:srgbClr val="E8A433"/>
                </a:solidFill>
              </a:rPr>
              <a:t>.</a:t>
            </a:r>
            <a:endParaRPr sz="5300">
              <a:solidFill>
                <a:srgbClr val="E8A43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2126688" y="2852028"/>
            <a:ext cx="875142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Often, </a:t>
            </a:r>
            <a:r>
              <a:rPr sz="5300">
                <a:solidFill>
                  <a:srgbClr val="7BDB45"/>
                </a:solidFill>
              </a:rPr>
              <a:t>99.9%</a:t>
            </a:r>
            <a:r>
              <a:rPr sz="5300">
                <a:solidFill>
                  <a:srgbClr val="FFFFFF"/>
                </a:solidFill>
              </a:rPr>
              <a:t> of the objects have what you need…</a:t>
            </a:r>
            <a:endParaRPr sz="53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…but you can’t </a:t>
            </a:r>
            <a:r>
              <a:rPr sz="5300">
                <a:solidFill>
                  <a:srgbClr val="E8A433"/>
                </a:solidFill>
              </a:rPr>
              <a:t>find</a:t>
            </a:r>
            <a:r>
              <a:rPr sz="5300">
                <a:solidFill>
                  <a:srgbClr val="FFFFFF"/>
                </a:solidFill>
              </a:rPr>
              <a:t> them!</a:t>
            </a:r>
            <a:endParaRPr sz="53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…</a:t>
            </a:r>
            <a:endParaRPr sz="5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univer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8095" y="-190211"/>
            <a:ext cx="15159615" cy="10027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univer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8095" y="-190211"/>
            <a:ext cx="15159615" cy="10027453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/>
        </p:nvSpPr>
        <p:spPr>
          <a:xfrm>
            <a:off x="8336909" y="1425078"/>
            <a:ext cx="1861192" cy="1534022"/>
          </a:xfrm>
          <a:prstGeom prst="line">
            <a:avLst/>
          </a:prstGeom>
          <a:ln w="139700">
            <a:solidFill>
              <a:srgbClr val="7BDB45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00">
                <a:solidFill>
                  <a:srgbClr val="FFFFFF"/>
                </a:solidFill>
              </a:rPr>
              <a:t>2. High Girth and Chromatic Number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maxresdefaul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3101" y="5495489"/>
            <a:ext cx="5718573" cy="3216673"/>
          </a:xfrm>
          <a:prstGeom prst="rect">
            <a:avLst/>
          </a:prstGeom>
          <a:ln w="25400">
            <a:miter lim="400000"/>
          </a:ln>
          <a:effectLst>
            <a:reflection blurRad="0" stA="82330" stPos="0" endA="0" endPos="40000" dist="0" dir="5400000" fadeDir="5400000" sx="100000" sy="-100000" kx="0" ky="0" algn="bl" rotWithShape="0"/>
          </a:effectLst>
        </p:spPr>
      </p:pic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slow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/>
        </p:nvSpPr>
        <p:spPr>
          <a:xfrm>
            <a:off x="1270000" y="7442920"/>
            <a:ext cx="104648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Vertices</a:t>
            </a:r>
          </a:p>
        </p:txBody>
      </p:sp>
      <p:sp>
        <p:nvSpPr>
          <p:cNvPr id="677" name="Shape 677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78" name="Shape 678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679" name="Shape 679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680" name="Shape 680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681" name="Shape 681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682" name="Shape 682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683" name="Shape 683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Edges</a:t>
            </a:r>
          </a:p>
        </p:txBody>
      </p:sp>
      <p:sp>
        <p:nvSpPr>
          <p:cNvPr id="686" name="Shape 686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87" name="Shape 687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688" name="Shape 688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689" name="Shape 689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690" name="Shape 690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691" name="Shape 691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692" name="Shape 692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3" name="Shape 693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4" name="Shape 694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5" name="Shape 695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7" name="Shape 697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8" name="Shape 698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9" name="Shape 699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02" name="Shape 702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03" name="Shape 703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04" name="Shape 704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05" name="Shape 705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06" name="Shape 706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707" name="Shape 707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8" name="Shape 708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9" name="Shape 709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0" name="Shape 710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1" name="Shape 711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2" name="Shape 712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3" name="Shape 713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1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279" y="7135196"/>
            <a:ext cx="36195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Shape 715"/>
          <p:cNvSpPr/>
          <p:nvPr/>
        </p:nvSpPr>
        <p:spPr>
          <a:xfrm>
            <a:off x="746800" y="6982796"/>
            <a:ext cx="245730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Vertices = </a:t>
            </a:r>
          </a:p>
        </p:txBody>
      </p:sp>
      <p:pic>
        <p:nvPicPr>
          <p:cNvPr id="71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279" y="7897196"/>
            <a:ext cx="97028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Shape 717"/>
          <p:cNvSpPr/>
          <p:nvPr/>
        </p:nvSpPr>
        <p:spPr>
          <a:xfrm>
            <a:off x="1256847" y="7719396"/>
            <a:ext cx="194916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Edges = </a:t>
            </a:r>
          </a:p>
        </p:txBody>
      </p:sp>
      <p:sp>
        <p:nvSpPr>
          <p:cNvPr id="718" name="Shape 718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Cycles</a:t>
            </a:r>
          </a:p>
        </p:txBody>
      </p:sp>
      <p:sp>
        <p:nvSpPr>
          <p:cNvPr id="721" name="Shape 721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22" name="Shape 722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23" name="Shape 723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24" name="Shape 724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25" name="Shape 725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6" name="Shape 726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7" name="Shape 727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8" name="Shape 728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9" name="Shape 729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0" name="Shape 730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1" name="Shape 731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2" name="Shape 732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  <p:sp>
        <p:nvSpPr>
          <p:cNvPr id="733" name="Shape 733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34" name="Shape 734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Cycles</a:t>
            </a:r>
          </a:p>
        </p:txBody>
      </p:sp>
      <p:sp>
        <p:nvSpPr>
          <p:cNvPr id="737" name="Shape 737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38" name="Shape 738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39" name="Shape 739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40" name="Shape 740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1" name="Shape 741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2" name="Shape 742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3" name="Shape 743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4" name="Shape 744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5" name="Shape 745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6" name="Shape 746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7" name="Shape 747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  <p:sp>
        <p:nvSpPr>
          <p:cNvPr id="748" name="Shape 748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49" name="Shape 749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50" name="Shape 750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Shortest Cycle = Girth = 3</a:t>
            </a:r>
          </a:p>
        </p:txBody>
      </p:sp>
      <p:sp>
        <p:nvSpPr>
          <p:cNvPr id="753" name="Shape 753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54" name="Shape 754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55" name="Shape 755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56" name="Shape 756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7" name="Shape 757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8" name="Shape 758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9" name="Shape 759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0" name="Shape 760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1" name="Shape 761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2" name="Shape 762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3" name="Shape 763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  <p:sp>
        <p:nvSpPr>
          <p:cNvPr id="764" name="Shape 764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65" name="Shape 765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66" name="Shape 766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Coloring</a:t>
            </a:r>
          </a:p>
        </p:txBody>
      </p:sp>
      <p:sp>
        <p:nvSpPr>
          <p:cNvPr id="769" name="Shape 769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0" name="Shape 770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1" name="Shape 771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2" name="Shape 772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3" name="Shape 773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4" name="Shape 774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5" name="Shape 775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  <p:sp>
        <p:nvSpPr>
          <p:cNvPr id="777" name="Shape 777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78" name="Shape 778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79" name="Shape 779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80" name="Shape 780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81" name="Shape 781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1DB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82" name="Shape 782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/>
        </p:nvSpPr>
        <p:spPr>
          <a:xfrm>
            <a:off x="1270000" y="7366000"/>
            <a:ext cx="10464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Chromatic Number = 3</a:t>
            </a:r>
          </a:p>
        </p:txBody>
      </p:sp>
      <p:sp>
        <p:nvSpPr>
          <p:cNvPr id="785" name="Shape 785"/>
          <p:cNvSpPr/>
          <p:nvPr/>
        </p:nvSpPr>
        <p:spPr>
          <a:xfrm flipH="1">
            <a:off x="3090465" y="2940694"/>
            <a:ext cx="433934" cy="177204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6" name="Shape 786"/>
          <p:cNvSpPr/>
          <p:nvPr/>
        </p:nvSpPr>
        <p:spPr>
          <a:xfrm flipH="1">
            <a:off x="5937746" y="3335139"/>
            <a:ext cx="1409899" cy="59208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7" name="Shape 787"/>
          <p:cNvSpPr/>
          <p:nvPr/>
        </p:nvSpPr>
        <p:spPr>
          <a:xfrm flipH="1" flipV="1">
            <a:off x="3340100" y="4972446"/>
            <a:ext cx="3399929" cy="1118643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8" name="Shape 788"/>
          <p:cNvSpPr/>
          <p:nvPr/>
        </p:nvSpPr>
        <p:spPr>
          <a:xfrm flipH="1" flipV="1">
            <a:off x="5982394" y="4122437"/>
            <a:ext cx="3417144" cy="35227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9" name="Shape 789"/>
          <p:cNvSpPr/>
          <p:nvPr/>
        </p:nvSpPr>
        <p:spPr>
          <a:xfrm>
            <a:off x="5897711" y="4304456"/>
            <a:ext cx="1010643" cy="1734940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0" name="Shape 790"/>
          <p:cNvSpPr/>
          <p:nvPr/>
        </p:nvSpPr>
        <p:spPr>
          <a:xfrm flipH="1" flipV="1">
            <a:off x="3826470" y="2674889"/>
            <a:ext cx="3517802" cy="471289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1" name="Shape 791"/>
          <p:cNvSpPr/>
          <p:nvPr/>
        </p:nvSpPr>
        <p:spPr>
          <a:xfrm flipH="1" flipV="1">
            <a:off x="7804298" y="3287613"/>
            <a:ext cx="1680866" cy="1050678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2" name="Shape 792"/>
          <p:cNvSpPr/>
          <p:nvPr/>
        </p:nvSpPr>
        <p:spPr>
          <a:xfrm>
            <a:off x="5090312" y="783293"/>
            <a:ext cx="282417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Graphs</a:t>
            </a:r>
          </a:p>
        </p:txBody>
      </p:sp>
      <p:sp>
        <p:nvSpPr>
          <p:cNvPr id="793" name="Shape 793"/>
          <p:cNvSpPr/>
          <p:nvPr/>
        </p:nvSpPr>
        <p:spPr>
          <a:xfrm>
            <a:off x="3251199" y="2298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794" name="Shape 794"/>
          <p:cNvSpPr/>
          <p:nvPr/>
        </p:nvSpPr>
        <p:spPr>
          <a:xfrm>
            <a:off x="9347199" y="41528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95" name="Shape 795"/>
          <p:cNvSpPr/>
          <p:nvPr/>
        </p:nvSpPr>
        <p:spPr>
          <a:xfrm>
            <a:off x="2705099" y="45465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96" name="Shape 796"/>
          <p:cNvSpPr/>
          <p:nvPr/>
        </p:nvSpPr>
        <p:spPr>
          <a:xfrm>
            <a:off x="6629399" y="58546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97" name="Shape 797"/>
          <p:cNvSpPr/>
          <p:nvPr/>
        </p:nvSpPr>
        <p:spPr>
          <a:xfrm>
            <a:off x="5384799" y="37591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1DB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98" name="Shape 798"/>
          <p:cNvSpPr/>
          <p:nvPr/>
        </p:nvSpPr>
        <p:spPr>
          <a:xfrm>
            <a:off x="7264399" y="2844799"/>
            <a:ext cx="660401" cy="66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Can a graph have both </a:t>
            </a:r>
            <a:r>
              <a:rPr sz="5300">
                <a:solidFill>
                  <a:srgbClr val="7BDB45"/>
                </a:solidFill>
              </a:rPr>
              <a:t>high girth</a:t>
            </a:r>
            <a:r>
              <a:rPr sz="5300">
                <a:solidFill>
                  <a:srgbClr val="E8A433"/>
                </a:solidFill>
              </a:rPr>
              <a:t> and </a:t>
            </a:r>
            <a:r>
              <a:rPr sz="5300">
                <a:solidFill>
                  <a:srgbClr val="1497FC"/>
                </a:solidFill>
              </a:rPr>
              <a:t>large chromatic number</a:t>
            </a:r>
            <a:r>
              <a:rPr sz="5300">
                <a:solidFill>
                  <a:srgbClr val="E8A433"/>
                </a:solidFill>
              </a:rPr>
              <a:t>?</a:t>
            </a:r>
            <a:endParaRPr sz="5300">
              <a:solidFill>
                <a:srgbClr val="E8A43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High girth: 2-colorable</a:t>
            </a:r>
            <a:r>
              <a:rPr sz="5300">
                <a:solidFill>
                  <a:srgbClr val="7BDB45"/>
                </a:solidFill>
              </a:rPr>
              <a:t> locally everywhere</a:t>
            </a:r>
            <a:r>
              <a:rPr sz="5300">
                <a:solidFill>
                  <a:srgbClr val="E8A433"/>
                </a:solidFill>
              </a:rPr>
              <a:t>.</a:t>
            </a:r>
            <a:endParaRPr sz="5300">
              <a:solidFill>
                <a:srgbClr val="E8A43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in-flipp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359" y="1316854"/>
            <a:ext cx="5256082" cy="711874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beth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501650"/>
            <a:ext cx="9067800" cy="875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6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beth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501650"/>
            <a:ext cx="9067800" cy="875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hape 807"/>
          <p:cNvSpPr/>
          <p:nvPr/>
        </p:nvSpPr>
        <p:spPr>
          <a:xfrm>
            <a:off x="6269262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beth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501650"/>
            <a:ext cx="9067800" cy="875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hape 810"/>
          <p:cNvSpPr/>
          <p:nvPr/>
        </p:nvSpPr>
        <p:spPr>
          <a:xfrm>
            <a:off x="6269262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1" name="Shape 811"/>
          <p:cNvSpPr/>
          <p:nvPr/>
        </p:nvSpPr>
        <p:spPr>
          <a:xfrm>
            <a:off x="813860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2" name="Shape 812"/>
          <p:cNvSpPr/>
          <p:nvPr/>
        </p:nvSpPr>
        <p:spPr>
          <a:xfrm>
            <a:off x="6269262" y="2413270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3" name="Shape 813"/>
          <p:cNvSpPr/>
          <p:nvPr/>
        </p:nvSpPr>
        <p:spPr>
          <a:xfrm>
            <a:off x="435408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beth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501650"/>
            <a:ext cx="9067800" cy="875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/>
        </p:nvSpPr>
        <p:spPr>
          <a:xfrm>
            <a:off x="6269262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7" name="Shape 817"/>
          <p:cNvSpPr/>
          <p:nvPr/>
        </p:nvSpPr>
        <p:spPr>
          <a:xfrm>
            <a:off x="813860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8" name="Shape 818"/>
          <p:cNvSpPr/>
          <p:nvPr/>
        </p:nvSpPr>
        <p:spPr>
          <a:xfrm>
            <a:off x="6269262" y="2413270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9" name="Shape 819"/>
          <p:cNvSpPr/>
          <p:nvPr/>
        </p:nvSpPr>
        <p:spPr>
          <a:xfrm>
            <a:off x="435408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0" name="Shape 820"/>
          <p:cNvSpPr/>
          <p:nvPr/>
        </p:nvSpPr>
        <p:spPr>
          <a:xfrm>
            <a:off x="7861690" y="1759280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1" name="Shape 821"/>
          <p:cNvSpPr/>
          <p:nvPr/>
        </p:nvSpPr>
        <p:spPr>
          <a:xfrm>
            <a:off x="9500271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2" name="Shape 822"/>
          <p:cNvSpPr/>
          <p:nvPr/>
        </p:nvSpPr>
        <p:spPr>
          <a:xfrm>
            <a:off x="7861690" y="7482213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3" name="Shape 823"/>
          <p:cNvSpPr/>
          <p:nvPr/>
        </p:nvSpPr>
        <p:spPr>
          <a:xfrm>
            <a:off x="4592702" y="7482213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4" name="Shape 824"/>
          <p:cNvSpPr/>
          <p:nvPr/>
        </p:nvSpPr>
        <p:spPr>
          <a:xfrm>
            <a:off x="3038254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5" name="Shape 825"/>
          <p:cNvSpPr/>
          <p:nvPr/>
        </p:nvSpPr>
        <p:spPr>
          <a:xfrm>
            <a:off x="4587223" y="1759280"/>
            <a:ext cx="466276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beth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501650"/>
            <a:ext cx="9067800" cy="875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Shape 828"/>
          <p:cNvSpPr/>
          <p:nvPr/>
        </p:nvSpPr>
        <p:spPr>
          <a:xfrm>
            <a:off x="6269262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9" name="Shape 829"/>
          <p:cNvSpPr/>
          <p:nvPr/>
        </p:nvSpPr>
        <p:spPr>
          <a:xfrm>
            <a:off x="813860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0" name="Shape 830"/>
          <p:cNvSpPr/>
          <p:nvPr/>
        </p:nvSpPr>
        <p:spPr>
          <a:xfrm>
            <a:off x="6269262" y="2413270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1" name="Shape 831"/>
          <p:cNvSpPr/>
          <p:nvPr/>
        </p:nvSpPr>
        <p:spPr>
          <a:xfrm>
            <a:off x="4354086" y="569764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2" name="Shape 832"/>
          <p:cNvSpPr/>
          <p:nvPr/>
        </p:nvSpPr>
        <p:spPr>
          <a:xfrm>
            <a:off x="7861690" y="1759280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3" name="Shape 833"/>
          <p:cNvSpPr/>
          <p:nvPr/>
        </p:nvSpPr>
        <p:spPr>
          <a:xfrm>
            <a:off x="9500271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4" name="Shape 834"/>
          <p:cNvSpPr/>
          <p:nvPr/>
        </p:nvSpPr>
        <p:spPr>
          <a:xfrm>
            <a:off x="7861690" y="7482213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5" name="Shape 835"/>
          <p:cNvSpPr/>
          <p:nvPr/>
        </p:nvSpPr>
        <p:spPr>
          <a:xfrm>
            <a:off x="4592702" y="7482213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6" name="Shape 836"/>
          <p:cNvSpPr/>
          <p:nvPr/>
        </p:nvSpPr>
        <p:spPr>
          <a:xfrm>
            <a:off x="3038254" y="4643662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7" name="Shape 837"/>
          <p:cNvSpPr/>
          <p:nvPr/>
        </p:nvSpPr>
        <p:spPr>
          <a:xfrm>
            <a:off x="4587223" y="1759280"/>
            <a:ext cx="466276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8" name="Shape 838"/>
          <p:cNvSpPr/>
          <p:nvPr/>
        </p:nvSpPr>
        <p:spPr>
          <a:xfrm>
            <a:off x="7230936" y="944236"/>
            <a:ext cx="466276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9" name="Shape 839"/>
          <p:cNvSpPr/>
          <p:nvPr/>
        </p:nvSpPr>
        <p:spPr>
          <a:xfrm>
            <a:off x="8946438" y="1952063"/>
            <a:ext cx="466275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0" name="Shape 840"/>
          <p:cNvSpPr/>
          <p:nvPr/>
        </p:nvSpPr>
        <p:spPr>
          <a:xfrm>
            <a:off x="9938880" y="3698333"/>
            <a:ext cx="466276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1" name="Shape 841"/>
          <p:cNvSpPr/>
          <p:nvPr/>
        </p:nvSpPr>
        <p:spPr>
          <a:xfrm>
            <a:off x="9938880" y="5506141"/>
            <a:ext cx="466276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2" name="Shape 842"/>
          <p:cNvSpPr/>
          <p:nvPr/>
        </p:nvSpPr>
        <p:spPr>
          <a:xfrm>
            <a:off x="8946438" y="7313948"/>
            <a:ext cx="466275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3" name="Shape 843"/>
          <p:cNvSpPr/>
          <p:nvPr/>
        </p:nvSpPr>
        <p:spPr>
          <a:xfrm>
            <a:off x="7230936" y="8275622"/>
            <a:ext cx="466276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4" name="Shape 844"/>
          <p:cNvSpPr/>
          <p:nvPr/>
        </p:nvSpPr>
        <p:spPr>
          <a:xfrm>
            <a:off x="5223455" y="8275622"/>
            <a:ext cx="466275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5" name="Shape 845"/>
          <p:cNvSpPr/>
          <p:nvPr/>
        </p:nvSpPr>
        <p:spPr>
          <a:xfrm>
            <a:off x="3600579" y="7313948"/>
            <a:ext cx="466276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6" name="Shape 846"/>
          <p:cNvSpPr/>
          <p:nvPr/>
        </p:nvSpPr>
        <p:spPr>
          <a:xfrm>
            <a:off x="2562304" y="5506141"/>
            <a:ext cx="466276" cy="46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7" name="Shape 847"/>
          <p:cNvSpPr/>
          <p:nvPr/>
        </p:nvSpPr>
        <p:spPr>
          <a:xfrm>
            <a:off x="2562304" y="3698333"/>
            <a:ext cx="466276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8" name="Shape 848"/>
          <p:cNvSpPr/>
          <p:nvPr/>
        </p:nvSpPr>
        <p:spPr>
          <a:xfrm>
            <a:off x="3600579" y="1952063"/>
            <a:ext cx="466276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9" name="Shape 849"/>
          <p:cNvSpPr/>
          <p:nvPr/>
        </p:nvSpPr>
        <p:spPr>
          <a:xfrm>
            <a:off x="5223455" y="944236"/>
            <a:ext cx="466275" cy="46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How can we force </a:t>
            </a:r>
            <a:r>
              <a:rPr sz="5300">
                <a:solidFill>
                  <a:srgbClr val="D45954"/>
                </a:solidFill>
              </a:rPr>
              <a:t>many colors</a:t>
            </a:r>
            <a:r>
              <a:rPr sz="5300">
                <a:solidFill>
                  <a:srgbClr val="E8A433"/>
                </a:solidFill>
              </a:rPr>
              <a:t> if every region is </a:t>
            </a:r>
            <a:r>
              <a:rPr sz="5300">
                <a:solidFill>
                  <a:srgbClr val="7BDB45"/>
                </a:solidFill>
              </a:rPr>
              <a:t>2-colorable</a:t>
            </a:r>
            <a:r>
              <a:rPr sz="5300">
                <a:solidFill>
                  <a:srgbClr val="E8A433"/>
                </a:solidFill>
              </a:rPr>
              <a:t>?</a:t>
            </a:r>
            <a:endParaRPr sz="5300">
              <a:solidFill>
                <a:srgbClr val="E8A43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That’s </a:t>
            </a:r>
            <a:r>
              <a:rPr sz="5300">
                <a:solidFill>
                  <a:srgbClr val="D45954"/>
                </a:solidFill>
              </a:rPr>
              <a:t>HARD</a:t>
            </a:r>
            <a:r>
              <a:rPr sz="5300">
                <a:solidFill>
                  <a:srgbClr val="E8A433"/>
                </a:solidFill>
              </a:rPr>
              <a:t>. 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3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Unless…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8A433"/>
                </a:solidFill>
              </a:rPr>
              <a:t>…you use the </a:t>
            </a:r>
            <a:r>
              <a:rPr sz="5300">
                <a:solidFill>
                  <a:srgbClr val="7BDB45"/>
                </a:solidFill>
              </a:rPr>
              <a:t>Probabilistic Method</a:t>
            </a:r>
            <a:r>
              <a:rPr sz="5300">
                <a:solidFill>
                  <a:srgbClr val="E8A433"/>
                </a:solidFill>
              </a:rPr>
              <a:t>.</a:t>
            </a:r>
            <a:endParaRPr sz="5300">
              <a:solidFill>
                <a:srgbClr val="E8A433"/>
              </a:solidFill>
            </a:endParaRPr>
          </a:p>
        </p:txBody>
      </p:sp>
      <p:grpSp>
        <p:nvGrpSpPr>
          <p:cNvPr id="860" name="Group 860"/>
          <p:cNvGrpSpPr/>
          <p:nvPr/>
        </p:nvGrpSpPr>
        <p:grpSpPr>
          <a:xfrm>
            <a:off x="488829" y="2023867"/>
            <a:ext cx="3873501" cy="3937001"/>
            <a:chOff x="0" y="0"/>
            <a:chExt cx="3873500" cy="3937000"/>
          </a:xfrm>
        </p:grpSpPr>
        <p:pic>
          <p:nvPicPr>
            <p:cNvPr id="858" name="about_erdo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73500" cy="3937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59" name="Shape 859"/>
            <p:cNvSpPr/>
            <p:nvPr/>
          </p:nvSpPr>
          <p:spPr>
            <a:xfrm>
              <a:off x="0" y="0"/>
              <a:ext cx="3873500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7029" y="0"/>
                  </a:moveTo>
                  <a:cubicBezTo>
                    <a:pt x="7121" y="603"/>
                    <a:pt x="6314" y="-122"/>
                    <a:pt x="6343" y="587"/>
                  </a:cubicBezTo>
                  <a:cubicBezTo>
                    <a:pt x="6407" y="1250"/>
                    <a:pt x="5525" y="963"/>
                    <a:pt x="5486" y="1512"/>
                  </a:cubicBezTo>
                  <a:cubicBezTo>
                    <a:pt x="5003" y="2337"/>
                    <a:pt x="4737" y="2938"/>
                    <a:pt x="3944" y="3607"/>
                  </a:cubicBezTo>
                  <a:cubicBezTo>
                    <a:pt x="3349" y="4888"/>
                    <a:pt x="4566" y="3108"/>
                    <a:pt x="4371" y="3943"/>
                  </a:cubicBezTo>
                  <a:cubicBezTo>
                    <a:pt x="3687" y="4094"/>
                    <a:pt x="3170" y="4899"/>
                    <a:pt x="3514" y="5539"/>
                  </a:cubicBezTo>
                  <a:cubicBezTo>
                    <a:pt x="2676" y="5636"/>
                    <a:pt x="4024" y="6450"/>
                    <a:pt x="3342" y="6545"/>
                  </a:cubicBezTo>
                  <a:cubicBezTo>
                    <a:pt x="2594" y="8198"/>
                    <a:pt x="3493" y="9980"/>
                    <a:pt x="3771" y="11662"/>
                  </a:cubicBezTo>
                  <a:cubicBezTo>
                    <a:pt x="3666" y="12739"/>
                    <a:pt x="5051" y="11592"/>
                    <a:pt x="4800" y="12586"/>
                  </a:cubicBezTo>
                  <a:cubicBezTo>
                    <a:pt x="4089" y="12900"/>
                    <a:pt x="3914" y="13611"/>
                    <a:pt x="3258" y="14011"/>
                  </a:cubicBezTo>
                  <a:cubicBezTo>
                    <a:pt x="2763" y="15313"/>
                    <a:pt x="1003" y="15116"/>
                    <a:pt x="0" y="15773"/>
                  </a:cubicBezTo>
                  <a:lnTo>
                    <a:pt x="0" y="21478"/>
                  </a:lnTo>
                  <a:lnTo>
                    <a:pt x="21600" y="21478"/>
                  </a:lnTo>
                  <a:lnTo>
                    <a:pt x="21600" y="19549"/>
                  </a:lnTo>
                  <a:lnTo>
                    <a:pt x="21514" y="19716"/>
                  </a:lnTo>
                  <a:cubicBezTo>
                    <a:pt x="20068" y="18612"/>
                    <a:pt x="18227" y="18083"/>
                    <a:pt x="16457" y="17620"/>
                  </a:cubicBezTo>
                  <a:cubicBezTo>
                    <a:pt x="15820" y="17000"/>
                    <a:pt x="13772" y="17094"/>
                    <a:pt x="14058" y="15857"/>
                  </a:cubicBezTo>
                  <a:cubicBezTo>
                    <a:pt x="14781" y="15358"/>
                    <a:pt x="15086" y="14547"/>
                    <a:pt x="15344" y="13759"/>
                  </a:cubicBezTo>
                  <a:cubicBezTo>
                    <a:pt x="16772" y="14016"/>
                    <a:pt x="16428" y="11986"/>
                    <a:pt x="17143" y="11244"/>
                  </a:cubicBezTo>
                  <a:cubicBezTo>
                    <a:pt x="17938" y="10604"/>
                    <a:pt x="17736" y="9571"/>
                    <a:pt x="18172" y="8810"/>
                  </a:cubicBezTo>
                  <a:cubicBezTo>
                    <a:pt x="17531" y="7797"/>
                    <a:pt x="18883" y="8718"/>
                    <a:pt x="18685" y="8139"/>
                  </a:cubicBezTo>
                  <a:cubicBezTo>
                    <a:pt x="19590" y="8409"/>
                    <a:pt x="18452" y="7822"/>
                    <a:pt x="19028" y="7803"/>
                  </a:cubicBezTo>
                  <a:cubicBezTo>
                    <a:pt x="18714" y="7332"/>
                    <a:pt x="19207" y="7896"/>
                    <a:pt x="19201" y="7217"/>
                  </a:cubicBezTo>
                  <a:cubicBezTo>
                    <a:pt x="19350" y="7824"/>
                    <a:pt x="19805" y="6798"/>
                    <a:pt x="19371" y="7048"/>
                  </a:cubicBezTo>
                  <a:cubicBezTo>
                    <a:pt x="19714" y="6353"/>
                    <a:pt x="19075" y="6300"/>
                    <a:pt x="18942" y="5874"/>
                  </a:cubicBezTo>
                  <a:cubicBezTo>
                    <a:pt x="19273" y="6195"/>
                    <a:pt x="18954" y="5465"/>
                    <a:pt x="18772" y="5621"/>
                  </a:cubicBezTo>
                  <a:cubicBezTo>
                    <a:pt x="19265" y="4821"/>
                    <a:pt x="17829" y="5495"/>
                    <a:pt x="18429" y="4614"/>
                  </a:cubicBezTo>
                  <a:cubicBezTo>
                    <a:pt x="17610" y="4655"/>
                    <a:pt x="18371" y="3915"/>
                    <a:pt x="17999" y="3525"/>
                  </a:cubicBezTo>
                  <a:cubicBezTo>
                    <a:pt x="17237" y="3686"/>
                    <a:pt x="18421" y="3229"/>
                    <a:pt x="17829" y="3190"/>
                  </a:cubicBezTo>
                  <a:cubicBezTo>
                    <a:pt x="17829" y="3665"/>
                    <a:pt x="17443" y="3007"/>
                    <a:pt x="17829" y="3105"/>
                  </a:cubicBezTo>
                  <a:cubicBezTo>
                    <a:pt x="18067" y="2389"/>
                    <a:pt x="17390" y="2666"/>
                    <a:pt x="17486" y="1678"/>
                  </a:cubicBezTo>
                  <a:cubicBezTo>
                    <a:pt x="17276" y="2345"/>
                    <a:pt x="17284" y="773"/>
                    <a:pt x="16972" y="1258"/>
                  </a:cubicBezTo>
                  <a:cubicBezTo>
                    <a:pt x="16957" y="464"/>
                    <a:pt x="15979" y="962"/>
                    <a:pt x="15514" y="672"/>
                  </a:cubicBezTo>
                  <a:lnTo>
                    <a:pt x="15428" y="0"/>
                  </a:lnTo>
                  <a:lnTo>
                    <a:pt x="7029" y="0"/>
                  </a:lnTo>
                  <a:close/>
                </a:path>
              </a:pathLst>
            </a:custGeom>
            <a:ln w="12700" cap="flat">
              <a:solidFill>
                <a:srgbClr val="F3F7F5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Take </a:t>
            </a:r>
            <a:r>
              <a:rPr sz="3800">
                <a:solidFill>
                  <a:srgbClr val="7BDB45"/>
                </a:solidFill>
              </a:rPr>
              <a:t>many</a:t>
            </a:r>
            <a:r>
              <a:rPr sz="3800">
                <a:solidFill>
                  <a:srgbClr val="FFFFFF"/>
                </a:solidFill>
              </a:rPr>
              <a:t> vertices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Choose each edge with </a:t>
            </a:r>
            <a:r>
              <a:rPr sz="3800">
                <a:solidFill>
                  <a:srgbClr val="7BDB45"/>
                </a:solidFill>
              </a:rPr>
              <a:t>probability p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BDB45"/>
                </a:solidFill>
              </a:rPr>
              <a:t>Carefully</a:t>
            </a:r>
            <a:r>
              <a:rPr sz="3800">
                <a:solidFill>
                  <a:srgbClr val="FFFFFF"/>
                </a:solidFill>
              </a:rPr>
              <a:t> choose p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Make the graph have </a:t>
            </a:r>
            <a:r>
              <a:rPr sz="3800">
                <a:solidFill>
                  <a:srgbClr val="7BDB45"/>
                </a:solidFill>
              </a:rPr>
              <a:t>few short cycles</a:t>
            </a:r>
            <a:r>
              <a:rPr sz="3800">
                <a:solidFill>
                  <a:srgbClr val="FFFFFF"/>
                </a:solidFill>
              </a:rPr>
              <a:t> and </a:t>
            </a:r>
            <a:r>
              <a:rPr sz="3800">
                <a:solidFill>
                  <a:srgbClr val="7BDB45"/>
                </a:solidFill>
              </a:rPr>
              <a:t>small independence number</a:t>
            </a:r>
            <a:endParaRPr sz="3800">
              <a:solidFill>
                <a:srgbClr val="7BDB45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BDB45"/>
                </a:solidFill>
              </a:rPr>
              <a:t>Remove vertices</a:t>
            </a:r>
            <a:r>
              <a:rPr sz="3800">
                <a:solidFill>
                  <a:srgbClr val="FFFFFF"/>
                </a:solidFill>
              </a:rPr>
              <a:t> to eliminate short cycles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497FC"/>
                </a:solidFill>
              </a:rPr>
              <a:t>Voila!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537458" y="6352884"/>
            <a:ext cx="592988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Mathematics</a:t>
            </a:r>
          </a:p>
        </p:txBody>
      </p:sp>
      <p:sp>
        <p:nvSpPr>
          <p:cNvPr id="48" name="Shape 48"/>
          <p:cNvSpPr/>
          <p:nvPr/>
        </p:nvSpPr>
        <p:spPr>
          <a:xfrm rot="5391335">
            <a:off x="4962304" y="4260884"/>
            <a:ext cx="3080192" cy="1320801"/>
          </a:xfrm>
          <a:prstGeom prst="leftRightArrow">
            <a:avLst>
              <a:gd name="adj1" fmla="val 33620"/>
              <a:gd name="adj2" fmla="val 41709"/>
            </a:avLst>
          </a:prstGeom>
          <a:solidFill>
            <a:srgbClr val="FF2600"/>
          </a:solidFill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FF2600"/>
                </a:solidFill>
              </a:defRPr>
            </a:pPr>
          </a:p>
        </p:txBody>
      </p:sp>
      <p:pic>
        <p:nvPicPr>
          <p:cNvPr id="49" name="73-heart-3-file-clipa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4274" y="3294994"/>
            <a:ext cx="3636252" cy="337565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1270000" y="2921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1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sz="12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7BD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sz="128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sz="12800">
                <a:solidFill>
                  <a:srgbClr val="FF2F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sz="12800">
                <a:solidFill>
                  <a:srgbClr val="0065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sz="128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sz="12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sz="1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1"/>
      <p:bldP build="whole" bldLvl="1" animBg="1" rev="0" advAuto="0" spid="49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3. The Existence of Designs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pic>
        <p:nvPicPr>
          <p:cNvPr id="867" name="Screen Shot 2014-02-21 at 3.33.5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9918" y="2101977"/>
            <a:ext cx="6304964" cy="5920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pic>
        <p:nvPicPr>
          <p:cNvPr id="870" name="Screen Shot 2014-02-21 at 3.33.5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9918" y="2101977"/>
            <a:ext cx="6304964" cy="5920514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Shape 871"/>
          <p:cNvSpPr/>
          <p:nvPr/>
        </p:nvSpPr>
        <p:spPr>
          <a:xfrm>
            <a:off x="8318912" y="2117735"/>
            <a:ext cx="4581526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BDB45"/>
                </a:solidFill>
              </a:rPr>
              <a:t>7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Sets of size </a:t>
            </a:r>
            <a:r>
              <a:rPr sz="4200">
                <a:solidFill>
                  <a:srgbClr val="7BDB45"/>
                </a:solidFill>
              </a:rPr>
              <a:t>3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Every </a:t>
            </a:r>
            <a:r>
              <a:rPr sz="4200">
                <a:solidFill>
                  <a:srgbClr val="7BDB45"/>
                </a:solidFill>
              </a:rPr>
              <a:t>2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are in exactly </a:t>
            </a:r>
            <a:r>
              <a:rPr sz="4200">
                <a:solidFill>
                  <a:srgbClr val="7BDB45"/>
                </a:solidFill>
              </a:rPr>
              <a:t>1</a:t>
            </a:r>
            <a:r>
              <a:rPr sz="4200">
                <a:solidFill>
                  <a:srgbClr val="FFFFFF"/>
                </a:solidFill>
              </a:rPr>
              <a:t> set</a:t>
            </a:r>
          </a:p>
        </p:txBody>
      </p:sp>
    </p:spTree>
  </p:cSld>
  <p:clrMapOvr>
    <a:masterClrMapping/>
  </p:clrMapOvr>
  <p:transition spd="slow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74" name="Shape 874"/>
          <p:cNvSpPr/>
          <p:nvPr/>
        </p:nvSpPr>
        <p:spPr>
          <a:xfrm>
            <a:off x="8318912" y="2117735"/>
            <a:ext cx="4581526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BDB45"/>
                </a:solidFill>
              </a:rPr>
              <a:t>7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Sets of size </a:t>
            </a:r>
            <a:r>
              <a:rPr sz="4200">
                <a:solidFill>
                  <a:srgbClr val="7BDB45"/>
                </a:solidFill>
              </a:rPr>
              <a:t>3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Every </a:t>
            </a:r>
            <a:r>
              <a:rPr sz="4200">
                <a:solidFill>
                  <a:srgbClr val="7BDB45"/>
                </a:solidFill>
              </a:rPr>
              <a:t>2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are in exactly </a:t>
            </a:r>
            <a:r>
              <a:rPr sz="4200">
                <a:solidFill>
                  <a:srgbClr val="7BDB45"/>
                </a:solidFill>
              </a:rPr>
              <a:t>1</a:t>
            </a:r>
            <a:r>
              <a:rPr sz="4200">
                <a:solidFill>
                  <a:srgbClr val="FFFFFF"/>
                </a:solidFill>
              </a:rPr>
              <a:t> set</a:t>
            </a:r>
          </a:p>
        </p:txBody>
      </p:sp>
    </p:spTree>
  </p:cSld>
  <p:clrMapOvr>
    <a:masterClrMapping/>
  </p:clrMapOvr>
  <p:transition spd="slow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77" name="Shape 877"/>
          <p:cNvSpPr/>
          <p:nvPr/>
        </p:nvSpPr>
        <p:spPr>
          <a:xfrm>
            <a:off x="8313835" y="2125266"/>
            <a:ext cx="4807687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7BDB45"/>
                </a:solidFill>
              </a:rPr>
              <a:t>n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Sets of size </a:t>
            </a:r>
            <a:r>
              <a:rPr i="1" sz="4200">
                <a:solidFill>
                  <a:srgbClr val="7BDB45"/>
                </a:solidFill>
              </a:rPr>
              <a:t>q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Every </a:t>
            </a:r>
            <a:r>
              <a:rPr i="1" sz="4200">
                <a:solidFill>
                  <a:srgbClr val="7BDB45"/>
                </a:solidFill>
              </a:rPr>
              <a:t>r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are in exactly </a:t>
            </a:r>
            <a:r>
              <a:rPr sz="4200">
                <a:solidFill>
                  <a:srgbClr val="7BDB45"/>
                </a:solidFill>
              </a:rPr>
              <a:t>λ</a:t>
            </a:r>
            <a:r>
              <a:rPr sz="4200">
                <a:solidFill>
                  <a:srgbClr val="FFFFFF"/>
                </a:solidFill>
              </a:rPr>
              <a:t> sets</a:t>
            </a:r>
          </a:p>
        </p:txBody>
      </p:sp>
      <p:pic>
        <p:nvPicPr>
          <p:cNvPr id="878" name="kirkman_2d_labels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113" y="2328741"/>
            <a:ext cx="5509316" cy="5096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81" name="Shape 881"/>
          <p:cNvSpPr/>
          <p:nvPr/>
        </p:nvSpPr>
        <p:spPr>
          <a:xfrm>
            <a:off x="4098556" y="3556000"/>
            <a:ext cx="4807688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7BDB45"/>
                </a:solidFill>
              </a:rPr>
              <a:t>n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Sets of size </a:t>
            </a:r>
            <a:r>
              <a:rPr i="1" sz="4200">
                <a:solidFill>
                  <a:srgbClr val="7BDB45"/>
                </a:solidFill>
              </a:rPr>
              <a:t>q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Every </a:t>
            </a:r>
            <a:r>
              <a:rPr i="1" sz="4200">
                <a:solidFill>
                  <a:srgbClr val="7BDB45"/>
                </a:solidFill>
              </a:rPr>
              <a:t>r</a:t>
            </a:r>
            <a:r>
              <a:rPr sz="4200">
                <a:solidFill>
                  <a:srgbClr val="FFFFFF"/>
                </a:solidFill>
              </a:rPr>
              <a:t> points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are in exactly </a:t>
            </a:r>
            <a:r>
              <a:rPr sz="4200">
                <a:solidFill>
                  <a:srgbClr val="7BDB45"/>
                </a:solidFill>
              </a:rPr>
              <a:t>λ</a:t>
            </a:r>
            <a:r>
              <a:rPr sz="4200">
                <a:solidFill>
                  <a:srgbClr val="FFFFFF"/>
                </a:solidFill>
              </a:rPr>
              <a:t> sets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84" name="Shape 884"/>
          <p:cNvSpPr/>
          <p:nvPr/>
        </p:nvSpPr>
        <p:spPr>
          <a:xfrm>
            <a:off x="4098556" y="4508500"/>
            <a:ext cx="161528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7BDB45"/>
                </a:solidFill>
              </a:rPr>
              <a:t>n q r </a:t>
            </a:r>
            <a:r>
              <a:rPr sz="4200">
                <a:solidFill>
                  <a:srgbClr val="7BDB45"/>
                </a:solidFill>
              </a:rPr>
              <a:t>λ</a:t>
            </a:r>
          </a:p>
        </p:txBody>
      </p:sp>
      <p:sp>
        <p:nvSpPr>
          <p:cNvPr id="885" name="Shape 885"/>
          <p:cNvSpPr/>
          <p:nvPr/>
        </p:nvSpPr>
        <p:spPr>
          <a:xfrm>
            <a:off x="5954917" y="4368799"/>
            <a:ext cx="49530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88" name="Shape 888"/>
          <p:cNvSpPr/>
          <p:nvPr/>
        </p:nvSpPr>
        <p:spPr>
          <a:xfrm>
            <a:off x="4098556" y="4508500"/>
            <a:ext cx="161528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7BDB45"/>
                </a:solidFill>
              </a:rPr>
              <a:t>n q r </a:t>
            </a:r>
            <a:r>
              <a:rPr sz="4200">
                <a:solidFill>
                  <a:srgbClr val="7BDB45"/>
                </a:solidFill>
              </a:rPr>
              <a:t>λ</a:t>
            </a:r>
          </a:p>
        </p:txBody>
      </p:sp>
      <p:sp>
        <p:nvSpPr>
          <p:cNvPr id="889" name="Shape 889"/>
          <p:cNvSpPr/>
          <p:nvPr/>
        </p:nvSpPr>
        <p:spPr>
          <a:xfrm>
            <a:off x="5954917" y="4368799"/>
            <a:ext cx="49530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90" name="Shape 890"/>
          <p:cNvSpPr/>
          <p:nvPr/>
        </p:nvSpPr>
        <p:spPr>
          <a:xfrm>
            <a:off x="2515158" y="5550901"/>
            <a:ext cx="797448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Divisibility conditions</a:t>
            </a:r>
            <a:endParaRPr sz="4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Finitely many exceptions in </a:t>
            </a:r>
            <a:r>
              <a:rPr i="1" sz="4800">
                <a:solidFill>
                  <a:srgbClr val="7BDB45"/>
                </a:solidFill>
              </a:rPr>
              <a:t>n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93" name="Shape 893"/>
          <p:cNvSpPr/>
          <p:nvPr/>
        </p:nvSpPr>
        <p:spPr>
          <a:xfrm>
            <a:off x="3878529" y="4279900"/>
            <a:ext cx="52477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Asked: </a:t>
            </a:r>
            <a:r>
              <a:rPr sz="7200">
                <a:solidFill>
                  <a:srgbClr val="1497FC"/>
                </a:solidFill>
              </a:rPr>
              <a:t>1853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96" name="Shape 896"/>
          <p:cNvSpPr/>
          <p:nvPr/>
        </p:nvSpPr>
        <p:spPr>
          <a:xfrm>
            <a:off x="1600301" y="4279900"/>
            <a:ext cx="1000902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Answered: </a:t>
            </a:r>
            <a:r>
              <a:rPr sz="7200">
                <a:solidFill>
                  <a:srgbClr val="1497FC"/>
                </a:solidFill>
              </a:rPr>
              <a:t>Jan 15, 2014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1. Tournaments</a:t>
            </a:r>
          </a:p>
        </p:txBody>
      </p:sp>
    </p:spTree>
  </p:cSld>
  <p:clrMapOvr>
    <a:masterClrMapping/>
  </p:clrMapOvr>
  <p:transition spd="slow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899" name="Shape 899"/>
          <p:cNvSpPr/>
          <p:nvPr/>
        </p:nvSpPr>
        <p:spPr>
          <a:xfrm>
            <a:off x="1947773" y="4279900"/>
            <a:ext cx="910925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Solver: </a:t>
            </a:r>
            <a:r>
              <a:rPr sz="7200">
                <a:solidFill>
                  <a:srgbClr val="1497FC"/>
                </a:solidFill>
              </a:rPr>
              <a:t>Peter Keevash</a:t>
            </a:r>
          </a:p>
        </p:txBody>
      </p:sp>
      <p:pic>
        <p:nvPicPr>
          <p:cNvPr id="900" name="pk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336" y="-429051"/>
            <a:ext cx="3266128" cy="492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903" name="Shape 903"/>
          <p:cNvSpPr/>
          <p:nvPr/>
        </p:nvSpPr>
        <p:spPr>
          <a:xfrm>
            <a:off x="1744776" y="3733800"/>
            <a:ext cx="9515248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Method: </a:t>
            </a:r>
            <a:r>
              <a:rPr sz="7200">
                <a:solidFill>
                  <a:srgbClr val="1497FC"/>
                </a:solidFill>
              </a:rPr>
              <a:t>Randomized Algebraic Construction</a:t>
            </a:r>
          </a:p>
        </p:txBody>
      </p:sp>
      <p:grpSp>
        <p:nvGrpSpPr>
          <p:cNvPr id="906" name="Group 906"/>
          <p:cNvGrpSpPr/>
          <p:nvPr/>
        </p:nvGrpSpPr>
        <p:grpSpPr>
          <a:xfrm>
            <a:off x="-1341894" y="2470009"/>
            <a:ext cx="3873501" cy="3937001"/>
            <a:chOff x="0" y="0"/>
            <a:chExt cx="3873500" cy="3937000"/>
          </a:xfrm>
        </p:grpSpPr>
        <p:pic>
          <p:nvPicPr>
            <p:cNvPr id="904" name="about_erdo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73500" cy="3937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05" name="Shape 905"/>
            <p:cNvSpPr/>
            <p:nvPr/>
          </p:nvSpPr>
          <p:spPr>
            <a:xfrm>
              <a:off x="0" y="0"/>
              <a:ext cx="3873500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7029" y="0"/>
                  </a:moveTo>
                  <a:cubicBezTo>
                    <a:pt x="7121" y="603"/>
                    <a:pt x="6314" y="-122"/>
                    <a:pt x="6343" y="587"/>
                  </a:cubicBezTo>
                  <a:cubicBezTo>
                    <a:pt x="6407" y="1250"/>
                    <a:pt x="5525" y="963"/>
                    <a:pt x="5486" y="1512"/>
                  </a:cubicBezTo>
                  <a:cubicBezTo>
                    <a:pt x="5003" y="2337"/>
                    <a:pt x="4737" y="2938"/>
                    <a:pt x="3944" y="3607"/>
                  </a:cubicBezTo>
                  <a:cubicBezTo>
                    <a:pt x="3349" y="4888"/>
                    <a:pt x="4566" y="3108"/>
                    <a:pt x="4371" y="3943"/>
                  </a:cubicBezTo>
                  <a:cubicBezTo>
                    <a:pt x="3687" y="4094"/>
                    <a:pt x="3170" y="4899"/>
                    <a:pt x="3514" y="5539"/>
                  </a:cubicBezTo>
                  <a:cubicBezTo>
                    <a:pt x="2676" y="5636"/>
                    <a:pt x="4024" y="6450"/>
                    <a:pt x="3342" y="6545"/>
                  </a:cubicBezTo>
                  <a:cubicBezTo>
                    <a:pt x="2594" y="8198"/>
                    <a:pt x="3493" y="9980"/>
                    <a:pt x="3771" y="11662"/>
                  </a:cubicBezTo>
                  <a:cubicBezTo>
                    <a:pt x="3666" y="12739"/>
                    <a:pt x="5051" y="11592"/>
                    <a:pt x="4800" y="12586"/>
                  </a:cubicBezTo>
                  <a:cubicBezTo>
                    <a:pt x="4089" y="12900"/>
                    <a:pt x="3914" y="13611"/>
                    <a:pt x="3258" y="14011"/>
                  </a:cubicBezTo>
                  <a:cubicBezTo>
                    <a:pt x="2763" y="15313"/>
                    <a:pt x="1003" y="15116"/>
                    <a:pt x="0" y="15773"/>
                  </a:cubicBezTo>
                  <a:lnTo>
                    <a:pt x="0" y="21478"/>
                  </a:lnTo>
                  <a:lnTo>
                    <a:pt x="21600" y="21478"/>
                  </a:lnTo>
                  <a:lnTo>
                    <a:pt x="21600" y="19549"/>
                  </a:lnTo>
                  <a:lnTo>
                    <a:pt x="21514" y="19716"/>
                  </a:lnTo>
                  <a:cubicBezTo>
                    <a:pt x="20068" y="18612"/>
                    <a:pt x="18227" y="18083"/>
                    <a:pt x="16457" y="17620"/>
                  </a:cubicBezTo>
                  <a:cubicBezTo>
                    <a:pt x="15820" y="17000"/>
                    <a:pt x="13772" y="17094"/>
                    <a:pt x="14058" y="15857"/>
                  </a:cubicBezTo>
                  <a:cubicBezTo>
                    <a:pt x="14781" y="15358"/>
                    <a:pt x="15086" y="14547"/>
                    <a:pt x="15344" y="13759"/>
                  </a:cubicBezTo>
                  <a:cubicBezTo>
                    <a:pt x="16772" y="14016"/>
                    <a:pt x="16428" y="11986"/>
                    <a:pt x="17143" y="11244"/>
                  </a:cubicBezTo>
                  <a:cubicBezTo>
                    <a:pt x="17938" y="10604"/>
                    <a:pt x="17736" y="9571"/>
                    <a:pt x="18172" y="8810"/>
                  </a:cubicBezTo>
                  <a:cubicBezTo>
                    <a:pt x="17531" y="7797"/>
                    <a:pt x="18883" y="8718"/>
                    <a:pt x="18685" y="8139"/>
                  </a:cubicBezTo>
                  <a:cubicBezTo>
                    <a:pt x="19590" y="8409"/>
                    <a:pt x="18452" y="7822"/>
                    <a:pt x="19028" y="7803"/>
                  </a:cubicBezTo>
                  <a:cubicBezTo>
                    <a:pt x="18714" y="7332"/>
                    <a:pt x="19207" y="7896"/>
                    <a:pt x="19201" y="7217"/>
                  </a:cubicBezTo>
                  <a:cubicBezTo>
                    <a:pt x="19350" y="7824"/>
                    <a:pt x="19805" y="6798"/>
                    <a:pt x="19371" y="7048"/>
                  </a:cubicBezTo>
                  <a:cubicBezTo>
                    <a:pt x="19714" y="6353"/>
                    <a:pt x="19075" y="6300"/>
                    <a:pt x="18942" y="5874"/>
                  </a:cubicBezTo>
                  <a:cubicBezTo>
                    <a:pt x="19273" y="6195"/>
                    <a:pt x="18954" y="5465"/>
                    <a:pt x="18772" y="5621"/>
                  </a:cubicBezTo>
                  <a:cubicBezTo>
                    <a:pt x="19265" y="4821"/>
                    <a:pt x="17829" y="5495"/>
                    <a:pt x="18429" y="4614"/>
                  </a:cubicBezTo>
                  <a:cubicBezTo>
                    <a:pt x="17610" y="4655"/>
                    <a:pt x="18371" y="3915"/>
                    <a:pt x="17999" y="3525"/>
                  </a:cubicBezTo>
                  <a:cubicBezTo>
                    <a:pt x="17237" y="3686"/>
                    <a:pt x="18421" y="3229"/>
                    <a:pt x="17829" y="3190"/>
                  </a:cubicBezTo>
                  <a:cubicBezTo>
                    <a:pt x="17829" y="3665"/>
                    <a:pt x="17443" y="3007"/>
                    <a:pt x="17829" y="3105"/>
                  </a:cubicBezTo>
                  <a:cubicBezTo>
                    <a:pt x="18067" y="2389"/>
                    <a:pt x="17390" y="2666"/>
                    <a:pt x="17486" y="1678"/>
                  </a:cubicBezTo>
                  <a:cubicBezTo>
                    <a:pt x="17276" y="2345"/>
                    <a:pt x="17284" y="773"/>
                    <a:pt x="16972" y="1258"/>
                  </a:cubicBezTo>
                  <a:cubicBezTo>
                    <a:pt x="16957" y="464"/>
                    <a:pt x="15979" y="962"/>
                    <a:pt x="15514" y="672"/>
                  </a:cubicBezTo>
                  <a:lnTo>
                    <a:pt x="15428" y="0"/>
                  </a:lnTo>
                  <a:lnTo>
                    <a:pt x="7029" y="0"/>
                  </a:lnTo>
                  <a:close/>
                </a:path>
              </a:pathLst>
            </a:custGeom>
            <a:ln w="12700" cap="flat">
              <a:solidFill>
                <a:srgbClr val="F3F7F5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Rephrase the problem as </a:t>
            </a:r>
            <a:r>
              <a:rPr sz="3800">
                <a:solidFill>
                  <a:srgbClr val="7BDB45"/>
                </a:solidFill>
              </a:rPr>
              <a:t>hypergraph matching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Seek a matching by </a:t>
            </a:r>
            <a:r>
              <a:rPr sz="3800">
                <a:solidFill>
                  <a:srgbClr val="7BDB45"/>
                </a:solidFill>
              </a:rPr>
              <a:t>randomly picking edges</a:t>
            </a:r>
            <a:r>
              <a:rPr sz="3800">
                <a:solidFill>
                  <a:srgbClr val="FFFFFF"/>
                </a:solidFill>
              </a:rPr>
              <a:t> and deleting their overlaps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The beginning is easy, but the end is </a:t>
            </a:r>
            <a:r>
              <a:rPr sz="3800">
                <a:solidFill>
                  <a:srgbClr val="7BDB45"/>
                </a:solidFill>
              </a:rPr>
              <a:t>out of control </a:t>
            </a:r>
            <a:endParaRPr sz="3800">
              <a:solidFill>
                <a:srgbClr val="7BDB45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Keevash: Cleverly pick </a:t>
            </a:r>
            <a:r>
              <a:rPr sz="3800">
                <a:solidFill>
                  <a:srgbClr val="7BDB45"/>
                </a:solidFill>
              </a:rPr>
              <a:t>stand-ins</a:t>
            </a:r>
            <a:r>
              <a:rPr sz="3800">
                <a:solidFill>
                  <a:srgbClr val="FFFFFF"/>
                </a:solidFill>
              </a:rPr>
              <a:t> for the end game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8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4. The Crossing Lemma</a:t>
            </a:r>
          </a:p>
        </p:txBody>
      </p:sp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/>
          <p:nvPr/>
        </p:nvSpPr>
        <p:spPr>
          <a:xfrm>
            <a:off x="2930243" y="28520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913" name="Shape 913"/>
          <p:cNvSpPr/>
          <p:nvPr/>
        </p:nvSpPr>
        <p:spPr>
          <a:xfrm>
            <a:off x="1600301" y="2095499"/>
            <a:ext cx="1025407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Crossing Number: </a:t>
            </a:r>
            <a:r>
              <a:rPr sz="7200">
                <a:solidFill>
                  <a:srgbClr val="1497FC"/>
                </a:solidFill>
              </a:rPr>
              <a:t>Minimum number of edge crossings in a plane drawing of a graph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49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442" y="0"/>
            <a:ext cx="994391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49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1" y="0"/>
            <a:ext cx="1192371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/>
        </p:nvSpPr>
        <p:spPr>
          <a:xfrm>
            <a:off x="2473043" y="2420228"/>
            <a:ext cx="7144314" cy="4049544"/>
          </a:xfrm>
          <a:prstGeom prst="roundRect">
            <a:avLst>
              <a:gd name="adj" fmla="val 11324"/>
            </a:avLst>
          </a:prstGeom>
          <a:solidFill>
            <a:srgbClr val="000000">
              <a:alpha val="8916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300">
                <a:solidFill>
                  <a:srgbClr val="E8A433"/>
                </a:solidFill>
              </a:defRPr>
            </a:pPr>
          </a:p>
        </p:txBody>
      </p:sp>
      <p:sp>
        <p:nvSpPr>
          <p:cNvPr id="920" name="Shape 920"/>
          <p:cNvSpPr/>
          <p:nvPr/>
        </p:nvSpPr>
        <p:spPr>
          <a:xfrm>
            <a:off x="1600301" y="3733800"/>
            <a:ext cx="1025407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BDB45"/>
                </a:solidFill>
              </a:rPr>
              <a:t>Crossing Lemma</a:t>
            </a:r>
            <a:r>
              <a:rPr sz="7200">
                <a:solidFill>
                  <a:srgbClr val="FFFFFF"/>
                </a:solidFill>
              </a:rPr>
              <a:t>: if  </a:t>
            </a:r>
            <a:endParaRPr sz="7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then</a:t>
            </a:r>
          </a:p>
        </p:txBody>
      </p:sp>
      <p:pic>
        <p:nvPicPr>
          <p:cNvPr id="921" name="cr2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9062" y="4895155"/>
            <a:ext cx="3135745" cy="1298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cr1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69599" y="4124605"/>
            <a:ext cx="2128334" cy="640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>
            <p:ph type="body" idx="1"/>
          </p:nvPr>
        </p:nvSpPr>
        <p:spPr>
          <a:xfrm>
            <a:off x="9398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Fact (easy): 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Start with </a:t>
            </a:r>
            <a:r>
              <a:rPr sz="3800">
                <a:solidFill>
                  <a:srgbClr val="7BDB45"/>
                </a:solidFill>
              </a:rPr>
              <a:t>any graph </a:t>
            </a:r>
            <a:endParaRPr sz="3800">
              <a:solidFill>
                <a:srgbClr val="7BDB45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Pick a </a:t>
            </a:r>
            <a:r>
              <a:rPr sz="3800">
                <a:solidFill>
                  <a:srgbClr val="7BDB45"/>
                </a:solidFill>
              </a:rPr>
              <a:t>random subgraph</a:t>
            </a:r>
            <a:r>
              <a:rPr sz="3800">
                <a:solidFill>
                  <a:srgbClr val="FFFFFF"/>
                </a:solidFill>
              </a:rPr>
              <a:t> H by choosing each vertex with probability p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Find the </a:t>
            </a:r>
            <a:r>
              <a:rPr sz="3800">
                <a:solidFill>
                  <a:srgbClr val="7BDB45"/>
                </a:solidFill>
              </a:rPr>
              <a:t>expected number</a:t>
            </a:r>
            <a:r>
              <a:rPr sz="3800">
                <a:solidFill>
                  <a:srgbClr val="FFFFFF"/>
                </a:solidFill>
              </a:rPr>
              <a:t> of vertices, edges and crossings of H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Apply the easy fact. Pick the best p. </a:t>
            </a:r>
            <a:r>
              <a:rPr sz="3800">
                <a:solidFill>
                  <a:srgbClr val="7BDB45"/>
                </a:solidFill>
              </a:rPr>
              <a:t>Done!</a:t>
            </a:r>
          </a:p>
        </p:txBody>
      </p:sp>
      <p:pic>
        <p:nvPicPr>
          <p:cNvPr id="925" name="cr3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8589" y="1855026"/>
            <a:ext cx="3218704" cy="513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4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5. Algorithms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5" name="Shape 55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6" name="Shape 56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7" name="Shape 57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8" name="Shape 58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9" name="Shape 59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" name="Shape 60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" name="Shape 61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" name="Shape 62"/>
          <p:cNvSpPr/>
          <p:nvPr/>
        </p:nvSpPr>
        <p:spPr>
          <a:xfrm flipV="1">
            <a:off x="4099846" y="2418388"/>
            <a:ext cx="4637174" cy="5213391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4155293" y="4980503"/>
            <a:ext cx="5787686" cy="2700173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4" name="Shape 64"/>
          <p:cNvSpPr/>
          <p:nvPr/>
        </p:nvSpPr>
        <p:spPr>
          <a:xfrm flipH="1" flipV="1">
            <a:off x="3650028" y="2503562"/>
            <a:ext cx="306273" cy="50830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5" name="Shape 65"/>
          <p:cNvSpPr/>
          <p:nvPr/>
        </p:nvSpPr>
        <p:spPr>
          <a:xfrm flipH="1">
            <a:off x="4069709" y="1275989"/>
            <a:ext cx="2206225" cy="62169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6" name="Shape 66"/>
          <p:cNvSpPr/>
          <p:nvPr/>
        </p:nvSpPr>
        <p:spPr>
          <a:xfrm>
            <a:off x="2731951" y="5019624"/>
            <a:ext cx="1067974" cy="2576980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7" name="Shape 67"/>
          <p:cNvSpPr/>
          <p:nvPr/>
        </p:nvSpPr>
        <p:spPr>
          <a:xfrm flipH="1" flipV="1">
            <a:off x="4144787" y="7893991"/>
            <a:ext cx="2118006" cy="70196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8" name="Shape 68"/>
          <p:cNvSpPr/>
          <p:nvPr/>
        </p:nvSpPr>
        <p:spPr>
          <a:xfrm flipV="1">
            <a:off x="6717868" y="7648244"/>
            <a:ext cx="2062060" cy="9304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9" name="Shape 69"/>
          <p:cNvSpPr/>
          <p:nvPr/>
        </p:nvSpPr>
        <p:spPr>
          <a:xfrm flipV="1">
            <a:off x="6625843" y="5132483"/>
            <a:ext cx="3470257" cy="334552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0" name="Shape 70"/>
          <p:cNvSpPr/>
          <p:nvPr/>
        </p:nvSpPr>
        <p:spPr>
          <a:xfrm flipV="1">
            <a:off x="9131129" y="5159825"/>
            <a:ext cx="1071279" cy="2086907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1" name="Shape 71"/>
          <p:cNvSpPr/>
          <p:nvPr/>
        </p:nvSpPr>
        <p:spPr>
          <a:xfrm flipH="1" flipV="1">
            <a:off x="6482889" y="1309302"/>
            <a:ext cx="3439427" cy="33734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2" name="Shape 72"/>
          <p:cNvSpPr/>
          <p:nvPr/>
        </p:nvSpPr>
        <p:spPr>
          <a:xfrm flipH="1" flipV="1">
            <a:off x="3848079" y="2395673"/>
            <a:ext cx="5996935" cy="244416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3" name="Shape 73"/>
          <p:cNvSpPr/>
          <p:nvPr/>
        </p:nvSpPr>
        <p:spPr>
          <a:xfrm>
            <a:off x="2888158" y="4846992"/>
            <a:ext cx="6513148" cy="3774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9"/>
      <p:bldP build="whole" bldLvl="1" animBg="1" rev="0" advAuto="0" spid="69" grpId="18"/>
      <p:bldP build="whole" bldLvl="1" animBg="1" rev="0" advAuto="0" spid="62" grpId="13"/>
      <p:bldP build="whole" bldLvl="1" animBg="1" rev="0" advAuto="0" spid="64" grpId="14"/>
      <p:bldP build="whole" bldLvl="1" animBg="1" rev="0" advAuto="0" spid="66" grpId="16"/>
      <p:bldP build="p" bldLvl="5" animBg="1" rev="0" advAuto="0" spid="54" grpId="1"/>
      <p:bldP build="whole" bldLvl="1" animBg="1" rev="0" advAuto="0" spid="73" grpId="12"/>
      <p:bldP build="whole" bldLvl="1" animBg="1" rev="0" advAuto="0" spid="70" grpId="15"/>
      <p:bldP build="whole" bldLvl="1" animBg="1" rev="0" advAuto="0" spid="65" grpId="11"/>
      <p:bldP build="whole" bldLvl="1" animBg="1" rev="0" advAuto="0" spid="55" grpId="6"/>
      <p:bldP build="whole" bldLvl="1" animBg="1" rev="0" advAuto="0" spid="56" grpId="4"/>
      <p:bldP build="whole" bldLvl="1" animBg="1" rev="0" advAuto="0" spid="57" grpId="2"/>
      <p:bldP build="whole" bldLvl="1" animBg="1" rev="0" advAuto="0" spid="63" grpId="17"/>
      <p:bldP build="whole" bldLvl="1" animBg="1" rev="0" advAuto="0" spid="68" grpId="19"/>
      <p:bldP build="whole" bldLvl="1" animBg="1" rev="0" advAuto="0" spid="67" grpId="20"/>
      <p:bldP build="whole" bldLvl="1" animBg="1" rev="0" advAuto="0" spid="61" grpId="8"/>
      <p:bldP build="whole" bldLvl="1" animBg="1" rev="0" advAuto="0" spid="58" grpId="7"/>
      <p:bldP build="whole" bldLvl="1" animBg="1" rev="0" advAuto="0" spid="72" grpId="10"/>
      <p:bldP build="whole" bldLvl="1" animBg="1" rev="0" advAuto="0" spid="59" grpId="5"/>
      <p:bldP build="whole" bldLvl="1" animBg="1" rev="0" advAuto="0" spid="60" grpId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/>
          <p:nvPr/>
        </p:nvSpPr>
        <p:spPr>
          <a:xfrm>
            <a:off x="4165319" y="1755124"/>
            <a:ext cx="3501655" cy="1445998"/>
          </a:xfrm>
          <a:prstGeom prst="roundRect">
            <a:avLst>
              <a:gd name="adj" fmla="val 13174"/>
            </a:avLst>
          </a:prstGeom>
          <a:gradFill>
            <a:gsLst>
              <a:gs pos="0">
                <a:srgbClr val="0065C1"/>
              </a:gs>
              <a:gs pos="100000">
                <a:srgbClr val="00397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Quicksort</a:t>
            </a:r>
          </a:p>
        </p:txBody>
      </p:sp>
      <p:sp>
        <p:nvSpPr>
          <p:cNvPr id="930" name="Shape 930"/>
          <p:cNvSpPr/>
          <p:nvPr/>
        </p:nvSpPr>
        <p:spPr>
          <a:xfrm>
            <a:off x="6988485" y="2855256"/>
            <a:ext cx="3501656" cy="1445998"/>
          </a:xfrm>
          <a:prstGeom prst="roundRect">
            <a:avLst>
              <a:gd name="adj" fmla="val 13174"/>
            </a:avLst>
          </a:prstGeom>
          <a:gradFill>
            <a:gsLst>
              <a:gs pos="0">
                <a:srgbClr val="0065C1"/>
              </a:gs>
              <a:gs pos="100000">
                <a:srgbClr val="00397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Codes</a:t>
            </a:r>
          </a:p>
        </p:txBody>
      </p:sp>
      <p:sp>
        <p:nvSpPr>
          <p:cNvPr id="931" name="Shape 931"/>
          <p:cNvSpPr/>
          <p:nvPr/>
        </p:nvSpPr>
        <p:spPr>
          <a:xfrm>
            <a:off x="2457349" y="3799964"/>
            <a:ext cx="5502246" cy="1445998"/>
          </a:xfrm>
          <a:prstGeom prst="roundRect">
            <a:avLst>
              <a:gd name="adj" fmla="val 13174"/>
            </a:avLst>
          </a:prstGeom>
          <a:gradFill>
            <a:gsLst>
              <a:gs pos="0">
                <a:srgbClr val="0065C1"/>
              </a:gs>
              <a:gs pos="100000">
                <a:srgbClr val="00397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Primality Testing</a:t>
            </a:r>
          </a:p>
        </p:txBody>
      </p:sp>
      <p:sp>
        <p:nvSpPr>
          <p:cNvPr id="932" name="Shape 932"/>
          <p:cNvSpPr/>
          <p:nvPr/>
        </p:nvSpPr>
        <p:spPr>
          <a:xfrm>
            <a:off x="5126673" y="5023170"/>
            <a:ext cx="5502246" cy="1445998"/>
          </a:xfrm>
          <a:prstGeom prst="roundRect">
            <a:avLst>
              <a:gd name="adj" fmla="val 13174"/>
            </a:avLst>
          </a:prstGeom>
          <a:gradFill>
            <a:gsLst>
              <a:gs pos="0">
                <a:srgbClr val="0065C1"/>
              </a:gs>
              <a:gs pos="100000">
                <a:srgbClr val="00397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Min-Cut</a:t>
            </a:r>
          </a:p>
        </p:txBody>
      </p:sp>
      <p:sp>
        <p:nvSpPr>
          <p:cNvPr id="933" name="Shape 933"/>
          <p:cNvSpPr/>
          <p:nvPr/>
        </p:nvSpPr>
        <p:spPr>
          <a:xfrm>
            <a:off x="1341712" y="6261761"/>
            <a:ext cx="6341288" cy="1445998"/>
          </a:xfrm>
          <a:prstGeom prst="roundRect">
            <a:avLst>
              <a:gd name="adj" fmla="val 13174"/>
            </a:avLst>
          </a:prstGeom>
          <a:gradFill>
            <a:gsLst>
              <a:gs pos="0">
                <a:srgbClr val="0065C1"/>
              </a:gs>
              <a:gs pos="100000">
                <a:srgbClr val="00397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Matrix Testing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2" grpId="4"/>
      <p:bldP build="whole" bldLvl="1" animBg="1" rev="0" advAuto="0" spid="929" grpId="1"/>
      <p:bldP build="whole" bldLvl="1" animBg="1" rev="0" advAuto="0" spid="930" grpId="2"/>
      <p:bldP build="whole" bldLvl="1" animBg="1" rev="0" advAuto="0" spid="933" grpId="5"/>
      <p:bldP build="whole" bldLvl="1" animBg="1" rev="0" advAuto="0" spid="931" grpId="3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/>
        </p:nvSpPr>
        <p:spPr>
          <a:xfrm>
            <a:off x="2752445" y="4279900"/>
            <a:ext cx="74999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Machine Learning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/>
        </p:nvSpPr>
        <p:spPr>
          <a:xfrm>
            <a:off x="2752445" y="4279900"/>
            <a:ext cx="74999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Machine Learning</a:t>
            </a:r>
          </a:p>
        </p:txBody>
      </p:sp>
      <p:pic>
        <p:nvPicPr>
          <p:cNvPr id="938" name="new_glogo_flat_pmsc_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855" y="1886647"/>
            <a:ext cx="35814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9" name="twitter-bird-light-bg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4574" y="3216623"/>
            <a:ext cx="1137547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0" name="yahoo_logo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381" y="6773226"/>
            <a:ext cx="2781301" cy="645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1" name="ebay_logo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420" y="6251825"/>
            <a:ext cx="34798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facebook-logo.pdf"/>
          <p:cNvPicPr/>
          <p:nvPr/>
        </p:nvPicPr>
        <p:blipFill>
          <a:blip r:embed="rId6">
            <a:extLst/>
          </a:blip>
          <a:srcRect l="0" t="0" r="0" b="25671"/>
          <a:stretch>
            <a:fillRect/>
          </a:stretch>
        </p:blipFill>
        <p:spPr>
          <a:xfrm>
            <a:off x="4766486" y="1657650"/>
            <a:ext cx="6794501" cy="165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palantir-logo.jpg"/>
          <p:cNvPicPr/>
          <p:nvPr/>
        </p:nvPicPr>
        <p:blipFill>
          <a:blip r:embed="rId7">
            <a:extLst/>
          </a:blip>
          <a:srcRect l="25014" t="34668" r="25014" b="40127"/>
          <a:stretch>
            <a:fillRect/>
          </a:stretch>
        </p:blipFill>
        <p:spPr>
          <a:xfrm>
            <a:off x="3853762" y="7056463"/>
            <a:ext cx="2974656" cy="98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l49263-airbnb-logo-9659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32460" y="4804366"/>
            <a:ext cx="3015750" cy="301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/>
        </p:nvSpPr>
        <p:spPr>
          <a:xfrm>
            <a:off x="2752445" y="2695324"/>
            <a:ext cx="74999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Machine Learning</a:t>
            </a:r>
          </a:p>
        </p:txBody>
      </p:sp>
      <p:sp>
        <p:nvSpPr>
          <p:cNvPr id="947" name="Shape 947"/>
          <p:cNvSpPr/>
          <p:nvPr/>
        </p:nvSpPr>
        <p:spPr>
          <a:xfrm>
            <a:off x="978661" y="4896310"/>
            <a:ext cx="110474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497FC"/>
                </a:solidFill>
              </a:rPr>
              <a:t>Learn</a:t>
            </a:r>
            <a:r>
              <a:rPr sz="4800">
                <a:solidFill>
                  <a:srgbClr val="FFFFFF"/>
                </a:solidFill>
              </a:rPr>
              <a:t> from data: features and outcomes</a:t>
            </a:r>
          </a:p>
        </p:txBody>
      </p:sp>
      <p:sp>
        <p:nvSpPr>
          <p:cNvPr id="948" name="Shape 948"/>
          <p:cNvSpPr/>
          <p:nvPr/>
        </p:nvSpPr>
        <p:spPr>
          <a:xfrm>
            <a:off x="397103" y="6257975"/>
            <a:ext cx="122105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497FC"/>
                </a:solidFill>
              </a:rPr>
              <a:t>Predict</a:t>
            </a:r>
            <a:r>
              <a:rPr sz="4800">
                <a:solidFill>
                  <a:srgbClr val="FFFFFF"/>
                </a:solidFill>
              </a:rPr>
              <a:t>: Given features, what’s the outcome?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/>
          <p:nvPr/>
        </p:nvSpPr>
        <p:spPr>
          <a:xfrm>
            <a:off x="3446475" y="2695324"/>
            <a:ext cx="611185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Decision Trees</a:t>
            </a:r>
          </a:p>
        </p:txBody>
      </p:sp>
      <p:pic>
        <p:nvPicPr>
          <p:cNvPr id="951" name="RBS5.gif"/>
          <p:cNvPicPr/>
          <p:nvPr/>
        </p:nvPicPr>
        <p:blipFill>
          <a:blip r:embed="rId2">
            <a:extLst/>
          </a:blip>
          <a:srcRect l="0" t="0" r="0" b="19132"/>
          <a:stretch>
            <a:fillRect/>
          </a:stretch>
        </p:blipFill>
        <p:spPr>
          <a:xfrm>
            <a:off x="3587496" y="4023496"/>
            <a:ext cx="5829808" cy="5500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/>
          <p:nvPr/>
        </p:nvSpPr>
        <p:spPr>
          <a:xfrm>
            <a:off x="1023772" y="2695324"/>
            <a:ext cx="109572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Decision Trees are great…</a:t>
            </a:r>
          </a:p>
        </p:txBody>
      </p:sp>
      <p:pic>
        <p:nvPicPr>
          <p:cNvPr id="954" name="RBS5.gif"/>
          <p:cNvPicPr/>
          <p:nvPr/>
        </p:nvPicPr>
        <p:blipFill>
          <a:blip r:embed="rId2">
            <a:extLst/>
          </a:blip>
          <a:srcRect l="0" t="0" r="0" b="19132"/>
          <a:stretch>
            <a:fillRect/>
          </a:stretch>
        </p:blipFill>
        <p:spPr>
          <a:xfrm>
            <a:off x="3587496" y="4023496"/>
            <a:ext cx="5829808" cy="5500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/>
          <p:nvPr/>
        </p:nvSpPr>
        <p:spPr>
          <a:xfrm>
            <a:off x="82651" y="2752474"/>
            <a:ext cx="1283949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…Random Forests are Even Better.</a:t>
            </a:r>
          </a:p>
        </p:txBody>
      </p:sp>
      <p:pic>
        <p:nvPicPr>
          <p:cNvPr id="957" name="random_forest_thum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833" y="4161388"/>
            <a:ext cx="8426545" cy="4815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/>
          <p:nvPr/>
        </p:nvSpPr>
        <p:spPr>
          <a:xfrm>
            <a:off x="82651" y="2752474"/>
            <a:ext cx="1283949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…Random Forests are Even Better.</a:t>
            </a:r>
          </a:p>
        </p:txBody>
      </p:sp>
      <p:sp>
        <p:nvSpPr>
          <p:cNvPr id="960" name="Shape 960"/>
          <p:cNvSpPr/>
          <p:nvPr/>
        </p:nvSpPr>
        <p:spPr>
          <a:xfrm>
            <a:off x="58471" y="4528010"/>
            <a:ext cx="1288785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497FC"/>
                </a:solidFill>
              </a:rPr>
              <a:t>Train</a:t>
            </a:r>
            <a:r>
              <a:rPr sz="4800">
                <a:solidFill>
                  <a:srgbClr val="FFFFFF"/>
                </a:solidFill>
              </a:rPr>
              <a:t> 100 decision trees with random data and random features</a:t>
            </a:r>
          </a:p>
        </p:txBody>
      </p:sp>
      <p:sp>
        <p:nvSpPr>
          <p:cNvPr id="961" name="Shape 961"/>
          <p:cNvSpPr/>
          <p:nvPr/>
        </p:nvSpPr>
        <p:spPr>
          <a:xfrm>
            <a:off x="3079953" y="6257975"/>
            <a:ext cx="68448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497FC"/>
                </a:solidFill>
              </a:rPr>
              <a:t>Merge</a:t>
            </a:r>
            <a:r>
              <a:rPr sz="4800">
                <a:solidFill>
                  <a:srgbClr val="FFFFFF"/>
                </a:solidFill>
              </a:rPr>
              <a:t> into one predictor</a:t>
            </a:r>
          </a:p>
        </p:txBody>
      </p:sp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/>
          <p:nvPr/>
        </p:nvSpPr>
        <p:spPr>
          <a:xfrm>
            <a:off x="3471214" y="2752474"/>
            <a:ext cx="606237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8A433"/>
                </a:solidFill>
              </a:rPr>
              <a:t>Random Forests</a:t>
            </a:r>
          </a:p>
        </p:txBody>
      </p:sp>
      <p:sp>
        <p:nvSpPr>
          <p:cNvPr id="964" name="Shape 964"/>
          <p:cNvSpPr/>
          <p:nvPr/>
        </p:nvSpPr>
        <p:spPr>
          <a:xfrm>
            <a:off x="1532788" y="4629610"/>
            <a:ext cx="9939224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Perhaps the single most successful </a:t>
            </a:r>
            <a:br>
              <a:rPr sz="4800">
                <a:solidFill>
                  <a:srgbClr val="FFFFFF"/>
                </a:solidFill>
              </a:rPr>
            </a:br>
            <a:r>
              <a:rPr sz="4800">
                <a:solidFill>
                  <a:srgbClr val="FFFFFF"/>
                </a:solidFill>
              </a:rPr>
              <a:t>Machine Learning paradigm</a:t>
            </a:r>
            <a:br>
              <a:rPr sz="4800">
                <a:solidFill>
                  <a:srgbClr val="FFFFFF"/>
                </a:solidFill>
              </a:rPr>
            </a:br>
            <a:br>
              <a:rPr sz="4800">
                <a:solidFill>
                  <a:srgbClr val="FFFFFF"/>
                </a:solidFill>
              </a:rPr>
            </a:br>
            <a:r>
              <a:rPr sz="4800">
                <a:solidFill>
                  <a:srgbClr val="1497FC"/>
                </a:solidFill>
              </a:rPr>
              <a:t>Ever.</a:t>
            </a:r>
          </a:p>
        </p:txBody>
      </p:sp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Summary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6165269" y="908991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6" name="Shape 76"/>
          <p:cNvSpPr/>
          <p:nvPr/>
        </p:nvSpPr>
        <p:spPr>
          <a:xfrm>
            <a:off x="3773182" y="7608982"/>
            <a:ext cx="369072" cy="36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7" name="Shape 77"/>
          <p:cNvSpPr/>
          <p:nvPr/>
        </p:nvSpPr>
        <p:spPr>
          <a:xfrm>
            <a:off x="8842444" y="7324535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8" name="Shape 78"/>
          <p:cNvSpPr/>
          <p:nvPr/>
        </p:nvSpPr>
        <p:spPr>
          <a:xfrm>
            <a:off x="8711838" y="2093897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9" name="Shape 79"/>
          <p:cNvSpPr/>
          <p:nvPr/>
        </p:nvSpPr>
        <p:spPr>
          <a:xfrm>
            <a:off x="2396774" y="4690066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0" name="Shape 80"/>
          <p:cNvSpPr/>
          <p:nvPr/>
        </p:nvSpPr>
        <p:spPr>
          <a:xfrm>
            <a:off x="6317864" y="8471140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" name="Shape 81"/>
          <p:cNvSpPr/>
          <p:nvPr/>
        </p:nvSpPr>
        <p:spPr>
          <a:xfrm>
            <a:off x="9950749" y="4692264"/>
            <a:ext cx="369073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2" name="Shape 82"/>
          <p:cNvSpPr/>
          <p:nvPr/>
        </p:nvSpPr>
        <p:spPr>
          <a:xfrm>
            <a:off x="3411813" y="2093897"/>
            <a:ext cx="369072" cy="36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FFFF">
                <a:alpha val="7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" name="Shape 83"/>
          <p:cNvSpPr/>
          <p:nvPr/>
        </p:nvSpPr>
        <p:spPr>
          <a:xfrm flipV="1">
            <a:off x="4099846" y="2418388"/>
            <a:ext cx="4637174" cy="5213391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4" name="Shape 84"/>
          <p:cNvSpPr/>
          <p:nvPr/>
        </p:nvSpPr>
        <p:spPr>
          <a:xfrm flipV="1">
            <a:off x="4155293" y="4980503"/>
            <a:ext cx="5787686" cy="2700173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5" name="Shape 85"/>
          <p:cNvSpPr/>
          <p:nvPr/>
        </p:nvSpPr>
        <p:spPr>
          <a:xfrm flipH="1" flipV="1">
            <a:off x="3650028" y="2503562"/>
            <a:ext cx="306273" cy="50830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6" name="Shape 86"/>
          <p:cNvSpPr/>
          <p:nvPr/>
        </p:nvSpPr>
        <p:spPr>
          <a:xfrm flipH="1">
            <a:off x="4069709" y="1275989"/>
            <a:ext cx="2206225" cy="62169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7" name="Shape 87"/>
          <p:cNvSpPr/>
          <p:nvPr/>
        </p:nvSpPr>
        <p:spPr>
          <a:xfrm>
            <a:off x="2731951" y="5019624"/>
            <a:ext cx="1067974" cy="2576980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8" name="Shape 88"/>
          <p:cNvSpPr/>
          <p:nvPr/>
        </p:nvSpPr>
        <p:spPr>
          <a:xfrm flipH="1" flipV="1">
            <a:off x="4144787" y="7893991"/>
            <a:ext cx="2118006" cy="70196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9" name="Shape 89"/>
          <p:cNvSpPr/>
          <p:nvPr/>
        </p:nvSpPr>
        <p:spPr>
          <a:xfrm flipV="1">
            <a:off x="6717868" y="7648244"/>
            <a:ext cx="2062060" cy="930446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0" name="Shape 90"/>
          <p:cNvSpPr/>
          <p:nvPr/>
        </p:nvSpPr>
        <p:spPr>
          <a:xfrm flipV="1">
            <a:off x="6625843" y="5132483"/>
            <a:ext cx="3470257" cy="334552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1" name="Shape 91"/>
          <p:cNvSpPr/>
          <p:nvPr/>
        </p:nvSpPr>
        <p:spPr>
          <a:xfrm flipV="1">
            <a:off x="9131129" y="5159825"/>
            <a:ext cx="1071279" cy="2086907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2" name="Shape 92"/>
          <p:cNvSpPr/>
          <p:nvPr/>
        </p:nvSpPr>
        <p:spPr>
          <a:xfrm flipH="1" flipV="1">
            <a:off x="6482889" y="1309302"/>
            <a:ext cx="3439427" cy="337341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3" name="Shape 93"/>
          <p:cNvSpPr/>
          <p:nvPr/>
        </p:nvSpPr>
        <p:spPr>
          <a:xfrm flipH="1" flipV="1">
            <a:off x="3848079" y="2395673"/>
            <a:ext cx="5996935" cy="2444169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4" name="Shape 94"/>
          <p:cNvSpPr/>
          <p:nvPr/>
        </p:nvSpPr>
        <p:spPr>
          <a:xfrm>
            <a:off x="2888158" y="4846992"/>
            <a:ext cx="6513148" cy="37742"/>
          </a:xfrm>
          <a:prstGeom prst="line">
            <a:avLst/>
          </a:prstGeom>
          <a:ln w="1397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5" name="Shape 95"/>
          <p:cNvSpPr/>
          <p:nvPr/>
        </p:nvSpPr>
        <p:spPr>
          <a:xfrm>
            <a:off x="3858025" y="3179397"/>
            <a:ext cx="5288750" cy="3394806"/>
          </a:xfrm>
          <a:prstGeom prst="roundRect">
            <a:avLst>
              <a:gd name="adj" fmla="val 10000"/>
            </a:avLst>
          </a:prstGeom>
          <a:solidFill>
            <a:srgbClr val="000000">
              <a:alpha val="89163"/>
            </a:srgbClr>
          </a:solidFill>
          <a:ln w="101600">
            <a:solidFill>
              <a:srgbClr val="E8A433">
                <a:alpha val="89163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8A433"/>
                </a:solidFill>
              </a:rPr>
              <a:t>Rule: every 3 players simultaneously lose to someone.</a:t>
            </a:r>
          </a:p>
        </p:txBody>
      </p:sp>
    </p:spTree>
  </p:cSld>
  <p:clrMapOvr>
    <a:masterClrMapping/>
  </p:clrMapOvr>
  <p:transition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>
            <p:ph type="title"/>
          </p:nvPr>
        </p:nvSpPr>
        <p:spPr>
          <a:xfrm>
            <a:off x="1270000" y="1007546"/>
            <a:ext cx="10464800" cy="2389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E8A433"/>
                </a:solidFill>
              </a:rPr>
              <a:t>R</a:t>
            </a:r>
            <a:r>
              <a:rPr sz="8000">
                <a:solidFill>
                  <a:srgbClr val="00A6AC"/>
                </a:solidFill>
              </a:rPr>
              <a:t>a</a:t>
            </a:r>
            <a:r>
              <a:rPr sz="8000">
                <a:solidFill>
                  <a:srgbClr val="D45954"/>
                </a:solidFill>
              </a:rPr>
              <a:t>n</a:t>
            </a:r>
            <a:r>
              <a:rPr sz="8000">
                <a:solidFill>
                  <a:srgbClr val="7BDB45"/>
                </a:solidFill>
              </a:rPr>
              <a:t>d</a:t>
            </a:r>
            <a:r>
              <a:rPr sz="8000">
                <a:solidFill>
                  <a:srgbClr val="613804"/>
                </a:solidFill>
              </a:rPr>
              <a:t>o</a:t>
            </a:r>
            <a:r>
              <a:rPr sz="8000">
                <a:solidFill>
                  <a:srgbClr val="8881F0"/>
                </a:solidFill>
              </a:rPr>
              <a:t>m</a:t>
            </a:r>
            <a:r>
              <a:rPr sz="8000">
                <a:solidFill>
                  <a:srgbClr val="0065C1"/>
                </a:solidFill>
              </a:rPr>
              <a:t>n</a:t>
            </a:r>
            <a:r>
              <a:rPr sz="8000">
                <a:solidFill>
                  <a:srgbClr val="FFFB00"/>
                </a:solidFill>
              </a:rPr>
              <a:t>e</a:t>
            </a:r>
            <a:r>
              <a:rPr sz="8000">
                <a:solidFill>
                  <a:srgbClr val="E8A433"/>
                </a:solidFill>
              </a:rPr>
              <a:t>s</a:t>
            </a:r>
            <a:r>
              <a:rPr sz="8000">
                <a:solidFill>
                  <a:srgbClr val="005C60"/>
                </a:solidFill>
              </a:rPr>
              <a:t>s</a:t>
            </a:r>
          </a:p>
        </p:txBody>
      </p:sp>
      <p:sp>
        <p:nvSpPr>
          <p:cNvPr id="969" name="Shape 969"/>
          <p:cNvSpPr/>
          <p:nvPr/>
        </p:nvSpPr>
        <p:spPr>
          <a:xfrm>
            <a:off x="3537458" y="6352884"/>
            <a:ext cx="592988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Mathematics</a:t>
            </a:r>
          </a:p>
        </p:txBody>
      </p:sp>
      <p:sp>
        <p:nvSpPr>
          <p:cNvPr id="970" name="Shape 970"/>
          <p:cNvSpPr/>
          <p:nvPr/>
        </p:nvSpPr>
        <p:spPr>
          <a:xfrm rot="5391335">
            <a:off x="4962304" y="4260884"/>
            <a:ext cx="3080192" cy="1320801"/>
          </a:xfrm>
          <a:prstGeom prst="leftRightArrow">
            <a:avLst>
              <a:gd name="adj1" fmla="val 33620"/>
              <a:gd name="adj2" fmla="val 41709"/>
            </a:avLst>
          </a:prstGeom>
          <a:solidFill>
            <a:srgbClr val="FF2600"/>
          </a:solidFill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FF2600"/>
                </a:solidFill>
              </a:defRPr>
            </a:pPr>
          </a:p>
        </p:txBody>
      </p:sp>
      <p:pic>
        <p:nvPicPr>
          <p:cNvPr id="971" name="73-heart-3-file-clipa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4274" y="3294994"/>
            <a:ext cx="3636252" cy="3375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2" presetID="1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1" grpId="2"/>
      <p:bldP build="whole" bldLvl="1" animBg="1" rev="0" advAuto="0" spid="970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>
            <p:ph type="title"/>
          </p:nvPr>
        </p:nvSpPr>
        <p:spPr>
          <a:xfrm>
            <a:off x="1270000" y="1007546"/>
            <a:ext cx="10464800" cy="2389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E8A433"/>
                </a:solidFill>
              </a:rPr>
              <a:t>R</a:t>
            </a:r>
            <a:r>
              <a:rPr sz="8000">
                <a:solidFill>
                  <a:srgbClr val="00A6AC"/>
                </a:solidFill>
              </a:rPr>
              <a:t>a</a:t>
            </a:r>
            <a:r>
              <a:rPr sz="8000">
                <a:solidFill>
                  <a:srgbClr val="D45954"/>
                </a:solidFill>
              </a:rPr>
              <a:t>n</a:t>
            </a:r>
            <a:r>
              <a:rPr sz="8000">
                <a:solidFill>
                  <a:srgbClr val="7BDB45"/>
                </a:solidFill>
              </a:rPr>
              <a:t>d</a:t>
            </a:r>
            <a:r>
              <a:rPr sz="8000">
                <a:solidFill>
                  <a:srgbClr val="613804"/>
                </a:solidFill>
              </a:rPr>
              <a:t>o</a:t>
            </a:r>
            <a:r>
              <a:rPr sz="8000">
                <a:solidFill>
                  <a:srgbClr val="8881F0"/>
                </a:solidFill>
              </a:rPr>
              <a:t>m</a:t>
            </a:r>
            <a:r>
              <a:rPr sz="8000">
                <a:solidFill>
                  <a:srgbClr val="0065C1"/>
                </a:solidFill>
              </a:rPr>
              <a:t>n</a:t>
            </a:r>
            <a:r>
              <a:rPr sz="8000">
                <a:solidFill>
                  <a:srgbClr val="FFFB00"/>
                </a:solidFill>
              </a:rPr>
              <a:t>e</a:t>
            </a:r>
            <a:r>
              <a:rPr sz="8000">
                <a:solidFill>
                  <a:srgbClr val="E8A433"/>
                </a:solidFill>
              </a:rPr>
              <a:t>s</a:t>
            </a:r>
            <a:r>
              <a:rPr sz="8000">
                <a:solidFill>
                  <a:srgbClr val="005C60"/>
                </a:solidFill>
              </a:rPr>
              <a:t>s</a:t>
            </a:r>
          </a:p>
        </p:txBody>
      </p:sp>
      <p:sp>
        <p:nvSpPr>
          <p:cNvPr id="974" name="Shape 974"/>
          <p:cNvSpPr/>
          <p:nvPr/>
        </p:nvSpPr>
        <p:spPr>
          <a:xfrm>
            <a:off x="1862582" y="6349725"/>
            <a:ext cx="9279637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Mathematics</a:t>
            </a:r>
            <a:endParaRPr sz="8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Artificial Intelligence</a:t>
            </a:r>
          </a:p>
        </p:txBody>
      </p:sp>
      <p:pic>
        <p:nvPicPr>
          <p:cNvPr id="975" name="73-heart-3-file-clipa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4274" y="3294994"/>
            <a:ext cx="3636252" cy="3375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