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2.xml" ContentType="application/vnd.openxmlformats-officedocument.presentationml.slide+xml"/>
  <Override PartName="/ppt/slides/slide30.xml" ContentType="application/vnd.openxmlformats-officedocument.presentationml.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202" r:id="rId1"/>
  </p:sldMasterIdLst>
  <p:notesMasterIdLst>
    <p:notesMasterId r:id="rId39"/>
  </p:notesMasterIdLst>
  <p:handoutMasterIdLst>
    <p:handoutMasterId r:id="rId40"/>
  </p:handoutMasterIdLst>
  <p:sldIdLst>
    <p:sldId id="256" r:id="rId2"/>
    <p:sldId id="257" r:id="rId3"/>
    <p:sldId id="304" r:id="rId4"/>
    <p:sldId id="328" r:id="rId5"/>
    <p:sldId id="305" r:id="rId6"/>
    <p:sldId id="279" r:id="rId7"/>
    <p:sldId id="338" r:id="rId8"/>
    <p:sldId id="339" r:id="rId9"/>
    <p:sldId id="326" r:id="rId10"/>
    <p:sldId id="329" r:id="rId11"/>
    <p:sldId id="330" r:id="rId12"/>
    <p:sldId id="327" r:id="rId13"/>
    <p:sldId id="320" r:id="rId14"/>
    <p:sldId id="283" r:id="rId15"/>
    <p:sldId id="286" r:id="rId16"/>
    <p:sldId id="335" r:id="rId17"/>
    <p:sldId id="310" r:id="rId18"/>
    <p:sldId id="333" r:id="rId19"/>
    <p:sldId id="303" r:id="rId20"/>
    <p:sldId id="313" r:id="rId21"/>
    <p:sldId id="340" r:id="rId22"/>
    <p:sldId id="315" r:id="rId23"/>
    <p:sldId id="274" r:id="rId24"/>
    <p:sldId id="317" r:id="rId25"/>
    <p:sldId id="323" r:id="rId26"/>
    <p:sldId id="334" r:id="rId27"/>
    <p:sldId id="341" r:id="rId28"/>
    <p:sldId id="321" r:id="rId29"/>
    <p:sldId id="319" r:id="rId30"/>
    <p:sldId id="342" r:id="rId31"/>
    <p:sldId id="287" r:id="rId32"/>
    <p:sldId id="297" r:id="rId33"/>
    <p:sldId id="343" r:id="rId34"/>
    <p:sldId id="301" r:id="rId35"/>
    <p:sldId id="332" r:id="rId36"/>
    <p:sldId id="322" r:id="rId37"/>
    <p:sldId id="337" r:id="rId38"/>
  </p:sldIdLst>
  <p:sldSz cx="9144000" cy="6858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outline"/>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34578" autoAdjust="0"/>
    <p:restoredTop sz="86391" autoAdjust="0"/>
  </p:normalViewPr>
  <p:slideViewPr>
    <p:cSldViewPr snapToGrid="0" snapToObjects="1">
      <p:cViewPr varScale="1">
        <p:scale>
          <a:sx n="79" d="100"/>
          <a:sy n="79" d="100"/>
        </p:scale>
        <p:origin x="-1016" y="-112"/>
      </p:cViewPr>
      <p:guideLst>
        <p:guide orient="horz" pos="2160"/>
        <p:guide pos="2880"/>
      </p:guideLst>
    </p:cSldViewPr>
  </p:slideViewPr>
  <p:outlineViewPr>
    <p:cViewPr>
      <p:scale>
        <a:sx n="33" d="100"/>
        <a:sy n="33" d="100"/>
      </p:scale>
      <p:origin x="0" y="54448"/>
    </p:cViewPr>
  </p:outlineViewPr>
  <p:notesTextViewPr>
    <p:cViewPr>
      <p:scale>
        <a:sx n="100" d="100"/>
        <a:sy n="100" d="100"/>
      </p:scale>
      <p:origin x="0" y="0"/>
    </p:cViewPr>
  </p:notesTextViewPr>
  <p:sorterViewPr>
    <p:cViewPr>
      <p:scale>
        <a:sx n="100" d="100"/>
        <a:sy n="100" d="100"/>
      </p:scale>
      <p:origin x="0" y="4104"/>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B9F738E-F3E7-477F-A0A9-F89F151979D8}" type="datetimeFigureOut">
              <a:rPr lang="en-US" smtClean="0"/>
              <a:pPr/>
              <a:t>12/13/13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C22D9ACB-7F40-4B18-97F2-735E91BF51A9}"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410201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C926087A-D664-F94B-920E-BD335C900816}" type="datetimeFigureOut">
              <a:rPr lang="en-US" smtClean="0"/>
              <a:pPr/>
              <a:t>12/13/13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C2F621D-762E-3C41-B936-F8D224D370E8}"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0635294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037252-72F3-474F-8582-32D765D3064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2AAB499-F5DE-4BE5-BB26-90CC428051F7}" type="datetime1">
              <a:rPr lang="en-US" smtClean="0"/>
              <a:pPr/>
              <a:t>12/13/13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48F39E-9C37-485F-AC97-16BB4BDF9F49}" type="slidenum">
              <a:rPr kumimoji="0" lang="en-US" smtClean="0"/>
              <a:pPr/>
              <a:t>‹#›</a:t>
            </a:fld>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D2BF51-CAFC-A44A-9C6A-EE026C58C4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12522FD-D729-FB48-9BA1-0BBA78B9353F}" type="datetimeFigureOut">
              <a:rPr lang="en-US" smtClean="0"/>
              <a:pPr/>
              <a:t>12/13/13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6292582-9FC8-4B1B-8456-B27CC842DEE2}"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12522FD-D729-FB48-9BA1-0BBA78B9353F}" type="datetimeFigureOut">
              <a:rPr lang="en-US" smtClean="0"/>
              <a:pPr/>
              <a:t>12/13/13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DCD2BF51-CAFC-A44A-9C6A-EE026C58C4F2}"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B12522FD-D729-FB48-9BA1-0BBA78B9353F}" type="datetimeFigureOut">
              <a:rPr lang="en-US" smtClean="0"/>
              <a:pPr/>
              <a:t>12/13/13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DCD2BF51-CAFC-A44A-9C6A-EE026C58C4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03" r:id="rId1"/>
    <p:sldLayoutId id="2147484204" r:id="rId2"/>
    <p:sldLayoutId id="2147484205" r:id="rId3"/>
    <p:sldLayoutId id="2147484206" r:id="rId4"/>
    <p:sldLayoutId id="2147484207" r:id="rId5"/>
    <p:sldLayoutId id="2147484208" r:id="rId6"/>
    <p:sldLayoutId id="2147484209" r:id="rId7"/>
    <p:sldLayoutId id="2147484210" r:id="rId8"/>
    <p:sldLayoutId id="2147484211" r:id="rId9"/>
    <p:sldLayoutId id="2147484212" r:id="rId10"/>
    <p:sldLayoutId id="214748421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 Id="rId3"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ruley.m@mccd.edu" TargetMode="External"/><Relationship Id="rId3" Type="http://schemas.openxmlformats.org/officeDocument/2006/relationships/hyperlink" Target="http://scholarworks.csustan.edu/handle/011235813/67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fontScale="90000"/>
          </a:bodyPr>
          <a:lstStyle/>
          <a:p>
            <a:r>
              <a:rPr lang="en-US" dirty="0" smtClean="0"/>
              <a:t>Community College Math Faculty Engagement in Assessment</a:t>
            </a:r>
            <a:endParaRPr lang="en-US" dirty="0"/>
          </a:p>
        </p:txBody>
      </p:sp>
      <p:sp>
        <p:nvSpPr>
          <p:cNvPr id="7" name="Subtitle 6"/>
          <p:cNvSpPr>
            <a:spLocks noGrp="1"/>
          </p:cNvSpPr>
          <p:nvPr>
            <p:ph type="subTitle" idx="1"/>
          </p:nvPr>
        </p:nvSpPr>
        <p:spPr/>
        <p:txBody>
          <a:bodyPr/>
          <a:lstStyle/>
          <a:p>
            <a:r>
              <a:rPr lang="en-US" dirty="0" smtClean="0"/>
              <a:t>Marie Bruley</a:t>
            </a:r>
          </a:p>
          <a:p>
            <a:r>
              <a:rPr lang="en-US" dirty="0" smtClean="0"/>
              <a:t>Merced College</a:t>
            </a:r>
          </a:p>
          <a:p>
            <a:r>
              <a:rPr lang="en-US" dirty="0" smtClean="0"/>
              <a:t>December 14, 2013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9800" y="219075"/>
            <a:ext cx="7410450" cy="656167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54000" y="3429000"/>
            <a:ext cx="8636000" cy="3352800"/>
          </a:xfrm>
          <a:prstGeom prst="rect">
            <a:avLst/>
          </a:prstGeom>
        </p:spPr>
      </p:pic>
      <p:pic>
        <p:nvPicPr>
          <p:cNvPr id="4" name="Picture 3"/>
          <p:cNvPicPr>
            <a:picLocks noChangeAspect="1"/>
          </p:cNvPicPr>
          <p:nvPr/>
        </p:nvPicPr>
        <p:blipFill>
          <a:blip r:embed="rId3"/>
          <a:stretch>
            <a:fillRect/>
          </a:stretch>
        </p:blipFill>
        <p:spPr>
          <a:xfrm>
            <a:off x="254000" y="316579"/>
            <a:ext cx="8636000" cy="302705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930274" y="244475"/>
            <a:ext cx="7610476" cy="6427408"/>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38125" y="155448"/>
            <a:ext cx="8683625" cy="1252728"/>
          </a:xfrm>
        </p:spPr>
        <p:txBody>
          <a:bodyPr>
            <a:noAutofit/>
          </a:bodyPr>
          <a:lstStyle/>
          <a:p>
            <a:pPr algn="ctr"/>
            <a:r>
              <a:rPr lang="en-US" sz="2800" dirty="0" smtClean="0"/>
              <a:t>Research question 1: What assessment practices are community college mathematics faculty engaging in? </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majority of the participating departments are not assessing student attitudes towards the mathematics they are learning (80.32%).</a:t>
            </a:r>
          </a:p>
          <a:p>
            <a:r>
              <a:rPr lang="en-US" dirty="0" smtClean="0"/>
              <a:t>The qualitative data suggest that some math faculty would like to include qualitative data in the assessment process.  </a:t>
            </a:r>
          </a:p>
          <a:p>
            <a:pPr lvl="1"/>
            <a:r>
              <a:rPr lang="en-US" dirty="0" smtClean="0"/>
              <a:t>A faculty member from a large college says, “I would be more excited about it [assessment] because we could focus more on qualitative discussion, which actually has changed my teaching style, instead of quantitative data.”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a:xfrm>
            <a:off x="225521" y="155448"/>
            <a:ext cx="8556971" cy="1252728"/>
          </a:xfrm>
        </p:spPr>
        <p:txBody>
          <a:bodyPr>
            <a:noAutofit/>
          </a:bodyPr>
          <a:lstStyle/>
          <a:p>
            <a:pPr algn="ctr"/>
            <a:r>
              <a:rPr lang="en-US" sz="4400" dirty="0" smtClean="0"/>
              <a:t>Faculty Assessment Practices: Qualitative Data</a:t>
            </a:r>
            <a:endParaRPr lang="en-US" sz="4400" dirty="0"/>
          </a:p>
        </p:txBody>
      </p:sp>
      <p:sp>
        <p:nvSpPr>
          <p:cNvPr id="8" name="Content Placeholder 7"/>
          <p:cNvSpPr>
            <a:spLocks noGrp="1"/>
          </p:cNvSpPr>
          <p:nvPr>
            <p:ph idx="1"/>
          </p:nvPr>
        </p:nvSpPr>
        <p:spPr>
          <a:xfrm>
            <a:off x="225521" y="1578735"/>
            <a:ext cx="8556971" cy="5027337"/>
          </a:xfrm>
        </p:spPr>
        <p:txBody>
          <a:bodyPr>
            <a:normAutofit fontScale="70000" lnSpcReduction="20000"/>
          </a:bodyPr>
          <a:lstStyle/>
          <a:p>
            <a:r>
              <a:rPr lang="en-US" b="1" u="sng" dirty="0" smtClean="0"/>
              <a:t>Process challenges</a:t>
            </a:r>
          </a:p>
          <a:p>
            <a:pPr lvl="1"/>
            <a:r>
              <a:rPr lang="en-US" dirty="0" smtClean="0"/>
              <a:t>Distraction from teaching, competing priorities, difficulties collaborating</a:t>
            </a:r>
          </a:p>
          <a:p>
            <a:pPr lvl="2"/>
            <a:r>
              <a:rPr lang="en-US" dirty="0" smtClean="0"/>
              <a:t>A faculty member from a large community college states, “I think it’s a priority for everybody but it’s just among all the others sometimes it gets shoved down a little bit.” </a:t>
            </a:r>
          </a:p>
          <a:p>
            <a:r>
              <a:rPr lang="en-US" b="1" u="sng" dirty="0" smtClean="0"/>
              <a:t>Process Effectiveness/Improvement</a:t>
            </a:r>
          </a:p>
          <a:p>
            <a:pPr lvl="1"/>
            <a:r>
              <a:rPr lang="en-US" dirty="0" smtClean="0"/>
              <a:t>Meaningfulness emerged 11 times in statements in varied ways</a:t>
            </a:r>
          </a:p>
          <a:p>
            <a:pPr lvl="2"/>
            <a:r>
              <a:rPr lang="en-US" dirty="0" smtClean="0"/>
              <a:t>“…are we answering other peoples questions or are we empowered to ask and answer what’s meaningful to us.”</a:t>
            </a:r>
          </a:p>
          <a:p>
            <a:pPr lvl="2"/>
            <a:r>
              <a:rPr lang="en-US" dirty="0" smtClean="0"/>
              <a:t>“Our curriculum committee has limited us to three SLOs per course. We have so many skills embedded in each SLO, that they are impossible to measure and they tell us nothing about what aspects of our instruction need improvement.” </a:t>
            </a:r>
          </a:p>
          <a:p>
            <a:pPr lvl="2"/>
            <a:r>
              <a:rPr lang="en-US" dirty="0" smtClean="0"/>
              <a:t> “I might like to change the assessment to more specific questions that will focus on ways we can improve the class,” </a:t>
            </a:r>
          </a:p>
          <a:p>
            <a:pPr lvl="1"/>
            <a:r>
              <a:rPr lang="en-US" dirty="0"/>
              <a:t>C</a:t>
            </a:r>
            <a:r>
              <a:rPr lang="en-US" dirty="0" smtClean="0"/>
              <a:t>oncern about the over emphasis on assessment outcomes</a:t>
            </a:r>
          </a:p>
          <a:p>
            <a:pPr lvl="2"/>
            <a:r>
              <a:rPr lang="en-US" dirty="0" smtClean="0"/>
              <a:t>Faculty within community colleges are wrestling with the assessment for accountability and assessment for improvement paradigms (Ewell, 2009).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Faculty Assessment Practices: Qualitative Data</a:t>
            </a:r>
            <a:endParaRPr lang="en-US" sz="4400" dirty="0"/>
          </a:p>
        </p:txBody>
      </p:sp>
      <p:sp>
        <p:nvSpPr>
          <p:cNvPr id="3" name="Content Placeholder 2"/>
          <p:cNvSpPr>
            <a:spLocks noGrp="1"/>
          </p:cNvSpPr>
          <p:nvPr>
            <p:ph idx="1"/>
          </p:nvPr>
        </p:nvSpPr>
        <p:spPr>
          <a:xfrm>
            <a:off x="213651" y="1590605"/>
            <a:ext cx="8676703" cy="4949868"/>
          </a:xfrm>
        </p:spPr>
        <p:txBody>
          <a:bodyPr>
            <a:normAutofit lnSpcReduction="10000"/>
          </a:bodyPr>
          <a:lstStyle/>
          <a:p>
            <a:r>
              <a:rPr lang="en-US" b="1" u="sng" dirty="0" smtClean="0"/>
              <a:t>Process strengths</a:t>
            </a:r>
          </a:p>
          <a:p>
            <a:pPr lvl="1"/>
            <a:r>
              <a:rPr lang="en-US" dirty="0" smtClean="0"/>
              <a:t>Peer mentors for support</a:t>
            </a:r>
          </a:p>
          <a:p>
            <a:pPr lvl="1"/>
            <a:r>
              <a:rPr lang="en-US" dirty="0" smtClean="0"/>
              <a:t>Systematic process with defined timelines</a:t>
            </a:r>
          </a:p>
          <a:p>
            <a:pPr lvl="1"/>
            <a:r>
              <a:rPr lang="en-US" dirty="0" smtClean="0"/>
              <a:t>Technology that supports collaboration and dialogue</a:t>
            </a:r>
          </a:p>
          <a:p>
            <a:pPr lvl="1"/>
            <a:r>
              <a:rPr lang="en-US" dirty="0" smtClean="0"/>
              <a:t>An adaptable process</a:t>
            </a:r>
          </a:p>
          <a:p>
            <a:pPr lvl="1"/>
            <a:r>
              <a:rPr lang="en-US" dirty="0" smtClean="0"/>
              <a:t>Feedback from students</a:t>
            </a:r>
          </a:p>
          <a:p>
            <a:pPr lvl="2"/>
            <a:r>
              <a:rPr lang="en-US" dirty="0" smtClean="0"/>
              <a:t>“What works well I think is gathering data and getting the feedback from the students especially on what they feel they are taking from the classes, that’s definitely one thing that I think works well.” </a:t>
            </a:r>
          </a:p>
          <a:p>
            <a:pPr lvl="1"/>
            <a:r>
              <a:rPr lang="en-US" dirty="0" smtClean="0"/>
              <a:t>Facilitates review of the course outcomes</a:t>
            </a:r>
          </a:p>
          <a:p>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smtClean="0"/>
              <a:t>Faculty Assessment Practices: Qualitative Data</a:t>
            </a:r>
            <a:endParaRPr lang="en-US" sz="4400" dirty="0"/>
          </a:p>
        </p:txBody>
      </p:sp>
      <p:sp>
        <p:nvSpPr>
          <p:cNvPr id="3" name="Content Placeholder 2"/>
          <p:cNvSpPr>
            <a:spLocks noGrp="1"/>
          </p:cNvSpPr>
          <p:nvPr>
            <p:ph idx="1"/>
          </p:nvPr>
        </p:nvSpPr>
        <p:spPr/>
        <p:txBody>
          <a:bodyPr>
            <a:normAutofit fontScale="85000" lnSpcReduction="20000"/>
          </a:bodyPr>
          <a:lstStyle/>
          <a:p>
            <a:r>
              <a:rPr lang="en-US" b="1" u="sng" dirty="0" smtClean="0"/>
              <a:t>Process weaknesses</a:t>
            </a:r>
          </a:p>
          <a:p>
            <a:pPr lvl="1"/>
            <a:r>
              <a:rPr lang="en-US" dirty="0" smtClean="0"/>
              <a:t>The process keeps changing</a:t>
            </a:r>
          </a:p>
          <a:p>
            <a:pPr lvl="2"/>
            <a:r>
              <a:rPr lang="en-US" dirty="0" smtClean="0"/>
              <a:t>A moving target</a:t>
            </a:r>
          </a:p>
          <a:p>
            <a:pPr lvl="1"/>
            <a:r>
              <a:rPr lang="en-US" dirty="0" smtClean="0"/>
              <a:t>Need for better technology</a:t>
            </a:r>
          </a:p>
          <a:p>
            <a:pPr lvl="1"/>
            <a:r>
              <a:rPr lang="en-US" dirty="0" smtClean="0"/>
              <a:t>No time set aside for closing the loop</a:t>
            </a:r>
          </a:p>
          <a:p>
            <a:pPr lvl="1"/>
            <a:r>
              <a:rPr lang="en-US" dirty="0" smtClean="0"/>
              <a:t>Process is time consuming</a:t>
            </a:r>
          </a:p>
          <a:p>
            <a:pPr lvl="1"/>
            <a:r>
              <a:rPr lang="en-US" dirty="0" smtClean="0"/>
              <a:t>Data is not actionable</a:t>
            </a:r>
          </a:p>
          <a:p>
            <a:pPr lvl="2"/>
            <a:r>
              <a:rPr lang="en-US" dirty="0" smtClean="0"/>
              <a:t>“It’s [the assessment process] great at documentation but I’m not sure that it actually has any pedagogical, educational improvement value.” </a:t>
            </a:r>
          </a:p>
          <a:p>
            <a:pPr lvl="1"/>
            <a:r>
              <a:rPr lang="en-US" dirty="0" smtClean="0"/>
              <a:t>Uniformity of the process discourages creativity</a:t>
            </a:r>
          </a:p>
          <a:p>
            <a:pPr lvl="1"/>
            <a:r>
              <a:rPr lang="en-US" dirty="0" smtClean="0"/>
              <a:t>A faculty member from a small college says, “the paper trail process hinders my participation.”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noAutofit/>
          </a:bodyPr>
          <a:lstStyle/>
          <a:p>
            <a:pPr algn="ctr"/>
            <a:r>
              <a:rPr lang="en-US" sz="2400" dirty="0" smtClean="0"/>
              <a:t>Research Question 2: </a:t>
            </a:r>
            <a:r>
              <a:rPr lang="en-US" sz="2400" dirty="0"/>
              <a:t>How are community college mathematics faculty using SLO assessment results to improve instruction?</a:t>
            </a:r>
            <a:br>
              <a:rPr lang="en-US" sz="2400" dirty="0"/>
            </a:br>
            <a:endParaRPr lang="en-US" sz="2400" dirty="0"/>
          </a:p>
        </p:txBody>
      </p:sp>
      <p:sp>
        <p:nvSpPr>
          <p:cNvPr id="3" name="Content Placeholder 2"/>
          <p:cNvSpPr>
            <a:spLocks noGrp="1"/>
          </p:cNvSpPr>
          <p:nvPr>
            <p:ph idx="1"/>
          </p:nvPr>
        </p:nvSpPr>
        <p:spPr>
          <a:xfrm>
            <a:off x="167460" y="1530220"/>
            <a:ext cx="8777682" cy="4762059"/>
          </a:xfrm>
        </p:spPr>
        <p:txBody>
          <a:bodyPr>
            <a:normAutofit fontScale="92500" lnSpcReduction="20000"/>
          </a:bodyPr>
          <a:lstStyle/>
          <a:p>
            <a:r>
              <a:rPr lang="en-US" dirty="0" smtClean="0"/>
              <a:t>Increased emphasis on topics (SQ 16)</a:t>
            </a:r>
          </a:p>
          <a:p>
            <a:endParaRPr lang="en-US" dirty="0" smtClean="0"/>
          </a:p>
          <a:p>
            <a:pPr lvl="1"/>
            <a:r>
              <a:rPr lang="en-US" dirty="0" smtClean="0"/>
              <a:t>“I see the value of clearly communicating expectations for students and the improvement that makes both on your teaching and their learning.”</a:t>
            </a:r>
          </a:p>
          <a:p>
            <a:pPr lvl="1"/>
            <a:endParaRPr lang="en-US" dirty="0" smtClean="0"/>
          </a:p>
          <a:p>
            <a:pPr lvl="1"/>
            <a:r>
              <a:rPr lang="en-US" dirty="0" smtClean="0"/>
              <a:t>“…we took the data and we noticed some deviations from some of the SLOs and so we’re in the process still of making adjustments to the curriculum and what it’s actually done is opened up a discussion of our basic skills classes and how we’re offering them and if there’s any way we can maybe restructure the classes to improve student success…”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Research Question 2: How are community college mathematics faculty using SLO assessment results to improve instruction?</a:t>
            </a:r>
            <a:endParaRPr lang="en-US" sz="2400" dirty="0"/>
          </a:p>
        </p:txBody>
      </p:sp>
      <p:sp>
        <p:nvSpPr>
          <p:cNvPr id="3" name="Content Placeholder 2"/>
          <p:cNvSpPr>
            <a:spLocks noGrp="1"/>
          </p:cNvSpPr>
          <p:nvPr>
            <p:ph idx="1"/>
          </p:nvPr>
        </p:nvSpPr>
        <p:spPr>
          <a:xfrm>
            <a:off x="457200" y="1620518"/>
            <a:ext cx="8229600" cy="4984672"/>
          </a:xfrm>
        </p:spPr>
        <p:txBody>
          <a:bodyPr>
            <a:normAutofit fontScale="70000" lnSpcReduction="20000"/>
          </a:bodyPr>
          <a:lstStyle/>
          <a:p>
            <a:r>
              <a:rPr lang="en-US" dirty="0" smtClean="0"/>
              <a:t>Revision or changing SLOs (SQ 16)</a:t>
            </a:r>
          </a:p>
          <a:p>
            <a:pPr lvl="1"/>
            <a:r>
              <a:rPr lang="en-US" dirty="0" smtClean="0"/>
              <a:t>Broad SLOs or poorly selected SLOs hinder efforts to collect meaningful data</a:t>
            </a:r>
          </a:p>
          <a:p>
            <a:r>
              <a:rPr lang="en-US" dirty="0" smtClean="0"/>
              <a:t>Half of respondents are implementing improvement plans; a majority of them are aligning their courses with the course SLOs (SQ 17, 21).</a:t>
            </a:r>
          </a:p>
          <a:p>
            <a:pPr lvl="1"/>
            <a:r>
              <a:rPr lang="en-US" dirty="0" smtClean="0"/>
              <a:t>The study data suggest changes are relatively superficial</a:t>
            </a:r>
          </a:p>
          <a:p>
            <a:pPr lvl="2"/>
            <a:r>
              <a:rPr lang="en-US" dirty="0" smtClean="0"/>
              <a:t>Participants do not believe that teaching practices are really changing (SQ 25, 26)</a:t>
            </a:r>
          </a:p>
          <a:p>
            <a:pPr lvl="1"/>
            <a:r>
              <a:rPr lang="en-US" dirty="0" smtClean="0"/>
              <a:t>Interview data suggest smaller scale changes are occurring because of individual faculty efforts</a:t>
            </a:r>
          </a:p>
          <a:p>
            <a:pPr lvl="2"/>
            <a:r>
              <a:rPr lang="en-US" dirty="0" smtClean="0"/>
              <a:t>Assignments, projects, course materials, and course assessments</a:t>
            </a:r>
          </a:p>
          <a:p>
            <a:pPr lvl="1"/>
            <a:r>
              <a:rPr lang="en-US" dirty="0" smtClean="0"/>
              <a:t>“In some ways, changing courses for the better is now more difficult.  Now the workload to do the SLOs and assess, takes away from our ability to assess courses for specific key areas of need.  We now spend all of our time assessing a broad overarching topic and discussing ways to improve the SLO.  It does not translate into actual class improvement.” </a:t>
            </a:r>
            <a:endParaRPr lang="en-US" b="1" dirty="0" smtClean="0"/>
          </a:p>
          <a:p>
            <a:pPr lvl="1"/>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sz="2800" dirty="0" smtClean="0"/>
              <a:t>Research Question 2: How are community college mathematics faculty using SLO assessment results to improve instruction?</a:t>
            </a:r>
            <a:endParaRPr lang="en-US" sz="2700" dirty="0"/>
          </a:p>
        </p:txBody>
      </p:sp>
      <p:sp>
        <p:nvSpPr>
          <p:cNvPr id="6" name="Content Placeholder 5"/>
          <p:cNvSpPr>
            <a:spLocks noGrp="1"/>
          </p:cNvSpPr>
          <p:nvPr>
            <p:ph idx="1"/>
          </p:nvPr>
        </p:nvSpPr>
        <p:spPr>
          <a:xfrm>
            <a:off x="457200" y="1775191"/>
            <a:ext cx="8229600" cy="4844684"/>
          </a:xfrm>
        </p:spPr>
        <p:txBody>
          <a:bodyPr>
            <a:normAutofit/>
          </a:bodyPr>
          <a:lstStyle/>
          <a:p>
            <a:r>
              <a:rPr lang="en-US" dirty="0" smtClean="0"/>
              <a:t>Changes to the math curriculum are largely due to pressures and data other than SLO assessment data (SQ 27, 28).</a:t>
            </a:r>
          </a:p>
          <a:p>
            <a:pPr lvl="1"/>
            <a:r>
              <a:rPr lang="en-US" dirty="0" smtClean="0"/>
              <a:t>System-wide projects are forcing changes to the curriculum</a:t>
            </a:r>
          </a:p>
          <a:p>
            <a:pPr lvl="2"/>
            <a:r>
              <a:rPr lang="en-US" dirty="0" smtClean="0"/>
              <a:t>C-ID, TMC, and transfer articulation requirements.</a:t>
            </a:r>
          </a:p>
          <a:p>
            <a:pPr lvl="1"/>
            <a:r>
              <a:rPr lang="en-US" dirty="0" smtClean="0"/>
              <a:t>SLO assessment should facilitate professional development (SQ 45).</a:t>
            </a:r>
          </a:p>
          <a:p>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7867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SLO Assessment: The Issues</a:t>
            </a:r>
            <a:endParaRPr lang="en-US" sz="4800" dirty="0"/>
          </a:p>
        </p:txBody>
      </p:sp>
      <p:sp>
        <p:nvSpPr>
          <p:cNvPr id="5" name="Content Placeholder 4"/>
          <p:cNvSpPr>
            <a:spLocks noGrp="1"/>
          </p:cNvSpPr>
          <p:nvPr>
            <p:ph idx="1"/>
          </p:nvPr>
        </p:nvSpPr>
        <p:spPr>
          <a:xfrm>
            <a:off x="232142" y="1695236"/>
            <a:ext cx="8454658" cy="4940877"/>
          </a:xfrm>
        </p:spPr>
        <p:txBody>
          <a:bodyPr>
            <a:normAutofit fontScale="62500" lnSpcReduction="20000"/>
          </a:bodyPr>
          <a:lstStyle/>
          <a:p>
            <a:pPr>
              <a:spcBef>
                <a:spcPts val="600"/>
              </a:spcBef>
            </a:pPr>
            <a:r>
              <a:rPr lang="en-US" dirty="0" smtClean="0"/>
              <a:t>Varied processes within community colleges</a:t>
            </a:r>
          </a:p>
          <a:p>
            <a:pPr>
              <a:spcBef>
                <a:spcPts val="600"/>
              </a:spcBef>
            </a:pPr>
            <a:r>
              <a:rPr lang="en-US" dirty="0" smtClean="0"/>
              <a:t>Little is known about math faculty engagement and the improvement interventions that are resulting from assessment processes.</a:t>
            </a:r>
          </a:p>
          <a:p>
            <a:pPr lvl="1">
              <a:spcBef>
                <a:spcPts val="600"/>
              </a:spcBef>
            </a:pPr>
            <a:r>
              <a:rPr lang="en-US" dirty="0" smtClean="0"/>
              <a:t>Much of the current research focuses on institutional level outcomes or case studies</a:t>
            </a:r>
          </a:p>
          <a:p>
            <a:pPr>
              <a:spcBef>
                <a:spcPts val="600"/>
              </a:spcBef>
            </a:pPr>
            <a:r>
              <a:rPr lang="en-US" dirty="0" smtClean="0"/>
              <a:t>Improving student success in mathematics is an important system goal…Is SLO assessment a vehicle that could potentially address this goal? </a:t>
            </a:r>
          </a:p>
          <a:p>
            <a:pPr>
              <a:spcBef>
                <a:spcPts val="600"/>
              </a:spcBef>
            </a:pPr>
            <a:r>
              <a:rPr lang="en-US" dirty="0"/>
              <a:t>R</a:t>
            </a:r>
            <a:r>
              <a:rPr lang="en-US" dirty="0" smtClean="0"/>
              <a:t>esources are being devoted to SLO assessment cycles within institutions and represent a significant investment and should be as robust and effective as possible</a:t>
            </a:r>
          </a:p>
          <a:p>
            <a:pPr>
              <a:spcBef>
                <a:spcPts val="600"/>
              </a:spcBef>
            </a:pPr>
            <a:endParaRPr lang="en-US" dirty="0" smtClean="0"/>
          </a:p>
          <a:p>
            <a:r>
              <a:rPr lang="en-US" b="1" u="sng" dirty="0"/>
              <a:t>Significance of the study</a:t>
            </a:r>
            <a:r>
              <a:rPr lang="en-US" dirty="0"/>
              <a:t>:</a:t>
            </a:r>
          </a:p>
          <a:p>
            <a:pPr lvl="1"/>
            <a:r>
              <a:rPr lang="en-US" dirty="0"/>
              <a:t>Important for understanding how assessment data are being used to improve mathematics instruction</a:t>
            </a:r>
          </a:p>
          <a:p>
            <a:pPr lvl="1"/>
            <a:r>
              <a:rPr lang="en-US" dirty="0"/>
              <a:t>Low student success in mathematics (CCCCO Data Mart, 2011)</a:t>
            </a:r>
          </a:p>
          <a:p>
            <a:pPr lvl="1"/>
            <a:r>
              <a:rPr lang="en-US" dirty="0"/>
              <a:t> Community college leaders need information on how campus environments serve to support or discourage faculty participation in SLO assessment</a:t>
            </a:r>
          </a:p>
          <a:p>
            <a:pPr>
              <a:spcBef>
                <a:spcPts val="600"/>
              </a:spcBef>
            </a:pPr>
            <a:endParaRPr lang="en-US" b="1" u="sng"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Research Question 3: How does the organizational context and working environment in which SLO assessments are conducted impact the practices that math faculty are engaging in?</a:t>
            </a:r>
            <a:endParaRPr lang="en-US" sz="2000" dirty="0"/>
          </a:p>
        </p:txBody>
      </p:sp>
      <p:sp>
        <p:nvSpPr>
          <p:cNvPr id="3" name="Content Placeholder 2"/>
          <p:cNvSpPr>
            <a:spLocks noGrp="1"/>
          </p:cNvSpPr>
          <p:nvPr>
            <p:ph idx="1"/>
          </p:nvPr>
        </p:nvSpPr>
        <p:spPr>
          <a:xfrm>
            <a:off x="186611" y="1520972"/>
            <a:ext cx="8724123" cy="5122423"/>
          </a:xfrm>
        </p:spPr>
        <p:txBody>
          <a:bodyPr>
            <a:normAutofit fontScale="92500"/>
          </a:bodyPr>
          <a:lstStyle/>
          <a:p>
            <a:r>
              <a:rPr lang="en-US" dirty="0" smtClean="0"/>
              <a:t>Departmental dynamics (SQ 39)</a:t>
            </a:r>
          </a:p>
          <a:p>
            <a:pPr lvl="1"/>
            <a:r>
              <a:rPr lang="en-US" dirty="0" smtClean="0"/>
              <a:t>Difficulty collaborating or lack of collaboration (SQ 23, 36, and 38).</a:t>
            </a:r>
          </a:p>
          <a:p>
            <a:pPr lvl="2"/>
            <a:r>
              <a:rPr lang="en-US" dirty="0" smtClean="0"/>
              <a:t>“My department can’t seem to work together on anything…”</a:t>
            </a:r>
          </a:p>
          <a:p>
            <a:pPr lvl="2"/>
            <a:r>
              <a:rPr lang="en-US" dirty="0" smtClean="0"/>
              <a:t>“…the process itself is more cumbersome with a group than with an individual and so agreeing on what improvements are needed, what improvements ought to be made is a much more cumbersome process when that level of collaboration is required.” </a:t>
            </a:r>
          </a:p>
          <a:p>
            <a:pPr lvl="1"/>
            <a:r>
              <a:rPr lang="en-US" dirty="0" smtClean="0"/>
              <a:t>Part-time faculty</a:t>
            </a:r>
          </a:p>
          <a:p>
            <a:pPr lvl="2"/>
            <a:r>
              <a:rPr lang="en-US" dirty="0" smtClean="0"/>
              <a:t>“…we have 70 adjuncts as compared to 18 full-time, we have to really work with, it’s the communication issue with the adjunct that’s the biggest challenge.” </a:t>
            </a:r>
            <a:endParaRPr lang="en-US" dirty="0" smtClean="0"/>
          </a:p>
          <a:p>
            <a:pPr lvl="1">
              <a:buNone/>
            </a:pPr>
            <a:endParaRPr lang="en-US" dirty="0" smtClean="0"/>
          </a:p>
          <a:p>
            <a:endParaRPr lang="en-US" dirty="0" smtClean="0"/>
          </a:p>
          <a:p>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0938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Research Question 3: How does the organizational context and working environment in which SLO assessments are conducted impact the practices that math faculty are engaging in?</a:t>
            </a:r>
            <a:endParaRPr lang="en-US" sz="2000" dirty="0"/>
          </a:p>
        </p:txBody>
      </p:sp>
      <p:sp>
        <p:nvSpPr>
          <p:cNvPr id="3" name="Content Placeholder 2"/>
          <p:cNvSpPr>
            <a:spLocks noGrp="1"/>
          </p:cNvSpPr>
          <p:nvPr>
            <p:ph idx="1"/>
          </p:nvPr>
        </p:nvSpPr>
        <p:spPr/>
        <p:txBody>
          <a:bodyPr>
            <a:normAutofit fontScale="77500" lnSpcReduction="20000"/>
          </a:bodyPr>
          <a:lstStyle/>
          <a:p>
            <a:r>
              <a:rPr lang="en-US" dirty="0" smtClean="0"/>
              <a:t>Faculty workload (SQ 33, 50)</a:t>
            </a:r>
          </a:p>
          <a:p>
            <a:pPr lvl="1"/>
            <a:r>
              <a:rPr lang="en-US" dirty="0" smtClean="0"/>
              <a:t>Architect and/or carpenter…should we expect faculty to successfully be both?</a:t>
            </a:r>
          </a:p>
          <a:p>
            <a:pPr lvl="2"/>
            <a:r>
              <a:rPr lang="en-US" dirty="0" smtClean="0"/>
              <a:t>A faculty member from a medium size college states,</a:t>
            </a:r>
            <a:r>
              <a:rPr lang="en-US" sz="2000" dirty="0" smtClean="0"/>
              <a:t> “</a:t>
            </a:r>
            <a:r>
              <a:rPr lang="en-US" dirty="0" smtClean="0"/>
              <a:t>…what I would change is find a way that it’s not so much work, it’s just every time we do it you’re asking more of the instructors, it’s coming through the instructor’s, it’s an extra step on the instructors, now they’re having to mark this extra thing, get this data back, and then somebody’s got to process this data and turn it in to the next person. </a:t>
            </a:r>
          </a:p>
          <a:p>
            <a:pPr lvl="1"/>
            <a:r>
              <a:rPr lang="en-US" dirty="0" smtClean="0"/>
              <a:t>Peer support encourages math faculty engagement</a:t>
            </a:r>
          </a:p>
          <a:p>
            <a:pPr lvl="1"/>
            <a:r>
              <a:rPr lang="en-US" dirty="0" smtClean="0"/>
              <a:t>Faculty obligations impact engagement in SLO assessment.</a:t>
            </a:r>
          </a:p>
          <a:p>
            <a:pPr lvl="2"/>
            <a:r>
              <a:rPr lang="en-US" dirty="0" smtClean="0"/>
              <a:t>System-wide curriculum projects add to faculty workload (C-ID and </a:t>
            </a:r>
            <a:r>
              <a:rPr lang="en-US" dirty="0" err="1" smtClean="0"/>
              <a:t>TMCs</a:t>
            </a:r>
            <a:r>
              <a:rPr lang="en-US" dirty="0" smtClean="0"/>
              <a:t>)</a:t>
            </a:r>
          </a:p>
          <a:p>
            <a:pPr lvl="2"/>
            <a:r>
              <a:rPr lang="en-US" dirty="0" smtClean="0"/>
              <a:t>A faculty member from a small college states, “Course load and other obligations hinder my participation”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childTnLst>
                                </p:cTn>
                              </p:par>
                              <p:par>
                                <p:cTn id="39" presetID="1" presetClass="entr" presetSubtype="0" fill="hold" grpId="2" nodeType="with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childTnLst>
                                </p:cTn>
                              </p:par>
                              <p:par>
                                <p:cTn id="41" presetID="1" presetClass="entr" presetSubtype="0" fill="hold" grpId="2" nodeType="with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childTnLst>
                                </p:cTn>
                              </p:par>
                              <p:par>
                                <p:cTn id="43" presetID="1" presetClass="entr" presetSubtype="0" fill="hold" grpId="2" nodeType="withEffect">
                                  <p:stCondLst>
                                    <p:cond delay="0"/>
                                  </p:stCondLst>
                                  <p:childTnLst>
                                    <p:set>
                                      <p:cBhvr>
                                        <p:cTn id="44" dur="1" fill="hold">
                                          <p:stCondLst>
                                            <p:cond delay="0"/>
                                          </p:stCondLst>
                                        </p:cTn>
                                        <p:tgtEl>
                                          <p:spTgt spid="3">
                                            <p:txEl>
                                              <p:pRg st="3" end="3"/>
                                            </p:txEl>
                                          </p:spTgt>
                                        </p:tgtEl>
                                        <p:attrNameLst>
                                          <p:attrName>style.visibility</p:attrName>
                                        </p:attrNameLst>
                                      </p:cBhvr>
                                      <p:to>
                                        <p:strVal val="visible"/>
                                      </p:to>
                                    </p:set>
                                  </p:childTnLst>
                                </p:cTn>
                              </p:par>
                              <p:par>
                                <p:cTn id="45" presetID="1" presetClass="entr" presetSubtype="0" fill="hold" grpId="2" nodeType="with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Research Question 3: How </a:t>
            </a:r>
            <a:r>
              <a:rPr lang="en-US" sz="2000" dirty="0"/>
              <a:t>does the organizational context and working environment in which SLO assessments are conducted impact the practices that math faculty are engaging in?</a:t>
            </a:r>
          </a:p>
        </p:txBody>
      </p:sp>
      <p:sp>
        <p:nvSpPr>
          <p:cNvPr id="3" name="Content Placeholder 2"/>
          <p:cNvSpPr>
            <a:spLocks noGrp="1"/>
          </p:cNvSpPr>
          <p:nvPr>
            <p:ph idx="1"/>
          </p:nvPr>
        </p:nvSpPr>
        <p:spPr>
          <a:xfrm>
            <a:off x="340242" y="1577113"/>
            <a:ext cx="8604900" cy="5080259"/>
          </a:xfrm>
        </p:spPr>
        <p:txBody>
          <a:bodyPr>
            <a:normAutofit fontScale="55000" lnSpcReduction="20000"/>
          </a:bodyPr>
          <a:lstStyle/>
          <a:p>
            <a:r>
              <a:rPr lang="en-US" sz="5000" dirty="0" smtClean="0"/>
              <a:t>Emphasis on accountability (SQ 29, 31, 41, 43, 46, 45)</a:t>
            </a:r>
          </a:p>
          <a:p>
            <a:pPr lvl="1"/>
            <a:r>
              <a:rPr lang="en-US" sz="4364" dirty="0" smtClean="0"/>
              <a:t>Perception that the process is for the benefit of external stakeholders (SQ 29, p.221)</a:t>
            </a:r>
          </a:p>
          <a:p>
            <a:pPr lvl="1"/>
            <a:r>
              <a:rPr lang="en-US" sz="4364" dirty="0" smtClean="0"/>
              <a:t>Perception that the process is a passing fad</a:t>
            </a:r>
          </a:p>
          <a:p>
            <a:pPr lvl="2"/>
            <a:r>
              <a:rPr lang="en-US" sz="3636" dirty="0" smtClean="0"/>
              <a:t>Making the process easier and more supported will not necessarily increase participation (SQ 41, 42, 54, 55)</a:t>
            </a:r>
          </a:p>
          <a:p>
            <a:pPr lvl="2"/>
            <a:r>
              <a:rPr lang="en-US" sz="3636" dirty="0" smtClean="0"/>
              <a:t>Participation in assessment activities would continue despite the external mandate in one form or another (13)</a:t>
            </a:r>
          </a:p>
          <a:p>
            <a:pPr lvl="1"/>
            <a:r>
              <a:rPr lang="en-US" sz="4364" dirty="0" smtClean="0"/>
              <a:t>Rigidity within assessment processes is attributed to accreditation requirements (page 222)</a:t>
            </a:r>
          </a:p>
          <a:p>
            <a:pPr lvl="2"/>
            <a:r>
              <a:rPr lang="en-US" sz="3636" dirty="0" smtClean="0"/>
              <a:t>Allow for alternative ways of evaluating student progress</a:t>
            </a:r>
          </a:p>
          <a:p>
            <a:pPr lvl="2"/>
            <a:r>
              <a:rPr lang="en-US" sz="3636" dirty="0" smtClean="0"/>
              <a:t>A better understanding of accreditation requirements is needed</a:t>
            </a:r>
          </a:p>
          <a:p>
            <a:pPr lvl="1"/>
            <a:r>
              <a:rPr lang="en-US" sz="4364" dirty="0" smtClean="0"/>
              <a:t>Refocusing the process as a faculty development process (SQ 43, 45, and 46)</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56324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400" dirty="0" smtClean="0"/>
              <a:t>Research Question 3: How does the organizational context and working environment in which SLO assessments are conducted impact the practices that math faculty are engaging in?</a:t>
            </a:r>
            <a:endParaRPr lang="en-US" sz="2200" dirty="0"/>
          </a:p>
        </p:txBody>
      </p:sp>
      <p:sp>
        <p:nvSpPr>
          <p:cNvPr id="3" name="Content Placeholder 2"/>
          <p:cNvSpPr>
            <a:spLocks noGrp="1"/>
          </p:cNvSpPr>
          <p:nvPr>
            <p:ph idx="1"/>
          </p:nvPr>
        </p:nvSpPr>
        <p:spPr>
          <a:xfrm>
            <a:off x="284869" y="1635117"/>
            <a:ext cx="8660273" cy="4779370"/>
          </a:xfrm>
        </p:spPr>
        <p:txBody>
          <a:bodyPr>
            <a:normAutofit fontScale="77500" lnSpcReduction="20000"/>
          </a:bodyPr>
          <a:lstStyle/>
          <a:p>
            <a:pPr marL="438912" lvl="1" indent="-320040">
              <a:spcBef>
                <a:spcPts val="0"/>
              </a:spcBef>
              <a:buClr>
                <a:schemeClr val="accent1"/>
              </a:buClr>
              <a:buSzPct val="80000"/>
              <a:buFont typeface="Wingdings 2"/>
              <a:buChar char=""/>
            </a:pPr>
            <a:r>
              <a:rPr lang="en-US" sz="3636" dirty="0" smtClean="0"/>
              <a:t>Faculty attitudes: </a:t>
            </a:r>
            <a:r>
              <a:rPr lang="en-US" sz="3097" dirty="0" smtClean="0"/>
              <a:t>Individual, departmental, and college-wide</a:t>
            </a:r>
            <a:endParaRPr lang="en-US" sz="3636" dirty="0" smtClean="0"/>
          </a:p>
          <a:p>
            <a:pPr lvl="1">
              <a:spcBef>
                <a:spcPts val="600"/>
              </a:spcBef>
            </a:pPr>
            <a:r>
              <a:rPr lang="en-US" sz="3097" dirty="0" smtClean="0"/>
              <a:t>Primary motivation for participating in assessment (SQ 29, Table 15)</a:t>
            </a:r>
          </a:p>
          <a:p>
            <a:pPr lvl="2">
              <a:spcBef>
                <a:spcPts val="600"/>
              </a:spcBef>
            </a:pPr>
            <a:r>
              <a:rPr lang="en-US" sz="2857" dirty="0" smtClean="0"/>
              <a:t>“My college is required to in order to maintain its accreditation”</a:t>
            </a:r>
          </a:p>
          <a:p>
            <a:r>
              <a:rPr lang="en-US" sz="3636" dirty="0" smtClean="0"/>
              <a:t>Meaningfulness of assessment</a:t>
            </a:r>
          </a:p>
          <a:p>
            <a:pPr lvl="1"/>
            <a:r>
              <a:rPr lang="en-US" dirty="0" smtClean="0"/>
              <a:t>“Meaningful assessments that actually help teaching and learning are too specific for SLOs.  Now the state wants one broad SLO that covers the whole class, and tells us very little.” </a:t>
            </a:r>
          </a:p>
          <a:p>
            <a:r>
              <a:rPr lang="en-US" dirty="0" smtClean="0"/>
              <a:t>Positive influences</a:t>
            </a:r>
          </a:p>
          <a:p>
            <a:pPr lvl="1"/>
            <a:r>
              <a:rPr lang="en-US" dirty="0" smtClean="0"/>
              <a:t>Access to student feedback</a:t>
            </a:r>
          </a:p>
          <a:p>
            <a:pPr lvl="1"/>
            <a:r>
              <a:rPr lang="en-US" dirty="0" smtClean="0"/>
              <a:t>Having a moldable (flexible) process that can be fit to the needs of the discipline</a:t>
            </a:r>
          </a:p>
          <a:p>
            <a:pPr lvl="1"/>
            <a:r>
              <a:rPr lang="en-US" dirty="0" smtClean="0"/>
              <a:t>Processes that support participation</a:t>
            </a:r>
          </a:p>
          <a:p>
            <a:endParaRPr lang="en-US" dirty="0" smtClean="0"/>
          </a:p>
          <a:p>
            <a:endParaRPr lang="en-US" dirty="0" smtClean="0"/>
          </a:p>
          <a:p>
            <a:pPr>
              <a:spcBef>
                <a:spcPts val="600"/>
              </a:spcBef>
            </a:pPr>
            <a:endParaRPr lang="en-US" dirty="0" smtClean="0"/>
          </a:p>
          <a:p>
            <a:pPr>
              <a:spcBef>
                <a:spcPts val="600"/>
              </a:spcBef>
            </a:pPr>
            <a:endParaRPr lang="en-US" dirty="0" smtClean="0"/>
          </a:p>
          <a:p>
            <a:pPr>
              <a:spcBef>
                <a:spcPts val="600"/>
              </a:spcBef>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Research Sub-Question 3:</a:t>
            </a:r>
            <a:r>
              <a:rPr lang="en-US" sz="2000" dirty="0"/>
              <a:t>How does institutional support affect the SLO assessment practices that community college math faculty engage in?</a:t>
            </a:r>
          </a:p>
        </p:txBody>
      </p:sp>
      <p:sp>
        <p:nvSpPr>
          <p:cNvPr id="3" name="Content Placeholder 2"/>
          <p:cNvSpPr>
            <a:spLocks noGrp="1"/>
          </p:cNvSpPr>
          <p:nvPr>
            <p:ph idx="1"/>
          </p:nvPr>
        </p:nvSpPr>
        <p:spPr>
          <a:xfrm>
            <a:off x="340242" y="1591320"/>
            <a:ext cx="8378456" cy="4660624"/>
          </a:xfrm>
        </p:spPr>
        <p:txBody>
          <a:bodyPr>
            <a:normAutofit fontScale="70000" lnSpcReduction="20000"/>
          </a:bodyPr>
          <a:lstStyle/>
          <a:p>
            <a:pPr marL="438912" lvl="1" indent="-320040">
              <a:spcBef>
                <a:spcPts val="0"/>
              </a:spcBef>
              <a:buClr>
                <a:schemeClr val="accent1"/>
              </a:buClr>
              <a:buSzPct val="80000"/>
              <a:buFont typeface="Wingdings 2"/>
              <a:buChar char=""/>
            </a:pPr>
            <a:r>
              <a:rPr lang="en-US" dirty="0" smtClean="0"/>
              <a:t>Few of the institutions represented by the study are offering support through institutional structures</a:t>
            </a:r>
            <a:r>
              <a:rPr lang="en-US" dirty="0"/>
              <a:t> </a:t>
            </a:r>
            <a:r>
              <a:rPr lang="en-US" dirty="0" smtClean="0"/>
              <a:t>(SQ </a:t>
            </a:r>
            <a:r>
              <a:rPr lang="en-US" dirty="0"/>
              <a:t>51, 62, 64, and 65).</a:t>
            </a:r>
          </a:p>
          <a:p>
            <a:pPr lvl="1"/>
            <a:r>
              <a:rPr lang="en-US" dirty="0" smtClean="0"/>
              <a:t>Types of support do not address the major issues of faculty workload and the meaningfulness of the data</a:t>
            </a:r>
          </a:p>
          <a:p>
            <a:pPr lvl="2"/>
            <a:r>
              <a:rPr lang="en-US" dirty="0" smtClean="0"/>
              <a:t>It is important for institutions to provide support that is well aligned with faculty work life (Angelo, 2002).</a:t>
            </a:r>
          </a:p>
          <a:p>
            <a:pPr lvl="1"/>
            <a:r>
              <a:rPr lang="en-US" dirty="0" smtClean="0"/>
              <a:t>Faculty foresee difficulties in scaling up the assessment process</a:t>
            </a:r>
          </a:p>
          <a:p>
            <a:pPr lvl="2"/>
            <a:r>
              <a:rPr lang="en-US" dirty="0" smtClean="0"/>
              <a:t>More could be done if there was more time and support (SQ 61)</a:t>
            </a:r>
          </a:p>
          <a:p>
            <a:r>
              <a:rPr lang="en-US" dirty="0" smtClean="0"/>
              <a:t>A faculty member from a small college reflects on the kind of support that she would like to see,</a:t>
            </a:r>
          </a:p>
          <a:p>
            <a:pPr lvl="1"/>
            <a:r>
              <a:rPr lang="en-US" dirty="0" smtClean="0"/>
              <a:t>“…that kind of support of being somehow given permission to ask fewer questions, more meaningful research opportunities, facilitated by the institution with the aid of a researcher, fewer more robust projects would probably help to focus things more on the improvement aspect of it and lessen the reporting annoyance attitude of it.” </a:t>
            </a:r>
          </a:p>
          <a:p>
            <a:pPr lvl="1"/>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23451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t>Research Sub-Question 3:How does institutional support affect the SLO assessment practices that community college math faculty engage in?</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Meaningfulness of the process</a:t>
            </a:r>
          </a:p>
          <a:p>
            <a:pPr lvl="1"/>
            <a:r>
              <a:rPr lang="en-US" dirty="0" smtClean="0"/>
              <a:t>Lack of meaningful data; redirecting the focus of the research questions</a:t>
            </a:r>
          </a:p>
          <a:p>
            <a:pPr lvl="1"/>
            <a:r>
              <a:rPr lang="en-US" dirty="0" smtClean="0"/>
              <a:t>The fact that there are assessment methods that cannot be implemented because it requires a big effort diminishes the potential for obtaining meaningful assessment data (survey question 33). </a:t>
            </a:r>
          </a:p>
          <a:p>
            <a:pPr lvl="1"/>
            <a:r>
              <a:rPr lang="en-US" dirty="0" smtClean="0"/>
              <a:t>Assessment process design can hinder the collection of actionable data</a:t>
            </a:r>
          </a:p>
          <a:p>
            <a:pPr lvl="2"/>
            <a:r>
              <a:rPr lang="en-US" dirty="0" err="1" smtClean="0"/>
              <a:t>Blaich</a:t>
            </a:r>
            <a:r>
              <a:rPr lang="en-US" dirty="0" smtClean="0"/>
              <a:t> and Wise (2011) determined that insufficient access to high quality data was the primary hurdle institutions experienced in trying to use assessment data to advance the improvement of student learning.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Research Sub-Question 3:How does institutional support affect the SLO assessment practices that community college math faculty engage in?</a:t>
            </a:r>
            <a:endParaRPr lang="en-US" sz="2400" dirty="0"/>
          </a:p>
        </p:txBody>
      </p:sp>
      <p:sp>
        <p:nvSpPr>
          <p:cNvPr id="3" name="Content Placeholder 2"/>
          <p:cNvSpPr>
            <a:spLocks noGrp="1"/>
          </p:cNvSpPr>
          <p:nvPr>
            <p:ph idx="1"/>
          </p:nvPr>
        </p:nvSpPr>
        <p:spPr>
          <a:xfrm>
            <a:off x="239047" y="1591319"/>
            <a:ext cx="8447753" cy="5022143"/>
          </a:xfrm>
        </p:spPr>
        <p:txBody>
          <a:bodyPr>
            <a:normAutofit fontScale="77500" lnSpcReduction="20000"/>
          </a:bodyPr>
          <a:lstStyle/>
          <a:p>
            <a:r>
              <a:rPr lang="en-US" sz="5000" dirty="0" smtClean="0"/>
              <a:t>Resources that influence math faculty engagement in SLO assessment.</a:t>
            </a:r>
          </a:p>
          <a:p>
            <a:pPr lvl="1"/>
            <a:r>
              <a:rPr lang="en-US" sz="4000" dirty="0" smtClean="0"/>
              <a:t>Peer mentoring, a systematic process with clear timelines, easy reporting mechanisms, and a process that supports collaboration (SQ 38, quote page 228).</a:t>
            </a:r>
          </a:p>
          <a:p>
            <a:pPr lvl="1"/>
            <a:r>
              <a:rPr lang="en-US" sz="4000" dirty="0" smtClean="0"/>
              <a:t>Support to help faculty fit assessment into their workload and juggle competing priorities</a:t>
            </a:r>
          </a:p>
          <a:p>
            <a:pPr lvl="1"/>
            <a:r>
              <a:rPr lang="en-US" sz="4000" dirty="0" smtClean="0"/>
              <a:t>Support that helps to facilitate collaboration; coordinating opportunities for dialogue</a:t>
            </a:r>
            <a:endParaRPr lang="en-US" sz="40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Research Sub-Question 3:How does institutional support affect the SLO assessment practices that community college math faculty engage in?</a:t>
            </a:r>
            <a:endParaRPr lang="en-US" sz="2400" dirty="0"/>
          </a:p>
        </p:txBody>
      </p:sp>
      <p:sp>
        <p:nvSpPr>
          <p:cNvPr id="3" name="Content Placeholder 2"/>
          <p:cNvSpPr>
            <a:spLocks noGrp="1"/>
          </p:cNvSpPr>
          <p:nvPr>
            <p:ph idx="1"/>
          </p:nvPr>
        </p:nvSpPr>
        <p:spPr>
          <a:xfrm>
            <a:off x="457200" y="1775191"/>
            <a:ext cx="8229600" cy="4828809"/>
          </a:xfrm>
        </p:spPr>
        <p:txBody>
          <a:bodyPr>
            <a:normAutofit fontScale="62500" lnSpcReduction="20000"/>
          </a:bodyPr>
          <a:lstStyle/>
          <a:p>
            <a:r>
              <a:rPr lang="en-US" sz="4400" dirty="0" smtClean="0"/>
              <a:t>Resources that influence math faculty engagement in SLO assessment</a:t>
            </a:r>
            <a:r>
              <a:rPr lang="en-US" sz="4400" dirty="0" smtClean="0"/>
              <a:t>.</a:t>
            </a:r>
          </a:p>
          <a:p>
            <a:pPr lvl="1"/>
            <a:r>
              <a:rPr lang="en-US" sz="4000" dirty="0" smtClean="0"/>
              <a:t>Evaluating </a:t>
            </a:r>
            <a:r>
              <a:rPr lang="en-US" sz="4000" dirty="0" smtClean="0"/>
              <a:t>assessment designs to make changes that better support engagement (SQ 54, 59, 60, and 63).</a:t>
            </a:r>
          </a:p>
          <a:p>
            <a:pPr lvl="2"/>
            <a:r>
              <a:rPr lang="en-US" sz="4000" dirty="0" smtClean="0"/>
              <a:t>Writing better SLOs impacts the meaningfulness of the data collected (SQ 52, 53</a:t>
            </a:r>
            <a:r>
              <a:rPr lang="en-US" sz="4000" smtClean="0"/>
              <a:t>)</a:t>
            </a:r>
            <a:r>
              <a:rPr lang="en-US" sz="4000" smtClean="0"/>
              <a:t>.</a:t>
            </a:r>
          </a:p>
          <a:p>
            <a:pPr lvl="1"/>
            <a:r>
              <a:rPr lang="en-US" sz="4000" dirty="0" smtClean="0"/>
              <a:t>Having targeted help for the labor of assessment supports faculty engagement (SQ 56).</a:t>
            </a:r>
          </a:p>
          <a:p>
            <a:pPr lvl="2"/>
            <a:r>
              <a:rPr lang="en-US" sz="3840" dirty="0" smtClean="0"/>
              <a:t>“I am lucky to have a department chair who has done a lot of coordination and made the faculty’s jobs easier. This definitely helps involvement in SLO assessment”</a:t>
            </a:r>
          </a:p>
          <a:p>
            <a:pPr lvl="2"/>
            <a:r>
              <a:rPr lang="en-US" sz="3840" dirty="0" smtClean="0"/>
              <a:t>“Help: I have a great department head”</a:t>
            </a:r>
          </a:p>
          <a:p>
            <a:endParaRPr lang="en-US" sz="384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Research Sub-Question 3:How does institutional support affect the SLO assessment practices that community college math faculty engage in?</a:t>
            </a:r>
            <a:endParaRPr lang="en-US" sz="2400" dirty="0"/>
          </a:p>
        </p:txBody>
      </p:sp>
      <p:sp>
        <p:nvSpPr>
          <p:cNvPr id="3" name="Content Placeholder 2"/>
          <p:cNvSpPr>
            <a:spLocks noGrp="1"/>
          </p:cNvSpPr>
          <p:nvPr>
            <p:ph idx="1"/>
          </p:nvPr>
        </p:nvSpPr>
        <p:spPr/>
        <p:txBody>
          <a:bodyPr>
            <a:normAutofit/>
          </a:bodyPr>
          <a:lstStyle/>
          <a:p>
            <a:r>
              <a:rPr lang="en-US" dirty="0" smtClean="0"/>
              <a:t>Support for part-time faculty participation is desired (SQ37)</a:t>
            </a:r>
          </a:p>
          <a:p>
            <a:pPr lvl="1"/>
            <a:r>
              <a:rPr lang="en-US" dirty="0" smtClean="0"/>
              <a:t>Contingent faculty are participating but not at the level desired (SQ15).</a:t>
            </a:r>
          </a:p>
          <a:p>
            <a:pPr lvl="1"/>
            <a:r>
              <a:rPr lang="en-US" dirty="0" smtClean="0"/>
              <a:t>A significant percentage of courses are taught by part-time faculty.</a:t>
            </a:r>
          </a:p>
          <a:p>
            <a:pPr lvl="1"/>
            <a:r>
              <a:rPr lang="en-US" dirty="0" smtClean="0"/>
              <a:t>Applying improvement plans consistently and fairness to students are concerns.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Research Question </a:t>
            </a:r>
            <a:r>
              <a:rPr lang="en-US" sz="2000" dirty="0"/>
              <a:t>4</a:t>
            </a:r>
            <a:r>
              <a:rPr lang="en-US" sz="2000" dirty="0" smtClean="0"/>
              <a:t>: </a:t>
            </a:r>
            <a:r>
              <a:rPr lang="en-US" sz="2000" dirty="0"/>
              <a:t>How are community college mathematics faculty implementing instructional improvements in courses at different levels?</a:t>
            </a:r>
          </a:p>
        </p:txBody>
      </p:sp>
      <p:sp>
        <p:nvSpPr>
          <p:cNvPr id="3" name="Content Placeholder 2"/>
          <p:cNvSpPr>
            <a:spLocks noGrp="1"/>
          </p:cNvSpPr>
          <p:nvPr>
            <p:ph idx="1"/>
          </p:nvPr>
        </p:nvSpPr>
        <p:spPr>
          <a:xfrm>
            <a:off x="340242" y="1591070"/>
            <a:ext cx="8632810" cy="5010475"/>
          </a:xfrm>
        </p:spPr>
        <p:txBody>
          <a:bodyPr>
            <a:normAutofit/>
          </a:bodyPr>
          <a:lstStyle/>
          <a:p>
            <a:r>
              <a:rPr lang="en-US" dirty="0" smtClean="0"/>
              <a:t>Differences in the changes being implemented (SQ 71, 72, and 74).</a:t>
            </a:r>
          </a:p>
          <a:p>
            <a:pPr lvl="1"/>
            <a:r>
              <a:rPr lang="en-US" b="1" dirty="0" smtClean="0"/>
              <a:t>Basic skills</a:t>
            </a:r>
            <a:r>
              <a:rPr lang="en-US" dirty="0" smtClean="0"/>
              <a:t>: emphasis on skills; easier to identify gaps in learning; large number of part-time faculty</a:t>
            </a:r>
          </a:p>
          <a:p>
            <a:pPr lvl="2"/>
            <a:r>
              <a:rPr lang="en-US" dirty="0" smtClean="0"/>
              <a:t>Algebra course are often subsumed under this category (mixed responses torn between an emphasis on skills and critical thinking).</a:t>
            </a:r>
          </a:p>
          <a:p>
            <a:pPr lvl="1"/>
            <a:r>
              <a:rPr lang="en-US" b="1" dirty="0" smtClean="0"/>
              <a:t>Transfer level: </a:t>
            </a:r>
            <a:r>
              <a:rPr lang="en-US" dirty="0"/>
              <a:t>e</a:t>
            </a:r>
            <a:r>
              <a:rPr lang="en-US" dirty="0" smtClean="0"/>
              <a:t>mphasis is on critical thinking; less structured approach to the assessment process</a:t>
            </a:r>
            <a:endParaRPr lang="en-US" dirty="0" smtClean="0"/>
          </a:p>
          <a:p>
            <a:pPr lvl="1"/>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13607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0506" y="155575"/>
            <a:ext cx="8229600" cy="796147"/>
          </a:xfrm>
          <a:solidFill>
            <a:schemeClr val="tx1"/>
          </a:solidFill>
        </p:spPr>
        <p:txBody>
          <a:bodyPr>
            <a:noAutofit/>
          </a:bodyPr>
          <a:lstStyle/>
          <a:p>
            <a:pPr algn="ctr"/>
            <a:r>
              <a:rPr lang="en-US" sz="2800" dirty="0" smtClean="0"/>
              <a:t>The Literature on Assessment</a:t>
            </a:r>
            <a:endParaRPr lang="en-US" sz="2800" dirty="0"/>
          </a:p>
        </p:txBody>
      </p:sp>
      <p:sp>
        <p:nvSpPr>
          <p:cNvPr id="3" name="Content Placeholder 2"/>
          <p:cNvSpPr>
            <a:spLocks noGrp="1"/>
          </p:cNvSpPr>
          <p:nvPr>
            <p:ph idx="4294967295"/>
          </p:nvPr>
        </p:nvSpPr>
        <p:spPr>
          <a:xfrm>
            <a:off x="0" y="1045030"/>
            <a:ext cx="9144000" cy="5485946"/>
          </a:xfrm>
        </p:spPr>
        <p:txBody>
          <a:bodyPr>
            <a:normAutofit fontScale="85000" lnSpcReduction="10000"/>
          </a:bodyPr>
          <a:lstStyle/>
          <a:p>
            <a:r>
              <a:rPr lang="en-US" b="1" u="sng" dirty="0" smtClean="0"/>
              <a:t>Historical and current context</a:t>
            </a:r>
          </a:p>
          <a:p>
            <a:pPr lvl="1"/>
            <a:r>
              <a:rPr lang="en-US" dirty="0" smtClean="0"/>
              <a:t>Four key national reports and a paradigm shift away from a teacher centered approach to teaching and learning (Ewell, 2009; Marwick, 2007; Banta, 2002; Barr &amp; Tagg, 1995; Banta et. al, 2004; Nelson, Wallner, Powers, &amp; Hartley, 2000).</a:t>
            </a:r>
          </a:p>
          <a:p>
            <a:pPr lvl="1"/>
            <a:r>
              <a:rPr lang="en-US" dirty="0" smtClean="0"/>
              <a:t>Community colleges have an 18 year history of implementation of assessment and are wondering whether access is enough (Chaplot, 2010; Somerville, 2008; Bailey, Alfonso, Calcagno, Jenkins, Kienzl, &amp; Leinback, 2004; Gardiner, 1998; Moore &amp; Shulock, 2010). </a:t>
            </a:r>
          </a:p>
          <a:p>
            <a:r>
              <a:rPr lang="en-US" b="1" u="sng" dirty="0" smtClean="0"/>
              <a:t>Assessment for the improvement of teaching and learning</a:t>
            </a:r>
          </a:p>
          <a:p>
            <a:pPr lvl="1"/>
            <a:r>
              <a:rPr lang="en-US" dirty="0" smtClean="0"/>
              <a:t>Assessment of an institution is designed to determine how effective it is at meeting its mission and a means for attaining feedback to improve the student experience (Beno, 2004; Frye, 1999; Kuh &amp; Ewell, 2010; Banta et. al, 2004; Seybert, 2002). </a:t>
            </a:r>
          </a:p>
          <a:p>
            <a:endParaRPr lang="en-US" dirty="0" smtClean="0"/>
          </a:p>
          <a:p>
            <a:endParaRPr lang="en-US" dirty="0" smtClean="0"/>
          </a:p>
          <a:p>
            <a:endParaRPr lang="en-US" dirty="0" smtClean="0"/>
          </a:p>
          <a:p>
            <a:pPr lvl="1"/>
            <a:endParaRPr lang="en-US" dirty="0" smtClean="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41471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Research Question 4: How are community college mathematics faculty implementing instructional improvements in courses at different levels?</a:t>
            </a:r>
            <a:endParaRPr lang="en-US" sz="2400" dirty="0"/>
          </a:p>
        </p:txBody>
      </p:sp>
      <p:sp>
        <p:nvSpPr>
          <p:cNvPr id="3" name="Content Placeholder 2"/>
          <p:cNvSpPr>
            <a:spLocks noGrp="1"/>
          </p:cNvSpPr>
          <p:nvPr>
            <p:ph idx="1"/>
          </p:nvPr>
        </p:nvSpPr>
        <p:spPr/>
        <p:txBody>
          <a:bodyPr/>
          <a:lstStyle/>
          <a:p>
            <a:r>
              <a:rPr lang="en-US" dirty="0" smtClean="0"/>
              <a:t>Reasons for differences in changes</a:t>
            </a:r>
          </a:p>
          <a:p>
            <a:pPr lvl="1"/>
            <a:r>
              <a:rPr lang="en-US" dirty="0" smtClean="0"/>
              <a:t>Assessment design</a:t>
            </a:r>
          </a:p>
          <a:p>
            <a:pPr lvl="2"/>
            <a:r>
              <a:rPr lang="en-US" dirty="0" smtClean="0"/>
              <a:t>Early assessment programs focused on a particular course level (basic skills or algebra)</a:t>
            </a:r>
          </a:p>
          <a:p>
            <a:pPr lvl="2"/>
            <a:r>
              <a:rPr lang="en-US" dirty="0" smtClean="0"/>
              <a:t>Basic skills:  more coordination and collaboration is used</a:t>
            </a:r>
          </a:p>
          <a:p>
            <a:pPr lvl="2"/>
            <a:r>
              <a:rPr lang="en-US" dirty="0" smtClean="0"/>
              <a:t>Transfer level: more of an individual faculty led effort</a:t>
            </a:r>
          </a:p>
          <a:p>
            <a:pPr lvl="3"/>
            <a:r>
              <a:rPr lang="en-US" dirty="0" smtClean="0"/>
              <a:t>Fluidity of the cycle for an individual faculty member versus a group</a:t>
            </a:r>
          </a:p>
          <a:p>
            <a:pPr lvl="2"/>
            <a:r>
              <a:rPr lang="en-US" dirty="0" smtClean="0"/>
              <a:t>Broad overarching SLOs versus objectives based SLOs</a:t>
            </a:r>
          </a:p>
          <a:p>
            <a:pPr lvl="1"/>
            <a:r>
              <a:rPr lang="en-US" dirty="0" smtClean="0"/>
              <a:t>Departmental environment</a:t>
            </a:r>
          </a:p>
          <a:p>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4869" y="1763486"/>
            <a:ext cx="8641027" cy="4795934"/>
          </a:xfrm>
        </p:spPr>
        <p:txBody>
          <a:bodyPr>
            <a:normAutofit fontScale="62500" lnSpcReduction="20000"/>
          </a:bodyPr>
          <a:lstStyle/>
          <a:p>
            <a:r>
              <a:rPr lang="en-US" b="1" u="sng" dirty="0" smtClean="0"/>
              <a:t>Impact of articulation</a:t>
            </a:r>
            <a:endParaRPr lang="en-US" u="sng" dirty="0" smtClean="0"/>
          </a:p>
          <a:p>
            <a:pPr lvl="1"/>
            <a:r>
              <a:rPr lang="en-US" dirty="0" smtClean="0"/>
              <a:t>“…our developmental area has always tended to be more experimental…because there’s no transfer, no articulation component, it lends itself more easily to that type of response to improvement…”</a:t>
            </a:r>
          </a:p>
          <a:p>
            <a:r>
              <a:rPr lang="en-US" b="1" u="sng" dirty="0" smtClean="0"/>
              <a:t>Nature of the content</a:t>
            </a:r>
            <a:endParaRPr lang="en-US" u="sng" dirty="0" smtClean="0"/>
          </a:p>
          <a:p>
            <a:pPr lvl="1"/>
            <a:r>
              <a:rPr lang="en-US" dirty="0" smtClean="0"/>
              <a:t>“I would say the improvements I make in the basic skills are, you can see where they’re falling down, it’s skills so you just have to emphasize that.” </a:t>
            </a:r>
          </a:p>
          <a:p>
            <a:pPr lvl="1"/>
            <a:r>
              <a:rPr lang="en-US" dirty="0" smtClean="0"/>
              <a:t>“…for basic skills courses the SLOs are more concrete things and then in the higher level they’re maybe more conceptual.” </a:t>
            </a:r>
          </a:p>
          <a:p>
            <a:r>
              <a:rPr lang="en-US" b="1" u="sng" dirty="0" smtClean="0"/>
              <a:t>Success rates</a:t>
            </a:r>
            <a:endParaRPr lang="en-US" u="sng" dirty="0" smtClean="0"/>
          </a:p>
          <a:p>
            <a:pPr lvl="1"/>
            <a:r>
              <a:rPr lang="en-US" dirty="0" smtClean="0"/>
              <a:t>“I think in our basic skills courses we are finding they have a real lower success rate, so we’re looking at sort of a bigger modification…” </a:t>
            </a:r>
          </a:p>
          <a:p>
            <a:r>
              <a:rPr lang="en-US" b="1" u="sng" dirty="0" smtClean="0"/>
              <a:t>Affect of collaboration</a:t>
            </a:r>
            <a:endParaRPr lang="en-US" u="sng" dirty="0" smtClean="0"/>
          </a:p>
          <a:p>
            <a:pPr lvl="1"/>
            <a:r>
              <a:rPr lang="en-US" dirty="0" smtClean="0"/>
              <a:t>“…those SLOs are drafted by the group and measured using common questions on the final and whatever changes would also be subject to the groups analysis that is a much more cumbersome process than an individual instructor looking at what they found in an individual course over time and making a change in their class, it’s a much swifter change when all you have is your own mind to change”</a:t>
            </a:r>
          </a:p>
          <a:p>
            <a:pPr lvl="1"/>
            <a:r>
              <a:rPr lang="en-US" dirty="0" smtClean="0"/>
              <a:t>“It [work environment] hinders my involvement due to lack of communication”</a:t>
            </a:r>
          </a:p>
          <a:p>
            <a:pPr lvl="1">
              <a:buNone/>
            </a:pPr>
            <a:endParaRPr lang="en-US" dirty="0"/>
          </a:p>
        </p:txBody>
      </p:sp>
      <p:sp>
        <p:nvSpPr>
          <p:cNvPr id="5" name="Title 4"/>
          <p:cNvSpPr>
            <a:spLocks noGrp="1"/>
          </p:cNvSpPr>
          <p:nvPr>
            <p:ph type="title"/>
          </p:nvPr>
        </p:nvSpPr>
        <p:spPr/>
        <p:txBody>
          <a:bodyPr>
            <a:normAutofit/>
          </a:bodyPr>
          <a:lstStyle/>
          <a:p>
            <a:pPr algn="ctr"/>
            <a:r>
              <a:rPr lang="en-US" sz="2400" dirty="0" smtClean="0"/>
              <a:t>Research Question 4: How are community college mathematics faculty implementing instructional improvements in courses at different levels?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52322" y="155575"/>
            <a:ext cx="8229600" cy="1036227"/>
          </a:xfrm>
          <a:solidFill>
            <a:schemeClr val="tx1"/>
          </a:solidFill>
        </p:spPr>
        <p:txBody>
          <a:bodyPr>
            <a:noAutofit/>
          </a:bodyPr>
          <a:lstStyle/>
          <a:p>
            <a:pPr algn="ctr"/>
            <a:r>
              <a:rPr lang="en-US" sz="4400" dirty="0" smtClean="0"/>
              <a:t>Recommendations for Action</a:t>
            </a:r>
            <a:endParaRPr lang="en-US" sz="4400" dirty="0"/>
          </a:p>
        </p:txBody>
      </p:sp>
      <p:sp>
        <p:nvSpPr>
          <p:cNvPr id="3" name="Content Placeholder 2"/>
          <p:cNvSpPr>
            <a:spLocks noGrp="1"/>
          </p:cNvSpPr>
          <p:nvPr>
            <p:ph idx="4294967295"/>
          </p:nvPr>
        </p:nvSpPr>
        <p:spPr>
          <a:xfrm>
            <a:off x="354563" y="1191802"/>
            <a:ext cx="8427359" cy="5482754"/>
          </a:xfrm>
        </p:spPr>
        <p:txBody>
          <a:bodyPr>
            <a:noAutofit/>
          </a:bodyPr>
          <a:lstStyle/>
          <a:p>
            <a:r>
              <a:rPr lang="en-US" sz="2800" dirty="0" smtClean="0"/>
              <a:t>Resources </a:t>
            </a:r>
            <a:r>
              <a:rPr lang="en-US" sz="2800" dirty="0" smtClean="0"/>
              <a:t>devoted to facilitate reflection and dialogue on student learning</a:t>
            </a:r>
          </a:p>
          <a:p>
            <a:pPr lvl="1">
              <a:spcBef>
                <a:spcPts val="0"/>
              </a:spcBef>
            </a:pPr>
            <a:r>
              <a:rPr lang="en-US" dirty="0" smtClean="0"/>
              <a:t>Address the issue of faculty </a:t>
            </a:r>
            <a:r>
              <a:rPr lang="en-US" dirty="0" smtClean="0"/>
              <a:t>workload, plan for how departments will use data, and provide resources for part-time faculty participation</a:t>
            </a:r>
          </a:p>
          <a:p>
            <a:r>
              <a:rPr lang="en-US" sz="2800" dirty="0" smtClean="0"/>
              <a:t>Separate </a:t>
            </a:r>
            <a:r>
              <a:rPr lang="en-US" sz="2800" dirty="0" smtClean="0"/>
              <a:t>the collection of data for accountability from the data for the assessment and improvement of teaching and learning (Ewell, 2009; Wright, 2002). </a:t>
            </a:r>
          </a:p>
          <a:p>
            <a:pPr lvl="1">
              <a:spcBef>
                <a:spcPts val="0"/>
              </a:spcBef>
            </a:pPr>
            <a:r>
              <a:rPr lang="en-US" dirty="0" smtClean="0"/>
              <a:t>Provide help for faculty to diversify the types of data that are </a:t>
            </a:r>
            <a:r>
              <a:rPr lang="en-US" dirty="0" smtClean="0"/>
              <a:t>collected</a:t>
            </a:r>
          </a:p>
          <a:p>
            <a:pPr lvl="1">
              <a:spcBef>
                <a:spcPts val="0"/>
              </a:spcBef>
            </a:pPr>
            <a:r>
              <a:rPr lang="en-US" dirty="0" smtClean="0"/>
              <a:t>F</a:t>
            </a:r>
            <a:r>
              <a:rPr lang="en-US" dirty="0" smtClean="0"/>
              <a:t>ocus </a:t>
            </a:r>
            <a:r>
              <a:rPr lang="en-US" dirty="0" smtClean="0"/>
              <a:t>assessment efforts on smaller research questions that are of interest to </a:t>
            </a:r>
            <a:r>
              <a:rPr lang="en-US" dirty="0" smtClean="0"/>
              <a:t>faculty</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Recommendations for Action</a:t>
            </a:r>
            <a:endParaRPr lang="en-US" sz="4400" dirty="0"/>
          </a:p>
        </p:txBody>
      </p:sp>
      <p:sp>
        <p:nvSpPr>
          <p:cNvPr id="3" name="Content Placeholder 2"/>
          <p:cNvSpPr>
            <a:spLocks noGrp="1"/>
          </p:cNvSpPr>
          <p:nvPr>
            <p:ph idx="1"/>
          </p:nvPr>
        </p:nvSpPr>
        <p:spPr/>
        <p:txBody>
          <a:bodyPr>
            <a:normAutofit/>
          </a:bodyPr>
          <a:lstStyle/>
          <a:p>
            <a:r>
              <a:rPr lang="en-US" sz="2400" dirty="0" smtClean="0"/>
              <a:t>Separate the collection of data for accountability from the data for the assessment and improvement of teaching and learning (</a:t>
            </a:r>
            <a:r>
              <a:rPr lang="en-US" sz="2400" dirty="0" err="1" smtClean="0"/>
              <a:t>Ewell</a:t>
            </a:r>
            <a:r>
              <a:rPr lang="en-US" sz="2400" dirty="0" smtClean="0"/>
              <a:t>, 2009; Wright, 2002).</a:t>
            </a:r>
            <a:r>
              <a:rPr lang="en-US" sz="2400" dirty="0" smtClean="0"/>
              <a:t> </a:t>
            </a:r>
          </a:p>
          <a:p>
            <a:pPr lvl="1">
              <a:spcBef>
                <a:spcPts val="0"/>
              </a:spcBef>
            </a:pPr>
            <a:r>
              <a:rPr lang="en-US" sz="2400" dirty="0" smtClean="0"/>
              <a:t>Differentiate </a:t>
            </a:r>
            <a:r>
              <a:rPr lang="en-US" sz="2400" dirty="0" smtClean="0"/>
              <a:t>between data collection for information from research level data collection (</a:t>
            </a:r>
            <a:r>
              <a:rPr lang="en-US" sz="2400" dirty="0" err="1" smtClean="0"/>
              <a:t>Upcraft</a:t>
            </a:r>
            <a:r>
              <a:rPr lang="en-US" sz="2400" dirty="0" smtClean="0"/>
              <a:t> &amp; </a:t>
            </a:r>
            <a:r>
              <a:rPr lang="en-US" sz="2400" dirty="0" err="1" smtClean="0"/>
              <a:t>Schuh</a:t>
            </a:r>
            <a:r>
              <a:rPr lang="en-US" sz="2400" dirty="0" smtClean="0"/>
              <a:t>, 2002)</a:t>
            </a:r>
          </a:p>
          <a:p>
            <a:pPr lvl="2">
              <a:spcBef>
                <a:spcPts val="0"/>
              </a:spcBef>
            </a:pPr>
            <a:r>
              <a:rPr lang="en-US" sz="1600" dirty="0" smtClean="0"/>
              <a:t>“Should we call our efforts to learn about programs and outcomes “research” or “assessment”? The name can make all the difference.  And trying to adhere to the standards of research may get in the way of doing effective assessment” (</a:t>
            </a:r>
            <a:r>
              <a:rPr lang="en-US" sz="1600" dirty="0" err="1" smtClean="0"/>
              <a:t>Upcraft</a:t>
            </a:r>
            <a:r>
              <a:rPr lang="en-US" sz="1600" dirty="0" smtClean="0"/>
              <a:t> &amp; </a:t>
            </a:r>
            <a:r>
              <a:rPr lang="en-US" sz="1600" dirty="0" err="1" smtClean="0"/>
              <a:t>Schuh</a:t>
            </a:r>
            <a:r>
              <a:rPr lang="en-US" sz="1600" dirty="0" smtClean="0"/>
              <a:t>, 2002, p.16).</a:t>
            </a:r>
          </a:p>
          <a:p>
            <a:pPr lvl="1">
              <a:spcBef>
                <a:spcPts val="0"/>
              </a:spcBef>
            </a:pPr>
            <a:r>
              <a:rPr lang="en-US" sz="2400" dirty="0" smtClean="0"/>
              <a:t>Develop a better understanding of accreditation requirements for  SLO assessment </a:t>
            </a:r>
            <a:endParaRPr lang="en-US" sz="2400" dirty="0" smtClean="0"/>
          </a:p>
          <a:p>
            <a:r>
              <a:rPr lang="en-US" sz="2000" dirty="0" smtClean="0"/>
              <a:t>According to </a:t>
            </a:r>
            <a:r>
              <a:rPr lang="en-US" sz="2000" dirty="0" err="1" smtClean="0"/>
              <a:t>Ewell</a:t>
            </a:r>
            <a:r>
              <a:rPr lang="en-US" sz="2000" dirty="0" smtClean="0"/>
              <a:t> (2009), institutions </a:t>
            </a:r>
            <a:r>
              <a:rPr lang="en-US" sz="2000" dirty="0" smtClean="0"/>
              <a:t>need to wage a campaign to make faculty understand that assessment is a permanent part of the educational landscape and that it will not be a passing </a:t>
            </a:r>
            <a:r>
              <a:rPr lang="en-US" sz="2000" dirty="0" smtClean="0"/>
              <a:t>fad.</a:t>
            </a:r>
            <a:endParaRPr lang="en-US" sz="2000"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SLO assessment is a potentially powerful process for change if it is integrated with the classroom.  </a:t>
            </a:r>
          </a:p>
          <a:p>
            <a:pPr lvl="1"/>
            <a:r>
              <a:rPr lang="en-US" dirty="0" smtClean="0"/>
              <a:t>This connection largely depends on the engagement of faculty who structure the learning experiences for students. </a:t>
            </a:r>
          </a:p>
          <a:p>
            <a:r>
              <a:rPr lang="en-US" dirty="0" smtClean="0"/>
              <a:t>Assessment work is being left to the faculty.  </a:t>
            </a:r>
          </a:p>
          <a:p>
            <a:pPr lvl="1"/>
            <a:r>
              <a:rPr lang="en-US" dirty="0" smtClean="0"/>
              <a:t>Given that faculty workload is a significant issue that impacts engagement, it is not enough to assume that faculty will make room in their workloads for assessment when the processes are deemed to have dubious value.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greatest challenge institutions face is in obtaining and sustaining wide-ranging and deep faculty involvement. </a:t>
            </a:r>
          </a:p>
          <a:p>
            <a:pPr lvl="1"/>
            <a:r>
              <a:rPr lang="en-US" dirty="0" smtClean="0"/>
              <a:t>“I probably think the most overriding factor is here comes another paper exercise, we’re going to do all these things, we’re going to turn in all this work, it’s going to be put on some shelf, it’s going to gather dust, we’re doing this to meet some administrators wish or goal and it doesn’t really have that much relevance to things.”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a:bodyPr>
          <a:lstStyle/>
          <a:p>
            <a:r>
              <a:rPr lang="en-US" dirty="0" err="1" smtClean="0"/>
              <a:t>Kuh</a:t>
            </a:r>
            <a:r>
              <a:rPr lang="en-US" dirty="0" smtClean="0"/>
              <a:t> and </a:t>
            </a:r>
            <a:r>
              <a:rPr lang="en-US" dirty="0" err="1" smtClean="0"/>
              <a:t>Ikenberry</a:t>
            </a:r>
            <a:r>
              <a:rPr lang="en-US" dirty="0" smtClean="0"/>
              <a:t> (2009) state,</a:t>
            </a:r>
          </a:p>
          <a:p>
            <a:pPr lvl="1"/>
            <a:r>
              <a:rPr lang="en-US" dirty="0" smtClean="0"/>
              <a:t>Student performance evaluation is so embedded in the everyday work of teaching, testing, and grading that many faculty members interpret calls for documenting outcomes at the program or institutional level-if not as an outright threat-as a redundant exercise or worse: a waste of time and resources that could be more profitably invested elsewhere (</a:t>
            </a:r>
            <a:r>
              <a:rPr lang="en-US" dirty="0" err="1" smtClean="0"/>
              <a:t>p</a:t>
            </a:r>
            <a:r>
              <a:rPr lang="en-US" dirty="0" smtClean="0"/>
              <a:t>. 9). </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t>E-mail: </a:t>
            </a:r>
            <a:r>
              <a:rPr lang="en-US" dirty="0" smtClean="0">
                <a:hlinkClick r:id="rId2"/>
              </a:rPr>
              <a:t>bruley.m@mccd.edu</a:t>
            </a:r>
            <a:endParaRPr lang="en-US" dirty="0" smtClean="0"/>
          </a:p>
          <a:p>
            <a:r>
              <a:rPr lang="en-US" dirty="0" smtClean="0"/>
              <a:t>Link to the full dissertation document:</a:t>
            </a:r>
          </a:p>
          <a:p>
            <a:pPr lvl="1"/>
            <a:r>
              <a:rPr lang="en-US" dirty="0" smtClean="0">
                <a:hlinkClick r:id="rId3"/>
              </a:rPr>
              <a:t>http://scholarworks.csustan.edu/handle/011235813/676</a:t>
            </a:r>
            <a:endParaRPr lang="en-US" dirty="0" smtClean="0"/>
          </a:p>
          <a:p>
            <a:pPr lvl="1">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Literature on Assessment</a:t>
            </a:r>
            <a:endParaRPr lang="en-US" dirty="0"/>
          </a:p>
        </p:txBody>
      </p:sp>
      <p:sp>
        <p:nvSpPr>
          <p:cNvPr id="3" name="Content Placeholder 2"/>
          <p:cNvSpPr>
            <a:spLocks noGrp="1"/>
          </p:cNvSpPr>
          <p:nvPr>
            <p:ph idx="1"/>
          </p:nvPr>
        </p:nvSpPr>
        <p:spPr/>
        <p:txBody>
          <a:bodyPr>
            <a:normAutofit fontScale="62500" lnSpcReduction="20000"/>
          </a:bodyPr>
          <a:lstStyle/>
          <a:p>
            <a:r>
              <a:rPr lang="en-US" b="1" u="sng" dirty="0" smtClean="0"/>
              <a:t>The faculty role in assessment</a:t>
            </a:r>
          </a:p>
          <a:p>
            <a:pPr lvl="1"/>
            <a:r>
              <a:rPr lang="en-US" dirty="0" smtClean="0"/>
              <a:t>Faculty engaging in assessment utilize student learning data to restructure learning experiences for students (</a:t>
            </a:r>
            <a:r>
              <a:rPr lang="en-US" dirty="0" err="1" smtClean="0"/>
              <a:t>Kuh</a:t>
            </a:r>
            <a:r>
              <a:rPr lang="en-US" dirty="0" smtClean="0"/>
              <a:t> &amp; </a:t>
            </a:r>
            <a:r>
              <a:rPr lang="en-US" dirty="0" err="1" smtClean="0"/>
              <a:t>Ewell</a:t>
            </a:r>
            <a:r>
              <a:rPr lang="en-US" dirty="0" smtClean="0"/>
              <a:t>, 2010; </a:t>
            </a:r>
            <a:r>
              <a:rPr lang="en-US" dirty="0" err="1" smtClean="0"/>
              <a:t>Lightner</a:t>
            </a:r>
            <a:r>
              <a:rPr lang="en-US" dirty="0" smtClean="0"/>
              <a:t> &amp; </a:t>
            </a:r>
            <a:r>
              <a:rPr lang="en-US" dirty="0" err="1" smtClean="0"/>
              <a:t>Benander</a:t>
            </a:r>
            <a:r>
              <a:rPr lang="en-US" dirty="0" smtClean="0"/>
              <a:t>, 2010)</a:t>
            </a:r>
          </a:p>
          <a:p>
            <a:pPr lvl="1"/>
            <a:r>
              <a:rPr lang="en-US" dirty="0" smtClean="0"/>
              <a:t>“An essential act of our profession is the design of learning experiences to meet specified purposes” (</a:t>
            </a:r>
            <a:r>
              <a:rPr lang="en-US" dirty="0" err="1" smtClean="0"/>
              <a:t>Lightner</a:t>
            </a:r>
            <a:r>
              <a:rPr lang="en-US" dirty="0" smtClean="0"/>
              <a:t> &amp; </a:t>
            </a:r>
            <a:r>
              <a:rPr lang="en-US" dirty="0" err="1" smtClean="0"/>
              <a:t>Benander</a:t>
            </a:r>
            <a:r>
              <a:rPr lang="en-US" dirty="0" smtClean="0"/>
              <a:t>, 2010, </a:t>
            </a:r>
            <a:r>
              <a:rPr lang="en-US" dirty="0" err="1" smtClean="0"/>
              <a:t>p</a:t>
            </a:r>
            <a:r>
              <a:rPr lang="en-US" dirty="0" smtClean="0"/>
              <a:t>. 7).</a:t>
            </a:r>
          </a:p>
          <a:p>
            <a:r>
              <a:rPr lang="en-US" b="1" u="sng" dirty="0" smtClean="0"/>
              <a:t>Institutional context and the impact on teaching and learning</a:t>
            </a:r>
          </a:p>
          <a:p>
            <a:pPr lvl="1"/>
            <a:r>
              <a:rPr lang="en-US" dirty="0" smtClean="0"/>
              <a:t>The institution impacts both teaching and learning by influencing teacher work, organizational strategy, campus climate, and culture (</a:t>
            </a:r>
            <a:r>
              <a:rPr lang="en-US" dirty="0" err="1" smtClean="0"/>
              <a:t>Gamoran</a:t>
            </a:r>
            <a:r>
              <a:rPr lang="en-US" dirty="0" smtClean="0"/>
              <a:t>, </a:t>
            </a:r>
            <a:r>
              <a:rPr lang="en-US" dirty="0" err="1" smtClean="0"/>
              <a:t>Secada</a:t>
            </a:r>
            <a:r>
              <a:rPr lang="en-US" dirty="0" smtClean="0"/>
              <a:t>, &amp; </a:t>
            </a:r>
            <a:r>
              <a:rPr lang="en-US" dirty="0" err="1" smtClean="0"/>
              <a:t>Marrett</a:t>
            </a:r>
            <a:r>
              <a:rPr lang="en-US" dirty="0" smtClean="0"/>
              <a:t>, 2000; Goren et al., 2000).</a:t>
            </a:r>
          </a:p>
          <a:p>
            <a:r>
              <a:rPr lang="en-US" b="1" u="sng" dirty="0" smtClean="0"/>
              <a:t>Community college mathematics curriculum</a:t>
            </a:r>
          </a:p>
          <a:p>
            <a:pPr lvl="1"/>
            <a:r>
              <a:rPr lang="en-US" dirty="0" smtClean="0"/>
              <a:t>Success rates in mathematics hover around 50% (California Community College Chancellor’s Office Data Mart, 2011) </a:t>
            </a:r>
          </a:p>
          <a:p>
            <a:pPr lvl="2"/>
            <a:r>
              <a:rPr lang="en-US" dirty="0" smtClean="0"/>
              <a:t>Basic skills courses act as a gatekeeper to degree completion and transfer readiness</a:t>
            </a:r>
          </a:p>
          <a:p>
            <a:pPr lvl="2"/>
            <a:r>
              <a:rPr lang="en-US" dirty="0" smtClean="0"/>
              <a:t>All community college students face a mathematics requirement</a:t>
            </a:r>
          </a:p>
          <a:p>
            <a:pPr lvl="1"/>
            <a:r>
              <a:rPr lang="en-US" dirty="0" smtClean="0"/>
              <a:t>Traditional emphasis on algebra in preparing students for transfer level mathematics and Calculus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1" end="1"/>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1"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childTnLst>
                                </p:cTn>
                              </p:par>
                              <p:par>
                                <p:cTn id="51" presetID="1" presetClass="entr" presetSubtype="0" fill="hold" grpId="1"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childTnLst>
                                </p:cTn>
                              </p:par>
                              <p:par>
                                <p:cTn id="53" presetID="1" presetClass="entr" presetSubtype="0" fill="hold" grpId="1"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Research Methodology and Research Questions</a:t>
            </a:r>
            <a:endParaRPr lang="en-US" sz="2800" dirty="0"/>
          </a:p>
        </p:txBody>
      </p:sp>
      <p:sp>
        <p:nvSpPr>
          <p:cNvPr id="3" name="Content Placeholder 2"/>
          <p:cNvSpPr>
            <a:spLocks noGrp="1"/>
          </p:cNvSpPr>
          <p:nvPr>
            <p:ph idx="1"/>
          </p:nvPr>
        </p:nvSpPr>
        <p:spPr>
          <a:xfrm>
            <a:off x="1" y="1500028"/>
            <a:ext cx="8949636" cy="4808305"/>
          </a:xfrm>
        </p:spPr>
        <p:txBody>
          <a:bodyPr>
            <a:normAutofit fontScale="62500" lnSpcReduction="20000"/>
          </a:bodyPr>
          <a:lstStyle/>
          <a:p>
            <a:r>
              <a:rPr lang="en-US" b="1" u="sng" dirty="0" smtClean="0"/>
              <a:t>Research methodology</a:t>
            </a:r>
          </a:p>
          <a:p>
            <a:pPr lvl="1"/>
            <a:r>
              <a:rPr lang="en-US" dirty="0" smtClean="0"/>
              <a:t>Exploratory, mixed methods, sequential design</a:t>
            </a:r>
          </a:p>
          <a:p>
            <a:pPr lvl="1"/>
            <a:r>
              <a:rPr lang="en-US" dirty="0" smtClean="0"/>
              <a:t>Interviews with nine faculty from small, medium, and large community colleges</a:t>
            </a:r>
          </a:p>
          <a:p>
            <a:pPr lvl="1"/>
            <a:r>
              <a:rPr lang="en-US" dirty="0" smtClean="0"/>
              <a:t>Surveys sent out throughout the system, responses from 62 faculty that identified themselves as full-time faculty in the system</a:t>
            </a:r>
          </a:p>
          <a:p>
            <a:r>
              <a:rPr lang="en-US" b="1" u="sng" dirty="0" smtClean="0"/>
              <a:t>Research Questions</a:t>
            </a:r>
          </a:p>
          <a:p>
            <a:pPr lvl="1"/>
            <a:r>
              <a:rPr lang="en-US" dirty="0" smtClean="0"/>
              <a:t>RQ1: What practices are community college mathematics faculty engaging in that utilize SLO assessments for the improvement of mathematics instruction?</a:t>
            </a:r>
          </a:p>
          <a:p>
            <a:pPr lvl="1"/>
            <a:r>
              <a:rPr lang="en-US" dirty="0" smtClean="0"/>
              <a:t>RQ2: How are community college mathematics faculty using SLO assessment results to improve instruction?</a:t>
            </a:r>
          </a:p>
          <a:p>
            <a:pPr lvl="1"/>
            <a:r>
              <a:rPr lang="en-US" dirty="0" smtClean="0"/>
              <a:t>RQ3: How does the organizational context and working environment in which SLO assessments are conducted impact the practices that math faculty are engaged in?</a:t>
            </a:r>
          </a:p>
          <a:p>
            <a:pPr lvl="1"/>
            <a:r>
              <a:rPr lang="en-US" dirty="0" smtClean="0"/>
              <a:t>RQ3a:   How does institutional support affect the SLO assessment practices that community college math faculty engage in?</a:t>
            </a:r>
          </a:p>
          <a:p>
            <a:pPr lvl="1"/>
            <a:r>
              <a:rPr lang="en-US" dirty="0" smtClean="0"/>
              <a:t>RQ4: How are community college mathematics faculty implementing instructional improvements in courses at different levels?</a:t>
            </a:r>
          </a:p>
          <a:p>
            <a:endParaRPr lang="en-US" dirty="0" smtClean="0"/>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2272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1" nodeType="clickEffect">
                                  <p:stCondLst>
                                    <p:cond delay="0"/>
                                  </p:stCondLst>
                                  <p:childTnLst>
                                    <p:set>
                                      <p:cBhvr>
                                        <p:cTn id="30" dur="1" fill="hold">
                                          <p:stCondLst>
                                            <p:cond delay="0"/>
                                          </p:stCondLst>
                                        </p:cTn>
                                        <p:tgtEl>
                                          <p:spTgt spid="3">
                                            <p:txEl>
                                              <p:pRg st="0" end="0"/>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childTnLst>
                                </p:cTn>
                              </p:par>
                              <p:par>
                                <p:cTn id="41" presetID="1" presetClass="entr" presetSubtype="0" fill="hold" grpId="1"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childTnLst>
                                </p:cTn>
                              </p:par>
                              <p:par>
                                <p:cTn id="43" presetID="1" presetClass="entr" presetSubtype="0" fill="hold" grpId="1" nodeType="with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grpId="1"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grpId="1"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par>
                                <p:cTn id="49" presetID="1" presetClass="entr" presetSubtype="0" fill="hold" grpId="1" nodeType="withEffect">
                                  <p:stCondLst>
                                    <p:cond delay="0"/>
                                  </p:stCondLst>
                                  <p:childTnLst>
                                    <p:set>
                                      <p:cBhvr>
                                        <p:cTn id="5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dirty="0" smtClean="0"/>
              <a:t>Participant Demographics</a:t>
            </a:r>
            <a:endParaRPr lang="en-US" dirty="0"/>
          </a:p>
        </p:txBody>
      </p:sp>
      <p:pic>
        <p:nvPicPr>
          <p:cNvPr id="6" name="Picture 5"/>
          <p:cNvPicPr>
            <a:picLocks noChangeAspect="1"/>
          </p:cNvPicPr>
          <p:nvPr/>
        </p:nvPicPr>
        <p:blipFill>
          <a:blip r:embed="rId2"/>
          <a:stretch>
            <a:fillRect/>
          </a:stretch>
        </p:blipFill>
        <p:spPr>
          <a:xfrm>
            <a:off x="619317" y="1810456"/>
            <a:ext cx="8067483" cy="336832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Demographics</a:t>
            </a:r>
            <a:endParaRPr lang="en-US" dirty="0"/>
          </a:p>
        </p:txBody>
      </p:sp>
      <p:pic>
        <p:nvPicPr>
          <p:cNvPr id="3" name="Picture 2"/>
          <p:cNvPicPr>
            <a:picLocks noChangeAspect="1"/>
          </p:cNvPicPr>
          <p:nvPr/>
        </p:nvPicPr>
        <p:blipFill>
          <a:blip r:embed="rId2"/>
          <a:stretch>
            <a:fillRect/>
          </a:stretch>
        </p:blipFill>
        <p:spPr>
          <a:xfrm>
            <a:off x="457200" y="1953682"/>
            <a:ext cx="8444386" cy="390242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Participant Demographics</a:t>
            </a:r>
            <a:endParaRPr lang="en-US" dirty="0"/>
          </a:p>
        </p:txBody>
      </p:sp>
      <p:pic>
        <p:nvPicPr>
          <p:cNvPr id="3" name="Picture 2"/>
          <p:cNvPicPr>
            <a:picLocks noChangeAspect="1"/>
          </p:cNvPicPr>
          <p:nvPr/>
        </p:nvPicPr>
        <p:blipFill>
          <a:blip r:embed="rId2"/>
          <a:stretch>
            <a:fillRect/>
          </a:stretch>
        </p:blipFill>
        <p:spPr>
          <a:xfrm>
            <a:off x="825500" y="1888772"/>
            <a:ext cx="7493000" cy="44069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03200" y="155448"/>
            <a:ext cx="8686800" cy="1252728"/>
          </a:xfrm>
        </p:spPr>
        <p:txBody>
          <a:bodyPr>
            <a:noAutofit/>
          </a:bodyPr>
          <a:lstStyle/>
          <a:p>
            <a:pPr algn="ctr"/>
            <a:r>
              <a:rPr lang="en-US" sz="2800" dirty="0" smtClean="0"/>
              <a:t>Research question 1: What assessment practices are community college mathematics faculty engaging in? </a:t>
            </a:r>
            <a:endParaRPr lang="en-US" sz="2800" dirty="0"/>
          </a:p>
        </p:txBody>
      </p:sp>
      <p:sp>
        <p:nvSpPr>
          <p:cNvPr id="3" name="Content Placeholder 2"/>
          <p:cNvSpPr>
            <a:spLocks noGrp="1"/>
          </p:cNvSpPr>
          <p:nvPr>
            <p:ph idx="1"/>
          </p:nvPr>
        </p:nvSpPr>
        <p:spPr>
          <a:xfrm>
            <a:off x="203200" y="1591319"/>
            <a:ext cx="8686800" cy="5036743"/>
          </a:xfrm>
        </p:spPr>
        <p:txBody>
          <a:bodyPr>
            <a:normAutofit fontScale="92500" lnSpcReduction="10000"/>
          </a:bodyPr>
          <a:lstStyle/>
          <a:p>
            <a:r>
              <a:rPr lang="en-US" dirty="0" smtClean="0"/>
              <a:t>Math faculty are actively engaging in a variety of assessment activities (table 6, SQ: 2, 10, 12, 13, 15)</a:t>
            </a:r>
          </a:p>
          <a:p>
            <a:r>
              <a:rPr lang="en-US" dirty="0" smtClean="0"/>
              <a:t>Three approaches to the assessment process</a:t>
            </a:r>
          </a:p>
          <a:p>
            <a:pPr lvl="1"/>
            <a:r>
              <a:rPr lang="en-US" dirty="0" smtClean="0"/>
              <a:t>Individual, departmental, and institutional responsibility for assessment (Table 8 and 9). Math departments use a mixed approach to assessment (table 7 &amp; 8).</a:t>
            </a:r>
          </a:p>
          <a:p>
            <a:pPr lvl="1"/>
            <a:r>
              <a:rPr lang="en-US" dirty="0" smtClean="0"/>
              <a:t>Differences in the approach used depends on the type and level of the course</a:t>
            </a:r>
          </a:p>
          <a:p>
            <a:pPr lvl="1"/>
            <a:r>
              <a:rPr lang="en-US" dirty="0" smtClean="0"/>
              <a:t>Plans for course improvements are being developed by either individual faculty or by departments (SQ5)</a:t>
            </a:r>
          </a:p>
          <a:p>
            <a:pPr lvl="1"/>
            <a:r>
              <a:rPr lang="en-US" dirty="0" smtClean="0"/>
              <a:t>More varied assessment methods are occurring in small scale assessments coordinated by individual faculty (QD) </a:t>
            </a:r>
          </a:p>
          <a:p>
            <a:pPr lvl="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2314</TotalTime>
  <Words>3756</Words>
  <Application>Microsoft Macintosh PowerPoint</Application>
  <PresentationFormat>Letter Paper (8.5x11 in)</PresentationFormat>
  <Paragraphs>233</Paragraphs>
  <Slides>37</Slides>
  <Notes>0</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Module</vt:lpstr>
      <vt:lpstr>Community College Math Faculty Engagement in Assessment</vt:lpstr>
      <vt:lpstr>SLO Assessment: The Issues</vt:lpstr>
      <vt:lpstr>The Literature on Assessment</vt:lpstr>
      <vt:lpstr>The Literature on Assessment</vt:lpstr>
      <vt:lpstr>Research Methodology and Research Questions</vt:lpstr>
      <vt:lpstr>Participant Demographics</vt:lpstr>
      <vt:lpstr>Participant Demographics</vt:lpstr>
      <vt:lpstr>Participant Demographics</vt:lpstr>
      <vt:lpstr>Research question 1: What assessment practices are community college mathematics faculty engaging in? </vt:lpstr>
      <vt:lpstr>Slide 10</vt:lpstr>
      <vt:lpstr>Slide 11</vt:lpstr>
      <vt:lpstr>Slide 12</vt:lpstr>
      <vt:lpstr>Research question 1: What assessment practices are community college mathematics faculty engaging in? </vt:lpstr>
      <vt:lpstr>Faculty Assessment Practices: Qualitative Data</vt:lpstr>
      <vt:lpstr>Faculty Assessment Practices: Qualitative Data</vt:lpstr>
      <vt:lpstr>Faculty Assessment Practices: Qualitative Data</vt:lpstr>
      <vt:lpstr>Research Question 2: How are community college mathematics faculty using SLO assessment results to improve instruction? </vt:lpstr>
      <vt:lpstr>Research Question 2: How are community college mathematics faculty using SLO assessment results to improve instruction?</vt:lpstr>
      <vt:lpstr>Research Question 2: How are community college mathematics faculty using SLO assessment results to improve instruction?</vt:lpstr>
      <vt:lpstr>Research Question 3: How does the organizational context and working environment in which SLO assessments are conducted impact the practices that math faculty are engaging in?</vt:lpstr>
      <vt:lpstr>Research Question 3: How does the organizational context and working environment in which SLO assessments are conducted impact the practices that math faculty are engaging in?</vt:lpstr>
      <vt:lpstr>Research Question 3: How does the organizational context and working environment in which SLO assessments are conducted impact the practices that math faculty are engaging in?</vt:lpstr>
      <vt:lpstr>Research Question 3: How does the organizational context and working environment in which SLO assessments are conducted impact the practices that math faculty are engaging in?</vt:lpstr>
      <vt:lpstr>Research Sub-Question 3:How does institutional support affect the SLO assessment practices that community college math faculty engage in?</vt:lpstr>
      <vt:lpstr>Research Sub-Question 3:How does institutional support affect the SLO assessment practices that community college math faculty engage in?</vt:lpstr>
      <vt:lpstr>Research Sub-Question 3:How does institutional support affect the SLO assessment practices that community college math faculty engage in?</vt:lpstr>
      <vt:lpstr>Research Sub-Question 3:How does institutional support affect the SLO assessment practices that community college math faculty engage in?</vt:lpstr>
      <vt:lpstr>Research Sub-Question 3:How does institutional support affect the SLO assessment practices that community college math faculty engage in?</vt:lpstr>
      <vt:lpstr>Research Question 4: How are community college mathematics faculty implementing instructional improvements in courses at different levels?</vt:lpstr>
      <vt:lpstr>Research Question 4: How are community college mathematics faculty implementing instructional improvements in courses at different levels?</vt:lpstr>
      <vt:lpstr>Research Question 4: How are community college mathematics faculty implementing instructional improvements in courses at different levels?</vt:lpstr>
      <vt:lpstr>Recommendations for Action</vt:lpstr>
      <vt:lpstr>Recommendations for Action</vt:lpstr>
      <vt:lpstr>Conclusions</vt:lpstr>
      <vt:lpstr>Conclusions</vt:lpstr>
      <vt:lpstr>Conclusions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 Assessment Outcomes</dc:title>
  <dc:creator>Dustin Bruley</dc:creator>
  <cp:lastModifiedBy>Dustin Bruley</cp:lastModifiedBy>
  <cp:revision>64</cp:revision>
  <cp:lastPrinted>2013-12-13T05:51:34Z</cp:lastPrinted>
  <dcterms:created xsi:type="dcterms:W3CDTF">2013-12-14T02:35:20Z</dcterms:created>
  <dcterms:modified xsi:type="dcterms:W3CDTF">2013-12-14T03:42:20Z</dcterms:modified>
</cp:coreProperties>
</file>