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activeX/activeX2.bin" ContentType="application/vnd.ms-office.activeX"/>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activeX/activeX1.xml" ContentType="application/vnd.ms-office.activeX+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activeX/activeX1.bin" ContentType="application/vnd.ms-office.activeX"/>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 id="2147483806" r:id="rId2"/>
  </p:sldMasterIdLst>
  <p:notesMasterIdLst>
    <p:notesMasterId r:id="rId46"/>
  </p:notesMasterIdLst>
  <p:handoutMasterIdLst>
    <p:handoutMasterId r:id="rId47"/>
  </p:handoutMasterIdLst>
  <p:sldIdLst>
    <p:sldId id="371" r:id="rId3"/>
    <p:sldId id="329" r:id="rId4"/>
    <p:sldId id="327" r:id="rId5"/>
    <p:sldId id="314" r:id="rId6"/>
    <p:sldId id="366" r:id="rId7"/>
    <p:sldId id="367" r:id="rId8"/>
    <p:sldId id="365" r:id="rId9"/>
    <p:sldId id="368" r:id="rId10"/>
    <p:sldId id="321" r:id="rId11"/>
    <p:sldId id="340" r:id="rId12"/>
    <p:sldId id="323" r:id="rId13"/>
    <p:sldId id="324" r:id="rId14"/>
    <p:sldId id="341" r:id="rId15"/>
    <p:sldId id="342" r:id="rId16"/>
    <p:sldId id="343" r:id="rId17"/>
    <p:sldId id="344" r:id="rId18"/>
    <p:sldId id="345" r:id="rId19"/>
    <p:sldId id="353" r:id="rId20"/>
    <p:sldId id="351" r:id="rId21"/>
    <p:sldId id="352" r:id="rId22"/>
    <p:sldId id="354" r:id="rId23"/>
    <p:sldId id="355" r:id="rId24"/>
    <p:sldId id="360" r:id="rId25"/>
    <p:sldId id="361" r:id="rId26"/>
    <p:sldId id="362" r:id="rId27"/>
    <p:sldId id="363" r:id="rId28"/>
    <p:sldId id="364" r:id="rId29"/>
    <p:sldId id="349" r:id="rId30"/>
    <p:sldId id="350" r:id="rId31"/>
    <p:sldId id="369" r:id="rId32"/>
    <p:sldId id="346" r:id="rId33"/>
    <p:sldId id="348" r:id="rId34"/>
    <p:sldId id="347" r:id="rId35"/>
    <p:sldId id="370" r:id="rId36"/>
    <p:sldId id="331" r:id="rId37"/>
    <p:sldId id="326" r:id="rId38"/>
    <p:sldId id="334" r:id="rId39"/>
    <p:sldId id="358" r:id="rId40"/>
    <p:sldId id="335" r:id="rId41"/>
    <p:sldId id="356" r:id="rId42"/>
    <p:sldId id="333" r:id="rId43"/>
    <p:sldId id="359" r:id="rId44"/>
    <p:sldId id="339" r:id="rId45"/>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51" autoAdjust="0"/>
    <p:restoredTop sz="94660"/>
  </p:normalViewPr>
  <p:slideViewPr>
    <p:cSldViewPr>
      <p:cViewPr>
        <p:scale>
          <a:sx n="96" d="100"/>
          <a:sy n="96" d="100"/>
        </p:scale>
        <p:origin x="-7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7" d="100"/>
        <a:sy n="97" d="100"/>
      </p:scale>
      <p:origin x="0" y="0"/>
    </p:cViewPr>
  </p:sorterViewPr>
  <p:notesViewPr>
    <p:cSldViewPr>
      <p:cViewPr varScale="1">
        <p:scale>
          <a:sx n="85" d="100"/>
          <a:sy n="85" d="100"/>
        </p:scale>
        <p:origin x="-3198" y="-90"/>
      </p:cViewPr>
      <p:guideLst>
        <p:guide orient="horz" pos="2304"/>
        <p:guide pos="302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image" Target="../media/image27.wmf"/><Relationship Id="rId7" Type="http://schemas.openxmlformats.org/officeDocument/2006/relationships/image" Target="../media/image31.wmf"/><Relationship Id="rId2" Type="http://schemas.openxmlformats.org/officeDocument/2006/relationships/image" Target="../media/image26.wmf"/><Relationship Id="rId1" Type="http://schemas.openxmlformats.org/officeDocument/2006/relationships/image" Target="../media/image25.wmf"/><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wmf"/><Relationship Id="rId9"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defRPr sz="1200"/>
            </a:lvl1pPr>
          </a:lstStyle>
          <a:p>
            <a:pPr>
              <a:defRPr/>
            </a:pPr>
            <a:r>
              <a:rPr lang="en-US"/>
              <a:t>Intermediate Algebra-Through Applications</a:t>
            </a:r>
          </a:p>
        </p:txBody>
      </p:sp>
      <p:sp>
        <p:nvSpPr>
          <p:cNvPr id="43011" name="Rectangle 3"/>
          <p:cNvSpPr>
            <a:spLocks noGrp="1" noChangeArrowheads="1"/>
          </p:cNvSpPr>
          <p:nvPr>
            <p:ph type="dt" sz="quarter" idx="1"/>
          </p:nvPr>
        </p:nvSpPr>
        <p:spPr bwMode="auto">
          <a:xfrm>
            <a:off x="5438386"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lgn="r">
              <a:defRPr sz="1200"/>
            </a:lvl1pPr>
          </a:lstStyle>
          <a:p>
            <a:pPr>
              <a:defRPr/>
            </a:pPr>
            <a:r>
              <a:rPr lang="en-US"/>
              <a:t>10/4/03</a:t>
            </a:r>
          </a:p>
        </p:txBody>
      </p:sp>
      <p:sp>
        <p:nvSpPr>
          <p:cNvPr id="43012" name="Rectangle 4"/>
          <p:cNvSpPr>
            <a:spLocks noGrp="1" noChangeArrowheads="1"/>
          </p:cNvSpPr>
          <p:nvPr>
            <p:ph type="ftr" sz="quarter" idx="2"/>
          </p:nvPr>
        </p:nvSpPr>
        <p:spPr bwMode="auto">
          <a:xfrm>
            <a:off x="1"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defRPr sz="1200"/>
            </a:lvl1pPr>
          </a:lstStyle>
          <a:p>
            <a:pPr>
              <a:defRPr/>
            </a:pPr>
            <a:r>
              <a:rPr lang="en-US"/>
              <a:t>Professor Mark Clark, Palomar College</a:t>
            </a:r>
          </a:p>
        </p:txBody>
      </p:sp>
      <p:sp>
        <p:nvSpPr>
          <p:cNvPr id="43013" name="Rectangle 5"/>
          <p:cNvSpPr>
            <a:spLocks noGrp="1" noChangeArrowheads="1"/>
          </p:cNvSpPr>
          <p:nvPr>
            <p:ph type="sldNum" sz="quarter" idx="3"/>
          </p:nvPr>
        </p:nvSpPr>
        <p:spPr bwMode="auto">
          <a:xfrm>
            <a:off x="5438386" y="6947452"/>
            <a:ext cx="4161176" cy="366092"/>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lgn="r">
              <a:defRPr sz="1200"/>
            </a:lvl1pPr>
          </a:lstStyle>
          <a:p>
            <a:pPr>
              <a:defRPr/>
            </a:pPr>
            <a:fld id="{1C24B79F-7577-4DFE-A030-78B324AEE80B}" type="slidenum">
              <a:rPr lang="en-US"/>
              <a:pPr>
                <a:defRPr/>
              </a:pPr>
              <a:t>‹#›</a:t>
            </a:fld>
            <a:endParaRPr lang="en-US"/>
          </a:p>
        </p:txBody>
      </p:sp>
    </p:spTree>
    <p:extLst>
      <p:ext uri="{BB962C8B-B14F-4D97-AF65-F5344CB8AC3E}">
        <p14:creationId xmlns:p14="http://schemas.microsoft.com/office/powerpoint/2010/main" xmlns="" val="3496915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defRPr sz="1200"/>
            </a:lvl1pPr>
          </a:lstStyle>
          <a:p>
            <a:pPr>
              <a:defRPr/>
            </a:pPr>
            <a:r>
              <a:rPr lang="en-US"/>
              <a:t>Intermediate Algebra-Through Applications</a:t>
            </a:r>
          </a:p>
        </p:txBody>
      </p:sp>
      <p:sp>
        <p:nvSpPr>
          <p:cNvPr id="5123" name="Rectangle 3"/>
          <p:cNvSpPr>
            <a:spLocks noGrp="1" noChangeArrowheads="1"/>
          </p:cNvSpPr>
          <p:nvPr>
            <p:ph type="dt" idx="1"/>
          </p:nvPr>
        </p:nvSpPr>
        <p:spPr bwMode="auto">
          <a:xfrm>
            <a:off x="5440024" y="0"/>
            <a:ext cx="4161176" cy="366092"/>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lvl1pPr algn="r">
              <a:defRPr sz="1200"/>
            </a:lvl1pPr>
          </a:lstStyle>
          <a:p>
            <a:pPr>
              <a:defRPr/>
            </a:pPr>
            <a:r>
              <a:rPr lang="en-US"/>
              <a:t>10/4/03</a:t>
            </a:r>
          </a:p>
        </p:txBody>
      </p:sp>
      <p:sp>
        <p:nvSpPr>
          <p:cNvPr id="48132" name="Rectangle 4"/>
          <p:cNvSpPr>
            <a:spLocks noGrp="1" noRot="1" noChangeAspect="1" noChangeArrowheads="1" noTextEdit="1"/>
          </p:cNvSpPr>
          <p:nvPr>
            <p:ph type="sldImg" idx="2"/>
          </p:nvPr>
        </p:nvSpPr>
        <p:spPr bwMode="auto">
          <a:xfrm>
            <a:off x="2971800" y="547688"/>
            <a:ext cx="3657600" cy="27432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280490" y="3475383"/>
            <a:ext cx="7040224" cy="3291509"/>
          </a:xfrm>
          <a:prstGeom prst="rect">
            <a:avLst/>
          </a:prstGeom>
          <a:noFill/>
          <a:ln w="9525">
            <a:noFill/>
            <a:miter lim="800000"/>
            <a:headEnd/>
            <a:tailEnd/>
          </a:ln>
          <a:effectLst/>
        </p:spPr>
        <p:txBody>
          <a:bodyPr vert="horz" wrap="square" lIns="97016" tIns="48508" rIns="97016" bIns="4850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1" y="6949111"/>
            <a:ext cx="4161176" cy="366091"/>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defRPr sz="1200"/>
            </a:lvl1pPr>
          </a:lstStyle>
          <a:p>
            <a:pPr>
              <a:defRPr/>
            </a:pPr>
            <a:r>
              <a:rPr lang="en-US"/>
              <a:t>Professor Mark Clark, Palomar College</a:t>
            </a:r>
          </a:p>
        </p:txBody>
      </p:sp>
      <p:sp>
        <p:nvSpPr>
          <p:cNvPr id="5127" name="Rectangle 7"/>
          <p:cNvSpPr>
            <a:spLocks noGrp="1" noChangeArrowheads="1"/>
          </p:cNvSpPr>
          <p:nvPr>
            <p:ph type="sldNum" sz="quarter" idx="5"/>
          </p:nvPr>
        </p:nvSpPr>
        <p:spPr bwMode="auto">
          <a:xfrm>
            <a:off x="5440024" y="6949111"/>
            <a:ext cx="4161176" cy="366091"/>
          </a:xfrm>
          <a:prstGeom prst="rect">
            <a:avLst/>
          </a:prstGeom>
          <a:noFill/>
          <a:ln w="9525">
            <a:noFill/>
            <a:miter lim="800000"/>
            <a:headEnd/>
            <a:tailEnd/>
          </a:ln>
          <a:effectLst/>
        </p:spPr>
        <p:txBody>
          <a:bodyPr vert="horz" wrap="square" lIns="97016" tIns="48508" rIns="97016" bIns="48508" numCol="1" anchor="b" anchorCtr="0" compatLnSpc="1">
            <a:prstTxWarp prst="textNoShape">
              <a:avLst/>
            </a:prstTxWarp>
          </a:bodyPr>
          <a:lstStyle>
            <a:lvl1pPr algn="r">
              <a:defRPr sz="1200"/>
            </a:lvl1pPr>
          </a:lstStyle>
          <a:p>
            <a:pPr>
              <a:defRPr/>
            </a:pPr>
            <a:fld id="{683DDCE8-CC94-4BEC-95D0-186FF7EE89E1}" type="slidenum">
              <a:rPr lang="en-US"/>
              <a:pPr>
                <a:defRPr/>
              </a:pPr>
              <a:t>‹#›</a:t>
            </a:fld>
            <a:endParaRPr lang="en-US"/>
          </a:p>
        </p:txBody>
      </p:sp>
    </p:spTree>
    <p:extLst>
      <p:ext uri="{BB962C8B-B14F-4D97-AF65-F5344CB8AC3E}">
        <p14:creationId xmlns:p14="http://schemas.microsoft.com/office/powerpoint/2010/main" xmlns="" val="1752830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smtClean="0"/>
              <a:t>Note that the </a:t>
            </a:r>
            <a:r>
              <a:rPr lang="en-US" i="1" smtClean="0"/>
              <a:t>t</a:t>
            </a:r>
            <a:r>
              <a:rPr lang="en-US" smtClean="0"/>
              <a:t> – intercept is not going to make sense.</a:t>
            </a:r>
          </a:p>
        </p:txBody>
      </p:sp>
      <p:sp>
        <p:nvSpPr>
          <p:cNvPr id="49156" name="Header Placeholder 3"/>
          <p:cNvSpPr>
            <a:spLocks noGrp="1"/>
          </p:cNvSpPr>
          <p:nvPr>
            <p:ph type="hdr" sz="quarter"/>
          </p:nvPr>
        </p:nvSpPr>
        <p:spPr>
          <a:noFill/>
        </p:spPr>
        <p:txBody>
          <a:bodyPr/>
          <a:lstStyle/>
          <a:p>
            <a:r>
              <a:rPr lang="en-US" smtClean="0"/>
              <a:t>Intermediate Algebra-Through Applications</a:t>
            </a:r>
          </a:p>
        </p:txBody>
      </p:sp>
      <p:sp>
        <p:nvSpPr>
          <p:cNvPr id="49157" name="Date Placeholder 4"/>
          <p:cNvSpPr>
            <a:spLocks noGrp="1"/>
          </p:cNvSpPr>
          <p:nvPr>
            <p:ph type="dt" sz="quarter" idx="1"/>
          </p:nvPr>
        </p:nvSpPr>
        <p:spPr>
          <a:noFill/>
        </p:spPr>
        <p:txBody>
          <a:bodyPr/>
          <a:lstStyle/>
          <a:p>
            <a:r>
              <a:rPr lang="en-US" smtClean="0"/>
              <a:t>10/4/03</a:t>
            </a:r>
          </a:p>
        </p:txBody>
      </p:sp>
      <p:sp>
        <p:nvSpPr>
          <p:cNvPr id="49158" name="Footer Placeholder 5"/>
          <p:cNvSpPr>
            <a:spLocks noGrp="1"/>
          </p:cNvSpPr>
          <p:nvPr>
            <p:ph type="ftr" sz="quarter" idx="4"/>
          </p:nvPr>
        </p:nvSpPr>
        <p:spPr>
          <a:noFill/>
        </p:spPr>
        <p:txBody>
          <a:bodyPr/>
          <a:lstStyle/>
          <a:p>
            <a:r>
              <a:rPr lang="en-US" smtClean="0"/>
              <a:t>Professor Mark Clark, Palomar College</a:t>
            </a:r>
          </a:p>
        </p:txBody>
      </p:sp>
      <p:sp>
        <p:nvSpPr>
          <p:cNvPr id="49159" name="Slide Number Placeholder 6"/>
          <p:cNvSpPr>
            <a:spLocks noGrp="1"/>
          </p:cNvSpPr>
          <p:nvPr>
            <p:ph type="sldNum" sz="quarter" idx="5"/>
          </p:nvPr>
        </p:nvSpPr>
        <p:spPr>
          <a:noFill/>
        </p:spPr>
        <p:txBody>
          <a:bodyPr/>
          <a:lstStyle/>
          <a:p>
            <a:fld id="{51B9CABF-C26A-4E4E-9488-47C156A640A2}" type="slidenum">
              <a:rPr lang="en-US" smtClean="0"/>
              <a:pPr/>
              <a:t>4</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slide is for display to the audience to show them how they will vote on your polls in your presentation. You can remove this slide if you like or if the audience is already comfortable with texting and/or voting with Poll Everywhere.</a:t>
            </a:r>
          </a:p>
          <a:p>
            <a:pPr>
              <a:spcBef>
                <a:spcPct val="0"/>
              </a:spcBef>
            </a:pPr>
            <a:endParaRPr lang="en-US" dirty="0" smtClean="0"/>
          </a:p>
          <a:p>
            <a:pPr>
              <a:spcBef>
                <a:spcPct val="0"/>
              </a:spcBef>
            </a:pPr>
            <a:r>
              <a:rPr lang="en-US" dirty="0" smtClean="0"/>
              <a:t>Sample Oral Instructions:</a:t>
            </a:r>
          </a:p>
          <a:p>
            <a:pPr>
              <a:spcBef>
                <a:spcPct val="0"/>
              </a:spcBef>
            </a:pPr>
            <a:r>
              <a:rPr lang="en-US" i="1" dirty="0" smtClean="0"/>
              <a:t>Ladies and gentlemen</a:t>
            </a:r>
            <a:r>
              <a:rPr lang="en-US" dirty="0" smtClean="0"/>
              <a:t>, throughout today’s meeting we’re going to engage in some audience polling to find out what you’re thinking, what you’re up to and what you know. Now I’m going to ask for your opinion. We’re going to use your phones to do some audience voting just like on American Idol.</a:t>
            </a:r>
          </a:p>
          <a:p>
            <a:pPr>
              <a:spcBef>
                <a:spcPct val="0"/>
              </a:spcBef>
            </a:pPr>
            <a:endParaRPr lang="en-US" dirty="0" smtClean="0"/>
          </a:p>
          <a:p>
            <a:pPr>
              <a:spcBef>
                <a:spcPct val="0"/>
              </a:spcBef>
            </a:pPr>
            <a:r>
              <a:rPr lang="en-US" dirty="0" smtClean="0"/>
              <a:t>So please take out your cell phones, but remember to leave them on silent. You can participate by sending a text message.</a:t>
            </a:r>
          </a:p>
          <a:p>
            <a:pPr>
              <a:spcBef>
                <a:spcPct val="0"/>
              </a:spcBef>
            </a:pPr>
            <a:endParaRPr lang="en-US" dirty="0" smtClean="0"/>
          </a:p>
          <a:p>
            <a:pPr>
              <a:spcBef>
                <a:spcPct val="0"/>
              </a:spcBef>
            </a:pPr>
            <a:r>
              <a:rPr lang="en-US" dirty="0" smtClean="0"/>
              <a:t>This is a just standard rate text message, so it may be free for you, or up to twenty cents on some carriers if you do not have a text messaging plan. The service we are using is serious about privacy. I cannot see your phone numbers, and you’ll never receive follow-up text messages outside this presentation. There’s only one thing worse than email spam – and that’s text message spam because you have to pay to receive it!</a:t>
            </a:r>
          </a:p>
        </p:txBody>
      </p:sp>
      <p:sp>
        <p:nvSpPr>
          <p:cNvPr id="9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DAEECA-94BD-4E07-8291-2646029F1EB5}" type="slidenum">
              <a:rPr lang="en-US"/>
              <a:pPr fontAlgn="base">
                <a:spcBef>
                  <a:spcPct val="0"/>
                </a:spcBef>
                <a:spcAft>
                  <a:spcPct val="0"/>
                </a:spcAft>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http://www.polleverywhere.com/multiple_choice_polls/LTE5ODQxNTkzNjI</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a:t>
            </a:r>
            <a:r>
              <a:rPr lang="en-US" baseline="0" smtClean="0"/>
              <a:t>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1FF443-286A-4B56-B134-A4259059825C}" type="slidenum">
              <a:rPr lang="en-US">
                <a:solidFill>
                  <a:prstClr val="black"/>
                </a:solidFill>
              </a:rPr>
              <a:pPr/>
              <a:t>7</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Press F5 or enter presentation mode to view the poll
In an emergency during your presentation, if the poll isn't showing, navigate to this link in your web browser:
http://www.polleverywhere.com/multiple_choice_polls/LTEwNzM4NzcwOTU</a:t>
            </a:r>
          </a:p>
          <a:p>
            <a:pPr>
              <a:spcBef>
                <a:spcPct val="0"/>
              </a:spcBef>
            </a:pPr>
            <a:endParaRPr lang="en-US" dirty="0" smtClean="0"/>
          </a:p>
          <a:p>
            <a:pPr>
              <a:spcBef>
                <a:spcPct val="0"/>
              </a:spcBef>
            </a:pPr>
            <a:r>
              <a:rPr lang="en-US" dirty="0" smtClean="0"/>
              <a:t>If you like, you can use this slide as a template for your own voting slides. You might use a slide like this if you feel your audience would</a:t>
            </a:r>
            <a:r>
              <a:rPr lang="en-US" baseline="0" dirty="0" smtClean="0"/>
              <a:t> benefit from </a:t>
            </a:r>
            <a:r>
              <a:rPr lang="en-US" dirty="0" smtClean="0"/>
              <a:t>the</a:t>
            </a:r>
            <a:r>
              <a:rPr lang="en-US" baseline="0" dirty="0" smtClean="0"/>
              <a:t> picture showing a </a:t>
            </a:r>
            <a:r>
              <a:rPr lang="en-US" baseline="0" smtClean="0"/>
              <a:t>text message on a phone.</a:t>
            </a: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1FF443-286A-4B56-B134-A4259059825C}" type="slidenum">
              <a:rPr lang="en-US"/>
              <a:pPr fontAlgn="base">
                <a:spcBef>
                  <a:spcPct val="0"/>
                </a:spcBef>
                <a:spcAft>
                  <a:spcPct val="0"/>
                </a:spcAft>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r>
              <a:rPr lang="en-US"/>
              <a:t>Source: NYTimes</a:t>
            </a:r>
          </a:p>
        </p:txBody>
      </p:sp>
      <p:sp>
        <p:nvSpPr>
          <p:cNvPr id="8" name="Slide Number Placeholder 9"/>
          <p:cNvSpPr>
            <a:spLocks noGrp="1"/>
          </p:cNvSpPr>
          <p:nvPr>
            <p:ph type="sldNum" sz="quarter" idx="12"/>
          </p:nvPr>
        </p:nvSpPr>
        <p:spPr/>
        <p:txBody>
          <a:bodyPr/>
          <a:lstStyle>
            <a:lvl1pPr>
              <a:defRPr/>
            </a:lvl1pPr>
            <a:extLst/>
          </a:lstStyle>
          <a:p>
            <a:pPr>
              <a:defRPr/>
            </a:pPr>
            <a:fld id="{D9219EE8-66DC-4E3B-883B-A70036D1E6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Source: NYTimes</a:t>
            </a:r>
          </a:p>
        </p:txBody>
      </p:sp>
      <p:sp>
        <p:nvSpPr>
          <p:cNvPr id="6" name="Slide Number Placeholder 21"/>
          <p:cNvSpPr>
            <a:spLocks noGrp="1"/>
          </p:cNvSpPr>
          <p:nvPr>
            <p:ph type="sldNum" sz="quarter" idx="12"/>
          </p:nvPr>
        </p:nvSpPr>
        <p:spPr/>
        <p:txBody>
          <a:bodyPr/>
          <a:lstStyle>
            <a:lvl1pPr>
              <a:defRPr/>
            </a:lvl1pPr>
          </a:lstStyle>
          <a:p>
            <a:pPr>
              <a:defRPr/>
            </a:pPr>
            <a:fld id="{CDE3C2A1-03AC-4B0D-94D3-059ADEF91D3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Source: NYTimes</a:t>
            </a:r>
          </a:p>
        </p:txBody>
      </p:sp>
      <p:sp>
        <p:nvSpPr>
          <p:cNvPr id="6" name="Slide Number Placeholder 21"/>
          <p:cNvSpPr>
            <a:spLocks noGrp="1"/>
          </p:cNvSpPr>
          <p:nvPr>
            <p:ph type="sldNum" sz="quarter" idx="12"/>
          </p:nvPr>
        </p:nvSpPr>
        <p:spPr/>
        <p:txBody>
          <a:bodyPr/>
          <a:lstStyle>
            <a:lvl1pPr>
              <a:defRPr/>
            </a:lvl1pPr>
          </a:lstStyle>
          <a:p>
            <a:pPr>
              <a:defRPr/>
            </a:pPr>
            <a:fld id="{EA9D4BA8-6D34-49AB-A546-349F483279D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2AE6BC2-B198-4509-92BA-7561A9467ED2}" type="datetimeFigureOut">
              <a:rPr lang="en-US">
                <a:solidFill>
                  <a:prstClr val="black">
                    <a:tint val="75000"/>
                  </a:prstClr>
                </a:solidFill>
              </a:rPr>
              <a:pPr>
                <a:def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7A2797B-B064-478B-9357-ED0E0A5507F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519516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0279E1C-ED0F-410D-B7FC-AA191464D1C4}" type="datetimeFigureOut">
              <a:rPr lang="en-US">
                <a:solidFill>
                  <a:prstClr val="black">
                    <a:tint val="75000"/>
                  </a:prstClr>
                </a:solidFill>
              </a:rPr>
              <a:pPr>
                <a:def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C6B7F82-03AA-4150-B35D-33EFB4BE5E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50517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5A4113-79BD-4A82-A91A-62C75E28575E}" type="datetimeFigureOut">
              <a:rPr lang="en-US">
                <a:solidFill>
                  <a:prstClr val="black">
                    <a:tint val="75000"/>
                  </a:prstClr>
                </a:solidFill>
              </a:rPr>
              <a:pPr>
                <a:def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06CAE9-F351-496A-8AD8-7A343CF2D78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845978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7E21C01-7897-4728-ADD9-EB4E008588E8}" type="datetimeFigureOut">
              <a:rPr lang="en-US">
                <a:solidFill>
                  <a:prstClr val="black">
                    <a:tint val="75000"/>
                  </a:prstClr>
                </a:solidFill>
              </a:rPr>
              <a:pPr>
                <a:defRPr/>
              </a:pPr>
              <a:t>12/10/2012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7708A7D-9224-4268-B95D-834CFFAF1E8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40418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523F4FC-BEF9-497E-84DB-EB4EA76CEA1D}" type="datetimeFigureOut">
              <a:rPr lang="en-US">
                <a:solidFill>
                  <a:prstClr val="black">
                    <a:tint val="75000"/>
                  </a:prstClr>
                </a:solidFill>
              </a:rPr>
              <a:pPr>
                <a:defRPr/>
              </a:pPr>
              <a:t>12/10/2012</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D810705B-5A5B-4923-8C39-8FB8BA580BA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1272492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F20A3A-8AF2-4E73-876C-0015A57C9F5D}" type="datetimeFigureOut">
              <a:rPr lang="en-US">
                <a:solidFill>
                  <a:prstClr val="black">
                    <a:tint val="75000"/>
                  </a:prstClr>
                </a:solidFill>
              </a:rPr>
              <a:pPr>
                <a:defRPr/>
              </a:pPr>
              <a:t>12/10/2012</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E7F66A9-300C-40F4-B4B5-734A1C959B6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83177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72EC73C-6033-4EE7-8643-F09A87920240}" type="datetimeFigureOut">
              <a:rPr lang="en-US">
                <a:solidFill>
                  <a:prstClr val="black">
                    <a:tint val="75000"/>
                  </a:prstClr>
                </a:solidFill>
              </a:rPr>
              <a:pPr>
                <a:defRPr/>
              </a:pPr>
              <a:t>12/10/2012</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EED01469-39B5-4A3C-910C-5F0529C7999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666877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CF9A2DA-E06A-476C-A55E-EFDF406340BB}" type="datetimeFigureOut">
              <a:rPr lang="en-US">
                <a:solidFill>
                  <a:prstClr val="black">
                    <a:tint val="75000"/>
                  </a:prstClr>
                </a:solidFill>
              </a:rPr>
              <a:pPr>
                <a:defRPr/>
              </a:pPr>
              <a:t>12/10/2012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256FA72-94E2-4A82-97B5-26692769A4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4044073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r>
              <a:rPr lang="en-US"/>
              <a:t>Source: NYTimes</a:t>
            </a:r>
          </a:p>
        </p:txBody>
      </p:sp>
      <p:sp>
        <p:nvSpPr>
          <p:cNvPr id="6" name="Slide Number Placeholder 21"/>
          <p:cNvSpPr>
            <a:spLocks noGrp="1"/>
          </p:cNvSpPr>
          <p:nvPr>
            <p:ph type="sldNum" sz="quarter" idx="12"/>
          </p:nvPr>
        </p:nvSpPr>
        <p:spPr/>
        <p:txBody>
          <a:bodyPr/>
          <a:lstStyle>
            <a:lvl1pPr>
              <a:defRPr/>
            </a:lvl1pPr>
          </a:lstStyle>
          <a:p>
            <a:pPr>
              <a:defRPr/>
            </a:pPr>
            <a:fld id="{065FBA38-19FC-475D-97BC-7BC4BB4B46F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3F7702-3545-4C1B-9164-DFFFFB89A172}" type="datetimeFigureOut">
              <a:rPr lang="en-US">
                <a:solidFill>
                  <a:prstClr val="black">
                    <a:tint val="75000"/>
                  </a:prstClr>
                </a:solidFill>
              </a:rPr>
              <a:pPr>
                <a:defRPr/>
              </a:pPr>
              <a:t>12/10/2012</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EFD6446-E2C9-4F8E-8737-F5F11CE1028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387584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E55226-614C-4332-9121-683E48E8C2D1}" type="datetimeFigureOut">
              <a:rPr lang="en-US">
                <a:solidFill>
                  <a:prstClr val="black">
                    <a:tint val="75000"/>
                  </a:prstClr>
                </a:solidFill>
              </a:rPr>
              <a:pPr>
                <a:def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5410928-8181-48D3-888A-E6A8BF7F259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3588723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56EF96-E834-41AE-91E0-B908D774EAA1}" type="datetimeFigureOut">
              <a:rPr lang="en-US">
                <a:solidFill>
                  <a:prstClr val="black">
                    <a:tint val="75000"/>
                  </a:prstClr>
                </a:solidFill>
              </a:rPr>
              <a:pPr>
                <a:defRPr/>
              </a:pPr>
              <a:t>12/10/2012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075C153-C966-495F-A59A-F6752E67E96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xmlns="" val="2301736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r>
              <a:rPr lang="en-US"/>
              <a:t>Source: NYTimes</a:t>
            </a:r>
          </a:p>
        </p:txBody>
      </p:sp>
      <p:sp>
        <p:nvSpPr>
          <p:cNvPr id="10" name="Slide Number Placeholder 5"/>
          <p:cNvSpPr>
            <a:spLocks noGrp="1"/>
          </p:cNvSpPr>
          <p:nvPr>
            <p:ph type="sldNum" sz="quarter" idx="12"/>
          </p:nvPr>
        </p:nvSpPr>
        <p:spPr/>
        <p:txBody>
          <a:bodyPr/>
          <a:lstStyle>
            <a:lvl1pPr>
              <a:defRPr/>
            </a:lvl1pPr>
            <a:extLst/>
          </a:lstStyle>
          <a:p>
            <a:pPr>
              <a:defRPr/>
            </a:pPr>
            <a:fld id="{81040D31-A0BA-493E-B530-B3EC0580BA0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r>
              <a:rPr lang="en-US"/>
              <a:t>Source: NYTimes</a:t>
            </a:r>
          </a:p>
        </p:txBody>
      </p:sp>
      <p:sp>
        <p:nvSpPr>
          <p:cNvPr id="7" name="Slide Number Placeholder 21"/>
          <p:cNvSpPr>
            <a:spLocks noGrp="1"/>
          </p:cNvSpPr>
          <p:nvPr>
            <p:ph type="sldNum" sz="quarter" idx="12"/>
          </p:nvPr>
        </p:nvSpPr>
        <p:spPr/>
        <p:txBody>
          <a:bodyPr/>
          <a:lstStyle>
            <a:lvl1pPr>
              <a:defRPr/>
            </a:lvl1pPr>
          </a:lstStyle>
          <a:p>
            <a:pPr>
              <a:defRPr/>
            </a:pPr>
            <a:fld id="{4C6013FE-6DCF-4545-93E6-91F972B8E067}"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a:t>Source: NYTimes</a:t>
            </a:r>
          </a:p>
        </p:txBody>
      </p:sp>
      <p:sp>
        <p:nvSpPr>
          <p:cNvPr id="9" name="Slide Number Placeholder 8"/>
          <p:cNvSpPr>
            <a:spLocks noGrp="1"/>
          </p:cNvSpPr>
          <p:nvPr>
            <p:ph type="sldNum" sz="quarter" idx="12"/>
          </p:nvPr>
        </p:nvSpPr>
        <p:spPr/>
        <p:txBody>
          <a:bodyPr/>
          <a:lstStyle>
            <a:lvl1pPr>
              <a:defRPr/>
            </a:lvl1pPr>
            <a:extLst/>
          </a:lstStyle>
          <a:p>
            <a:pPr>
              <a:defRPr/>
            </a:pPr>
            <a:fld id="{5C54FBEE-27E4-4322-B734-212CDA060F6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r>
              <a:rPr lang="en-US"/>
              <a:t>Source: NYTimes</a:t>
            </a:r>
          </a:p>
        </p:txBody>
      </p:sp>
      <p:sp>
        <p:nvSpPr>
          <p:cNvPr id="5" name="Slide Number Placeholder 21"/>
          <p:cNvSpPr>
            <a:spLocks noGrp="1"/>
          </p:cNvSpPr>
          <p:nvPr>
            <p:ph type="sldNum" sz="quarter" idx="12"/>
          </p:nvPr>
        </p:nvSpPr>
        <p:spPr/>
        <p:txBody>
          <a:bodyPr/>
          <a:lstStyle>
            <a:lvl1pPr>
              <a:defRPr/>
            </a:lvl1pPr>
          </a:lstStyle>
          <a:p>
            <a:pPr>
              <a:defRPr/>
            </a:pPr>
            <a:fld id="{65B77BED-31CC-4AA8-A8A2-D02F74A1D85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r>
              <a:rPr lang="en-US"/>
              <a:t>Source: NYTimes</a:t>
            </a:r>
          </a:p>
        </p:txBody>
      </p:sp>
      <p:sp>
        <p:nvSpPr>
          <p:cNvPr id="6" name="Slide Number Placeholder 3"/>
          <p:cNvSpPr>
            <a:spLocks noGrp="1"/>
          </p:cNvSpPr>
          <p:nvPr>
            <p:ph type="sldNum" sz="quarter" idx="12"/>
          </p:nvPr>
        </p:nvSpPr>
        <p:spPr/>
        <p:txBody>
          <a:bodyPr/>
          <a:lstStyle>
            <a:lvl1pPr>
              <a:defRPr/>
            </a:lvl1pPr>
            <a:extLst/>
          </a:lstStyle>
          <a:p>
            <a:pPr>
              <a:defRPr/>
            </a:pPr>
            <a:fld id="{12EC3236-CA19-414B-AD21-03C36F605E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a:t>Source: NYTimes</a:t>
            </a:r>
          </a:p>
        </p:txBody>
      </p:sp>
      <p:sp>
        <p:nvSpPr>
          <p:cNvPr id="7" name="Slide Number Placeholder 6"/>
          <p:cNvSpPr>
            <a:spLocks noGrp="1"/>
          </p:cNvSpPr>
          <p:nvPr>
            <p:ph type="sldNum" sz="quarter" idx="12"/>
          </p:nvPr>
        </p:nvSpPr>
        <p:spPr/>
        <p:txBody>
          <a:bodyPr/>
          <a:lstStyle>
            <a:lvl1pPr>
              <a:defRPr/>
            </a:lvl1pPr>
            <a:extLst/>
          </a:lstStyle>
          <a:p>
            <a:pPr>
              <a:defRPr/>
            </a:pPr>
            <a:fld id="{98359375-33A9-498F-ADBF-5DA9320C0C5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r>
              <a:rPr lang="en-US"/>
              <a:t>Source: NYTimes</a:t>
            </a:r>
          </a:p>
        </p:txBody>
      </p:sp>
      <p:sp>
        <p:nvSpPr>
          <p:cNvPr id="10" name="Slide Number Placeholder 6"/>
          <p:cNvSpPr>
            <a:spLocks noGrp="1"/>
          </p:cNvSpPr>
          <p:nvPr>
            <p:ph type="sldNum" sz="quarter" idx="12"/>
          </p:nvPr>
        </p:nvSpPr>
        <p:spPr/>
        <p:txBody>
          <a:bodyPr/>
          <a:lstStyle>
            <a:lvl1pPr>
              <a:defRPr/>
            </a:lvl1pPr>
            <a:extLst/>
          </a:lstStyle>
          <a:p>
            <a:pPr>
              <a:defRPr/>
            </a:pPr>
            <a:fld id="{E0D4D1AC-6EB8-4CA9-8DC0-521B339496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717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r>
              <a:rPr lang="en-US"/>
              <a:t>Source: NYTimes</a:t>
            </a:r>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fld id="{C33709CC-0B09-40CB-A69C-6899852F3F2D}" type="slidenum">
              <a:rPr lang="en-US"/>
              <a:pPr>
                <a:defRPr/>
              </a:pPr>
              <a:t>‹#›</a:t>
            </a:fld>
            <a:endParaRPr 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3800" r:id="rId1"/>
    <p:sldLayoutId id="2147483795" r:id="rId2"/>
    <p:sldLayoutId id="2147483801" r:id="rId3"/>
    <p:sldLayoutId id="2147483796" r:id="rId4"/>
    <p:sldLayoutId id="2147483802" r:id="rId5"/>
    <p:sldLayoutId id="2147483797" r:id="rId6"/>
    <p:sldLayoutId id="2147483803" r:id="rId7"/>
    <p:sldLayoutId id="2147483804" r:id="rId8"/>
    <p:sldLayoutId id="2147483805" r:id="rId9"/>
    <p:sldLayoutId id="2147483798" r:id="rId10"/>
    <p:sldLayoutId id="2147483799"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defTabSz="457200" eaLnBrk="1" hangingPunct="1">
              <a:defRPr/>
            </a:pPr>
            <a:fld id="{9988BDC1-7E9C-448D-A67F-5F9A03B8EAA8}" type="datetimeFigureOut">
              <a:rPr lang="en-US">
                <a:solidFill>
                  <a:prstClr val="black">
                    <a:tint val="75000"/>
                  </a:prstClr>
                </a:solidFill>
              </a:rPr>
              <a:pPr defTabSz="457200" eaLnBrk="1" hangingPunct="1">
                <a:defRPr/>
              </a:pPr>
              <a:t>12/10/2012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eaLnBrk="1" hangingPunct="1">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defTabSz="457200" eaLnBrk="1" hangingPunct="1">
              <a:defRPr/>
            </a:pPr>
            <a:fld id="{2AD9CB92-C183-4E0F-9FAD-451CFB8A6E7C}" type="slidenum">
              <a:rPr lang="en-US">
                <a:solidFill>
                  <a:prstClr val="black">
                    <a:tint val="75000"/>
                  </a:prstClr>
                </a:solidFill>
              </a:rPr>
              <a:pPr defTabSz="457200" eaLnBrk="1" hangingPunct="1">
                <a:defRPr/>
              </a:pPr>
              <a:t>‹#›</a:t>
            </a:fld>
            <a:endParaRPr lang="en-US">
              <a:solidFill>
                <a:prstClr val="black">
                  <a:tint val="75000"/>
                </a:prstClr>
              </a:solidFill>
            </a:endParaRPr>
          </a:p>
        </p:txBody>
      </p:sp>
    </p:spTree>
    <p:extLst>
      <p:ext uri="{BB962C8B-B14F-4D97-AF65-F5344CB8AC3E}">
        <p14:creationId xmlns:p14="http://schemas.microsoft.com/office/powerpoint/2010/main" xmlns="" val="404738521"/>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finance.googl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1.bin"/><Relationship Id="rId11" Type="http://schemas.openxmlformats.org/officeDocument/2006/relationships/oleObject" Target="../embeddings/oleObject16.bin"/><Relationship Id="rId5" Type="http://schemas.openxmlformats.org/officeDocument/2006/relationships/oleObject" Target="../embeddings/oleObject10.bin"/><Relationship Id="rId10" Type="http://schemas.openxmlformats.org/officeDocument/2006/relationships/oleObject" Target="../embeddings/oleObject15.bin"/><Relationship Id="rId4" Type="http://schemas.openxmlformats.org/officeDocument/2006/relationships/oleObject" Target="../embeddings/oleObject9.bin"/><Relationship Id="rId9" Type="http://schemas.openxmlformats.org/officeDocument/2006/relationships/oleObject" Target="../embeddings/oleObject14.bin"/></Relationships>
</file>

<file path=ppt/slides/_rels/slide34.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37.gif"/><Relationship Id="rId11" Type="http://schemas.openxmlformats.org/officeDocument/2006/relationships/image" Target="../media/image42.gif"/><Relationship Id="rId5" Type="http://schemas.openxmlformats.org/officeDocument/2006/relationships/image" Target="../media/image36.gif"/><Relationship Id="rId10" Type="http://schemas.openxmlformats.org/officeDocument/2006/relationships/image" Target="../media/image41.gif"/><Relationship Id="rId4" Type="http://schemas.openxmlformats.org/officeDocument/2006/relationships/image" Target="../media/image35.gif"/><Relationship Id="rId9" Type="http://schemas.openxmlformats.org/officeDocument/2006/relationships/image" Target="../media/image40.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1.xml"/><Relationship Id="rId1" Type="http://schemas.openxmlformats.org/officeDocument/2006/relationships/vmlDrawing" Target="../drawings/vmlDrawing2.vml"/><Relationship Id="rId5" Type="http://schemas.openxmlformats.org/officeDocument/2006/relationships/image" Target="../media/image6.tiff"/><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ontrol" Target="../activeX/activeX2.xml"/><Relationship Id="rId1" Type="http://schemas.openxmlformats.org/officeDocument/2006/relationships/vmlDrawing" Target="../drawings/vmlDrawing3.vml"/><Relationship Id="rId5" Type="http://schemas.openxmlformats.org/officeDocument/2006/relationships/image" Target="../media/image6.tiff"/><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1925" y="360363"/>
            <a:ext cx="7407275" cy="1471612"/>
          </a:xfrm>
        </p:spPr>
        <p:txBody>
          <a:bodyPr/>
          <a:lstStyle/>
          <a:p>
            <a:pPr>
              <a:defRPr/>
            </a:pPr>
            <a:r>
              <a:rPr lang="en-US" smtClean="0"/>
              <a:t>CMC^3 Fall </a:t>
            </a:r>
            <a:r>
              <a:rPr lang="en-US" dirty="0" smtClean="0"/>
              <a:t>Conference</a:t>
            </a:r>
            <a:endParaRPr lang="en-US" dirty="0"/>
          </a:p>
        </p:txBody>
      </p:sp>
      <p:sp>
        <p:nvSpPr>
          <p:cNvPr id="6" name="Subtitle 5"/>
          <p:cNvSpPr>
            <a:spLocks noGrp="1"/>
          </p:cNvSpPr>
          <p:nvPr>
            <p:ph type="subTitle" idx="1"/>
          </p:nvPr>
        </p:nvSpPr>
        <p:spPr>
          <a:xfrm>
            <a:off x="1431925" y="1849438"/>
            <a:ext cx="7407275" cy="2341562"/>
          </a:xfrm>
        </p:spPr>
        <p:txBody>
          <a:bodyPr/>
          <a:lstStyle/>
          <a:p>
            <a:pPr>
              <a:defRPr/>
            </a:pPr>
            <a:r>
              <a:rPr lang="en-US" sz="3600" b="1" dirty="0" smtClean="0"/>
              <a:t>Encouraging Critical Thinking and Communication in Developmental Math</a:t>
            </a:r>
            <a:r>
              <a:rPr lang="en-US" b="1" dirty="0" smtClean="0"/>
              <a:t>	</a:t>
            </a:r>
          </a:p>
          <a:p>
            <a:pPr>
              <a:defRPr/>
            </a:pPr>
            <a:r>
              <a:rPr lang="en-US" dirty="0" smtClean="0"/>
              <a:t>Mark Clark</a:t>
            </a:r>
            <a:endParaRPr lang="en-US" dirty="0"/>
          </a:p>
        </p:txBody>
      </p:sp>
      <p:sp>
        <p:nvSpPr>
          <p:cNvPr id="2" name="Slide Number Placeholder 1"/>
          <p:cNvSpPr>
            <a:spLocks noGrp="1"/>
          </p:cNvSpPr>
          <p:nvPr>
            <p:ph type="sldNum" sz="quarter" idx="12"/>
          </p:nvPr>
        </p:nvSpPr>
        <p:spPr/>
        <p:txBody>
          <a:bodyPr/>
          <a:lstStyle/>
          <a:p>
            <a:pPr>
              <a:defRPr/>
            </a:pPr>
            <a:fld id="{862A24D6-D059-487C-B34D-0B441BC1105F}" type="slidenum">
              <a:rPr lang="en-US" smtClean="0"/>
              <a:pPr>
                <a:defRPr/>
              </a:pPr>
              <a:t>1</a:t>
            </a:fld>
            <a:endParaRPr lang="en-US"/>
          </a:p>
        </p:txBody>
      </p:sp>
    </p:spTree>
    <p:extLst>
      <p:ext uri="{BB962C8B-B14F-4D97-AF65-F5344CB8AC3E}">
        <p14:creationId xmlns:p14="http://schemas.microsoft.com/office/powerpoint/2010/main" xmlns="" val="2710535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Diagnosed Diabetes Cont.</a:t>
            </a:r>
            <a:endParaRPr lang="en-US" dirty="0"/>
          </a:p>
        </p:txBody>
      </p:sp>
      <p:sp>
        <p:nvSpPr>
          <p:cNvPr id="19459" name="Content Placeholder 2"/>
          <p:cNvSpPr>
            <a:spLocks noGrp="1"/>
          </p:cNvSpPr>
          <p:nvPr>
            <p:ph idx="1"/>
          </p:nvPr>
        </p:nvSpPr>
        <p:spPr>
          <a:xfrm>
            <a:off x="990600" y="1447800"/>
            <a:ext cx="8153400" cy="4800600"/>
          </a:xfrm>
        </p:spPr>
        <p:txBody>
          <a:bodyPr/>
          <a:lstStyle/>
          <a:p>
            <a:pPr marL="0" indent="0" eaLnBrk="1" hangingPunct="1">
              <a:buFont typeface="Wingdings 2" pitchFamily="18" charset="2"/>
              <a:buNone/>
            </a:pPr>
            <a:r>
              <a:rPr lang="en-US" smtClean="0"/>
              <a:t>Use the equation to estimate the percentage of Americans who will have been diagnosed with diabetes in 2010.</a:t>
            </a:r>
            <a:endParaRPr lang="en-US" i="1" smtClean="0"/>
          </a:p>
          <a:p>
            <a:pPr marL="0" indent="0" eaLnBrk="1" hangingPunct="1">
              <a:buFont typeface="Wingdings 2" pitchFamily="18" charset="2"/>
              <a:buNone/>
            </a:pPr>
            <a:endParaRPr lang="en-US" smtClean="0"/>
          </a:p>
          <a:p>
            <a:pPr marL="0" indent="0" eaLnBrk="1" hangingPunct="1">
              <a:buFont typeface="Wingdings 2" pitchFamily="18" charset="2"/>
              <a:buNone/>
            </a:pPr>
            <a:r>
              <a:rPr lang="en-US" smtClean="0"/>
              <a:t>What is the slope of the equation you found. Explain what it means using the terms of the problem?</a:t>
            </a:r>
            <a:endParaRPr lang="en-US" i="1" smtClean="0"/>
          </a:p>
        </p:txBody>
      </p:sp>
      <p:sp>
        <p:nvSpPr>
          <p:cNvPr id="4" name="Slide Number Placeholder 3"/>
          <p:cNvSpPr>
            <a:spLocks noGrp="1"/>
          </p:cNvSpPr>
          <p:nvPr>
            <p:ph type="sldNum" sz="quarter" idx="12"/>
          </p:nvPr>
        </p:nvSpPr>
        <p:spPr/>
        <p:txBody>
          <a:bodyPr/>
          <a:lstStyle/>
          <a:p>
            <a:pPr>
              <a:defRPr/>
            </a:pPr>
            <a:fld id="{BD1F5CAD-A5A8-4B88-9344-33D6E01C4499}"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497763" cy="1143000"/>
          </a:xfrm>
        </p:spPr>
        <p:txBody>
          <a:bodyPr/>
          <a:lstStyle/>
          <a:p>
            <a:pPr eaLnBrk="1" fontAlgn="auto" hangingPunct="1">
              <a:spcAft>
                <a:spcPts val="0"/>
              </a:spcAft>
              <a:defRPr/>
            </a:pPr>
            <a:r>
              <a:rPr lang="en-US" sz="4800" dirty="0" smtClean="0">
                <a:solidFill>
                  <a:schemeClr val="tx2">
                    <a:satMod val="130000"/>
                  </a:schemeClr>
                </a:solidFill>
              </a:rPr>
              <a:t>Costco Revenue</a:t>
            </a:r>
            <a:endParaRPr lang="en-US" sz="4800" dirty="0">
              <a:solidFill>
                <a:schemeClr val="tx2">
                  <a:satMod val="130000"/>
                </a:schemeClr>
              </a:solidFill>
            </a:endParaRPr>
          </a:p>
        </p:txBody>
      </p:sp>
      <p:sp>
        <p:nvSpPr>
          <p:cNvPr id="8" name="Content Placeholder 7"/>
          <p:cNvSpPr>
            <a:spLocks noGrp="1"/>
          </p:cNvSpPr>
          <p:nvPr>
            <p:ph idx="1"/>
          </p:nvPr>
        </p:nvSpPr>
        <p:spPr>
          <a:xfrm>
            <a:off x="990600" y="990600"/>
            <a:ext cx="7499350" cy="5638800"/>
          </a:xfrm>
        </p:spPr>
        <p:txBody>
          <a:bodyPr>
            <a:normAutofit/>
          </a:bodyPr>
          <a:lstStyle/>
          <a:p>
            <a:pPr marL="0" indent="0" eaLnBrk="1" fontAlgn="auto" hangingPunct="1">
              <a:spcAft>
                <a:spcPts val="0"/>
              </a:spcAft>
              <a:buFont typeface="Wingdings 2"/>
              <a:buNone/>
              <a:defRPr/>
            </a:pPr>
            <a:r>
              <a:rPr lang="en-US" dirty="0" smtClean="0"/>
              <a:t>The total revenue for Costco Wholesale Corporation is given here</a:t>
            </a:r>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Char char=""/>
              <a:defRPr/>
            </a:pPr>
            <a:endParaRPr lang="en-US" sz="1800" dirty="0" smtClean="0"/>
          </a:p>
          <a:p>
            <a:pPr marL="365760" indent="-283464" eaLnBrk="1" fontAlgn="auto" hangingPunct="1">
              <a:spcAft>
                <a:spcPts val="0"/>
              </a:spcAft>
              <a:buFont typeface="Wingdings 2"/>
              <a:buNone/>
              <a:defRPr/>
            </a:pPr>
            <a:r>
              <a:rPr lang="en-US" sz="1800" dirty="0" smtClean="0"/>
              <a:t>Source: </a:t>
            </a:r>
            <a:r>
              <a:rPr lang="en-US" sz="1800" dirty="0" smtClean="0">
                <a:hlinkClick r:id="rId2"/>
              </a:rPr>
              <a:t>http://finance.google.com</a:t>
            </a:r>
            <a:r>
              <a:rPr lang="en-US" sz="1800" dirty="0" smtClean="0"/>
              <a:t>.</a:t>
            </a:r>
            <a:endParaRPr lang="en-US" dirty="0" smtClean="0"/>
          </a:p>
          <a:p>
            <a:pPr marL="0" indent="-283464" eaLnBrk="1" fontAlgn="auto" hangingPunct="1">
              <a:spcAft>
                <a:spcPts val="0"/>
              </a:spcAft>
              <a:buFont typeface="Wingdings 2"/>
              <a:buNone/>
              <a:defRPr/>
            </a:pPr>
            <a:r>
              <a:rPr lang="en-US" dirty="0" smtClean="0"/>
              <a:t>Find an equation for a model of these data.</a:t>
            </a:r>
          </a:p>
          <a:p>
            <a:pPr marL="365760" indent="-283464" eaLnBrk="1" fontAlgn="auto" hangingPunct="1">
              <a:spcAft>
                <a:spcPts val="0"/>
              </a:spcAft>
              <a:buFont typeface="Wingdings 2"/>
              <a:buChar char=""/>
              <a:defRPr/>
            </a:pPr>
            <a:endParaRPr lang="en-US" dirty="0"/>
          </a:p>
        </p:txBody>
      </p:sp>
      <p:sp>
        <p:nvSpPr>
          <p:cNvPr id="12290" name="Slide Number Placeholder 1"/>
          <p:cNvSpPr>
            <a:spLocks noGrp="1"/>
          </p:cNvSpPr>
          <p:nvPr>
            <p:ph type="sldNum" sz="quarter" idx="12"/>
          </p:nvPr>
        </p:nvSpPr>
        <p:spPr/>
        <p:txBody>
          <a:bodyPr/>
          <a:lstStyle/>
          <a:p>
            <a:pPr>
              <a:defRPr/>
            </a:pPr>
            <a:fld id="{08497A80-3095-4E0B-86FE-B0F9C7CF7B6C}" type="slidenum">
              <a:rPr lang="en-US"/>
              <a:pPr>
                <a:defRPr/>
              </a:pPr>
              <a:t>11</a:t>
            </a:fld>
            <a:endParaRPr lang="en-US"/>
          </a:p>
        </p:txBody>
      </p:sp>
      <p:graphicFrame>
        <p:nvGraphicFramePr>
          <p:cNvPr id="7" name="Table 6"/>
          <p:cNvGraphicFramePr>
            <a:graphicFrameLocks noGrp="1"/>
          </p:cNvGraphicFramePr>
          <p:nvPr/>
        </p:nvGraphicFramePr>
        <p:xfrm>
          <a:off x="2286000" y="2133600"/>
          <a:ext cx="4953000" cy="3413760"/>
        </p:xfrm>
        <a:graphic>
          <a:graphicData uri="http://schemas.openxmlformats.org/drawingml/2006/table">
            <a:tbl>
              <a:tblPr firstRow="1" bandRow="1">
                <a:tableStyleId>{5C22544A-7EE6-4342-B048-85BDC9FD1C3A}</a:tableStyleId>
              </a:tblPr>
              <a:tblGrid>
                <a:gridCol w="1238250"/>
                <a:gridCol w="3714750"/>
              </a:tblGrid>
              <a:tr h="370840">
                <a:tc>
                  <a:txBody>
                    <a:bodyPr/>
                    <a:lstStyle/>
                    <a:p>
                      <a:r>
                        <a:rPr lang="en-US" sz="2200" dirty="0" smtClean="0"/>
                        <a:t>Year</a:t>
                      </a:r>
                      <a:endParaRPr lang="en-US" sz="2200" dirty="0"/>
                    </a:p>
                  </a:txBody>
                  <a:tcPr/>
                </a:tc>
                <a:tc>
                  <a:txBody>
                    <a:bodyPr/>
                    <a:lstStyle/>
                    <a:p>
                      <a:r>
                        <a:rPr lang="en-US" sz="2200" dirty="0" smtClean="0"/>
                        <a:t>Total Revenue</a:t>
                      </a:r>
                      <a:r>
                        <a:rPr lang="en-US" sz="2200" baseline="0" dirty="0" smtClean="0"/>
                        <a:t> (billion $)</a:t>
                      </a:r>
                      <a:endParaRPr lang="en-US" sz="2200" dirty="0"/>
                    </a:p>
                  </a:txBody>
                  <a:tcPr/>
                </a:tc>
              </a:tr>
              <a:tr h="370840">
                <a:tc>
                  <a:txBody>
                    <a:bodyPr/>
                    <a:lstStyle/>
                    <a:p>
                      <a:r>
                        <a:rPr lang="en-US" sz="2200" dirty="0" smtClean="0"/>
                        <a:t>2002</a:t>
                      </a:r>
                      <a:endParaRPr lang="en-US" sz="2200" dirty="0"/>
                    </a:p>
                  </a:txBody>
                  <a:tcPr/>
                </a:tc>
                <a:tc>
                  <a:txBody>
                    <a:bodyPr/>
                    <a:lstStyle/>
                    <a:p>
                      <a:r>
                        <a:rPr lang="en-US" sz="2200" dirty="0" smtClean="0"/>
                        <a:t>37.8</a:t>
                      </a:r>
                      <a:endParaRPr lang="en-US" sz="2200" dirty="0"/>
                    </a:p>
                  </a:txBody>
                  <a:tcPr/>
                </a:tc>
              </a:tr>
              <a:tr h="370840">
                <a:tc>
                  <a:txBody>
                    <a:bodyPr/>
                    <a:lstStyle/>
                    <a:p>
                      <a:r>
                        <a:rPr lang="en-US" sz="2200" dirty="0" smtClean="0"/>
                        <a:t>2003</a:t>
                      </a:r>
                      <a:endParaRPr lang="en-US" sz="2200" dirty="0"/>
                    </a:p>
                  </a:txBody>
                  <a:tcPr/>
                </a:tc>
                <a:tc>
                  <a:txBody>
                    <a:bodyPr/>
                    <a:lstStyle/>
                    <a:p>
                      <a:r>
                        <a:rPr lang="en-US" sz="2200" dirty="0" smtClean="0"/>
                        <a:t>42.5</a:t>
                      </a:r>
                      <a:endParaRPr lang="en-US" sz="2200" dirty="0"/>
                    </a:p>
                  </a:txBody>
                  <a:tcPr/>
                </a:tc>
              </a:tr>
              <a:tr h="370840">
                <a:tc>
                  <a:txBody>
                    <a:bodyPr/>
                    <a:lstStyle/>
                    <a:p>
                      <a:r>
                        <a:rPr lang="en-US" sz="2200" dirty="0" smtClean="0"/>
                        <a:t>2004</a:t>
                      </a:r>
                      <a:endParaRPr lang="en-US" sz="2200" dirty="0"/>
                    </a:p>
                  </a:txBody>
                  <a:tcPr/>
                </a:tc>
                <a:tc>
                  <a:txBody>
                    <a:bodyPr/>
                    <a:lstStyle/>
                    <a:p>
                      <a:r>
                        <a:rPr lang="en-US" sz="2200" dirty="0" smtClean="0"/>
                        <a:t>48.1</a:t>
                      </a:r>
                      <a:endParaRPr lang="en-US" sz="2200" dirty="0"/>
                    </a:p>
                  </a:txBody>
                  <a:tcPr/>
                </a:tc>
              </a:tr>
              <a:tr h="370840">
                <a:tc>
                  <a:txBody>
                    <a:bodyPr/>
                    <a:lstStyle/>
                    <a:p>
                      <a:r>
                        <a:rPr lang="en-US" sz="2200" dirty="0" smtClean="0"/>
                        <a:t>2005</a:t>
                      </a:r>
                      <a:endParaRPr lang="en-US" sz="2200" dirty="0"/>
                    </a:p>
                  </a:txBody>
                  <a:tcPr/>
                </a:tc>
                <a:tc>
                  <a:txBody>
                    <a:bodyPr/>
                    <a:lstStyle/>
                    <a:p>
                      <a:r>
                        <a:rPr lang="en-US" sz="2200" dirty="0" smtClean="0"/>
                        <a:t>53.0</a:t>
                      </a:r>
                      <a:endParaRPr lang="en-US" sz="2200" dirty="0"/>
                    </a:p>
                  </a:txBody>
                  <a:tcPr/>
                </a:tc>
              </a:tr>
              <a:tr h="370840">
                <a:tc>
                  <a:txBody>
                    <a:bodyPr/>
                    <a:lstStyle/>
                    <a:p>
                      <a:r>
                        <a:rPr lang="en-US" sz="2200" dirty="0" smtClean="0"/>
                        <a:t>2006</a:t>
                      </a:r>
                      <a:endParaRPr lang="en-US" sz="2200" dirty="0"/>
                    </a:p>
                  </a:txBody>
                  <a:tcPr/>
                </a:tc>
                <a:tc>
                  <a:txBody>
                    <a:bodyPr/>
                    <a:lstStyle/>
                    <a:p>
                      <a:r>
                        <a:rPr lang="en-US" sz="2200" dirty="0" smtClean="0"/>
                        <a:t>60.2</a:t>
                      </a:r>
                      <a:endParaRPr lang="en-US" sz="2200" dirty="0"/>
                    </a:p>
                  </a:txBody>
                  <a:tcPr/>
                </a:tc>
              </a:tr>
              <a:tr h="370840">
                <a:tc>
                  <a:txBody>
                    <a:bodyPr/>
                    <a:lstStyle/>
                    <a:p>
                      <a:r>
                        <a:rPr lang="en-US" sz="2200" dirty="0" smtClean="0"/>
                        <a:t>2007</a:t>
                      </a:r>
                      <a:endParaRPr lang="en-US" sz="2200" dirty="0"/>
                    </a:p>
                  </a:txBody>
                  <a:tcPr/>
                </a:tc>
                <a:tc>
                  <a:txBody>
                    <a:bodyPr/>
                    <a:lstStyle/>
                    <a:p>
                      <a:r>
                        <a:rPr lang="en-US" sz="2200" dirty="0" smtClean="0"/>
                        <a:t>64.4</a:t>
                      </a:r>
                      <a:endParaRPr lang="en-US" sz="2200" dirty="0"/>
                    </a:p>
                  </a:txBody>
                  <a:tcPr/>
                </a:tc>
              </a:tr>
              <a:tr h="370840">
                <a:tc>
                  <a:txBody>
                    <a:bodyPr/>
                    <a:lstStyle/>
                    <a:p>
                      <a:r>
                        <a:rPr lang="en-US" sz="2200" dirty="0" smtClean="0"/>
                        <a:t>2008</a:t>
                      </a:r>
                      <a:endParaRPr lang="en-US" sz="2200" dirty="0"/>
                    </a:p>
                  </a:txBody>
                  <a:tcPr/>
                </a:tc>
                <a:tc>
                  <a:txBody>
                    <a:bodyPr/>
                    <a:lstStyle/>
                    <a:p>
                      <a:r>
                        <a:rPr lang="en-US" sz="2200" dirty="0" smtClean="0"/>
                        <a:t>72.5</a:t>
                      </a:r>
                      <a:endParaRPr lang="en-US" sz="2200"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0"/>
            <a:ext cx="7499350" cy="1143000"/>
          </a:xfrm>
        </p:spPr>
        <p:txBody>
          <a:bodyPr/>
          <a:lstStyle/>
          <a:p>
            <a:pPr eaLnBrk="1" fontAlgn="auto" hangingPunct="1">
              <a:spcAft>
                <a:spcPts val="0"/>
              </a:spcAft>
              <a:defRPr/>
            </a:pPr>
            <a:r>
              <a:rPr lang="en-US" sz="4800" dirty="0" smtClean="0">
                <a:solidFill>
                  <a:schemeClr val="tx2">
                    <a:satMod val="130000"/>
                  </a:schemeClr>
                </a:solidFill>
              </a:rPr>
              <a:t>Costco Revenue Cont.</a:t>
            </a:r>
            <a:endParaRPr lang="en-US" sz="4800" dirty="0">
              <a:solidFill>
                <a:schemeClr val="tx2">
                  <a:satMod val="130000"/>
                </a:schemeClr>
              </a:solidFill>
            </a:endParaRPr>
          </a:p>
        </p:txBody>
      </p:sp>
      <p:sp>
        <p:nvSpPr>
          <p:cNvPr id="7" name="Content Placeholder 6"/>
          <p:cNvSpPr>
            <a:spLocks noGrp="1"/>
          </p:cNvSpPr>
          <p:nvPr>
            <p:ph idx="1"/>
          </p:nvPr>
        </p:nvSpPr>
        <p:spPr>
          <a:xfrm>
            <a:off x="990600" y="1447800"/>
            <a:ext cx="7499350" cy="4800600"/>
          </a:xfrm>
        </p:spPr>
        <p:txBody>
          <a:bodyPr>
            <a:normAutofit/>
          </a:bodyPr>
          <a:lstStyle/>
          <a:p>
            <a:pPr marL="0" indent="0" eaLnBrk="1" fontAlgn="auto" hangingPunct="1">
              <a:spcAft>
                <a:spcPts val="0"/>
              </a:spcAft>
              <a:buFont typeface="Wingdings 2"/>
              <a:buNone/>
              <a:defRPr/>
            </a:pPr>
            <a:r>
              <a:rPr lang="en-US" dirty="0" smtClean="0"/>
              <a:t>What is the slope of this model? Explain its meaning in this situation.</a:t>
            </a:r>
          </a:p>
          <a:p>
            <a:pPr marL="0" indent="0" eaLnBrk="1" fontAlgn="auto" hangingPunct="1">
              <a:spcAft>
                <a:spcPts val="0"/>
              </a:spcAft>
              <a:buFont typeface="Wingdings 2"/>
              <a:buNone/>
              <a:defRPr/>
            </a:pPr>
            <a:endParaRPr lang="en-US" dirty="0" smtClean="0"/>
          </a:p>
          <a:p>
            <a:pPr marL="0" indent="0" eaLnBrk="1" fontAlgn="auto" hangingPunct="1">
              <a:spcAft>
                <a:spcPts val="0"/>
              </a:spcAft>
              <a:buFont typeface="Wingdings 2"/>
              <a:buNone/>
              <a:defRPr/>
            </a:pPr>
            <a:r>
              <a:rPr lang="en-US" dirty="0" smtClean="0"/>
              <a:t>Estimate the total revenue for Costco Wholesale Corporation in 2010.</a:t>
            </a:r>
          </a:p>
          <a:p>
            <a:pPr marL="0" indent="0" eaLnBrk="1" fontAlgn="auto" hangingPunct="1">
              <a:spcAft>
                <a:spcPts val="0"/>
              </a:spcAft>
              <a:buFont typeface="Wingdings 2"/>
              <a:buNone/>
              <a:defRPr/>
            </a:pPr>
            <a:endParaRPr lang="en-US" dirty="0" smtClean="0"/>
          </a:p>
          <a:p>
            <a:pPr marL="0" indent="0" eaLnBrk="1" fontAlgn="auto" hangingPunct="1">
              <a:spcAft>
                <a:spcPts val="0"/>
              </a:spcAft>
              <a:buFont typeface="Wingdings 2"/>
              <a:buNone/>
              <a:defRPr/>
            </a:pPr>
            <a:r>
              <a:rPr lang="en-US" dirty="0" smtClean="0"/>
              <a:t>What is a reasonable domain and range for your model?</a:t>
            </a:r>
          </a:p>
          <a:p>
            <a:pPr marL="365760" indent="-283464" eaLnBrk="1" fontAlgn="auto" hangingPunct="1">
              <a:spcAft>
                <a:spcPts val="0"/>
              </a:spcAft>
              <a:buFont typeface="Wingdings 2"/>
              <a:buChar char=""/>
              <a:defRPr/>
            </a:pPr>
            <a:endParaRPr lang="en-US" dirty="0"/>
          </a:p>
        </p:txBody>
      </p:sp>
      <p:sp>
        <p:nvSpPr>
          <p:cNvPr id="13314" name="Slide Number Placeholder 1"/>
          <p:cNvSpPr>
            <a:spLocks noGrp="1"/>
          </p:cNvSpPr>
          <p:nvPr>
            <p:ph type="sldNum" sz="quarter" idx="12"/>
          </p:nvPr>
        </p:nvSpPr>
        <p:spPr/>
        <p:txBody>
          <a:bodyPr/>
          <a:lstStyle/>
          <a:p>
            <a:pPr>
              <a:defRPr/>
            </a:pPr>
            <a:fld id="{E93F3866-257C-4FBD-8E66-772E402021C4}" type="slidenum">
              <a:rPr lang="en-US"/>
              <a:pPr>
                <a:defRPr/>
              </a:pPr>
              <a:t>12</a:t>
            </a:fld>
            <a:endParaRPr lang="en-US"/>
          </a:p>
        </p:txBody>
      </p:sp>
      <p:sp>
        <p:nvSpPr>
          <p:cNvPr id="21509" name="Rectangle 2"/>
          <p:cNvSpPr>
            <a:spLocks noChangeArrowheads="1"/>
          </p:cNvSpPr>
          <p:nvPr/>
        </p:nvSpPr>
        <p:spPr bwMode="auto">
          <a:xfrm>
            <a:off x="990600" y="2895600"/>
            <a:ext cx="7467600" cy="1077913"/>
          </a:xfrm>
          <a:prstGeom prst="rect">
            <a:avLst/>
          </a:prstGeom>
          <a:noFill/>
          <a:ln w="9525">
            <a:noFill/>
            <a:miter lim="800000"/>
            <a:headEnd/>
            <a:tailEnd/>
          </a:ln>
        </p:spPr>
        <p:txBody>
          <a:bodyPr>
            <a:spAutoFit/>
          </a:bodyPr>
          <a:lstStyle/>
          <a:p>
            <a:endParaRPr lang="en-US" sz="3200"/>
          </a:p>
          <a:p>
            <a:endParaRPr lang="en-US" sz="32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Healthcare Debate</a:t>
            </a:r>
            <a:endParaRPr lang="en-US" dirty="0"/>
          </a:p>
        </p:txBody>
      </p:sp>
      <p:pic>
        <p:nvPicPr>
          <p:cNvPr id="22531" name="Content Placeholder 4" descr="Health Lobbying.png"/>
          <p:cNvPicPr>
            <a:picLocks noGrp="1" noChangeAspect="1"/>
          </p:cNvPicPr>
          <p:nvPr>
            <p:ph idx="1"/>
          </p:nvPr>
        </p:nvPicPr>
        <p:blipFill>
          <a:blip r:embed="rId2" cstate="print"/>
          <a:srcRect/>
          <a:stretch>
            <a:fillRect/>
          </a:stretch>
        </p:blipFill>
        <p:spPr>
          <a:xfrm>
            <a:off x="1600200" y="1905000"/>
            <a:ext cx="7143750" cy="3810000"/>
          </a:xfrm>
        </p:spPr>
      </p:pic>
      <p:sp>
        <p:nvSpPr>
          <p:cNvPr id="4" name="Slide Number Placeholder 3"/>
          <p:cNvSpPr>
            <a:spLocks noGrp="1"/>
          </p:cNvSpPr>
          <p:nvPr>
            <p:ph type="sldNum" sz="quarter" idx="12"/>
          </p:nvPr>
        </p:nvSpPr>
        <p:spPr/>
        <p:txBody>
          <a:bodyPr/>
          <a:lstStyle/>
          <a:p>
            <a:pPr>
              <a:defRPr/>
            </a:pPr>
            <a:fld id="{573745E1-3690-44C3-BB4B-EB6A1205947D}" type="slidenum">
              <a:rPr lang="en-US" smtClean="0"/>
              <a:pPr>
                <a:defRPr/>
              </a:pPr>
              <a:t>13</a:t>
            </a:fld>
            <a:endParaRPr lang="en-US"/>
          </a:p>
        </p:txBody>
      </p:sp>
      <p:sp>
        <p:nvSpPr>
          <p:cNvPr id="22533" name="TextBox 7"/>
          <p:cNvSpPr txBox="1">
            <a:spLocks noChangeArrowheads="1"/>
          </p:cNvSpPr>
          <p:nvPr/>
        </p:nvSpPr>
        <p:spPr bwMode="auto">
          <a:xfrm>
            <a:off x="2667000" y="5867400"/>
            <a:ext cx="3962400" cy="307975"/>
          </a:xfrm>
          <a:prstGeom prst="rect">
            <a:avLst/>
          </a:prstGeom>
          <a:noFill/>
          <a:ln w="9525">
            <a:noFill/>
            <a:miter lim="800000"/>
            <a:headEnd/>
            <a:tailEnd/>
          </a:ln>
        </p:spPr>
        <p:txBody>
          <a:bodyPr>
            <a:spAutoFit/>
          </a:bodyPr>
          <a:lstStyle/>
          <a:p>
            <a:r>
              <a:rPr lang="en-US" sz="1400"/>
              <a:t>Source: www.opensecrets.org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How’s Your Cholesterol?</a:t>
            </a:r>
            <a:endParaRPr lang="en-US" dirty="0"/>
          </a:p>
        </p:txBody>
      </p:sp>
      <p:pic>
        <p:nvPicPr>
          <p:cNvPr id="23555" name="Content Placeholder 4" descr="31statin_graphic-popup.jpg"/>
          <p:cNvPicPr>
            <a:picLocks noGrp="1" noChangeAspect="1"/>
          </p:cNvPicPr>
          <p:nvPr>
            <p:ph idx="1"/>
          </p:nvPr>
        </p:nvPicPr>
        <p:blipFill>
          <a:blip r:embed="rId2" cstate="print"/>
          <a:srcRect/>
          <a:stretch>
            <a:fillRect/>
          </a:stretch>
        </p:blipFill>
        <p:spPr>
          <a:xfrm>
            <a:off x="2447925" y="1466850"/>
            <a:ext cx="5473700" cy="4762500"/>
          </a:xfrm>
        </p:spPr>
      </p:pic>
      <p:sp>
        <p:nvSpPr>
          <p:cNvPr id="4" name="Slide Number Placeholder 3"/>
          <p:cNvSpPr>
            <a:spLocks noGrp="1"/>
          </p:cNvSpPr>
          <p:nvPr>
            <p:ph type="sldNum" sz="quarter" idx="12"/>
          </p:nvPr>
        </p:nvSpPr>
        <p:spPr/>
        <p:txBody>
          <a:bodyPr/>
          <a:lstStyle/>
          <a:p>
            <a:pPr>
              <a:defRPr/>
            </a:pPr>
            <a:fld id="{E7E46A85-CB5F-47BA-916A-65D022816112}" type="slidenum">
              <a:rPr lang="en-US" smtClean="0"/>
              <a:pPr>
                <a:defRPr/>
              </a:pPr>
              <a:t>14</a:t>
            </a:fld>
            <a:endParaRPr lang="en-US"/>
          </a:p>
        </p:txBody>
      </p:sp>
      <p:sp>
        <p:nvSpPr>
          <p:cNvPr id="23557" name="TextBox 8"/>
          <p:cNvSpPr txBox="1">
            <a:spLocks noChangeArrowheads="1"/>
          </p:cNvSpPr>
          <p:nvPr/>
        </p:nvSpPr>
        <p:spPr bwMode="auto">
          <a:xfrm>
            <a:off x="2667000" y="6324600"/>
            <a:ext cx="3962400" cy="307975"/>
          </a:xfrm>
          <a:prstGeom prst="rect">
            <a:avLst/>
          </a:prstGeom>
          <a:noFill/>
          <a:ln w="9525">
            <a:noFill/>
            <a:miter lim="800000"/>
            <a:headEnd/>
            <a:tailEnd/>
          </a:ln>
        </p:spPr>
        <p:txBody>
          <a:bodyPr>
            <a:spAutoFit/>
          </a:bodyPr>
          <a:lstStyle/>
          <a:p>
            <a:r>
              <a:rPr lang="en-US" sz="1400"/>
              <a:t>Source: New York Times 3/31/2010</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8001000" cy="1143000"/>
          </a:xfrm>
        </p:spPr>
        <p:txBody>
          <a:bodyPr>
            <a:normAutofit fontScale="90000"/>
          </a:bodyPr>
          <a:lstStyle/>
          <a:p>
            <a:pPr>
              <a:defRPr/>
            </a:pPr>
            <a:r>
              <a:rPr lang="en-US" dirty="0" smtClean="0"/>
              <a:t>What Colleges Are Growing Fastest?</a:t>
            </a:r>
            <a:endParaRPr lang="en-US" dirty="0"/>
          </a:p>
        </p:txBody>
      </p:sp>
      <p:pic>
        <p:nvPicPr>
          <p:cNvPr id="24579" name="Content Placeholder 5" descr="popup_1011_52bigmoneyoncampus.gif"/>
          <p:cNvPicPr>
            <a:picLocks noGrp="1" noChangeAspect="1"/>
          </p:cNvPicPr>
          <p:nvPr>
            <p:ph idx="1"/>
          </p:nvPr>
        </p:nvPicPr>
        <p:blipFill>
          <a:blip r:embed="rId2" cstate="print"/>
          <a:srcRect/>
          <a:stretch>
            <a:fillRect/>
          </a:stretch>
        </p:blipFill>
        <p:spPr>
          <a:xfrm>
            <a:off x="2565400" y="1633538"/>
            <a:ext cx="5238750" cy="4429125"/>
          </a:xfrm>
        </p:spPr>
      </p:pic>
      <p:sp>
        <p:nvSpPr>
          <p:cNvPr id="5" name="Slide Number Placeholder 4"/>
          <p:cNvSpPr>
            <a:spLocks noGrp="1"/>
          </p:cNvSpPr>
          <p:nvPr>
            <p:ph type="sldNum" sz="quarter" idx="12"/>
          </p:nvPr>
        </p:nvSpPr>
        <p:spPr/>
        <p:txBody>
          <a:bodyPr/>
          <a:lstStyle/>
          <a:p>
            <a:pPr>
              <a:defRPr/>
            </a:pPr>
            <a:fld id="{AAD87D98-825B-4BA0-A868-B534D212460A}" type="slidenum">
              <a:rPr lang="en-US" smtClean="0"/>
              <a:pPr>
                <a:defRPr/>
              </a:pPr>
              <a:t>15</a:t>
            </a:fld>
            <a:endParaRPr lang="en-US"/>
          </a:p>
        </p:txBody>
      </p:sp>
      <p:sp>
        <p:nvSpPr>
          <p:cNvPr id="24581" name="TextBox 7"/>
          <p:cNvSpPr txBox="1">
            <a:spLocks noChangeArrowheads="1"/>
          </p:cNvSpPr>
          <p:nvPr/>
        </p:nvSpPr>
        <p:spPr bwMode="auto">
          <a:xfrm>
            <a:off x="2667000" y="5867400"/>
            <a:ext cx="3962400" cy="307975"/>
          </a:xfrm>
          <a:prstGeom prst="rect">
            <a:avLst/>
          </a:prstGeom>
          <a:noFill/>
          <a:ln w="9525">
            <a:noFill/>
            <a:miter lim="800000"/>
            <a:headEnd/>
            <a:tailEnd/>
          </a:ln>
        </p:spPr>
        <p:txBody>
          <a:bodyPr>
            <a:spAutoFit/>
          </a:bodyPr>
          <a:lstStyle/>
          <a:p>
            <a:r>
              <a:rPr lang="en-US" sz="1400"/>
              <a:t>Source: Bloomberg Bussinessweek 3/15/2010</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What’s Google Up To?</a:t>
            </a:r>
            <a:endParaRPr lang="en-US" dirty="0"/>
          </a:p>
        </p:txBody>
      </p:sp>
      <p:pic>
        <p:nvPicPr>
          <p:cNvPr id="25603" name="Content Placeholder 4" descr="Google Lobbying.png"/>
          <p:cNvPicPr>
            <a:picLocks noGrp="1" noChangeAspect="1"/>
          </p:cNvPicPr>
          <p:nvPr>
            <p:ph idx="1"/>
          </p:nvPr>
        </p:nvPicPr>
        <p:blipFill>
          <a:blip r:embed="rId2" cstate="print"/>
          <a:srcRect/>
          <a:stretch>
            <a:fillRect/>
          </a:stretch>
        </p:blipFill>
        <p:spPr>
          <a:xfrm>
            <a:off x="1371600" y="1828800"/>
            <a:ext cx="7143750" cy="3810000"/>
          </a:xfrm>
        </p:spPr>
      </p:pic>
      <p:sp>
        <p:nvSpPr>
          <p:cNvPr id="4" name="Slide Number Placeholder 3"/>
          <p:cNvSpPr>
            <a:spLocks noGrp="1"/>
          </p:cNvSpPr>
          <p:nvPr>
            <p:ph type="sldNum" sz="quarter" idx="12"/>
          </p:nvPr>
        </p:nvSpPr>
        <p:spPr/>
        <p:txBody>
          <a:bodyPr/>
          <a:lstStyle/>
          <a:p>
            <a:pPr>
              <a:defRPr/>
            </a:pPr>
            <a:fld id="{CF8C6F7F-EA06-4C78-A714-17F9D716752D}" type="slidenum">
              <a:rPr lang="en-US" smtClean="0"/>
              <a:pPr>
                <a:defRPr/>
              </a:pPr>
              <a:t>16</a:t>
            </a:fld>
            <a:endParaRPr lang="en-US"/>
          </a:p>
        </p:txBody>
      </p:sp>
      <p:sp>
        <p:nvSpPr>
          <p:cNvPr id="25605" name="TextBox 6"/>
          <p:cNvSpPr txBox="1">
            <a:spLocks noChangeArrowheads="1"/>
          </p:cNvSpPr>
          <p:nvPr/>
        </p:nvSpPr>
        <p:spPr bwMode="auto">
          <a:xfrm>
            <a:off x="2667000" y="5867400"/>
            <a:ext cx="3962400" cy="307975"/>
          </a:xfrm>
          <a:prstGeom prst="rect">
            <a:avLst/>
          </a:prstGeom>
          <a:noFill/>
          <a:ln w="9525">
            <a:noFill/>
            <a:miter lim="800000"/>
            <a:headEnd/>
            <a:tailEnd/>
          </a:ln>
        </p:spPr>
        <p:txBody>
          <a:bodyPr>
            <a:spAutoFit/>
          </a:bodyPr>
          <a:lstStyle/>
          <a:p>
            <a:r>
              <a:rPr lang="en-US" sz="1400"/>
              <a:t>Source: www.opensecrets.org</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Nice System of Equations</a:t>
            </a:r>
            <a:endParaRPr lang="en-US" dirty="0"/>
          </a:p>
        </p:txBody>
      </p:sp>
      <p:pic>
        <p:nvPicPr>
          <p:cNvPr id="26627" name="Content Placeholder 4" descr="acer and dell.gif"/>
          <p:cNvPicPr>
            <a:picLocks noGrp="1" noChangeAspect="1"/>
          </p:cNvPicPr>
          <p:nvPr>
            <p:ph idx="1"/>
          </p:nvPr>
        </p:nvPicPr>
        <p:blipFill>
          <a:blip r:embed="rId2" cstate="print"/>
          <a:srcRect/>
          <a:stretch>
            <a:fillRect/>
          </a:stretch>
        </p:blipFill>
        <p:spPr>
          <a:xfrm>
            <a:off x="3041650" y="1466850"/>
            <a:ext cx="4286250" cy="4762500"/>
          </a:xfrm>
        </p:spPr>
      </p:pic>
      <p:sp>
        <p:nvSpPr>
          <p:cNvPr id="4" name="Slide Number Placeholder 3"/>
          <p:cNvSpPr>
            <a:spLocks noGrp="1"/>
          </p:cNvSpPr>
          <p:nvPr>
            <p:ph type="sldNum" sz="quarter" idx="12"/>
          </p:nvPr>
        </p:nvSpPr>
        <p:spPr/>
        <p:txBody>
          <a:bodyPr/>
          <a:lstStyle/>
          <a:p>
            <a:pPr>
              <a:defRPr/>
            </a:pPr>
            <a:fld id="{0BCA6B83-60F5-453E-9400-42FD343F2BF3}" type="slidenum">
              <a:rPr lang="en-US" smtClean="0"/>
              <a:pPr>
                <a:defRPr/>
              </a:pPr>
              <a:t>17</a:t>
            </a:fld>
            <a:endParaRPr lang="en-US"/>
          </a:p>
        </p:txBody>
      </p:sp>
      <p:sp>
        <p:nvSpPr>
          <p:cNvPr id="26629" name="TextBox 5"/>
          <p:cNvSpPr txBox="1">
            <a:spLocks noChangeArrowheads="1"/>
          </p:cNvSpPr>
          <p:nvPr/>
        </p:nvSpPr>
        <p:spPr bwMode="auto">
          <a:xfrm>
            <a:off x="2209800" y="6248400"/>
            <a:ext cx="3962400" cy="307975"/>
          </a:xfrm>
          <a:prstGeom prst="rect">
            <a:avLst/>
          </a:prstGeom>
          <a:noFill/>
          <a:ln w="9525">
            <a:noFill/>
            <a:miter lim="800000"/>
            <a:headEnd/>
            <a:tailEnd/>
          </a:ln>
        </p:spPr>
        <p:txBody>
          <a:bodyPr>
            <a:spAutoFit/>
          </a:bodyPr>
          <a:lstStyle/>
          <a:p>
            <a:r>
              <a:rPr lang="en-US" sz="1400"/>
              <a:t>Source: Bloomberg Bussinessweek 3/8/2010</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31925" y="360363"/>
            <a:ext cx="7407275" cy="1471612"/>
          </a:xfrm>
        </p:spPr>
        <p:txBody>
          <a:bodyPr/>
          <a:lstStyle/>
          <a:p>
            <a:pPr>
              <a:defRPr/>
            </a:pPr>
            <a:r>
              <a:rPr lang="en-US" dirty="0" smtClean="0"/>
              <a:t>Student work</a:t>
            </a:r>
            <a:endParaRPr lang="en-US" dirty="0"/>
          </a:p>
        </p:txBody>
      </p:sp>
      <p:sp>
        <p:nvSpPr>
          <p:cNvPr id="6" name="Subtitle 5"/>
          <p:cNvSpPr>
            <a:spLocks noGrp="1"/>
          </p:cNvSpPr>
          <p:nvPr>
            <p:ph type="subTitle" idx="1"/>
          </p:nvPr>
        </p:nvSpPr>
        <p:spPr>
          <a:xfrm>
            <a:off x="1431925" y="1849438"/>
            <a:ext cx="7407275" cy="1752600"/>
          </a:xfr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7FB8BC0-50BB-4DED-8A8A-F4F3BC8EA4F6}" type="slidenum">
              <a:rPr lang="en-US" smtClean="0"/>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Content Placeholder 4" descr="Test 1 Paul 2010 1.jpg"/>
          <p:cNvPicPr>
            <a:picLocks noGrp="1" noChangeAspect="1"/>
          </p:cNvPicPr>
          <p:nvPr>
            <p:ph idx="1"/>
          </p:nvPr>
        </p:nvPicPr>
        <p:blipFill>
          <a:blip r:embed="rId3" cstate="print"/>
          <a:srcRect l="14760" t="19048" r="4195" b="50476"/>
          <a:stretch>
            <a:fillRect/>
          </a:stretch>
        </p:blipFill>
        <p:spPr>
          <a:xfrm>
            <a:off x="1066800" y="2781300"/>
            <a:ext cx="7899400" cy="4076700"/>
          </a:xfrm>
        </p:spPr>
      </p:pic>
      <p:sp>
        <p:nvSpPr>
          <p:cNvPr id="4" name="Slide Number Placeholder 3"/>
          <p:cNvSpPr>
            <a:spLocks noGrp="1"/>
          </p:cNvSpPr>
          <p:nvPr>
            <p:ph type="sldNum" sz="quarter" idx="12"/>
          </p:nvPr>
        </p:nvSpPr>
        <p:spPr/>
        <p:txBody>
          <a:bodyPr/>
          <a:lstStyle/>
          <a:p>
            <a:pPr>
              <a:defRPr/>
            </a:pPr>
            <a:fld id="{3A193E78-E07C-49D1-8771-818B8967B155}" type="slidenum">
              <a:rPr lang="en-US" smtClean="0"/>
              <a:pPr>
                <a:defRPr/>
              </a:pPr>
              <a:t>19</a:t>
            </a:fld>
            <a:endParaRPr lang="en-US"/>
          </a:p>
        </p:txBody>
      </p:sp>
      <p:sp>
        <p:nvSpPr>
          <p:cNvPr id="2054" name="Text Placeholder 5"/>
          <p:cNvSpPr>
            <a:spLocks noGrp="1"/>
          </p:cNvSpPr>
          <p:nvPr>
            <p:ph type="body" idx="4294967295"/>
          </p:nvPr>
        </p:nvSpPr>
        <p:spPr>
          <a:xfrm>
            <a:off x="990600" y="152400"/>
            <a:ext cx="8153400" cy="1946275"/>
          </a:xfrm>
        </p:spPr>
        <p:txBody>
          <a:bodyPr/>
          <a:lstStyle/>
          <a:p>
            <a:pPr>
              <a:buFont typeface="Wingdings 2" pitchFamily="18" charset="2"/>
              <a:buNone/>
            </a:pPr>
            <a:r>
              <a:rPr lang="en-US" sz="2400" b="1" smtClean="0"/>
              <a:t>Test 1 </a:t>
            </a:r>
          </a:p>
          <a:p>
            <a:pPr>
              <a:buFont typeface="Wingdings 2" pitchFamily="18" charset="2"/>
              <a:buNone/>
            </a:pPr>
            <a:r>
              <a:rPr lang="en-US" sz="2400" b="1" smtClean="0"/>
              <a:t>1.  The number of volunteers in the United States can be modeled by                                   where            is the number of volunteers in the United States in millions </a:t>
            </a:r>
            <a:r>
              <a:rPr lang="en-US" sz="2400" b="1" i="1" smtClean="0"/>
              <a:t>t</a:t>
            </a:r>
            <a:r>
              <a:rPr lang="en-US" sz="2400" b="1" smtClean="0"/>
              <a:t> years since 2000.</a:t>
            </a:r>
            <a:endParaRPr lang="en-US" sz="2400" smtClean="0"/>
          </a:p>
          <a:p>
            <a:pPr>
              <a:buFont typeface="Wingdings 2" pitchFamily="18" charset="2"/>
              <a:buNone/>
            </a:pPr>
            <a:r>
              <a:rPr lang="en-US" sz="2400" b="1" smtClean="0"/>
              <a:t>a.  What is the </a:t>
            </a:r>
            <a:r>
              <a:rPr lang="en-US" sz="2400" b="1" i="1" smtClean="0"/>
              <a:t>t</a:t>
            </a:r>
            <a:r>
              <a:rPr lang="en-US" sz="2400" b="1" smtClean="0"/>
              <a:t>-intercept for this model and what does it represent in this context?</a:t>
            </a:r>
            <a:endParaRPr lang="en-US" sz="2400" smtClean="0"/>
          </a:p>
        </p:txBody>
      </p:sp>
      <p:graphicFrame>
        <p:nvGraphicFramePr>
          <p:cNvPr id="2050" name="Object 2"/>
          <p:cNvGraphicFramePr>
            <a:graphicFrameLocks noChangeAspect="1"/>
          </p:cNvGraphicFramePr>
          <p:nvPr/>
        </p:nvGraphicFramePr>
        <p:xfrm>
          <a:off x="3581400" y="1066800"/>
          <a:ext cx="2794000" cy="398463"/>
        </p:xfrm>
        <a:graphic>
          <a:graphicData uri="http://schemas.openxmlformats.org/presentationml/2006/ole">
            <p:oleObj spid="_x0000_s2074" name="Equation" r:id="rId4" imgW="914400" imgH="190500" progId="Equation.DSMT4">
              <p:embed/>
            </p:oleObj>
          </a:graphicData>
        </a:graphic>
      </p:graphicFrame>
      <p:graphicFrame>
        <p:nvGraphicFramePr>
          <p:cNvPr id="2051" name="Object 3"/>
          <p:cNvGraphicFramePr>
            <a:graphicFrameLocks noChangeAspect="1"/>
          </p:cNvGraphicFramePr>
          <p:nvPr/>
        </p:nvGraphicFramePr>
        <p:xfrm>
          <a:off x="7467600" y="990600"/>
          <a:ext cx="814388" cy="398463"/>
        </p:xfrm>
        <a:graphic>
          <a:graphicData uri="http://schemas.openxmlformats.org/presentationml/2006/ole">
            <p:oleObj spid="_x0000_s2075" name="Equation" r:id="rId5" imgW="266469" imgH="190335" progId="Equation.DSMT4">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990600" y="2209800"/>
            <a:ext cx="8153400" cy="2133600"/>
          </a:xfrm>
        </p:spPr>
        <p:txBody>
          <a:bodyPr>
            <a:noAutofit/>
          </a:bodyPr>
          <a:lstStyle/>
          <a:p>
            <a:pPr eaLnBrk="1" fontAlgn="auto" hangingPunct="1">
              <a:spcAft>
                <a:spcPts val="0"/>
              </a:spcAft>
              <a:defRPr/>
            </a:pPr>
            <a:r>
              <a:rPr lang="en-US" sz="6000" b="1" dirty="0" smtClean="0">
                <a:solidFill>
                  <a:schemeClr val="tx2">
                    <a:satMod val="130000"/>
                  </a:schemeClr>
                </a:solidFill>
              </a:rPr>
              <a:t>How do we encourage critical thinking and communication?</a:t>
            </a:r>
            <a:endParaRPr lang="en-US" sz="6000" b="1" dirty="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BF0A996E-3179-4CB0-84D6-59214E948D8C}" type="slidenum">
              <a:rPr lang="en-US"/>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Content Placeholder 4" descr="Test 1 Paul 2010 1.jpg"/>
          <p:cNvPicPr>
            <a:picLocks noGrp="1" noChangeAspect="1"/>
          </p:cNvPicPr>
          <p:nvPr>
            <p:ph idx="1"/>
          </p:nvPr>
        </p:nvPicPr>
        <p:blipFill>
          <a:blip r:embed="rId2" cstate="print"/>
          <a:srcRect l="15103" t="51546" r="3584" b="13216"/>
          <a:stretch>
            <a:fillRect/>
          </a:stretch>
        </p:blipFill>
        <p:spPr>
          <a:xfrm>
            <a:off x="1066800" y="1524000"/>
            <a:ext cx="7924800" cy="4713288"/>
          </a:xfrm>
        </p:spPr>
      </p:pic>
      <p:sp>
        <p:nvSpPr>
          <p:cNvPr id="4" name="Slide Number Placeholder 3"/>
          <p:cNvSpPr>
            <a:spLocks noGrp="1"/>
          </p:cNvSpPr>
          <p:nvPr>
            <p:ph type="sldNum" sz="quarter" idx="12"/>
          </p:nvPr>
        </p:nvSpPr>
        <p:spPr/>
        <p:txBody>
          <a:bodyPr/>
          <a:lstStyle/>
          <a:p>
            <a:pPr>
              <a:defRPr/>
            </a:pPr>
            <a:fld id="{EE7137A9-80A8-442A-B6F0-5F172D0CB10E}" type="slidenum">
              <a:rPr lang="en-US" smtClean="0"/>
              <a:pPr>
                <a:defRPr/>
              </a:pPr>
              <a:t>20</a:t>
            </a:fld>
            <a:endParaRPr lang="en-US"/>
          </a:p>
        </p:txBody>
      </p:sp>
      <p:sp>
        <p:nvSpPr>
          <p:cNvPr id="28676" name="Text Placeholder 5"/>
          <p:cNvSpPr>
            <a:spLocks noGrp="1"/>
          </p:cNvSpPr>
          <p:nvPr>
            <p:ph type="body" idx="4294967295"/>
          </p:nvPr>
        </p:nvSpPr>
        <p:spPr>
          <a:xfrm>
            <a:off x="1066800" y="0"/>
            <a:ext cx="8077200" cy="1946275"/>
          </a:xfrm>
        </p:spPr>
        <p:txBody>
          <a:bodyPr/>
          <a:lstStyle/>
          <a:p>
            <a:pPr>
              <a:buFont typeface="Wingdings 2" pitchFamily="18" charset="2"/>
              <a:buNone/>
            </a:pPr>
            <a:r>
              <a:rPr lang="en-US" sz="2400" b="1" smtClean="0"/>
              <a:t>b. Find </a:t>
            </a:r>
            <a:r>
              <a:rPr lang="en-US" sz="2400" b="1" i="1" smtClean="0"/>
              <a:t>V</a:t>
            </a:r>
            <a:r>
              <a:rPr lang="en-US" sz="2400" b="1" smtClean="0"/>
              <a:t>(10) and explain its meaning in this context.</a:t>
            </a:r>
          </a:p>
          <a:p>
            <a:pPr>
              <a:buFont typeface="Wingdings 2" pitchFamily="18" charset="2"/>
              <a:buNone/>
            </a:pPr>
            <a:r>
              <a:rPr lang="en-US" sz="2400" b="1" smtClean="0"/>
              <a:t>c.  What is the slope of this model and what does it represent in this context?</a:t>
            </a:r>
            <a:endParaRPr lang="en-US" sz="2400" smtClean="0"/>
          </a:p>
          <a:p>
            <a:endParaRPr lang="en-US" sz="24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Content Placeholder 12" descr="Test 1 Paul 2010 2.jpg"/>
          <p:cNvPicPr>
            <a:picLocks noGrp="1" noChangeAspect="1"/>
          </p:cNvPicPr>
          <p:nvPr>
            <p:ph idx="1"/>
          </p:nvPr>
        </p:nvPicPr>
        <p:blipFill>
          <a:blip r:embed="rId3" cstate="print"/>
          <a:srcRect l="14455" t="11230" r="4761" b="66309"/>
          <a:stretch>
            <a:fillRect/>
          </a:stretch>
        </p:blipFill>
        <p:spPr>
          <a:xfrm>
            <a:off x="990600" y="2438400"/>
            <a:ext cx="7848600" cy="3000375"/>
          </a:xfrm>
        </p:spPr>
      </p:pic>
      <p:sp>
        <p:nvSpPr>
          <p:cNvPr id="4" name="Slide Number Placeholder 3"/>
          <p:cNvSpPr>
            <a:spLocks noGrp="1"/>
          </p:cNvSpPr>
          <p:nvPr>
            <p:ph type="sldNum" sz="quarter" idx="12"/>
          </p:nvPr>
        </p:nvSpPr>
        <p:spPr/>
        <p:txBody>
          <a:bodyPr/>
          <a:lstStyle/>
          <a:p>
            <a:pPr>
              <a:defRPr/>
            </a:pPr>
            <a:fld id="{5C1BA9FB-A85C-409A-A4F6-F60157639F9E}" type="slidenum">
              <a:rPr lang="en-US" smtClean="0"/>
              <a:pPr>
                <a:defRPr/>
              </a:pPr>
              <a:t>21</a:t>
            </a:fld>
            <a:endParaRPr lang="en-US"/>
          </a:p>
        </p:txBody>
      </p:sp>
      <p:graphicFrame>
        <p:nvGraphicFramePr>
          <p:cNvPr id="3074" name="Object 2"/>
          <p:cNvGraphicFramePr>
            <a:graphicFrameLocks noChangeAspect="1"/>
          </p:cNvGraphicFramePr>
          <p:nvPr/>
        </p:nvGraphicFramePr>
        <p:xfrm>
          <a:off x="4419600" y="762000"/>
          <a:ext cx="3308350" cy="425450"/>
        </p:xfrm>
        <a:graphic>
          <a:graphicData uri="http://schemas.openxmlformats.org/presentationml/2006/ole">
            <p:oleObj spid="_x0000_s3086" name="Equation" r:id="rId4" imgW="1269449" imgH="203112" progId="Equation.DSMT4">
              <p:embed/>
            </p:oleObj>
          </a:graphicData>
        </a:graphic>
      </p:graphicFrame>
      <p:sp>
        <p:nvSpPr>
          <p:cNvPr id="15" name="Text Placeholder 5"/>
          <p:cNvSpPr txBox="1">
            <a:spLocks/>
          </p:cNvSpPr>
          <p:nvPr/>
        </p:nvSpPr>
        <p:spPr bwMode="auto">
          <a:xfrm>
            <a:off x="1066800" y="0"/>
            <a:ext cx="8077200" cy="2590800"/>
          </a:xfrm>
          <a:prstGeom prst="rect">
            <a:avLst/>
          </a:prstGeom>
          <a:noFill/>
          <a:ln w="9525">
            <a:noFill/>
            <a:miter lim="800000"/>
            <a:headEnd/>
            <a:tailEnd/>
          </a:ln>
        </p:spPr>
        <p:txBody>
          <a:bodyPr/>
          <a:lstStyle/>
          <a:p>
            <a:pPr>
              <a:defRPr/>
            </a:pPr>
            <a:r>
              <a:rPr lang="en-US" dirty="0"/>
              <a:t>Test 2</a:t>
            </a:r>
          </a:p>
          <a:p>
            <a:pPr>
              <a:defRPr/>
            </a:pPr>
            <a:r>
              <a:rPr lang="en-US" dirty="0"/>
              <a:t>The height of a cannonball after being shot  can be modeled by the function                                        where </a:t>
            </a:r>
            <a:r>
              <a:rPr lang="en-US" i="1" dirty="0"/>
              <a:t>H</a:t>
            </a:r>
            <a:r>
              <a:rPr lang="en-US" dirty="0"/>
              <a:t>(</a:t>
            </a:r>
            <a:r>
              <a:rPr lang="en-US" i="1" dirty="0"/>
              <a:t>t</a:t>
            </a:r>
            <a:r>
              <a:rPr lang="en-US" dirty="0"/>
              <a:t>) is the height of the cannonball in feet, </a:t>
            </a:r>
            <a:r>
              <a:rPr lang="en-US" i="1" dirty="0"/>
              <a:t>t</a:t>
            </a:r>
            <a:r>
              <a:rPr lang="en-US" dirty="0"/>
              <a:t> seconds after being shot from the cannon.</a:t>
            </a:r>
          </a:p>
          <a:p>
            <a:pPr marL="457200" indent="-457200">
              <a:buFontTx/>
              <a:buAutoNum type="alphaLcPeriod"/>
              <a:defRPr/>
            </a:pPr>
            <a:r>
              <a:rPr lang="en-US" dirty="0"/>
              <a:t>Find </a:t>
            </a:r>
            <a:r>
              <a:rPr lang="en-US" i="1" dirty="0"/>
              <a:t>H</a:t>
            </a:r>
            <a:r>
              <a:rPr lang="en-US" dirty="0"/>
              <a:t>(3) and explain its meaning in this context.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Content Placeholder 12" descr="Test 1 Paul 2010 2.jpg"/>
          <p:cNvPicPr>
            <a:picLocks noGrp="1" noChangeAspect="1"/>
          </p:cNvPicPr>
          <p:nvPr>
            <p:ph idx="1"/>
          </p:nvPr>
        </p:nvPicPr>
        <p:blipFill>
          <a:blip r:embed="rId3" cstate="print"/>
          <a:srcRect l="13750" t="35715" r="12573" b="33929"/>
          <a:stretch>
            <a:fillRect/>
          </a:stretch>
        </p:blipFill>
        <p:spPr>
          <a:xfrm>
            <a:off x="1295400" y="2133600"/>
            <a:ext cx="7158038" cy="4056063"/>
          </a:xfrm>
        </p:spPr>
      </p:pic>
      <p:sp>
        <p:nvSpPr>
          <p:cNvPr id="4" name="Slide Number Placeholder 3"/>
          <p:cNvSpPr>
            <a:spLocks noGrp="1"/>
          </p:cNvSpPr>
          <p:nvPr>
            <p:ph type="sldNum" sz="quarter" idx="12"/>
          </p:nvPr>
        </p:nvSpPr>
        <p:spPr/>
        <p:txBody>
          <a:bodyPr/>
          <a:lstStyle/>
          <a:p>
            <a:pPr>
              <a:defRPr/>
            </a:pPr>
            <a:fld id="{157B7A45-4080-4EE2-BD2E-8F4C6E1FEEB3}" type="slidenum">
              <a:rPr lang="en-US" smtClean="0"/>
              <a:pPr>
                <a:defRPr/>
              </a:pPr>
              <a:t>22</a:t>
            </a:fld>
            <a:endParaRPr lang="en-US"/>
          </a:p>
        </p:txBody>
      </p:sp>
      <p:graphicFrame>
        <p:nvGraphicFramePr>
          <p:cNvPr id="4098" name="Object 2"/>
          <p:cNvGraphicFramePr>
            <a:graphicFrameLocks noChangeAspect="1"/>
          </p:cNvGraphicFramePr>
          <p:nvPr/>
        </p:nvGraphicFramePr>
        <p:xfrm>
          <a:off x="3048000" y="228600"/>
          <a:ext cx="3308350" cy="425450"/>
        </p:xfrm>
        <a:graphic>
          <a:graphicData uri="http://schemas.openxmlformats.org/presentationml/2006/ole">
            <p:oleObj spid="_x0000_s4110" name="Equation" r:id="rId4" imgW="1269449" imgH="203112" progId="Equation.DSMT4">
              <p:embed/>
            </p:oleObj>
          </a:graphicData>
        </a:graphic>
      </p:graphicFrame>
      <p:sp>
        <p:nvSpPr>
          <p:cNvPr id="4101" name="Text Placeholder 5"/>
          <p:cNvSpPr txBox="1">
            <a:spLocks/>
          </p:cNvSpPr>
          <p:nvPr/>
        </p:nvSpPr>
        <p:spPr bwMode="auto">
          <a:xfrm>
            <a:off x="1066800" y="838200"/>
            <a:ext cx="8077200" cy="990600"/>
          </a:xfrm>
          <a:prstGeom prst="rect">
            <a:avLst/>
          </a:prstGeom>
          <a:noFill/>
          <a:ln w="9525">
            <a:noFill/>
            <a:miter lim="800000"/>
            <a:headEnd/>
            <a:tailEnd/>
          </a:ln>
        </p:spPr>
        <p:txBody>
          <a:bodyPr/>
          <a:lstStyle/>
          <a:p>
            <a:pPr marL="457200" indent="-457200"/>
            <a:r>
              <a:rPr lang="en-US"/>
              <a:t>b.  At what time was the cannonball at its maximum height?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Content Placeholder 4" descr="Test 1 Paul 2010 1.jpg"/>
          <p:cNvPicPr>
            <a:picLocks noGrp="1" noChangeAspect="1"/>
          </p:cNvPicPr>
          <p:nvPr>
            <p:ph idx="1"/>
          </p:nvPr>
        </p:nvPicPr>
        <p:blipFill>
          <a:blip r:embed="rId2" cstate="print"/>
          <a:srcRect l="14600" t="12151" b="39252"/>
          <a:stretch>
            <a:fillRect/>
          </a:stretch>
        </p:blipFill>
        <p:spPr>
          <a:xfrm>
            <a:off x="2209800" y="1631950"/>
            <a:ext cx="6705600" cy="5226050"/>
          </a:xfrm>
        </p:spPr>
      </p:pic>
      <p:sp>
        <p:nvSpPr>
          <p:cNvPr id="4" name="Slide Number Placeholder 3"/>
          <p:cNvSpPr>
            <a:spLocks noGrp="1"/>
          </p:cNvSpPr>
          <p:nvPr>
            <p:ph type="sldNum" sz="quarter" idx="12"/>
          </p:nvPr>
        </p:nvSpPr>
        <p:spPr/>
        <p:txBody>
          <a:bodyPr/>
          <a:lstStyle/>
          <a:p>
            <a:pPr>
              <a:defRPr/>
            </a:pPr>
            <a:fld id="{6EE470D5-F783-4156-9B3F-C22E245E5181}" type="slidenum">
              <a:rPr lang="en-US" smtClean="0"/>
              <a:pPr>
                <a:defRPr/>
              </a:pPr>
              <a:t>23</a:t>
            </a:fld>
            <a:endParaRPr lang="en-US"/>
          </a:p>
        </p:txBody>
      </p:sp>
      <p:sp>
        <p:nvSpPr>
          <p:cNvPr id="29700" name="Text Placeholder 5"/>
          <p:cNvSpPr>
            <a:spLocks noGrp="1"/>
          </p:cNvSpPr>
          <p:nvPr>
            <p:ph type="body" idx="4294967295"/>
          </p:nvPr>
        </p:nvSpPr>
        <p:spPr>
          <a:xfrm>
            <a:off x="990600" y="152400"/>
            <a:ext cx="8153400" cy="1946275"/>
          </a:xfrm>
        </p:spPr>
        <p:txBody>
          <a:bodyPr/>
          <a:lstStyle/>
          <a:p>
            <a:pPr>
              <a:buFont typeface="Wingdings 2" pitchFamily="18" charset="2"/>
              <a:buNone/>
            </a:pPr>
            <a:r>
              <a:rPr lang="en-US" sz="2400" b="1" smtClean="0"/>
              <a:t>Test 1 </a:t>
            </a:r>
          </a:p>
          <a:p>
            <a:pPr>
              <a:buFont typeface="Wingdings 2" pitchFamily="18" charset="2"/>
              <a:buNone/>
            </a:pPr>
            <a:r>
              <a:rPr lang="en-US" sz="2400" b="1" smtClean="0"/>
              <a:t>6.  </a:t>
            </a:r>
            <a:r>
              <a:rPr lang="en-US" sz="2400" smtClean="0"/>
              <a:t>The total revenue from cable TV programming in the U.S. is given in the table.</a:t>
            </a:r>
          </a:p>
          <a:p>
            <a:pPr>
              <a:buFont typeface="Wingdings 2" pitchFamily="18" charset="2"/>
              <a:buNone/>
            </a:pPr>
            <a:r>
              <a:rPr lang="en-US" sz="2400" b="1" smtClean="0"/>
              <a:t>a.  </a:t>
            </a:r>
            <a:r>
              <a:rPr lang="en-US" sz="2400" smtClean="0"/>
              <a:t> Find an equation for a model of these data.</a:t>
            </a:r>
          </a:p>
        </p:txBody>
      </p:sp>
      <p:graphicFrame>
        <p:nvGraphicFramePr>
          <p:cNvPr id="7" name="Table 6"/>
          <p:cNvGraphicFramePr>
            <a:graphicFrameLocks noGrp="1"/>
          </p:cNvGraphicFramePr>
          <p:nvPr/>
        </p:nvGraphicFramePr>
        <p:xfrm>
          <a:off x="152400" y="1905000"/>
          <a:ext cx="2209800" cy="2499360"/>
        </p:xfrm>
        <a:graphic>
          <a:graphicData uri="http://schemas.openxmlformats.org/drawingml/2006/table">
            <a:tbl>
              <a:tblPr/>
              <a:tblGrid>
                <a:gridCol w="817894"/>
                <a:gridCol w="1391906"/>
              </a:tblGrid>
              <a:tr h="609600">
                <a:tc>
                  <a:txBody>
                    <a:bodyPr/>
                    <a:lstStyle/>
                    <a:p>
                      <a:pPr marL="0" marR="0" algn="l">
                        <a:spcBef>
                          <a:spcPts val="0"/>
                        </a:spcBef>
                        <a:spcAft>
                          <a:spcPts val="0"/>
                        </a:spcAft>
                      </a:pPr>
                      <a:r>
                        <a:rPr lang="en-US" sz="2000" dirty="0">
                          <a:solidFill>
                            <a:srgbClr val="FFFFFF"/>
                          </a:solidFill>
                          <a:latin typeface="Calibri"/>
                          <a:ea typeface="Calibri"/>
                          <a:cs typeface="Times New Roman"/>
                        </a:rPr>
                        <a:t>Year</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a:txBody>
                    <a:bodyPr/>
                    <a:lstStyle/>
                    <a:p>
                      <a:pPr marL="0" marR="0" algn="l">
                        <a:spcBef>
                          <a:spcPts val="0"/>
                        </a:spcBef>
                        <a:spcAft>
                          <a:spcPts val="0"/>
                        </a:spcAft>
                      </a:pPr>
                      <a:r>
                        <a:rPr lang="en-US" sz="2000" dirty="0" smtClean="0">
                          <a:solidFill>
                            <a:srgbClr val="FFFFFF"/>
                          </a:solidFill>
                          <a:latin typeface="Calibri"/>
                          <a:ea typeface="Calibri"/>
                          <a:cs typeface="Times New Roman"/>
                        </a:rPr>
                        <a:t>Revenue</a:t>
                      </a:r>
                    </a:p>
                    <a:p>
                      <a:pPr marL="0" marR="0" algn="l">
                        <a:spcBef>
                          <a:spcPts val="0"/>
                        </a:spcBef>
                        <a:spcAft>
                          <a:spcPts val="0"/>
                        </a:spcAft>
                      </a:pPr>
                      <a:r>
                        <a:rPr lang="en-US" sz="2000" dirty="0" smtClean="0">
                          <a:solidFill>
                            <a:srgbClr val="FFFFFF"/>
                          </a:solidFill>
                          <a:latin typeface="Calibri"/>
                          <a:ea typeface="Calibri"/>
                          <a:cs typeface="Times New Roman"/>
                        </a:rPr>
                        <a:t> </a:t>
                      </a:r>
                      <a:r>
                        <a:rPr lang="en-US" sz="2000" dirty="0">
                          <a:solidFill>
                            <a:srgbClr val="FFFFFF"/>
                          </a:solidFill>
                          <a:latin typeface="Calibri"/>
                          <a:ea typeface="Calibri"/>
                          <a:cs typeface="Times New Roman"/>
                        </a:rPr>
                        <a:t>(million $)</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r>
              <a:tr h="472440">
                <a:tc>
                  <a:txBody>
                    <a:bodyPr/>
                    <a:lstStyle/>
                    <a:p>
                      <a:pPr marL="0" marR="0" algn="l">
                        <a:spcBef>
                          <a:spcPts val="0"/>
                        </a:spcBef>
                        <a:spcAft>
                          <a:spcPts val="0"/>
                        </a:spcAft>
                      </a:pPr>
                      <a:r>
                        <a:rPr lang="en-US" sz="2400" b="1" dirty="0">
                          <a:latin typeface="Calibri"/>
                          <a:ea typeface="Calibri"/>
                          <a:cs typeface="Times New Roman"/>
                        </a:rPr>
                        <a:t>2004</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31,373</a:t>
                      </a:r>
                      <a:endParaRPr lang="en-US" sz="24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72440">
                <a:tc>
                  <a:txBody>
                    <a:bodyPr/>
                    <a:lstStyle/>
                    <a:p>
                      <a:pPr marL="0" marR="0" algn="l">
                        <a:spcBef>
                          <a:spcPts val="0"/>
                        </a:spcBef>
                        <a:spcAft>
                          <a:spcPts val="0"/>
                        </a:spcAft>
                      </a:pPr>
                      <a:r>
                        <a:rPr lang="en-US" sz="2400" b="1" dirty="0">
                          <a:latin typeface="Calibri"/>
                          <a:ea typeface="Calibri"/>
                          <a:cs typeface="Times New Roman"/>
                        </a:rPr>
                        <a:t>2005</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35,386</a:t>
                      </a:r>
                      <a:endParaRPr lang="en-US" sz="24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72440">
                <a:tc>
                  <a:txBody>
                    <a:bodyPr/>
                    <a:lstStyle/>
                    <a:p>
                      <a:pPr marL="0" marR="0" algn="l">
                        <a:spcBef>
                          <a:spcPts val="0"/>
                        </a:spcBef>
                        <a:spcAft>
                          <a:spcPts val="0"/>
                        </a:spcAft>
                      </a:pPr>
                      <a:r>
                        <a:rPr lang="en-US" sz="2400" b="1" dirty="0">
                          <a:latin typeface="Calibri"/>
                          <a:ea typeface="Calibri"/>
                          <a:cs typeface="Times New Roman"/>
                        </a:rPr>
                        <a:t>2006</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37,981</a:t>
                      </a:r>
                      <a:endParaRPr lang="en-US" sz="24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472440">
                <a:tc>
                  <a:txBody>
                    <a:bodyPr/>
                    <a:lstStyle/>
                    <a:p>
                      <a:pPr marL="0" marR="0" algn="l">
                        <a:spcBef>
                          <a:spcPts val="0"/>
                        </a:spcBef>
                        <a:spcAft>
                          <a:spcPts val="0"/>
                        </a:spcAft>
                      </a:pPr>
                      <a:r>
                        <a:rPr lang="en-US" sz="2400" b="1" dirty="0">
                          <a:latin typeface="Calibri"/>
                          <a:ea typeface="Calibri"/>
                          <a:cs typeface="Times New Roman"/>
                        </a:rPr>
                        <a:t>2007</a:t>
                      </a: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40,870</a:t>
                      </a:r>
                      <a:endParaRPr lang="en-US" sz="24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Content Placeholder 4" descr="Test 1 Paul 2010 1.jpg"/>
          <p:cNvPicPr>
            <a:picLocks noGrp="1" noChangeAspect="1"/>
          </p:cNvPicPr>
          <p:nvPr>
            <p:ph idx="1"/>
          </p:nvPr>
        </p:nvPicPr>
        <p:blipFill>
          <a:blip r:embed="rId2" cstate="print"/>
          <a:srcRect l="16928" t="61754" r="4655" b="5649"/>
          <a:stretch>
            <a:fillRect/>
          </a:stretch>
        </p:blipFill>
        <p:spPr>
          <a:xfrm>
            <a:off x="1143000" y="2209800"/>
            <a:ext cx="7696200" cy="4381500"/>
          </a:xfrm>
        </p:spPr>
      </p:pic>
      <p:sp>
        <p:nvSpPr>
          <p:cNvPr id="4" name="Slide Number Placeholder 3"/>
          <p:cNvSpPr>
            <a:spLocks noGrp="1"/>
          </p:cNvSpPr>
          <p:nvPr>
            <p:ph type="sldNum" sz="quarter" idx="12"/>
          </p:nvPr>
        </p:nvSpPr>
        <p:spPr/>
        <p:txBody>
          <a:bodyPr/>
          <a:lstStyle/>
          <a:p>
            <a:pPr>
              <a:defRPr/>
            </a:pPr>
            <a:fld id="{47F46F8B-1B38-4083-A6E1-E58F647B3C41}" type="slidenum">
              <a:rPr lang="en-US" smtClean="0"/>
              <a:pPr>
                <a:defRPr/>
              </a:pPr>
              <a:t>24</a:t>
            </a:fld>
            <a:endParaRPr lang="en-US"/>
          </a:p>
        </p:txBody>
      </p:sp>
      <p:sp>
        <p:nvSpPr>
          <p:cNvPr id="30724" name="Text Placeholder 5"/>
          <p:cNvSpPr>
            <a:spLocks noGrp="1"/>
          </p:cNvSpPr>
          <p:nvPr>
            <p:ph type="body" idx="4294967295"/>
          </p:nvPr>
        </p:nvSpPr>
        <p:spPr>
          <a:xfrm>
            <a:off x="990600" y="152400"/>
            <a:ext cx="8153400" cy="1946275"/>
          </a:xfrm>
        </p:spPr>
        <p:txBody>
          <a:bodyPr/>
          <a:lstStyle/>
          <a:p>
            <a:pPr>
              <a:buFont typeface="Wingdings 2" pitchFamily="18" charset="2"/>
              <a:buNone/>
            </a:pPr>
            <a:r>
              <a:rPr lang="en-US" sz="2400" b="1" smtClean="0"/>
              <a:t>b.  </a:t>
            </a:r>
            <a:r>
              <a:rPr lang="en-US" sz="2400" smtClean="0"/>
              <a:t>Give a reasonable domain and range for your model.</a:t>
            </a:r>
          </a:p>
          <a:p>
            <a:pPr>
              <a:buFont typeface="Wingdings 2" pitchFamily="18" charset="2"/>
              <a:buNone/>
            </a:pPr>
            <a:r>
              <a:rPr lang="en-US" sz="2400" b="1" smtClean="0"/>
              <a:t>c.  </a:t>
            </a:r>
            <a:r>
              <a:rPr lang="en-US" sz="2400" smtClean="0"/>
              <a:t>Give the slope for this model and explain its meaning in this context.</a:t>
            </a:r>
          </a:p>
          <a:p>
            <a:pPr>
              <a:buFont typeface="Wingdings 2" pitchFamily="18" charset="2"/>
              <a:buNone/>
            </a:pPr>
            <a:r>
              <a:rPr lang="en-US" sz="2400" b="1" smtClean="0"/>
              <a:t>d.  </a:t>
            </a:r>
            <a:r>
              <a:rPr lang="en-US" sz="2400" smtClean="0"/>
              <a:t>What is the vertical intercept for this model and what does it mean in this context?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Content Placeholder 4" descr="Test 1 Paul 2010 1.jpg"/>
          <p:cNvPicPr>
            <a:picLocks noGrp="1" noChangeAspect="1"/>
          </p:cNvPicPr>
          <p:nvPr>
            <p:ph idx="1"/>
          </p:nvPr>
        </p:nvPicPr>
        <p:blipFill>
          <a:blip r:embed="rId2" cstate="print"/>
          <a:srcRect l="15936" t="13969" r="15942" b="42287"/>
          <a:stretch>
            <a:fillRect/>
          </a:stretch>
        </p:blipFill>
        <p:spPr>
          <a:xfrm>
            <a:off x="3657600" y="1828800"/>
            <a:ext cx="5307013" cy="4683125"/>
          </a:xfrm>
        </p:spPr>
      </p:pic>
      <p:sp>
        <p:nvSpPr>
          <p:cNvPr id="4" name="Slide Number Placeholder 3"/>
          <p:cNvSpPr>
            <a:spLocks noGrp="1"/>
          </p:cNvSpPr>
          <p:nvPr>
            <p:ph type="sldNum" sz="quarter" idx="12"/>
          </p:nvPr>
        </p:nvSpPr>
        <p:spPr/>
        <p:txBody>
          <a:bodyPr/>
          <a:lstStyle/>
          <a:p>
            <a:pPr>
              <a:defRPr/>
            </a:pPr>
            <a:fld id="{7A695BD8-4F0C-4779-9A8A-F032CE0E6057}" type="slidenum">
              <a:rPr lang="en-US" smtClean="0"/>
              <a:pPr>
                <a:defRPr/>
              </a:pPr>
              <a:t>25</a:t>
            </a:fld>
            <a:endParaRPr lang="en-US"/>
          </a:p>
        </p:txBody>
      </p:sp>
      <p:sp>
        <p:nvSpPr>
          <p:cNvPr id="31748" name="Text Placeholder 5"/>
          <p:cNvSpPr>
            <a:spLocks noGrp="1"/>
          </p:cNvSpPr>
          <p:nvPr>
            <p:ph type="body" idx="4294967295"/>
          </p:nvPr>
        </p:nvSpPr>
        <p:spPr>
          <a:xfrm>
            <a:off x="990600" y="152400"/>
            <a:ext cx="8153400" cy="1946275"/>
          </a:xfrm>
        </p:spPr>
        <p:txBody>
          <a:bodyPr/>
          <a:lstStyle/>
          <a:p>
            <a:pPr>
              <a:buFont typeface="Wingdings 2" pitchFamily="18" charset="2"/>
              <a:buNone/>
            </a:pPr>
            <a:r>
              <a:rPr lang="en-US" sz="2400" b="1" smtClean="0"/>
              <a:t>Test 2</a:t>
            </a:r>
          </a:p>
          <a:p>
            <a:pPr>
              <a:buFont typeface="Wingdings 2" pitchFamily="18" charset="2"/>
              <a:buNone/>
            </a:pPr>
            <a:r>
              <a:rPr lang="en-US" sz="2400" b="1" smtClean="0"/>
              <a:t>3.  </a:t>
            </a:r>
            <a:r>
              <a:rPr lang="en-US" sz="2400" smtClean="0"/>
              <a:t>The revenue from selling custom tools depends on the number of tools sold.</a:t>
            </a:r>
          </a:p>
          <a:p>
            <a:pPr>
              <a:buFont typeface="Wingdings 2" pitchFamily="18" charset="2"/>
              <a:buNone/>
            </a:pPr>
            <a:r>
              <a:rPr lang="en-US" sz="2400" b="1" smtClean="0"/>
              <a:t>a.  </a:t>
            </a:r>
            <a:r>
              <a:rPr lang="en-US" sz="2400" smtClean="0"/>
              <a:t> Find a model for this data.</a:t>
            </a:r>
          </a:p>
        </p:txBody>
      </p:sp>
      <p:graphicFrame>
        <p:nvGraphicFramePr>
          <p:cNvPr id="6" name="Table 5"/>
          <p:cNvGraphicFramePr>
            <a:graphicFrameLocks noGrp="1"/>
          </p:cNvGraphicFramePr>
          <p:nvPr/>
        </p:nvGraphicFramePr>
        <p:xfrm>
          <a:off x="990600" y="2286000"/>
          <a:ext cx="2811590" cy="3657600"/>
        </p:xfrm>
        <a:graphic>
          <a:graphicData uri="http://schemas.openxmlformats.org/drawingml/2006/table">
            <a:tbl>
              <a:tblPr/>
              <a:tblGrid>
                <a:gridCol w="1371600"/>
                <a:gridCol w="1439990"/>
              </a:tblGrid>
              <a:tr h="0">
                <a:tc>
                  <a:txBody>
                    <a:bodyPr/>
                    <a:lstStyle/>
                    <a:p>
                      <a:pPr marL="0" marR="0" algn="l">
                        <a:spcBef>
                          <a:spcPts val="0"/>
                        </a:spcBef>
                        <a:spcAft>
                          <a:spcPts val="0"/>
                        </a:spcAft>
                      </a:pPr>
                      <a:r>
                        <a:rPr lang="en-US" sz="2400" b="1" dirty="0">
                          <a:solidFill>
                            <a:srgbClr val="FFFFFF"/>
                          </a:solidFill>
                          <a:latin typeface="Calibri"/>
                          <a:ea typeface="Calibri"/>
                          <a:cs typeface="Times New Roman"/>
                        </a:rPr>
                        <a:t>Number of tools produced</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0000"/>
                    </a:solidFill>
                  </a:tcPr>
                </a:tc>
                <a:tc>
                  <a:txBody>
                    <a:bodyPr/>
                    <a:lstStyle/>
                    <a:p>
                      <a:pPr marL="0" marR="0" algn="l">
                        <a:spcBef>
                          <a:spcPts val="0"/>
                        </a:spcBef>
                        <a:spcAft>
                          <a:spcPts val="0"/>
                        </a:spcAft>
                      </a:pPr>
                      <a:r>
                        <a:rPr lang="en-US" sz="2400" b="1" dirty="0">
                          <a:solidFill>
                            <a:srgbClr val="FFFFFF"/>
                          </a:solidFill>
                          <a:latin typeface="Calibri"/>
                          <a:ea typeface="Calibri"/>
                          <a:cs typeface="Times New Roman"/>
                        </a:rPr>
                        <a:t>Revenue ($)</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000000"/>
                    </a:solidFill>
                  </a:tcPr>
                </a:tc>
              </a:tr>
              <a:tr h="0">
                <a:tc>
                  <a:txBody>
                    <a:bodyPr/>
                    <a:lstStyle/>
                    <a:p>
                      <a:pPr marL="0" marR="0" algn="l">
                        <a:spcBef>
                          <a:spcPts val="0"/>
                        </a:spcBef>
                        <a:spcAft>
                          <a:spcPts val="0"/>
                        </a:spcAft>
                      </a:pPr>
                      <a:r>
                        <a:rPr lang="en-US" sz="2400" b="1" dirty="0">
                          <a:latin typeface="Calibri"/>
                          <a:ea typeface="Calibri"/>
                          <a:cs typeface="Times New Roman"/>
                        </a:rPr>
                        <a:t>8</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a:latin typeface="Calibri"/>
                          <a:ea typeface="Calibri"/>
                          <a:cs typeface="Times New Roman"/>
                        </a:rPr>
                        <a:t>1070.20</a:t>
                      </a:r>
                      <a:endParaRPr lang="en-US" sz="20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dirty="0">
                          <a:latin typeface="Calibri"/>
                          <a:ea typeface="Calibri"/>
                          <a:cs typeface="Times New Roman"/>
                        </a:rPr>
                        <a:t>14</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a:latin typeface="Calibri"/>
                          <a:ea typeface="Calibri"/>
                          <a:cs typeface="Times New Roman"/>
                        </a:rPr>
                        <a:t>1139.80</a:t>
                      </a:r>
                      <a:endParaRPr lang="en-US" sz="20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dirty="0">
                          <a:latin typeface="Calibri"/>
                          <a:ea typeface="Calibri"/>
                          <a:cs typeface="Times New Roman"/>
                        </a:rPr>
                        <a:t>27</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a:latin typeface="Calibri"/>
                          <a:ea typeface="Calibri"/>
                          <a:cs typeface="Times New Roman"/>
                        </a:rPr>
                        <a:t>1241.20</a:t>
                      </a:r>
                      <a:endParaRPr lang="en-US" sz="20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dirty="0">
                          <a:latin typeface="Calibri"/>
                          <a:ea typeface="Calibri"/>
                          <a:cs typeface="Times New Roman"/>
                        </a:rPr>
                        <a:t>34</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a:latin typeface="Calibri"/>
                          <a:ea typeface="Calibri"/>
                          <a:cs typeface="Times New Roman"/>
                        </a:rPr>
                        <a:t>1267.80</a:t>
                      </a:r>
                      <a:endParaRPr lang="en-US" sz="200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dirty="0">
                          <a:latin typeface="Calibri"/>
                          <a:ea typeface="Calibri"/>
                          <a:cs typeface="Times New Roman"/>
                        </a:rPr>
                        <a:t>40</a:t>
                      </a:r>
                      <a:endParaRPr lang="en-US" sz="2000" dirty="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1275.00</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a:latin typeface="Calibri"/>
                          <a:ea typeface="Calibri"/>
                          <a:cs typeface="Times New Roman"/>
                        </a:rPr>
                        <a:t>56</a:t>
                      </a:r>
                      <a:endParaRPr lang="en-US" sz="20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1223.80</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r h="0">
                <a:tc>
                  <a:txBody>
                    <a:bodyPr/>
                    <a:lstStyle/>
                    <a:p>
                      <a:pPr marL="0" marR="0" algn="l">
                        <a:spcBef>
                          <a:spcPts val="0"/>
                        </a:spcBef>
                        <a:spcAft>
                          <a:spcPts val="0"/>
                        </a:spcAft>
                      </a:pPr>
                      <a:r>
                        <a:rPr lang="en-US" sz="2400" b="1">
                          <a:latin typeface="Calibri"/>
                          <a:ea typeface="Calibri"/>
                          <a:cs typeface="Times New Roman"/>
                        </a:rPr>
                        <a:t>66</a:t>
                      </a:r>
                      <a:endParaRPr lang="en-US" sz="2000">
                        <a:latin typeface="Calibri"/>
                        <a:ea typeface="Calibri"/>
                        <a:cs typeface="Times New Roman"/>
                      </a:endParaRPr>
                    </a:p>
                  </a:txBody>
                  <a:tcPr marL="68580" marR="68580" marT="0" marB="0">
                    <a:lnL w="12700" cap="flat" cmpd="sng" algn="ctr">
                      <a:solidFill>
                        <a:srgbClr val="4BACC6"/>
                      </a:solidFill>
                      <a:prstDash val="solid"/>
                      <a:round/>
                      <a:headEnd type="none" w="med" len="med"/>
                      <a:tailEnd type="none" w="med" len="med"/>
                    </a:lnL>
                    <a:lnR>
                      <a:noFill/>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Calibri"/>
                          <a:ea typeface="Calibri"/>
                          <a:cs typeface="Times New Roman"/>
                        </a:rPr>
                        <a:t>1139.80</a:t>
                      </a:r>
                      <a:endParaRPr lang="en-US" sz="2000" dirty="0">
                        <a:latin typeface="Calibri"/>
                        <a:ea typeface="Calibri"/>
                        <a:cs typeface="Times New Roman"/>
                      </a:endParaRPr>
                    </a:p>
                  </a:txBody>
                  <a:tcPr marL="68580" marR="68580" marT="0" marB="0">
                    <a:lnL>
                      <a:noFill/>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Content Placeholder 4" descr="Test 1 Paul 2010 1.jpg"/>
          <p:cNvPicPr>
            <a:picLocks noGrp="1" noChangeAspect="1"/>
          </p:cNvPicPr>
          <p:nvPr>
            <p:ph idx="1"/>
          </p:nvPr>
        </p:nvPicPr>
        <p:blipFill>
          <a:blip r:embed="rId2" cstate="print"/>
          <a:srcRect l="12962" t="57390" r="6834" b="33916"/>
          <a:stretch>
            <a:fillRect/>
          </a:stretch>
        </p:blipFill>
        <p:spPr>
          <a:xfrm>
            <a:off x="1143000" y="1219200"/>
            <a:ext cx="6248400" cy="930275"/>
          </a:xfrm>
        </p:spPr>
      </p:pic>
      <p:sp>
        <p:nvSpPr>
          <p:cNvPr id="4" name="Slide Number Placeholder 3"/>
          <p:cNvSpPr>
            <a:spLocks noGrp="1"/>
          </p:cNvSpPr>
          <p:nvPr>
            <p:ph type="sldNum" sz="quarter" idx="12"/>
          </p:nvPr>
        </p:nvSpPr>
        <p:spPr/>
        <p:txBody>
          <a:bodyPr/>
          <a:lstStyle/>
          <a:p>
            <a:pPr>
              <a:defRPr/>
            </a:pPr>
            <a:fld id="{217B028C-AC16-4879-8197-CD6C5B1C9E23}" type="slidenum">
              <a:rPr lang="en-US" smtClean="0"/>
              <a:pPr>
                <a:defRPr/>
              </a:pPr>
              <a:t>26</a:t>
            </a:fld>
            <a:endParaRPr lang="en-US"/>
          </a:p>
        </p:txBody>
      </p:sp>
      <p:sp>
        <p:nvSpPr>
          <p:cNvPr id="32772" name="Text Placeholder 5"/>
          <p:cNvSpPr>
            <a:spLocks noGrp="1"/>
          </p:cNvSpPr>
          <p:nvPr>
            <p:ph type="body" idx="4294967295"/>
          </p:nvPr>
        </p:nvSpPr>
        <p:spPr>
          <a:xfrm>
            <a:off x="990600" y="152400"/>
            <a:ext cx="8153400" cy="1219200"/>
          </a:xfrm>
        </p:spPr>
        <p:txBody>
          <a:bodyPr/>
          <a:lstStyle/>
          <a:p>
            <a:pPr>
              <a:buFont typeface="Wingdings 2" pitchFamily="18" charset="2"/>
              <a:buNone/>
            </a:pPr>
            <a:r>
              <a:rPr lang="en-US" sz="2400" b="1" smtClean="0"/>
              <a:t>b.  </a:t>
            </a:r>
            <a:r>
              <a:rPr lang="en-US" sz="2400" smtClean="0"/>
              <a:t>Give a reasonable domain and range for your model.</a:t>
            </a:r>
          </a:p>
          <a:p>
            <a:pPr>
              <a:buFont typeface="Wingdings 2" pitchFamily="18" charset="2"/>
              <a:buNone/>
            </a:pPr>
            <a:r>
              <a:rPr lang="en-US" sz="2400" b="1" smtClean="0"/>
              <a:t>c.  </a:t>
            </a:r>
            <a:r>
              <a:rPr lang="en-US" sz="2400" smtClean="0"/>
              <a:t>How many custom tools need to be sold to have a revenue of $1195?</a:t>
            </a:r>
          </a:p>
        </p:txBody>
      </p:sp>
      <p:pic>
        <p:nvPicPr>
          <p:cNvPr id="32773" name="Picture 4" descr="Paul Test 1b 5.jpg"/>
          <p:cNvPicPr>
            <a:picLocks noChangeAspect="1"/>
          </p:cNvPicPr>
          <p:nvPr/>
        </p:nvPicPr>
        <p:blipFill>
          <a:blip r:embed="rId3" cstate="print"/>
          <a:srcRect l="16449" t="12222" r="5772" b="42207"/>
          <a:stretch>
            <a:fillRect/>
          </a:stretch>
        </p:blipFill>
        <p:spPr bwMode="auto">
          <a:xfrm>
            <a:off x="1295400" y="1981200"/>
            <a:ext cx="606425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407F7CF-7256-484D-AA33-8B363C90A4C4}" type="slidenum">
              <a:rPr lang="en-US" smtClean="0"/>
              <a:pPr>
                <a:defRPr/>
              </a:pPr>
              <a:t>27</a:t>
            </a:fld>
            <a:endParaRPr lang="en-US"/>
          </a:p>
        </p:txBody>
      </p:sp>
      <p:sp>
        <p:nvSpPr>
          <p:cNvPr id="33795" name="Text Placeholder 5"/>
          <p:cNvSpPr>
            <a:spLocks noGrp="1"/>
          </p:cNvSpPr>
          <p:nvPr>
            <p:ph type="body" idx="4294967295"/>
          </p:nvPr>
        </p:nvSpPr>
        <p:spPr>
          <a:xfrm>
            <a:off x="990600" y="152400"/>
            <a:ext cx="8153400" cy="838200"/>
          </a:xfrm>
        </p:spPr>
        <p:txBody>
          <a:bodyPr/>
          <a:lstStyle/>
          <a:p>
            <a:pPr>
              <a:buFont typeface="Wingdings 2" pitchFamily="18" charset="2"/>
              <a:buNone/>
            </a:pPr>
            <a:r>
              <a:rPr lang="en-US" sz="2400" b="1" smtClean="0"/>
              <a:t>d.  </a:t>
            </a:r>
            <a:r>
              <a:rPr lang="en-US" sz="2400" smtClean="0"/>
              <a:t>What is the vertex of your model and what does it mean in this context?</a:t>
            </a:r>
          </a:p>
        </p:txBody>
      </p:sp>
      <p:pic>
        <p:nvPicPr>
          <p:cNvPr id="33796" name="Picture 4" descr="Paul Test 1b 5.jpg"/>
          <p:cNvPicPr>
            <a:picLocks noChangeAspect="1"/>
          </p:cNvPicPr>
          <p:nvPr/>
        </p:nvPicPr>
        <p:blipFill>
          <a:blip r:embed="rId2" cstate="print"/>
          <a:srcRect l="16449" t="59216" r="5772" b="24406"/>
          <a:stretch>
            <a:fillRect/>
          </a:stretch>
        </p:blipFill>
        <p:spPr bwMode="auto">
          <a:xfrm>
            <a:off x="1143000" y="1676400"/>
            <a:ext cx="7580313" cy="2190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685800"/>
            <a:ext cx="7407275" cy="2895600"/>
          </a:xfrm>
        </p:spPr>
        <p:txBody>
          <a:bodyPr>
            <a:noAutofit/>
          </a:bodyPr>
          <a:lstStyle/>
          <a:p>
            <a:pPr>
              <a:defRPr/>
            </a:pPr>
            <a:r>
              <a:rPr lang="en-US" sz="6000" b="1" dirty="0" smtClean="0"/>
              <a:t>Activities that students can do together.</a:t>
            </a:r>
            <a:endParaRPr lang="en-US" sz="6000" b="1" dirty="0"/>
          </a:p>
        </p:txBody>
      </p:sp>
      <p:sp>
        <p:nvSpPr>
          <p:cNvPr id="4" name="Slide Number Placeholder 3"/>
          <p:cNvSpPr>
            <a:spLocks noGrp="1"/>
          </p:cNvSpPr>
          <p:nvPr>
            <p:ph type="sldNum" sz="quarter" idx="12"/>
          </p:nvPr>
        </p:nvSpPr>
        <p:spPr/>
        <p:txBody>
          <a:bodyPr/>
          <a:lstStyle/>
          <a:p>
            <a:pPr>
              <a:defRPr/>
            </a:pPr>
            <a:fld id="{160D41E5-D680-44BD-B081-8CA115D4F1AA}" type="slidenum">
              <a:rPr lang="en-US" smtClean="0"/>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Exponent Sort</a:t>
            </a:r>
            <a:endParaRPr lang="en-US" dirty="0"/>
          </a:p>
        </p:txBody>
      </p:sp>
      <p:pic>
        <p:nvPicPr>
          <p:cNvPr id="35843" name="Content Placeholder 4" descr="exponent sort.jpg"/>
          <p:cNvPicPr>
            <a:picLocks noGrp="1" noChangeAspect="1"/>
          </p:cNvPicPr>
          <p:nvPr>
            <p:ph idx="1"/>
          </p:nvPr>
        </p:nvPicPr>
        <p:blipFill>
          <a:blip r:embed="rId2" cstate="print"/>
          <a:srcRect l="8830" t="9380" r="11057" b="37590"/>
          <a:stretch>
            <a:fillRect/>
          </a:stretch>
        </p:blipFill>
        <p:spPr>
          <a:xfrm>
            <a:off x="1927225" y="1219200"/>
            <a:ext cx="6226175" cy="5334000"/>
          </a:xfrm>
        </p:spPr>
      </p:pic>
      <p:sp>
        <p:nvSpPr>
          <p:cNvPr id="4" name="Slide Number Placeholder 3"/>
          <p:cNvSpPr>
            <a:spLocks noGrp="1"/>
          </p:cNvSpPr>
          <p:nvPr>
            <p:ph type="sldNum" sz="quarter" idx="12"/>
          </p:nvPr>
        </p:nvSpPr>
        <p:spPr/>
        <p:txBody>
          <a:bodyPr/>
          <a:lstStyle/>
          <a:p>
            <a:pPr>
              <a:defRPr/>
            </a:pPr>
            <a:fld id="{AD5FEF59-C85E-4D08-AA67-7AD289351E2F}" type="slidenum">
              <a:rPr lang="en-US" smtClean="0"/>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8700" y="1752600"/>
            <a:ext cx="7086600" cy="2286000"/>
          </a:xfrm>
        </p:spPr>
        <p:txBody>
          <a:bodyPr>
            <a:noAutofit/>
          </a:bodyPr>
          <a:lstStyle/>
          <a:p>
            <a:pPr eaLnBrk="1" fontAlgn="auto" hangingPunct="1">
              <a:spcAft>
                <a:spcPts val="0"/>
              </a:spcAft>
              <a:defRPr/>
            </a:pPr>
            <a:r>
              <a:rPr lang="en-US" sz="4800" b="1" dirty="0" smtClean="0">
                <a:solidFill>
                  <a:schemeClr val="tx2">
                    <a:satMod val="130000"/>
                  </a:schemeClr>
                </a:solidFill>
              </a:rPr>
              <a:t>Good applications that ask for more thinking than the basic math answer.</a:t>
            </a:r>
            <a:br>
              <a:rPr lang="en-US" sz="4800" b="1" dirty="0" smtClean="0">
                <a:solidFill>
                  <a:schemeClr val="tx2">
                    <a:satMod val="130000"/>
                  </a:schemeClr>
                </a:solidFill>
              </a:rPr>
            </a:br>
            <a:endParaRPr lang="en-US" sz="4800" b="1" dirty="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F79178A1-DE40-4A45-B006-CAC7768D954D}"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Sorts</a:t>
            </a:r>
            <a:endParaRPr lang="en-US" dirty="0"/>
          </a:p>
        </p:txBody>
      </p:sp>
      <p:sp>
        <p:nvSpPr>
          <p:cNvPr id="3" name="Content Placeholder 2"/>
          <p:cNvSpPr>
            <a:spLocks noGrp="1"/>
          </p:cNvSpPr>
          <p:nvPr>
            <p:ph idx="1"/>
          </p:nvPr>
        </p:nvSpPr>
        <p:spPr/>
        <p:txBody>
          <a:bodyPr/>
          <a:lstStyle/>
          <a:p>
            <a:r>
              <a:rPr lang="en-US" dirty="0" smtClean="0"/>
              <a:t>Types of numbers</a:t>
            </a:r>
          </a:p>
          <a:p>
            <a:r>
              <a:rPr lang="en-US" dirty="0" smtClean="0"/>
              <a:t>Types of equations</a:t>
            </a:r>
          </a:p>
          <a:p>
            <a:r>
              <a:rPr lang="en-US" dirty="0" smtClean="0"/>
              <a:t>Equations and Expressions</a:t>
            </a:r>
          </a:p>
          <a:p>
            <a:r>
              <a:rPr lang="en-US" dirty="0" smtClean="0"/>
              <a:t>Types of Graphs</a:t>
            </a:r>
          </a:p>
          <a:p>
            <a:r>
              <a:rPr lang="en-US" dirty="0" smtClean="0"/>
              <a:t>Units to the function or derivative</a:t>
            </a:r>
          </a:p>
          <a:p>
            <a:r>
              <a:rPr lang="en-US" dirty="0" smtClean="0"/>
              <a:t>Simplifying Expressions</a:t>
            </a:r>
            <a:endParaRPr lang="en-US" dirty="0"/>
          </a:p>
        </p:txBody>
      </p:sp>
      <p:sp>
        <p:nvSpPr>
          <p:cNvPr id="4" name="Slide Number Placeholder 3"/>
          <p:cNvSpPr>
            <a:spLocks noGrp="1"/>
          </p:cNvSpPr>
          <p:nvPr>
            <p:ph type="sldNum" sz="quarter" idx="12"/>
          </p:nvPr>
        </p:nvSpPr>
        <p:spPr/>
        <p:txBody>
          <a:bodyPr/>
          <a:lstStyle/>
          <a:p>
            <a:pPr>
              <a:defRPr/>
            </a:pPr>
            <a:fld id="{065FBA38-19FC-475D-97BC-7BC4BB4B46FD}" type="slidenum">
              <a:rPr lang="en-US" smtClean="0"/>
              <a:pPr>
                <a:defRPr/>
              </a:pPr>
              <a:t>30</a:t>
            </a:fld>
            <a:endParaRPr lang="en-US"/>
          </a:p>
        </p:txBody>
      </p:sp>
    </p:spTree>
    <p:extLst>
      <p:ext uri="{BB962C8B-B14F-4D97-AF65-F5344CB8AC3E}">
        <p14:creationId xmlns:p14="http://schemas.microsoft.com/office/powerpoint/2010/main" xmlns="" val="27678748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7763" cy="1036638"/>
          </a:xfrm>
        </p:spPr>
        <p:txBody>
          <a:bodyPr/>
          <a:lstStyle/>
          <a:p>
            <a:pPr>
              <a:defRPr/>
            </a:pPr>
            <a:r>
              <a:rPr lang="en-US" dirty="0" smtClean="0"/>
              <a:t>Make Living Graphs</a:t>
            </a:r>
            <a:endParaRPr lang="en-US" dirty="0"/>
          </a:p>
        </p:txBody>
      </p:sp>
      <p:sp>
        <p:nvSpPr>
          <p:cNvPr id="5125" name="Content Placeholder 2"/>
          <p:cNvSpPr>
            <a:spLocks noGrp="1"/>
          </p:cNvSpPr>
          <p:nvPr>
            <p:ph sz="half" idx="1"/>
          </p:nvPr>
        </p:nvSpPr>
        <p:spPr>
          <a:xfrm>
            <a:off x="1295400" y="1143000"/>
            <a:ext cx="3657600" cy="4664075"/>
          </a:xfrm>
        </p:spPr>
        <p:txBody>
          <a:bodyPr/>
          <a:lstStyle/>
          <a:p>
            <a:r>
              <a:rPr lang="en-US" sz="3600" smtClean="0"/>
              <a:t>Lines</a:t>
            </a:r>
          </a:p>
          <a:p>
            <a:pPr>
              <a:buFont typeface="Wingdings 2" pitchFamily="18" charset="2"/>
              <a:buNone/>
            </a:pPr>
            <a:endParaRPr lang="en-US" sz="3600" smtClean="0"/>
          </a:p>
          <a:p>
            <a:pPr lvl="1"/>
            <a:r>
              <a:rPr lang="en-US" sz="2800" i="1" smtClean="0"/>
              <a:t>m </a:t>
            </a:r>
            <a:r>
              <a:rPr lang="en-US" sz="2800" smtClean="0"/>
              <a:t>positive</a:t>
            </a:r>
          </a:p>
          <a:p>
            <a:pPr lvl="1"/>
            <a:r>
              <a:rPr lang="en-US" sz="2800" i="1" smtClean="0"/>
              <a:t>m </a:t>
            </a:r>
            <a:r>
              <a:rPr lang="en-US" sz="2800" smtClean="0"/>
              <a:t>negative</a:t>
            </a:r>
          </a:p>
          <a:p>
            <a:pPr lvl="1"/>
            <a:r>
              <a:rPr lang="en-US" sz="2800" i="1" smtClean="0"/>
              <a:t>m </a:t>
            </a:r>
            <a:r>
              <a:rPr lang="en-US" sz="2800" smtClean="0"/>
              <a:t>really small</a:t>
            </a:r>
          </a:p>
          <a:p>
            <a:pPr lvl="1"/>
            <a:r>
              <a:rPr lang="en-US" sz="2800" i="1" smtClean="0"/>
              <a:t>m </a:t>
            </a:r>
            <a:r>
              <a:rPr lang="en-US" sz="2800" smtClean="0"/>
              <a:t>large</a:t>
            </a:r>
          </a:p>
          <a:p>
            <a:pPr lvl="1"/>
            <a:r>
              <a:rPr lang="en-US" sz="2800" i="1" smtClean="0"/>
              <a:t>b </a:t>
            </a:r>
            <a:r>
              <a:rPr lang="en-US" sz="2800" smtClean="0"/>
              <a:t>negative</a:t>
            </a:r>
          </a:p>
          <a:p>
            <a:pPr lvl="1"/>
            <a:r>
              <a:rPr lang="en-US" sz="2800" i="1" smtClean="0"/>
              <a:t>b </a:t>
            </a:r>
            <a:r>
              <a:rPr lang="en-US" sz="2800" smtClean="0"/>
              <a:t>positive</a:t>
            </a:r>
            <a:endParaRPr lang="en-US" sz="3200" i="1" smtClean="0"/>
          </a:p>
          <a:p>
            <a:pPr lvl="1"/>
            <a:endParaRPr lang="en-US" sz="3200" i="1" smtClean="0"/>
          </a:p>
        </p:txBody>
      </p:sp>
      <p:sp>
        <p:nvSpPr>
          <p:cNvPr id="5126" name="Content Placeholder 4"/>
          <p:cNvSpPr>
            <a:spLocks noGrp="1"/>
          </p:cNvSpPr>
          <p:nvPr>
            <p:ph sz="half" idx="2"/>
          </p:nvPr>
        </p:nvSpPr>
        <p:spPr>
          <a:xfrm>
            <a:off x="5334000" y="1143000"/>
            <a:ext cx="3657600" cy="4664075"/>
          </a:xfrm>
        </p:spPr>
        <p:txBody>
          <a:bodyPr/>
          <a:lstStyle/>
          <a:p>
            <a:r>
              <a:rPr lang="en-US" sz="3600" smtClean="0"/>
              <a:t>Parabolas</a:t>
            </a:r>
          </a:p>
          <a:p>
            <a:pPr>
              <a:buFont typeface="Wingdings 2" pitchFamily="18" charset="2"/>
              <a:buNone/>
            </a:pPr>
            <a:endParaRPr lang="en-US" sz="3600" smtClean="0"/>
          </a:p>
          <a:p>
            <a:pPr lvl="1"/>
            <a:r>
              <a:rPr lang="en-US" sz="2800" i="1" smtClean="0"/>
              <a:t>a </a:t>
            </a:r>
            <a:r>
              <a:rPr lang="en-US" sz="2800" smtClean="0"/>
              <a:t>positive</a:t>
            </a:r>
          </a:p>
          <a:p>
            <a:pPr lvl="1"/>
            <a:r>
              <a:rPr lang="en-US" sz="2800" i="1" smtClean="0"/>
              <a:t>a </a:t>
            </a:r>
            <a:r>
              <a:rPr lang="en-US" sz="2800" smtClean="0"/>
              <a:t>negative</a:t>
            </a:r>
          </a:p>
          <a:p>
            <a:pPr lvl="1"/>
            <a:r>
              <a:rPr lang="en-US" sz="2800" i="1" smtClean="0"/>
              <a:t>a </a:t>
            </a:r>
            <a:r>
              <a:rPr lang="en-US" sz="2800" smtClean="0"/>
              <a:t>small</a:t>
            </a:r>
          </a:p>
          <a:p>
            <a:pPr lvl="1"/>
            <a:r>
              <a:rPr lang="en-US" sz="2800" i="1" smtClean="0"/>
              <a:t>a </a:t>
            </a:r>
            <a:r>
              <a:rPr lang="en-US" sz="2800" smtClean="0"/>
              <a:t>big</a:t>
            </a:r>
          </a:p>
          <a:p>
            <a:pPr lvl="1"/>
            <a:r>
              <a:rPr lang="en-US" sz="2800" i="1" smtClean="0"/>
              <a:t>h </a:t>
            </a:r>
            <a:r>
              <a:rPr lang="en-US" sz="2800" smtClean="0"/>
              <a:t>positive</a:t>
            </a:r>
          </a:p>
          <a:p>
            <a:pPr lvl="1"/>
            <a:r>
              <a:rPr lang="en-US" sz="2800" i="1" smtClean="0"/>
              <a:t>h </a:t>
            </a:r>
            <a:r>
              <a:rPr lang="en-US" sz="2800" smtClean="0"/>
              <a:t>negative</a:t>
            </a:r>
          </a:p>
          <a:p>
            <a:pPr lvl="1"/>
            <a:r>
              <a:rPr lang="en-US" sz="2800" i="1" smtClean="0"/>
              <a:t>k </a:t>
            </a:r>
            <a:r>
              <a:rPr lang="en-US" sz="2800" smtClean="0"/>
              <a:t>positive</a:t>
            </a:r>
          </a:p>
          <a:p>
            <a:pPr lvl="1"/>
            <a:r>
              <a:rPr lang="en-US" sz="2800" i="1" smtClean="0"/>
              <a:t>k </a:t>
            </a:r>
            <a:r>
              <a:rPr lang="en-US" sz="2800" smtClean="0"/>
              <a:t>negative</a:t>
            </a:r>
            <a:endParaRPr lang="en-US" sz="2800" i="1" smtClean="0"/>
          </a:p>
          <a:p>
            <a:endParaRPr lang="en-US" smtClean="0"/>
          </a:p>
        </p:txBody>
      </p:sp>
      <p:sp>
        <p:nvSpPr>
          <p:cNvPr id="4" name="Slide Number Placeholder 3"/>
          <p:cNvSpPr>
            <a:spLocks noGrp="1"/>
          </p:cNvSpPr>
          <p:nvPr>
            <p:ph type="sldNum" sz="quarter" idx="12"/>
          </p:nvPr>
        </p:nvSpPr>
        <p:spPr/>
        <p:txBody>
          <a:bodyPr/>
          <a:lstStyle/>
          <a:p>
            <a:pPr>
              <a:defRPr/>
            </a:pPr>
            <a:fld id="{5E4FAD72-C855-4252-B03C-BE4E3D460A01}" type="slidenum">
              <a:rPr lang="en-US" smtClean="0"/>
              <a:pPr>
                <a:defRPr/>
              </a:pPr>
              <a:t>31</a:t>
            </a:fld>
            <a:endParaRPr lang="en-US"/>
          </a:p>
        </p:txBody>
      </p:sp>
      <p:graphicFrame>
        <p:nvGraphicFramePr>
          <p:cNvPr id="5122" name="Object 2"/>
          <p:cNvGraphicFramePr>
            <a:graphicFrameLocks noChangeAspect="1"/>
          </p:cNvGraphicFramePr>
          <p:nvPr/>
        </p:nvGraphicFramePr>
        <p:xfrm>
          <a:off x="1905000" y="1828800"/>
          <a:ext cx="2057400" cy="671513"/>
        </p:xfrm>
        <a:graphic>
          <a:graphicData uri="http://schemas.openxmlformats.org/presentationml/2006/ole">
            <p:oleObj spid="_x0000_s5146" name="Equation" r:id="rId3" imgW="583947" imgH="190417" progId="Equation.DSMT4">
              <p:embed/>
            </p:oleObj>
          </a:graphicData>
        </a:graphic>
      </p:graphicFrame>
      <p:graphicFrame>
        <p:nvGraphicFramePr>
          <p:cNvPr id="5123" name="Object 3"/>
          <p:cNvGraphicFramePr>
            <a:graphicFrameLocks noChangeAspect="1"/>
          </p:cNvGraphicFramePr>
          <p:nvPr/>
        </p:nvGraphicFramePr>
        <p:xfrm>
          <a:off x="5638800" y="1676400"/>
          <a:ext cx="3175000" cy="762000"/>
        </p:xfrm>
        <a:graphic>
          <a:graphicData uri="http://schemas.openxmlformats.org/presentationml/2006/ole">
            <p:oleObj spid="_x0000_s5147" name="Equation" r:id="rId4" imgW="901309" imgH="215806"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dirty="0" smtClean="0"/>
              <a:t>Create Two-Second Graphs</a:t>
            </a:r>
            <a:endParaRPr lang="en-US" dirty="0"/>
          </a:p>
        </p:txBody>
      </p:sp>
      <p:pic>
        <p:nvPicPr>
          <p:cNvPr id="36867" name="Content Placeholder 6" descr="blank axes.gif"/>
          <p:cNvPicPr>
            <a:picLocks noGrp="1" noChangeAspect="1"/>
          </p:cNvPicPr>
          <p:nvPr>
            <p:ph sz="half" idx="2"/>
          </p:nvPr>
        </p:nvPicPr>
        <p:blipFill>
          <a:blip r:embed="rId2" cstate="print"/>
          <a:srcRect/>
          <a:stretch>
            <a:fillRect/>
          </a:stretch>
        </p:blipFill>
        <p:spPr>
          <a:xfrm>
            <a:off x="1676400" y="1295400"/>
            <a:ext cx="1428750" cy="1428750"/>
          </a:xfrm>
        </p:spPr>
      </p:pic>
      <p:sp>
        <p:nvSpPr>
          <p:cNvPr id="5" name="Slide Number Placeholder 4"/>
          <p:cNvSpPr>
            <a:spLocks noGrp="1"/>
          </p:cNvSpPr>
          <p:nvPr>
            <p:ph type="sldNum" sz="quarter" idx="12"/>
          </p:nvPr>
        </p:nvSpPr>
        <p:spPr/>
        <p:txBody>
          <a:bodyPr/>
          <a:lstStyle/>
          <a:p>
            <a:pPr>
              <a:defRPr/>
            </a:pPr>
            <a:fld id="{ADB48316-17E0-4AC8-9549-2F0CCF9E9AAE}" type="slidenum">
              <a:rPr lang="en-US" smtClean="0"/>
              <a:pPr>
                <a:defRPr/>
              </a:pPr>
              <a:t>32</a:t>
            </a:fld>
            <a:endParaRPr lang="en-US"/>
          </a:p>
        </p:txBody>
      </p:sp>
      <p:pic>
        <p:nvPicPr>
          <p:cNvPr id="36869" name="Content Placeholder 6" descr="blank axes.gif"/>
          <p:cNvPicPr>
            <a:picLocks noGrp="1" noChangeAspect="1"/>
          </p:cNvPicPr>
          <p:nvPr>
            <p:ph sz="half" idx="2"/>
          </p:nvPr>
        </p:nvPicPr>
        <p:blipFill>
          <a:blip r:embed="rId2" cstate="print"/>
          <a:srcRect/>
          <a:stretch>
            <a:fillRect/>
          </a:stretch>
        </p:blipFill>
        <p:spPr>
          <a:xfrm>
            <a:off x="3962400" y="1295400"/>
            <a:ext cx="1428750" cy="1428750"/>
          </a:xfrm>
        </p:spPr>
      </p:pic>
      <p:pic>
        <p:nvPicPr>
          <p:cNvPr id="36870" name="Content Placeholder 6" descr="blank axes.gif"/>
          <p:cNvPicPr>
            <a:picLocks noGrp="1" noChangeAspect="1"/>
          </p:cNvPicPr>
          <p:nvPr>
            <p:ph sz="half" idx="2"/>
          </p:nvPr>
        </p:nvPicPr>
        <p:blipFill>
          <a:blip r:embed="rId2" cstate="print"/>
          <a:srcRect/>
          <a:stretch>
            <a:fillRect/>
          </a:stretch>
        </p:blipFill>
        <p:spPr>
          <a:xfrm>
            <a:off x="6248400" y="1295400"/>
            <a:ext cx="1428750" cy="1428750"/>
          </a:xfrm>
        </p:spPr>
      </p:pic>
      <p:pic>
        <p:nvPicPr>
          <p:cNvPr id="36871" name="Content Placeholder 6" descr="blank axes.gif"/>
          <p:cNvPicPr>
            <a:picLocks noGrp="1" noChangeAspect="1"/>
          </p:cNvPicPr>
          <p:nvPr>
            <p:ph sz="half" idx="2"/>
          </p:nvPr>
        </p:nvPicPr>
        <p:blipFill>
          <a:blip r:embed="rId2" cstate="print"/>
          <a:srcRect/>
          <a:stretch>
            <a:fillRect/>
          </a:stretch>
        </p:blipFill>
        <p:spPr>
          <a:xfrm>
            <a:off x="1600200" y="3200400"/>
            <a:ext cx="1428750" cy="1428750"/>
          </a:xfrm>
        </p:spPr>
      </p:pic>
      <p:pic>
        <p:nvPicPr>
          <p:cNvPr id="36872" name="Content Placeholder 6" descr="blank axes.gif"/>
          <p:cNvPicPr>
            <a:picLocks noGrp="1" noChangeAspect="1"/>
          </p:cNvPicPr>
          <p:nvPr>
            <p:ph sz="half" idx="2"/>
          </p:nvPr>
        </p:nvPicPr>
        <p:blipFill>
          <a:blip r:embed="rId2" cstate="print"/>
          <a:srcRect/>
          <a:stretch>
            <a:fillRect/>
          </a:stretch>
        </p:blipFill>
        <p:spPr>
          <a:xfrm>
            <a:off x="3962400" y="3200400"/>
            <a:ext cx="1428750" cy="1428750"/>
          </a:xfrm>
        </p:spPr>
      </p:pic>
      <p:pic>
        <p:nvPicPr>
          <p:cNvPr id="36873" name="Content Placeholder 6" descr="blank axes.gif"/>
          <p:cNvPicPr>
            <a:picLocks noGrp="1" noChangeAspect="1"/>
          </p:cNvPicPr>
          <p:nvPr>
            <p:ph sz="half" idx="2"/>
          </p:nvPr>
        </p:nvPicPr>
        <p:blipFill>
          <a:blip r:embed="rId2" cstate="print"/>
          <a:srcRect/>
          <a:stretch>
            <a:fillRect/>
          </a:stretch>
        </p:blipFill>
        <p:spPr>
          <a:xfrm>
            <a:off x="6324600" y="3200400"/>
            <a:ext cx="1428750" cy="1428750"/>
          </a:xfrm>
        </p:spPr>
      </p:pic>
      <p:pic>
        <p:nvPicPr>
          <p:cNvPr id="36874" name="Content Placeholder 6" descr="blank axes.gif"/>
          <p:cNvPicPr>
            <a:picLocks noGrp="1" noChangeAspect="1"/>
          </p:cNvPicPr>
          <p:nvPr>
            <p:ph sz="half" idx="2"/>
          </p:nvPr>
        </p:nvPicPr>
        <p:blipFill>
          <a:blip r:embed="rId2" cstate="print"/>
          <a:srcRect/>
          <a:stretch>
            <a:fillRect/>
          </a:stretch>
        </p:blipFill>
        <p:spPr>
          <a:xfrm>
            <a:off x="1600200" y="5029200"/>
            <a:ext cx="1428750" cy="1428750"/>
          </a:xfrm>
        </p:spPr>
      </p:pic>
      <p:pic>
        <p:nvPicPr>
          <p:cNvPr id="36875" name="Content Placeholder 6" descr="blank axes.gif"/>
          <p:cNvPicPr>
            <a:picLocks noGrp="1" noChangeAspect="1"/>
          </p:cNvPicPr>
          <p:nvPr>
            <p:ph sz="half" idx="2"/>
          </p:nvPr>
        </p:nvPicPr>
        <p:blipFill>
          <a:blip r:embed="rId2" cstate="print"/>
          <a:srcRect/>
          <a:stretch>
            <a:fillRect/>
          </a:stretch>
        </p:blipFill>
        <p:spPr>
          <a:xfrm>
            <a:off x="3962400" y="5029200"/>
            <a:ext cx="1428750" cy="1428750"/>
          </a:xfrm>
        </p:spPr>
      </p:pic>
      <p:pic>
        <p:nvPicPr>
          <p:cNvPr id="36876" name="Content Placeholder 6" descr="blank axes.gif"/>
          <p:cNvPicPr>
            <a:picLocks noGrp="1" noChangeAspect="1"/>
          </p:cNvPicPr>
          <p:nvPr>
            <p:ph sz="half" idx="2"/>
          </p:nvPr>
        </p:nvPicPr>
        <p:blipFill>
          <a:blip r:embed="rId2" cstate="print"/>
          <a:srcRect/>
          <a:stretch>
            <a:fillRect/>
          </a:stretch>
        </p:blipFill>
        <p:spPr>
          <a:xfrm>
            <a:off x="6324600" y="5029200"/>
            <a:ext cx="1428750" cy="142875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Create Two Second Graphs</a:t>
            </a:r>
            <a:endParaRPr lang="en-US" dirty="0"/>
          </a:p>
        </p:txBody>
      </p:sp>
      <p:sp>
        <p:nvSpPr>
          <p:cNvPr id="4" name="Slide Number Placeholder 3"/>
          <p:cNvSpPr>
            <a:spLocks noGrp="1"/>
          </p:cNvSpPr>
          <p:nvPr>
            <p:ph type="sldNum" sz="quarter" idx="12"/>
          </p:nvPr>
        </p:nvSpPr>
        <p:spPr/>
        <p:txBody>
          <a:bodyPr/>
          <a:lstStyle/>
          <a:p>
            <a:pPr>
              <a:defRPr/>
            </a:pPr>
            <a:fld id="{C8E9C55F-CDA2-4A9F-A752-A0499C835D53}" type="slidenum">
              <a:rPr lang="en-US" smtClean="0"/>
              <a:pPr>
                <a:defRPr/>
              </a:pPr>
              <a:t>33</a:t>
            </a:fld>
            <a:endParaRPr lang="en-US"/>
          </a:p>
        </p:txBody>
      </p:sp>
      <p:graphicFrame>
        <p:nvGraphicFramePr>
          <p:cNvPr id="6146" name="Object 2"/>
          <p:cNvGraphicFramePr>
            <a:graphicFrameLocks noChangeAspect="1"/>
          </p:cNvGraphicFramePr>
          <p:nvPr>
            <p:extLst>
              <p:ext uri="{D42A27DB-BD31-4B8C-83A1-F6EECF244321}">
                <p14:modId xmlns:p14="http://schemas.microsoft.com/office/powerpoint/2010/main" xmlns="" val="817793601"/>
              </p:ext>
            </p:extLst>
          </p:nvPr>
        </p:nvGraphicFramePr>
        <p:xfrm>
          <a:off x="990600" y="1828800"/>
          <a:ext cx="1992312" cy="517525"/>
        </p:xfrm>
        <a:graphic>
          <a:graphicData uri="http://schemas.openxmlformats.org/presentationml/2006/ole">
            <p:oleObj spid="_x0000_s6254" name="Equation" r:id="rId3" imgW="634680" imgH="164880" progId="Equation.DSMT4">
              <p:embed/>
            </p:oleObj>
          </a:graphicData>
        </a:graphic>
      </p:graphicFrame>
      <p:graphicFrame>
        <p:nvGraphicFramePr>
          <p:cNvPr id="6147" name="Object 3"/>
          <p:cNvGraphicFramePr>
            <a:graphicFrameLocks noChangeAspect="1"/>
          </p:cNvGraphicFramePr>
          <p:nvPr>
            <p:extLst>
              <p:ext uri="{D42A27DB-BD31-4B8C-83A1-F6EECF244321}">
                <p14:modId xmlns:p14="http://schemas.microsoft.com/office/powerpoint/2010/main" xmlns="" val="4098676821"/>
              </p:ext>
            </p:extLst>
          </p:nvPr>
        </p:nvGraphicFramePr>
        <p:xfrm>
          <a:off x="3276600" y="1658144"/>
          <a:ext cx="3260725" cy="654050"/>
        </p:xfrm>
        <a:graphic>
          <a:graphicData uri="http://schemas.openxmlformats.org/presentationml/2006/ole">
            <p:oleObj spid="_x0000_s6255" name="Equation" r:id="rId4" imgW="1015920" imgH="203040" progId="Equation.DSMT4">
              <p:embed/>
            </p:oleObj>
          </a:graphicData>
        </a:graphic>
      </p:graphicFrame>
      <p:graphicFrame>
        <p:nvGraphicFramePr>
          <p:cNvPr id="6148" name="Object 5"/>
          <p:cNvGraphicFramePr>
            <a:graphicFrameLocks noChangeAspect="1"/>
          </p:cNvGraphicFramePr>
          <p:nvPr>
            <p:extLst>
              <p:ext uri="{D42A27DB-BD31-4B8C-83A1-F6EECF244321}">
                <p14:modId xmlns:p14="http://schemas.microsoft.com/office/powerpoint/2010/main" xmlns="" val="827662276"/>
              </p:ext>
            </p:extLst>
          </p:nvPr>
        </p:nvGraphicFramePr>
        <p:xfrm>
          <a:off x="6753225" y="1447800"/>
          <a:ext cx="2351088" cy="1074738"/>
        </p:xfrm>
        <a:graphic>
          <a:graphicData uri="http://schemas.openxmlformats.org/presentationml/2006/ole">
            <p:oleObj spid="_x0000_s6256" name="Equation" r:id="rId5" imgW="749160" imgH="342720" progId="Equation.DSMT4">
              <p:embed/>
            </p:oleObj>
          </a:graphicData>
        </a:graphic>
      </p:graphicFrame>
      <p:graphicFrame>
        <p:nvGraphicFramePr>
          <p:cNvPr id="6149" name="Object 6"/>
          <p:cNvGraphicFramePr>
            <a:graphicFrameLocks noChangeAspect="1"/>
          </p:cNvGraphicFramePr>
          <p:nvPr>
            <p:extLst>
              <p:ext uri="{D42A27DB-BD31-4B8C-83A1-F6EECF244321}">
                <p14:modId xmlns:p14="http://schemas.microsoft.com/office/powerpoint/2010/main" xmlns="" val="623081111"/>
              </p:ext>
            </p:extLst>
          </p:nvPr>
        </p:nvGraphicFramePr>
        <p:xfrm>
          <a:off x="949325" y="3300413"/>
          <a:ext cx="1951038" cy="636587"/>
        </p:xfrm>
        <a:graphic>
          <a:graphicData uri="http://schemas.openxmlformats.org/presentationml/2006/ole">
            <p:oleObj spid="_x0000_s6257" name="Equation" r:id="rId6" imgW="622080" imgH="203040" progId="Equation.DSMT4">
              <p:embed/>
            </p:oleObj>
          </a:graphicData>
        </a:graphic>
      </p:graphicFrame>
      <p:graphicFrame>
        <p:nvGraphicFramePr>
          <p:cNvPr id="6150" name="Object 7"/>
          <p:cNvGraphicFramePr>
            <a:graphicFrameLocks noChangeAspect="1"/>
          </p:cNvGraphicFramePr>
          <p:nvPr>
            <p:extLst>
              <p:ext uri="{D42A27DB-BD31-4B8C-83A1-F6EECF244321}">
                <p14:modId xmlns:p14="http://schemas.microsoft.com/office/powerpoint/2010/main" xmlns="" val="1842938116"/>
              </p:ext>
            </p:extLst>
          </p:nvPr>
        </p:nvGraphicFramePr>
        <p:xfrm>
          <a:off x="3303588" y="3067050"/>
          <a:ext cx="3097212" cy="1103313"/>
        </p:xfrm>
        <a:graphic>
          <a:graphicData uri="http://schemas.openxmlformats.org/presentationml/2006/ole">
            <p:oleObj spid="_x0000_s6258" name="Equation" r:id="rId7" imgW="965160" imgH="342720" progId="Equation.DSMT4">
              <p:embed/>
            </p:oleObj>
          </a:graphicData>
        </a:graphic>
      </p:graphicFrame>
      <p:graphicFrame>
        <p:nvGraphicFramePr>
          <p:cNvPr id="6151" name="Object 8"/>
          <p:cNvGraphicFramePr>
            <a:graphicFrameLocks noChangeAspect="1"/>
          </p:cNvGraphicFramePr>
          <p:nvPr>
            <p:extLst>
              <p:ext uri="{D42A27DB-BD31-4B8C-83A1-F6EECF244321}">
                <p14:modId xmlns:p14="http://schemas.microsoft.com/office/powerpoint/2010/main" xmlns="" val="2344413300"/>
              </p:ext>
            </p:extLst>
          </p:nvPr>
        </p:nvGraphicFramePr>
        <p:xfrm>
          <a:off x="6781800" y="3219450"/>
          <a:ext cx="1912937" cy="715963"/>
        </p:xfrm>
        <a:graphic>
          <a:graphicData uri="http://schemas.openxmlformats.org/presentationml/2006/ole">
            <p:oleObj spid="_x0000_s6259" name="Equation" r:id="rId8" imgW="609480" imgH="228600" progId="Equation.DSMT4">
              <p:embed/>
            </p:oleObj>
          </a:graphicData>
        </a:graphic>
      </p:graphicFrame>
      <p:graphicFrame>
        <p:nvGraphicFramePr>
          <p:cNvPr id="6152" name="Object 9"/>
          <p:cNvGraphicFramePr>
            <a:graphicFrameLocks noChangeAspect="1"/>
          </p:cNvGraphicFramePr>
          <p:nvPr>
            <p:extLst>
              <p:ext uri="{D42A27DB-BD31-4B8C-83A1-F6EECF244321}">
                <p14:modId xmlns:p14="http://schemas.microsoft.com/office/powerpoint/2010/main" xmlns="" val="4185489424"/>
              </p:ext>
            </p:extLst>
          </p:nvPr>
        </p:nvGraphicFramePr>
        <p:xfrm>
          <a:off x="947738" y="5254625"/>
          <a:ext cx="1435100" cy="515938"/>
        </p:xfrm>
        <a:graphic>
          <a:graphicData uri="http://schemas.openxmlformats.org/presentationml/2006/ole">
            <p:oleObj spid="_x0000_s6260" name="Equation" r:id="rId9" imgW="457200" imgH="164880" progId="Equation.DSMT4">
              <p:embed/>
            </p:oleObj>
          </a:graphicData>
        </a:graphic>
      </p:graphicFrame>
      <p:graphicFrame>
        <p:nvGraphicFramePr>
          <p:cNvPr id="6153" name="Object 10"/>
          <p:cNvGraphicFramePr>
            <a:graphicFrameLocks noChangeAspect="1"/>
          </p:cNvGraphicFramePr>
          <p:nvPr>
            <p:extLst>
              <p:ext uri="{D42A27DB-BD31-4B8C-83A1-F6EECF244321}">
                <p14:modId xmlns:p14="http://schemas.microsoft.com/office/powerpoint/2010/main" xmlns="" val="2910428185"/>
              </p:ext>
            </p:extLst>
          </p:nvPr>
        </p:nvGraphicFramePr>
        <p:xfrm>
          <a:off x="2884487" y="5121275"/>
          <a:ext cx="3668713" cy="652463"/>
        </p:xfrm>
        <a:graphic>
          <a:graphicData uri="http://schemas.openxmlformats.org/presentationml/2006/ole">
            <p:oleObj spid="_x0000_s6261" name="Equation" r:id="rId10" imgW="1143000" imgH="203040" progId="Equation.DSMT4">
              <p:embed/>
            </p:oleObj>
          </a:graphicData>
        </a:graphic>
      </p:graphicFrame>
      <p:graphicFrame>
        <p:nvGraphicFramePr>
          <p:cNvPr id="6154" name="Object 11"/>
          <p:cNvGraphicFramePr>
            <a:graphicFrameLocks noChangeAspect="1"/>
          </p:cNvGraphicFramePr>
          <p:nvPr>
            <p:extLst>
              <p:ext uri="{D42A27DB-BD31-4B8C-83A1-F6EECF244321}">
                <p14:modId xmlns:p14="http://schemas.microsoft.com/office/powerpoint/2010/main" xmlns="" val="2646632899"/>
              </p:ext>
            </p:extLst>
          </p:nvPr>
        </p:nvGraphicFramePr>
        <p:xfrm>
          <a:off x="6673850" y="4864100"/>
          <a:ext cx="2470150" cy="1231900"/>
        </p:xfrm>
        <a:graphic>
          <a:graphicData uri="http://schemas.openxmlformats.org/presentationml/2006/ole">
            <p:oleObj spid="_x0000_s6262" name="Equation" r:id="rId11" imgW="787320" imgH="39348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pPr>
              <a:defRPr/>
            </a:pPr>
            <a:r>
              <a:rPr lang="en-US" dirty="0" smtClean="0"/>
              <a:t>Create Two-Second Graphs</a:t>
            </a:r>
            <a:endParaRPr lang="en-US" dirty="0"/>
          </a:p>
        </p:txBody>
      </p:sp>
      <p:sp>
        <p:nvSpPr>
          <p:cNvPr id="5" name="Slide Number Placeholder 4"/>
          <p:cNvSpPr>
            <a:spLocks noGrp="1"/>
          </p:cNvSpPr>
          <p:nvPr>
            <p:ph type="sldNum" sz="quarter" idx="12"/>
          </p:nvPr>
        </p:nvSpPr>
        <p:spPr/>
        <p:txBody>
          <a:bodyPr/>
          <a:lstStyle/>
          <a:p>
            <a:pPr>
              <a:defRPr/>
            </a:pPr>
            <a:fld id="{ADB48316-17E0-4AC8-9549-2F0CCF9E9AAE}" type="slidenum">
              <a:rPr lang="en-US" smtClean="0"/>
              <a:pPr>
                <a:defRPr/>
              </a:pPr>
              <a:t>34</a:t>
            </a:fld>
            <a:endParaRPr lang="en-US"/>
          </a:p>
        </p:txBody>
      </p:sp>
      <p:pic>
        <p:nvPicPr>
          <p:cNvPr id="36871" name="Content Placeholder 6" descr="blank axes.gif"/>
          <p:cNvPicPr>
            <a:picLocks noGrp="1" noChangeAspect="1"/>
          </p:cNvPicPr>
          <p:nvPr>
            <p:ph sz="half" idx="2"/>
          </p:nvPr>
        </p:nvPicPr>
        <p:blipFill>
          <a:blip r:embed="rId2" cstate="print"/>
          <a:srcRect/>
          <a:stretch>
            <a:fillRect/>
          </a:stretch>
        </p:blipFill>
        <p:spPr>
          <a:xfrm>
            <a:off x="1600200" y="3200400"/>
            <a:ext cx="1428750" cy="1428750"/>
          </a:xfrm>
        </p:spPr>
      </p:pic>
      <p:pic>
        <p:nvPicPr>
          <p:cNvPr id="36872" name="Content Placeholder 6" descr="blank axes.gif"/>
          <p:cNvPicPr>
            <a:picLocks noGrp="1" noChangeAspect="1"/>
          </p:cNvPicPr>
          <p:nvPr>
            <p:ph sz="half" idx="2"/>
          </p:nvPr>
        </p:nvPicPr>
        <p:blipFill>
          <a:blip r:embed="rId2" cstate="print"/>
          <a:srcRect/>
          <a:stretch>
            <a:fillRect/>
          </a:stretch>
        </p:blipFill>
        <p:spPr>
          <a:xfrm>
            <a:off x="3962400" y="3200400"/>
            <a:ext cx="1428750" cy="1428750"/>
          </a:xfrm>
        </p:spPr>
      </p:pic>
      <p:pic>
        <p:nvPicPr>
          <p:cNvPr id="36873" name="Content Placeholder 6" descr="blank axes.gif"/>
          <p:cNvPicPr>
            <a:picLocks noGrp="1" noChangeAspect="1"/>
          </p:cNvPicPr>
          <p:nvPr>
            <p:ph sz="half" idx="2"/>
          </p:nvPr>
        </p:nvPicPr>
        <p:blipFill>
          <a:blip r:embed="rId2" cstate="print"/>
          <a:srcRect/>
          <a:stretch>
            <a:fillRect/>
          </a:stretch>
        </p:blipFill>
        <p:spPr>
          <a:xfrm>
            <a:off x="6324600" y="3200400"/>
            <a:ext cx="1428750" cy="1428750"/>
          </a:xfrm>
        </p:spPr>
      </p:pic>
      <p:pic>
        <p:nvPicPr>
          <p:cNvPr id="36874" name="Content Placeholder 6" descr="blank axes.gif"/>
          <p:cNvPicPr>
            <a:picLocks noGrp="1" noChangeAspect="1"/>
          </p:cNvPicPr>
          <p:nvPr>
            <p:ph sz="half" idx="2"/>
          </p:nvPr>
        </p:nvPicPr>
        <p:blipFill>
          <a:blip r:embed="rId2" cstate="print"/>
          <a:srcRect/>
          <a:stretch>
            <a:fillRect/>
          </a:stretch>
        </p:blipFill>
        <p:spPr>
          <a:xfrm>
            <a:off x="1600200" y="5029200"/>
            <a:ext cx="1428750" cy="1428750"/>
          </a:xfrm>
        </p:spPr>
      </p:pic>
      <p:pic>
        <p:nvPicPr>
          <p:cNvPr id="36875" name="Content Placeholder 6" descr="blank axes.gif"/>
          <p:cNvPicPr>
            <a:picLocks noGrp="1" noChangeAspect="1"/>
          </p:cNvPicPr>
          <p:nvPr>
            <p:ph sz="half" idx="2"/>
          </p:nvPr>
        </p:nvPicPr>
        <p:blipFill>
          <a:blip r:embed="rId2" cstate="print"/>
          <a:srcRect/>
          <a:stretch>
            <a:fillRect/>
          </a:stretch>
        </p:blipFill>
        <p:spPr>
          <a:xfrm>
            <a:off x="3962400" y="5029200"/>
            <a:ext cx="1428750" cy="1428750"/>
          </a:xfrm>
        </p:spPr>
      </p:pic>
      <p:pic>
        <p:nvPicPr>
          <p:cNvPr id="36876" name="Content Placeholder 6" descr="blank axes.gif"/>
          <p:cNvPicPr>
            <a:picLocks noGrp="1" noChangeAspect="1"/>
          </p:cNvPicPr>
          <p:nvPr>
            <p:ph sz="half" idx="2"/>
          </p:nvPr>
        </p:nvPicPr>
        <p:blipFill>
          <a:blip r:embed="rId2" cstate="print"/>
          <a:srcRect/>
          <a:stretch>
            <a:fillRect/>
          </a:stretch>
        </p:blipFill>
        <p:spPr>
          <a:xfrm>
            <a:off x="6324600" y="5029200"/>
            <a:ext cx="1428750" cy="1428750"/>
          </a:xfrm>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1295400"/>
            <a:ext cx="1426464" cy="142646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962400" y="1278835"/>
            <a:ext cx="1426464" cy="142646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6322215" y="1278835"/>
            <a:ext cx="1426464" cy="1426464"/>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600200" y="3205553"/>
            <a:ext cx="1426464" cy="14264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3962400" y="3179049"/>
            <a:ext cx="1426464" cy="142646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6324600" y="3200400"/>
            <a:ext cx="1426464" cy="1426464"/>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593000" y="5029200"/>
            <a:ext cx="1426464" cy="1426464"/>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3962400" y="5029200"/>
            <a:ext cx="1426464" cy="1426464"/>
          </a:xfrm>
          <a:prstGeom prst="rect">
            <a:avLst/>
          </a:prstGeom>
        </p:spPr>
      </p:pic>
      <p:pic>
        <p:nvPicPr>
          <p:cNvPr id="15" name="Picture 14"/>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324600" y="5029200"/>
            <a:ext cx="1426464" cy="1426464"/>
          </a:xfrm>
          <a:prstGeom prst="rect">
            <a:avLst/>
          </a:prstGeom>
        </p:spPr>
      </p:pic>
    </p:spTree>
    <p:extLst>
      <p:ext uri="{BB962C8B-B14F-4D97-AF65-F5344CB8AC3E}">
        <p14:creationId xmlns:p14="http://schemas.microsoft.com/office/powerpoint/2010/main" xmlns="" val="1472339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066800" y="1600200"/>
            <a:ext cx="8077200" cy="1752600"/>
          </a:xfrm>
        </p:spPr>
        <p:txBody>
          <a:bodyPr>
            <a:noAutofit/>
          </a:bodyPr>
          <a:lstStyle/>
          <a:p>
            <a:pPr eaLnBrk="1" fontAlgn="auto" hangingPunct="1">
              <a:spcAft>
                <a:spcPts val="0"/>
              </a:spcAft>
              <a:defRPr/>
            </a:pPr>
            <a:r>
              <a:rPr lang="en-US" sz="4800" b="1" dirty="0" smtClean="0">
                <a:solidFill>
                  <a:schemeClr val="tx2">
                    <a:satMod val="130000"/>
                  </a:schemeClr>
                </a:solidFill>
              </a:rPr>
              <a:t>Look at common topics from a different perspective.</a:t>
            </a:r>
            <a:endParaRPr lang="en-US" sz="4800" b="1" dirty="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EA9E1CFC-11B9-4D16-97DC-65A477549292}"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228600"/>
            <a:ext cx="8153400" cy="1143000"/>
          </a:xfrm>
        </p:spPr>
        <p:txBody>
          <a:bodyPr>
            <a:noAutofit/>
          </a:bodyPr>
          <a:lstStyle/>
          <a:p>
            <a:pPr eaLnBrk="1" fontAlgn="auto" hangingPunct="1">
              <a:spcAft>
                <a:spcPts val="0"/>
              </a:spcAft>
              <a:defRPr/>
            </a:pPr>
            <a:r>
              <a:rPr lang="en-US" sz="4800" dirty="0" smtClean="0">
                <a:solidFill>
                  <a:schemeClr val="tx2">
                    <a:satMod val="130000"/>
                  </a:schemeClr>
                </a:solidFill>
              </a:rPr>
              <a:t>Vertex form of a quadratic</a:t>
            </a:r>
            <a:endParaRPr lang="en-US" sz="4800" dirty="0">
              <a:solidFill>
                <a:schemeClr val="tx2">
                  <a:satMod val="130000"/>
                </a:schemeClr>
              </a:solidFill>
            </a:endParaRPr>
          </a:p>
        </p:txBody>
      </p:sp>
      <p:sp>
        <p:nvSpPr>
          <p:cNvPr id="38915" name="Content Placeholder 3"/>
          <p:cNvSpPr>
            <a:spLocks noGrp="1"/>
          </p:cNvSpPr>
          <p:nvPr>
            <p:ph idx="1"/>
          </p:nvPr>
        </p:nvSpPr>
        <p:spPr>
          <a:xfrm>
            <a:off x="990600" y="1447800"/>
            <a:ext cx="8153400" cy="4800600"/>
          </a:xfrm>
        </p:spPr>
        <p:txBody>
          <a:bodyPr/>
          <a:lstStyle/>
          <a:p>
            <a:pPr eaLnBrk="1" hangingPunct="1"/>
            <a:r>
              <a:rPr lang="en-US" sz="4000" smtClean="0"/>
              <a:t>Nice way to investigate the characteristics of a parabola.</a:t>
            </a:r>
          </a:p>
          <a:p>
            <a:pPr eaLnBrk="1" hangingPunct="1"/>
            <a:r>
              <a:rPr lang="en-US" sz="4000" smtClean="0"/>
              <a:t>Introduce graphing parabolas and reinforce it later by graphing from standard form.</a:t>
            </a:r>
          </a:p>
          <a:p>
            <a:pPr eaLnBrk="1" hangingPunct="1"/>
            <a:r>
              <a:rPr lang="en-US" sz="4000" smtClean="0"/>
              <a:t>Use vertex form to model data by hand.</a:t>
            </a:r>
          </a:p>
        </p:txBody>
      </p:sp>
      <p:sp>
        <p:nvSpPr>
          <p:cNvPr id="15362" name="Slide Number Placeholder 1"/>
          <p:cNvSpPr>
            <a:spLocks noGrp="1"/>
          </p:cNvSpPr>
          <p:nvPr>
            <p:ph type="sldNum" sz="quarter" idx="12"/>
          </p:nvPr>
        </p:nvSpPr>
        <p:spPr/>
        <p:txBody>
          <a:bodyPr/>
          <a:lstStyle/>
          <a:p>
            <a:pPr>
              <a:defRPr/>
            </a:pPr>
            <a:fld id="{2C65A936-7A61-471B-B2D7-690DC19F4740}"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0"/>
            <a:ext cx="7497763" cy="1143000"/>
          </a:xfrm>
        </p:spPr>
        <p:txBody>
          <a:bodyPr/>
          <a:lstStyle/>
          <a:p>
            <a:pPr eaLnBrk="1" fontAlgn="auto" hangingPunct="1">
              <a:spcAft>
                <a:spcPts val="0"/>
              </a:spcAft>
              <a:defRPr/>
            </a:pPr>
            <a:r>
              <a:rPr lang="en-US" sz="4800" dirty="0" smtClean="0">
                <a:solidFill>
                  <a:schemeClr val="tx2">
                    <a:satMod val="130000"/>
                  </a:schemeClr>
                </a:solidFill>
              </a:rPr>
              <a:t>Concept Investigations</a:t>
            </a:r>
            <a:endParaRPr lang="en-US" sz="4800" dirty="0">
              <a:solidFill>
                <a:schemeClr val="tx2">
                  <a:satMod val="130000"/>
                </a:schemeClr>
              </a:solidFill>
            </a:endParaRPr>
          </a:p>
        </p:txBody>
      </p:sp>
      <p:pic>
        <p:nvPicPr>
          <p:cNvPr id="39939" name="Content Placeholder 6" descr="CI vertex form 1_Page_1.jpg"/>
          <p:cNvPicPr>
            <a:picLocks noGrp="1" noChangeAspect="1"/>
          </p:cNvPicPr>
          <p:nvPr>
            <p:ph idx="1"/>
          </p:nvPr>
        </p:nvPicPr>
        <p:blipFill>
          <a:blip r:embed="rId2" cstate="print"/>
          <a:srcRect l="12939" t="12959" r="9003" b="17058"/>
          <a:stretch>
            <a:fillRect/>
          </a:stretch>
        </p:blipFill>
        <p:spPr>
          <a:xfrm>
            <a:off x="2084388" y="990600"/>
            <a:ext cx="4975225" cy="5772150"/>
          </a:xfrm>
        </p:spPr>
      </p:pic>
      <p:sp>
        <p:nvSpPr>
          <p:cNvPr id="4" name="Slide Number Placeholder 3"/>
          <p:cNvSpPr>
            <a:spLocks noGrp="1"/>
          </p:cNvSpPr>
          <p:nvPr>
            <p:ph type="sldNum" sz="quarter" idx="12"/>
          </p:nvPr>
        </p:nvSpPr>
        <p:spPr/>
        <p:txBody>
          <a:bodyPr/>
          <a:lstStyle/>
          <a:p>
            <a:pPr>
              <a:defRPr/>
            </a:pPr>
            <a:fld id="{CEAFB557-1886-4389-86F7-89E8D2D52256}"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838200"/>
            <a:ext cx="7407275" cy="2133600"/>
          </a:xfrm>
        </p:spPr>
        <p:txBody>
          <a:bodyPr>
            <a:noAutofit/>
          </a:bodyPr>
          <a:lstStyle/>
          <a:p>
            <a:pPr>
              <a:defRPr/>
            </a:pPr>
            <a:r>
              <a:rPr lang="en-US" sz="6000" b="1" dirty="0" smtClean="0"/>
              <a:t>Use applications to introduce topics.</a:t>
            </a:r>
            <a:endParaRPr lang="en-US" sz="6000" b="1" dirty="0"/>
          </a:p>
        </p:txBody>
      </p:sp>
      <p:sp>
        <p:nvSpPr>
          <p:cNvPr id="4" name="Slide Number Placeholder 3"/>
          <p:cNvSpPr>
            <a:spLocks noGrp="1"/>
          </p:cNvSpPr>
          <p:nvPr>
            <p:ph type="sldNum" sz="quarter" idx="12"/>
          </p:nvPr>
        </p:nvSpPr>
        <p:spPr/>
        <p:txBody>
          <a:bodyPr/>
          <a:lstStyle/>
          <a:p>
            <a:pPr>
              <a:defRPr/>
            </a:pPr>
            <a:fld id="{4D27728A-A084-4CCB-A04D-51FAA474BF71}"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8153400" cy="1295400"/>
          </a:xfrm>
        </p:spPr>
        <p:txBody>
          <a:bodyPr/>
          <a:lstStyle/>
          <a:p>
            <a:pPr eaLnBrk="1" fontAlgn="auto" hangingPunct="1">
              <a:spcAft>
                <a:spcPts val="0"/>
              </a:spcAft>
              <a:defRPr/>
            </a:pPr>
            <a:r>
              <a:rPr lang="en-US" sz="4800" dirty="0" smtClean="0">
                <a:solidFill>
                  <a:schemeClr val="tx2">
                    <a:satMod val="130000"/>
                  </a:schemeClr>
                </a:solidFill>
              </a:rPr>
              <a:t>Inverses.</a:t>
            </a:r>
            <a:endParaRPr lang="en-US" sz="4800" dirty="0">
              <a:solidFill>
                <a:schemeClr val="tx2">
                  <a:satMod val="130000"/>
                </a:schemeClr>
              </a:solidFill>
            </a:endParaRPr>
          </a:p>
        </p:txBody>
      </p:sp>
      <p:pic>
        <p:nvPicPr>
          <p:cNvPr id="41987" name="Content Placeholder 4" descr="CI vertex form 1_Page_05.jpg"/>
          <p:cNvPicPr>
            <a:picLocks noGrp="1" noChangeAspect="1"/>
          </p:cNvPicPr>
          <p:nvPr>
            <p:ph idx="1"/>
          </p:nvPr>
        </p:nvPicPr>
        <p:blipFill>
          <a:blip r:embed="rId2" cstate="print"/>
          <a:srcRect t="11934" b="40305"/>
          <a:stretch>
            <a:fillRect/>
          </a:stretch>
        </p:blipFill>
        <p:spPr>
          <a:xfrm>
            <a:off x="1066800" y="1447800"/>
            <a:ext cx="7772400" cy="4803775"/>
          </a:xfrm>
        </p:spPr>
      </p:pic>
      <p:sp>
        <p:nvSpPr>
          <p:cNvPr id="4" name="Slide Number Placeholder 3"/>
          <p:cNvSpPr>
            <a:spLocks noGrp="1"/>
          </p:cNvSpPr>
          <p:nvPr>
            <p:ph type="sldNum" sz="quarter" idx="12"/>
          </p:nvPr>
        </p:nvSpPr>
        <p:spPr/>
        <p:txBody>
          <a:bodyPr/>
          <a:lstStyle/>
          <a:p>
            <a:pPr>
              <a:defRPr/>
            </a:pPr>
            <a:fld id="{89B54A52-6FBF-452D-B8E7-9125236FB9E9}" type="slidenum">
              <a:rPr lang="en-US"/>
              <a:pPr>
                <a:defRPr/>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304800"/>
            <a:ext cx="7499350" cy="1143000"/>
          </a:xfrm>
        </p:spPr>
        <p:txBody>
          <a:bodyPr/>
          <a:lstStyle/>
          <a:p>
            <a:pPr eaLnBrk="1" fontAlgn="auto" hangingPunct="1">
              <a:spcAft>
                <a:spcPts val="0"/>
              </a:spcAft>
              <a:defRPr/>
            </a:pPr>
            <a:r>
              <a:rPr lang="en-US" sz="4800" dirty="0" smtClean="0">
                <a:solidFill>
                  <a:schemeClr val="tx2">
                    <a:satMod val="130000"/>
                  </a:schemeClr>
                </a:solidFill>
              </a:rPr>
              <a:t>Growth of Medicare</a:t>
            </a:r>
            <a:endParaRPr lang="en-US" sz="4800" dirty="0">
              <a:solidFill>
                <a:schemeClr val="tx2">
                  <a:satMod val="130000"/>
                </a:schemeClr>
              </a:solidFill>
            </a:endParaRPr>
          </a:p>
        </p:txBody>
      </p:sp>
      <p:sp>
        <p:nvSpPr>
          <p:cNvPr id="6" name="Content Placeholder 5"/>
          <p:cNvSpPr>
            <a:spLocks noGrp="1"/>
          </p:cNvSpPr>
          <p:nvPr>
            <p:ph idx="1"/>
          </p:nvPr>
        </p:nvSpPr>
        <p:spPr/>
        <p:txBody>
          <a:bodyPr>
            <a:normAutofit fontScale="70000" lnSpcReduction="20000"/>
          </a:bodyPr>
          <a:lstStyle/>
          <a:p>
            <a:pPr marL="0" indent="0" eaLnBrk="1" fontAlgn="auto" hangingPunct="1">
              <a:spcAft>
                <a:spcPts val="0"/>
              </a:spcAft>
              <a:buFont typeface="Wingdings 2"/>
              <a:buNone/>
              <a:defRPr/>
            </a:pPr>
            <a:r>
              <a:rPr lang="en-US" dirty="0" smtClean="0"/>
              <a:t>The number of Florida residents who are enrolled in Medicare  in thousands </a:t>
            </a:r>
            <a:r>
              <a:rPr lang="en-US" i="1" dirty="0" smtClean="0"/>
              <a:t>t </a:t>
            </a:r>
            <a:r>
              <a:rPr lang="en-US" dirty="0" smtClean="0"/>
              <a:t>years since 2000 can be represented by the equation</a:t>
            </a:r>
          </a:p>
          <a:p>
            <a:pPr marL="365760" indent="-283464" eaLnBrk="1" fontAlgn="auto" hangingPunct="1">
              <a:spcAft>
                <a:spcPts val="0"/>
              </a:spcAft>
              <a:buFont typeface="Wingdings 2"/>
              <a:buNone/>
              <a:defRPr/>
            </a:pPr>
            <a:endParaRPr lang="en-US" dirty="0" smtClean="0"/>
          </a:p>
          <a:p>
            <a:pPr marL="365760" indent="-283464" eaLnBrk="1" fontAlgn="auto" hangingPunct="1">
              <a:spcAft>
                <a:spcPts val="0"/>
              </a:spcAft>
              <a:buFont typeface="Wingdings 2"/>
              <a:buNone/>
              <a:defRPr/>
            </a:pPr>
            <a:r>
              <a:rPr lang="en-US" sz="2300" i="1" dirty="0" smtClean="0"/>
              <a:t>Source: Model derived from data found in the Statistical Abstract 2007.</a:t>
            </a:r>
          </a:p>
          <a:p>
            <a:pPr marL="365760" indent="-283464" eaLnBrk="1" fontAlgn="auto" hangingPunct="1">
              <a:spcAft>
                <a:spcPts val="0"/>
              </a:spcAft>
              <a:buFont typeface="Wingdings 2"/>
              <a:buChar char=""/>
              <a:defRPr/>
            </a:pPr>
            <a:endParaRPr lang="en-US" sz="2400" i="1" dirty="0" smtClean="0"/>
          </a:p>
          <a:p>
            <a:pPr marL="0" indent="0" eaLnBrk="1" fontAlgn="auto" hangingPunct="1">
              <a:spcAft>
                <a:spcPts val="0"/>
              </a:spcAft>
              <a:buFont typeface="Wingdings 2"/>
              <a:buNone/>
              <a:defRPr/>
            </a:pPr>
            <a:r>
              <a:rPr lang="en-US" dirty="0" smtClean="0"/>
              <a:t>Find the </a:t>
            </a:r>
            <a:r>
              <a:rPr lang="en-US" i="1" dirty="0" smtClean="0"/>
              <a:t>M</a:t>
            </a:r>
            <a:r>
              <a:rPr lang="en-US" dirty="0" smtClean="0"/>
              <a:t>-intercept. Explain its meaning in the terms of the problem.</a:t>
            </a:r>
          </a:p>
          <a:p>
            <a:pPr marL="0" indent="0" eaLnBrk="1" fontAlgn="auto" hangingPunct="1">
              <a:spcAft>
                <a:spcPts val="0"/>
              </a:spcAft>
              <a:buFont typeface="Wingdings 2"/>
              <a:buChar char=""/>
              <a:defRPr/>
            </a:pPr>
            <a:endParaRPr lang="en-US" i="1" dirty="0" smtClean="0"/>
          </a:p>
          <a:p>
            <a:pPr marL="0" indent="0" eaLnBrk="1" fontAlgn="auto" hangingPunct="1">
              <a:spcAft>
                <a:spcPts val="0"/>
              </a:spcAft>
              <a:buFont typeface="Wingdings 2"/>
              <a:buNone/>
              <a:defRPr/>
            </a:pPr>
            <a:r>
              <a:rPr lang="en-US" dirty="0" smtClean="0"/>
              <a:t>Find the </a:t>
            </a:r>
            <a:r>
              <a:rPr lang="en-US" i="1" dirty="0" smtClean="0"/>
              <a:t>t</a:t>
            </a:r>
            <a:r>
              <a:rPr lang="en-US" dirty="0" smtClean="0"/>
              <a:t>-intercept. Explain its meaning in the terms of the problem.</a:t>
            </a:r>
          </a:p>
          <a:p>
            <a:pPr marL="0" indent="0" eaLnBrk="1" fontAlgn="auto" hangingPunct="1">
              <a:spcAft>
                <a:spcPts val="0"/>
              </a:spcAft>
              <a:buFont typeface="Wingdings 2"/>
              <a:buChar char=""/>
              <a:defRPr/>
            </a:pPr>
            <a:endParaRPr lang="en-US" i="1" dirty="0" smtClean="0"/>
          </a:p>
          <a:p>
            <a:pPr marL="0" indent="0" eaLnBrk="1" fontAlgn="auto" hangingPunct="1">
              <a:spcAft>
                <a:spcPts val="0"/>
              </a:spcAft>
              <a:buFont typeface="Wingdings 2"/>
              <a:buNone/>
              <a:defRPr/>
            </a:pPr>
            <a:r>
              <a:rPr lang="en-US" dirty="0" smtClean="0"/>
              <a:t>What is the slope of this equation? Explain its meaning in the terms of the problem.</a:t>
            </a:r>
          </a:p>
          <a:p>
            <a:pPr marL="365760" indent="-283464" eaLnBrk="1" fontAlgn="auto" hangingPunct="1">
              <a:spcAft>
                <a:spcPts val="0"/>
              </a:spcAft>
              <a:buFont typeface="Wingdings 2"/>
              <a:buChar char=""/>
              <a:defRPr/>
            </a:pPr>
            <a:endParaRPr lang="en-US" dirty="0"/>
          </a:p>
        </p:txBody>
      </p:sp>
      <p:sp>
        <p:nvSpPr>
          <p:cNvPr id="1027" name="Slide Number Placeholder 3"/>
          <p:cNvSpPr>
            <a:spLocks noGrp="1"/>
          </p:cNvSpPr>
          <p:nvPr>
            <p:ph type="sldNum" sz="quarter" idx="12"/>
          </p:nvPr>
        </p:nvSpPr>
        <p:spPr/>
        <p:txBody>
          <a:bodyPr/>
          <a:lstStyle/>
          <a:p>
            <a:pPr>
              <a:defRPr/>
            </a:pPr>
            <a:fld id="{158064E7-888A-48C4-8E10-6A64C827D0C7}" type="slidenum">
              <a:rPr lang="en-US"/>
              <a:pPr>
                <a:defRPr/>
              </a:pPr>
              <a:t>4</a:t>
            </a:fld>
            <a:endParaRPr lang="en-US"/>
          </a:p>
        </p:txBody>
      </p:sp>
      <p:sp>
        <p:nvSpPr>
          <p:cNvPr id="1030" name="Rectangle 2"/>
          <p:cNvSpPr>
            <a:spLocks noChangeArrowheads="1"/>
          </p:cNvSpPr>
          <p:nvPr/>
        </p:nvSpPr>
        <p:spPr bwMode="auto">
          <a:xfrm>
            <a:off x="990600" y="1219200"/>
            <a:ext cx="7696200" cy="830263"/>
          </a:xfrm>
          <a:prstGeom prst="rect">
            <a:avLst/>
          </a:prstGeom>
          <a:noFill/>
          <a:ln w="9525">
            <a:noFill/>
            <a:miter lim="800000"/>
            <a:headEnd/>
            <a:tailEnd/>
          </a:ln>
        </p:spPr>
        <p:txBody>
          <a:bodyPr>
            <a:spAutoFit/>
          </a:bodyPr>
          <a:lstStyle/>
          <a:p>
            <a:endParaRPr lang="en-US" i="1"/>
          </a:p>
          <a:p>
            <a:endParaRPr lang="en-US" i="1"/>
          </a:p>
        </p:txBody>
      </p:sp>
      <p:graphicFrame>
        <p:nvGraphicFramePr>
          <p:cNvPr id="1026" name="Object 3"/>
          <p:cNvGraphicFramePr>
            <a:graphicFrameLocks noChangeAspect="1"/>
          </p:cNvGraphicFramePr>
          <p:nvPr/>
        </p:nvGraphicFramePr>
        <p:xfrm>
          <a:off x="3657600" y="2209800"/>
          <a:ext cx="2982913" cy="484188"/>
        </p:xfrm>
        <a:graphic>
          <a:graphicData uri="http://schemas.openxmlformats.org/presentationml/2006/ole">
            <p:oleObj spid="_x0000_s1038" name="Equation" r:id="rId4" imgW="1485900" imgH="241300" progId="Equation.DSMT4">
              <p:embed/>
            </p:oleObj>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792162"/>
          </a:xfrm>
        </p:spPr>
        <p:txBody>
          <a:bodyPr>
            <a:noAutofit/>
          </a:bodyPr>
          <a:lstStyle/>
          <a:p>
            <a:pPr>
              <a:defRPr/>
            </a:pPr>
            <a:r>
              <a:rPr lang="en-US" sz="4800" dirty="0" smtClean="0"/>
              <a:t>Quadratics</a:t>
            </a:r>
            <a:endParaRPr lang="en-US" sz="4800" dirty="0"/>
          </a:p>
        </p:txBody>
      </p:sp>
      <p:pic>
        <p:nvPicPr>
          <p:cNvPr id="43011" name="Content Placeholder 4" descr="Chapter 4 12-2-2009 class test 2.jpg"/>
          <p:cNvPicPr>
            <a:picLocks noGrp="1" noChangeAspect="1"/>
          </p:cNvPicPr>
          <p:nvPr>
            <p:ph idx="1"/>
          </p:nvPr>
        </p:nvPicPr>
        <p:blipFill>
          <a:blip r:embed="rId2" cstate="print"/>
          <a:srcRect l="35535" t="36298" r="4893" b="12698"/>
          <a:stretch>
            <a:fillRect/>
          </a:stretch>
        </p:blipFill>
        <p:spPr>
          <a:xfrm>
            <a:off x="2760663" y="990600"/>
            <a:ext cx="5094287" cy="5643563"/>
          </a:xfrm>
        </p:spPr>
      </p:pic>
      <p:sp>
        <p:nvSpPr>
          <p:cNvPr id="4" name="Slide Number Placeholder 3"/>
          <p:cNvSpPr>
            <a:spLocks noGrp="1"/>
          </p:cNvSpPr>
          <p:nvPr>
            <p:ph type="sldNum" sz="quarter" idx="12"/>
          </p:nvPr>
        </p:nvSpPr>
        <p:spPr/>
        <p:txBody>
          <a:bodyPr/>
          <a:lstStyle/>
          <a:p>
            <a:pPr>
              <a:defRPr/>
            </a:pPr>
            <a:fld id="{5CF13A52-B085-4D0A-A7CD-2DB5E49487C0}" type="slidenum">
              <a:rPr lang="en-US" smtClean="0"/>
              <a:pPr>
                <a:defRPr/>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499350" cy="1143000"/>
          </a:xfrm>
        </p:spPr>
        <p:txBody>
          <a:bodyPr/>
          <a:lstStyle/>
          <a:p>
            <a:pPr eaLnBrk="1" fontAlgn="auto" hangingPunct="1">
              <a:spcAft>
                <a:spcPts val="0"/>
              </a:spcAft>
              <a:defRPr/>
            </a:pPr>
            <a:r>
              <a:rPr lang="en-US" sz="4800" b="1" dirty="0" smtClean="0">
                <a:solidFill>
                  <a:schemeClr val="tx2">
                    <a:satMod val="130000"/>
                  </a:schemeClr>
                </a:solidFill>
              </a:rPr>
              <a:t>Questions?</a:t>
            </a:r>
            <a:endParaRPr lang="en-US" sz="4800" dirty="0">
              <a:solidFill>
                <a:schemeClr val="tx2">
                  <a:satMod val="130000"/>
                </a:schemeClr>
              </a:solidFill>
            </a:endParaRPr>
          </a:p>
        </p:txBody>
      </p:sp>
      <p:sp>
        <p:nvSpPr>
          <p:cNvPr id="46083" name="Content Placeholder 2"/>
          <p:cNvSpPr>
            <a:spLocks noGrp="1"/>
          </p:cNvSpPr>
          <p:nvPr>
            <p:ph idx="1"/>
          </p:nvPr>
        </p:nvSpPr>
        <p:spPr>
          <a:xfrm>
            <a:off x="990600" y="1447800"/>
            <a:ext cx="8153400" cy="4800600"/>
          </a:xfrm>
        </p:spPr>
        <p:txBody>
          <a:bodyPr/>
          <a:lstStyle/>
          <a:p>
            <a:pPr marL="82550" indent="0" algn="ctr" eaLnBrk="1" hangingPunct="1">
              <a:buNone/>
            </a:pPr>
            <a:r>
              <a:rPr lang="en-US" sz="23900" dirty="0" smtClean="0">
                <a:latin typeface="Arial Black" pitchFamily="34" charset="0"/>
              </a:rPr>
              <a:t>?</a:t>
            </a:r>
          </a:p>
        </p:txBody>
      </p:sp>
      <p:sp>
        <p:nvSpPr>
          <p:cNvPr id="4" name="Slide Number Placeholder 3"/>
          <p:cNvSpPr>
            <a:spLocks noGrp="1"/>
          </p:cNvSpPr>
          <p:nvPr>
            <p:ph type="sldNum" sz="quarter" idx="12"/>
          </p:nvPr>
        </p:nvSpPr>
        <p:spPr/>
        <p:txBody>
          <a:bodyPr/>
          <a:lstStyle/>
          <a:p>
            <a:pPr>
              <a:defRPr/>
            </a:pPr>
            <a:fld id="{03CC2B4C-AA41-453A-9D29-3F27A297C3DC}" type="slidenum">
              <a:rPr lang="en-US"/>
              <a:pPr>
                <a:defRPr/>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Summary</a:t>
            </a:r>
            <a:endParaRPr lang="en-US" dirty="0"/>
          </a:p>
        </p:txBody>
      </p:sp>
      <p:sp>
        <p:nvSpPr>
          <p:cNvPr id="45059" name="Content Placeholder 2"/>
          <p:cNvSpPr>
            <a:spLocks noGrp="1"/>
          </p:cNvSpPr>
          <p:nvPr>
            <p:ph idx="1"/>
          </p:nvPr>
        </p:nvSpPr>
        <p:spPr/>
        <p:txBody>
          <a:bodyPr/>
          <a:lstStyle/>
          <a:p>
            <a:r>
              <a:rPr lang="en-US" smtClean="0"/>
              <a:t>Good applications</a:t>
            </a:r>
          </a:p>
          <a:p>
            <a:r>
              <a:rPr lang="en-US" smtClean="0"/>
              <a:t>Activities to get students involved</a:t>
            </a:r>
          </a:p>
          <a:p>
            <a:r>
              <a:rPr lang="en-US" smtClean="0"/>
              <a:t>Look at common topics from a different perspective</a:t>
            </a:r>
          </a:p>
          <a:p>
            <a:r>
              <a:rPr lang="en-US" smtClean="0"/>
              <a:t>Use applications to introduce topics</a:t>
            </a:r>
          </a:p>
        </p:txBody>
      </p:sp>
      <p:sp>
        <p:nvSpPr>
          <p:cNvPr id="4" name="Slide Number Placeholder 3"/>
          <p:cNvSpPr>
            <a:spLocks noGrp="1"/>
          </p:cNvSpPr>
          <p:nvPr>
            <p:ph type="sldNum" sz="quarter" idx="12"/>
          </p:nvPr>
        </p:nvSpPr>
        <p:spPr/>
        <p:txBody>
          <a:bodyPr/>
          <a:lstStyle/>
          <a:p>
            <a:pPr>
              <a:defRPr/>
            </a:pPr>
            <a:fld id="{26DC4474-75D7-4FAC-AEA1-2349F9998BFC}" type="slidenum">
              <a:rPr lang="en-US" smtClean="0"/>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Thank you!</a:t>
            </a:r>
            <a:endParaRPr lang="en-US" dirty="0"/>
          </a:p>
        </p:txBody>
      </p:sp>
      <p:sp>
        <p:nvSpPr>
          <p:cNvPr id="4" name="Subtitle 3"/>
          <p:cNvSpPr>
            <a:spLocks noGrp="1"/>
          </p:cNvSpPr>
          <p:nvPr>
            <p:ph type="subTitle" idx="1"/>
          </p:nvPr>
        </p:nvSpPr>
        <p:spPr/>
        <p:txBody>
          <a:bodyPr/>
          <a:lstStyle/>
          <a:p>
            <a:endParaRPr lang="en-US"/>
          </a:p>
        </p:txBody>
      </p:sp>
      <p:sp>
        <p:nvSpPr>
          <p:cNvPr id="2" name="Slide Number Placeholder 1"/>
          <p:cNvSpPr>
            <a:spLocks noGrp="1"/>
          </p:cNvSpPr>
          <p:nvPr>
            <p:ph type="sldNum" sz="quarter" idx="12"/>
          </p:nvPr>
        </p:nvSpPr>
        <p:spPr/>
        <p:txBody>
          <a:bodyPr/>
          <a:lstStyle/>
          <a:p>
            <a:pPr>
              <a:defRPr/>
            </a:pPr>
            <a:fld id="{370494FA-2C06-41D1-89C0-763F4357671D}" type="slidenum">
              <a:rPr lang="en-US" smtClean="0"/>
              <a:pPr>
                <a:defRPr/>
              </a:pPr>
              <a:t>43</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Using Quick Polls</a:t>
            </a:r>
            <a:endParaRPr lang="en-US" sz="4800" dirty="0"/>
          </a:p>
        </p:txBody>
      </p:sp>
      <p:sp>
        <p:nvSpPr>
          <p:cNvPr id="3" name="Content Placeholder 2"/>
          <p:cNvSpPr>
            <a:spLocks noGrp="1"/>
          </p:cNvSpPr>
          <p:nvPr>
            <p:ph idx="1"/>
          </p:nvPr>
        </p:nvSpPr>
        <p:spPr/>
        <p:txBody>
          <a:bodyPr/>
          <a:lstStyle/>
          <a:p>
            <a:r>
              <a:rPr lang="en-US" sz="4400" dirty="0" smtClean="0"/>
              <a:t>Multiple Choice Flash Cards</a:t>
            </a:r>
          </a:p>
          <a:p>
            <a:pPr lvl="1"/>
            <a:r>
              <a:rPr lang="en-US" sz="3600" dirty="0" smtClean="0"/>
              <a:t>Linear, Quadratic, Exponential</a:t>
            </a:r>
          </a:p>
          <a:p>
            <a:pPr lvl="1"/>
            <a:r>
              <a:rPr lang="en-US" sz="3600" dirty="0" smtClean="0"/>
              <a:t>Integer, Whole Num. , Natural Num. </a:t>
            </a:r>
          </a:p>
          <a:p>
            <a:r>
              <a:rPr lang="en-US" sz="4400" dirty="0" smtClean="0"/>
              <a:t>Clicker Systems</a:t>
            </a:r>
            <a:endParaRPr lang="en-US" sz="4400" dirty="0"/>
          </a:p>
          <a:p>
            <a:r>
              <a:rPr lang="en-US" sz="4400" dirty="0" smtClean="0"/>
              <a:t>PollEverywhere.com</a:t>
            </a:r>
          </a:p>
          <a:p>
            <a:pPr lvl="1"/>
            <a:r>
              <a:rPr lang="en-US" sz="3200" dirty="0" smtClean="0"/>
              <a:t>Multiple Choice</a:t>
            </a:r>
          </a:p>
          <a:p>
            <a:pPr lvl="1"/>
            <a:r>
              <a:rPr lang="en-US" sz="3200" dirty="0" smtClean="0"/>
              <a:t>Free Text Response</a:t>
            </a:r>
          </a:p>
        </p:txBody>
      </p:sp>
      <p:sp>
        <p:nvSpPr>
          <p:cNvPr id="4" name="Slide Number Placeholder 3"/>
          <p:cNvSpPr>
            <a:spLocks noGrp="1"/>
          </p:cNvSpPr>
          <p:nvPr>
            <p:ph type="sldNum" sz="quarter" idx="12"/>
          </p:nvPr>
        </p:nvSpPr>
        <p:spPr/>
        <p:txBody>
          <a:bodyPr/>
          <a:lstStyle/>
          <a:p>
            <a:pPr>
              <a:defRPr/>
            </a:pPr>
            <a:fld id="{065FBA38-19FC-475D-97BC-7BC4BB4B46FD}" type="slidenum">
              <a:rPr lang="en-US" smtClean="0"/>
              <a:pPr>
                <a:defRPr/>
              </a:pPr>
              <a:t>5</a:t>
            </a:fld>
            <a:endParaRPr lang="en-US"/>
          </a:p>
        </p:txBody>
      </p:sp>
    </p:spTree>
    <p:extLst>
      <p:ext uri="{BB962C8B-B14F-4D97-AF65-F5344CB8AC3E}">
        <p14:creationId xmlns:p14="http://schemas.microsoft.com/office/powerpoint/2010/main" xmlns="" val="74926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hart_image.jpg"/>
          <p:cNvPicPr>
            <a:picLocks noChangeAspect="1"/>
          </p:cNvPicPr>
          <p:nvPr/>
        </p:nvPicPr>
        <p:blipFill>
          <a:blip r:embed="rId3" cstate="print"/>
          <a:stretch>
            <a:fillRect/>
          </a:stretch>
        </p:blipFill>
        <p:spPr>
          <a:xfrm>
            <a:off x="387350" y="1417638"/>
            <a:ext cx="7860644" cy="4153040"/>
          </a:xfrm>
          <a:prstGeom prst="rect">
            <a:avLst/>
          </a:prstGeom>
        </p:spPr>
      </p:pic>
      <p:sp>
        <p:nvSpPr>
          <p:cNvPr id="3074" name="Title 1"/>
          <p:cNvSpPr>
            <a:spLocks noGrp="1"/>
          </p:cNvSpPr>
          <p:nvPr>
            <p:ph type="title"/>
          </p:nvPr>
        </p:nvSpPr>
        <p:spPr/>
        <p:txBody>
          <a:bodyPr/>
          <a:lstStyle/>
          <a:p>
            <a:r>
              <a:rPr lang="en-US" dirty="0" smtClean="0"/>
              <a:t>How To Vote via Texting</a:t>
            </a:r>
          </a:p>
        </p:txBody>
      </p:sp>
      <p:sp>
        <p:nvSpPr>
          <p:cNvPr id="3080" name="TextBox 30"/>
          <p:cNvSpPr txBox="1">
            <a:spLocks noChangeArrowheads="1"/>
          </p:cNvSpPr>
          <p:nvPr/>
        </p:nvSpPr>
        <p:spPr bwMode="auto">
          <a:xfrm rot="2059704">
            <a:off x="6754168" y="1725613"/>
            <a:ext cx="1971675" cy="646112"/>
          </a:xfrm>
          <a:prstGeom prst="rect">
            <a:avLst/>
          </a:prstGeom>
          <a:noFill/>
          <a:ln w="9525">
            <a:noFill/>
            <a:miter lim="800000"/>
            <a:headEnd/>
            <a:tailEnd/>
          </a:ln>
        </p:spPr>
        <p:txBody>
          <a:bodyPr wrap="none">
            <a:spAutoFit/>
          </a:bodyPr>
          <a:lstStyle/>
          <a:p>
            <a:r>
              <a:rPr lang="en-US" sz="3600" dirty="0">
                <a:solidFill>
                  <a:srgbClr val="00B050"/>
                </a:solidFill>
                <a:latin typeface="Calibri" pitchFamily="34" charset="0"/>
              </a:rPr>
              <a:t>EXAMPLE</a:t>
            </a:r>
          </a:p>
        </p:txBody>
      </p:sp>
      <p:pic>
        <p:nvPicPr>
          <p:cNvPr id="11" name="Picture 10" descr="phone_image.jpg"/>
          <p:cNvPicPr>
            <a:picLocks noChangeAspect="1"/>
          </p:cNvPicPr>
          <p:nvPr/>
        </p:nvPicPr>
        <p:blipFill>
          <a:blip r:embed="rId4" cstate="print"/>
          <a:stretch>
            <a:fillRect/>
          </a:stretch>
        </p:blipFill>
        <p:spPr>
          <a:xfrm>
            <a:off x="6743700" y="3364687"/>
            <a:ext cx="2400300" cy="3448050"/>
          </a:xfrm>
          <a:prstGeom prst="rect">
            <a:avLst/>
          </a:prstGeom>
        </p:spPr>
      </p:pic>
      <p:sp>
        <p:nvSpPr>
          <p:cNvPr id="40" name="Rectangle 39"/>
          <p:cNvSpPr/>
          <p:nvPr/>
        </p:nvSpPr>
        <p:spPr>
          <a:xfrm>
            <a:off x="1028700" y="2346960"/>
            <a:ext cx="1318260" cy="2636520"/>
          </a:xfrm>
          <a:prstGeom prst="rect">
            <a:avLst/>
          </a:prstGeom>
          <a:ln w="76200">
            <a:solidFill>
              <a:srgbClr val="00B050"/>
            </a:solidFill>
          </a:ln>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dirty="0"/>
          </a:p>
        </p:txBody>
      </p:sp>
      <p:cxnSp>
        <p:nvCxnSpPr>
          <p:cNvPr id="39" name="Straight Connector 38"/>
          <p:cNvCxnSpPr>
            <a:stCxn id="40" idx="3"/>
          </p:cNvCxnSpPr>
          <p:nvPr/>
        </p:nvCxnSpPr>
        <p:spPr>
          <a:xfrm>
            <a:off x="2346960" y="3665220"/>
            <a:ext cx="4491990" cy="1657668"/>
          </a:xfrm>
          <a:prstGeom prst="line">
            <a:avLst/>
          </a:prstGeom>
          <a:ln w="76200">
            <a:solidFill>
              <a:srgbClr val="00B050"/>
            </a:solidFill>
            <a:tailEnd type="triangle" w="med"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81666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r>
              <a:rPr lang="en-US" sz="1600" dirty="0" smtClean="0">
                <a:solidFill>
                  <a:prstClr val="white"/>
                </a:solidFill>
              </a:rPr>
              <a:t>Don’t forget: You can copy-paste this slide into other presentations, and move or resize the poll.</a:t>
            </a:r>
            <a:endParaRPr lang="en-US" sz="1600" dirty="0">
              <a:solidFill>
                <a:prstClr val="white"/>
              </a:solidFill>
            </a:endParaRPr>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hangingPunct="1"/>
            <a:endParaRPr lang="en-US" sz="1600" dirty="0" smtClean="0">
              <a:solidFill>
                <a:prstClr val="white"/>
              </a:solidFill>
            </a:endParaRPr>
          </a:p>
        </p:txBody>
      </p:sp>
      <p:sp>
        <p:nvSpPr>
          <p:cNvPr id="4" name="TextBox 3"/>
          <p:cNvSpPr txBox="1"/>
          <p:nvPr/>
        </p:nvSpPr>
        <p:spPr>
          <a:xfrm>
            <a:off x="0" y="6611779"/>
            <a:ext cx="3352800" cy="246221"/>
          </a:xfrm>
          <a:prstGeom prst="rect">
            <a:avLst/>
          </a:prstGeom>
          <a:noFill/>
        </p:spPr>
        <p:txBody>
          <a:bodyPr wrap="square" rtlCol="0">
            <a:spAutoFit/>
          </a:bodyPr>
          <a:lstStyle/>
          <a:p>
            <a:pPr defTabSz="457200" eaLnBrk="1" hangingPunct="1"/>
            <a:endParaRPr lang="en-US" sz="1000"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28926" y="188843"/>
            <a:ext cx="5686148" cy="3200400"/>
          </a:xfrm>
          <a:prstGeom prst="rect">
            <a:avLst/>
          </a:prstGeom>
        </p:spPr>
      </p:pic>
    </p:spTree>
    <p:controls>
      <p:control spid="7176" name="ShockwaveFlash1" r:id="rId2" imgW="8839080" imgH="3429000"/>
    </p:controls>
    <p:extLst>
      <p:ext uri="{BB962C8B-B14F-4D97-AF65-F5344CB8AC3E}">
        <p14:creationId xmlns:p14="http://schemas.microsoft.com/office/powerpoint/2010/main" xmlns="" val="22945414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1722120" y="3722688"/>
            <a:ext cx="1630680" cy="2057400"/>
          </a:xfrm>
          <a:prstGeom prst="roundRect">
            <a:avLst>
              <a:gd name="adj" fmla="val 11341"/>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Don’t forget: You can copy-paste this slide into other presentations, and move or resize the poll.</a:t>
            </a:r>
            <a:endParaRPr lang="en-US" sz="1600" dirty="0"/>
          </a:p>
        </p:txBody>
      </p:sp>
      <p:sp>
        <p:nvSpPr>
          <p:cNvPr id="10" name="Right Arrow 9"/>
          <p:cNvSpPr/>
          <p:nvPr/>
        </p:nvSpPr>
        <p:spPr>
          <a:xfrm>
            <a:off x="-1722120" y="2971800"/>
            <a:ext cx="1630680" cy="548640"/>
          </a:xfrm>
          <a:prstGeom prst="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smtClean="0"/>
          </a:p>
        </p:txBody>
      </p:sp>
      <p:sp>
        <p:nvSpPr>
          <p:cNvPr id="4" name="TextBox 3"/>
          <p:cNvSpPr txBox="1"/>
          <p:nvPr/>
        </p:nvSpPr>
        <p:spPr>
          <a:xfrm>
            <a:off x="0" y="6611779"/>
            <a:ext cx="3352800" cy="246221"/>
          </a:xfrm>
          <a:prstGeom prst="rect">
            <a:avLst/>
          </a:prstGeom>
          <a:noFill/>
        </p:spPr>
        <p:txBody>
          <a:bodyPr wrap="square" rtlCol="0">
            <a:spAutoFit/>
          </a:bodyPr>
          <a:lstStyle/>
          <a:p>
            <a:endParaRPr lang="en-US" sz="10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728926" y="188843"/>
            <a:ext cx="5686148" cy="3200400"/>
          </a:xfrm>
          <a:prstGeom prst="rect">
            <a:avLst/>
          </a:prstGeom>
        </p:spPr>
      </p:pic>
    </p:spTree>
    <p:controls>
      <p:control spid="8197" name="ShockwaveFlash1" r:id="rId2" imgW="8685360" imgH="2981160"/>
    </p:controls>
    <p:extLst>
      <p:ext uri="{BB962C8B-B14F-4D97-AF65-F5344CB8AC3E}">
        <p14:creationId xmlns:p14="http://schemas.microsoft.com/office/powerpoint/2010/main" xmlns="" val="21178294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0"/>
            <a:ext cx="7497763" cy="1143000"/>
          </a:xfrm>
        </p:spPr>
        <p:txBody>
          <a:bodyPr/>
          <a:lstStyle/>
          <a:p>
            <a:pPr eaLnBrk="1" fontAlgn="auto" hangingPunct="1">
              <a:spcAft>
                <a:spcPts val="0"/>
              </a:spcAft>
              <a:defRPr/>
            </a:pPr>
            <a:r>
              <a:rPr lang="en-US" sz="4800" dirty="0" smtClean="0">
                <a:solidFill>
                  <a:schemeClr val="tx2">
                    <a:satMod val="130000"/>
                  </a:schemeClr>
                </a:solidFill>
              </a:rPr>
              <a:t>Diagnosed Diabetes</a:t>
            </a:r>
            <a:endParaRPr lang="en-US" sz="4800" dirty="0">
              <a:solidFill>
                <a:schemeClr val="tx2">
                  <a:satMod val="130000"/>
                </a:schemeClr>
              </a:solidFill>
            </a:endParaRPr>
          </a:p>
        </p:txBody>
      </p:sp>
      <p:sp>
        <p:nvSpPr>
          <p:cNvPr id="6" name="Content Placeholder 5"/>
          <p:cNvSpPr>
            <a:spLocks noGrp="1"/>
          </p:cNvSpPr>
          <p:nvPr>
            <p:ph idx="1"/>
          </p:nvPr>
        </p:nvSpPr>
        <p:spPr>
          <a:xfrm>
            <a:off x="990600" y="1143000"/>
            <a:ext cx="8153400" cy="5715000"/>
          </a:xfrm>
        </p:spPr>
        <p:txBody>
          <a:bodyPr>
            <a:normAutofit lnSpcReduction="10000"/>
          </a:bodyPr>
          <a:lstStyle/>
          <a:p>
            <a:pPr marL="0" indent="0" eaLnBrk="1" fontAlgn="auto" hangingPunct="1">
              <a:spcAft>
                <a:spcPts val="0"/>
              </a:spcAft>
              <a:buFont typeface="Wingdings 2" pitchFamily="18" charset="2"/>
              <a:buNone/>
              <a:defRPr/>
            </a:pPr>
            <a:r>
              <a:rPr lang="en-US" dirty="0" smtClean="0"/>
              <a:t>The percentage of Americans who have been diagnosed with diabetes has been growing steadily over the years. In 2002, 4.8% of Americans had been diagnosed with diabetes. In 2004, 5.1% of Americans had been diagnosed with diabetes.</a:t>
            </a:r>
          </a:p>
          <a:p>
            <a:pPr marL="0" indent="0" eaLnBrk="1" fontAlgn="auto" hangingPunct="1">
              <a:spcAft>
                <a:spcPts val="0"/>
              </a:spcAft>
              <a:buFont typeface="Wingdings 2"/>
              <a:buNone/>
              <a:defRPr/>
            </a:pPr>
            <a:r>
              <a:rPr lang="en-US" sz="2600" i="1" dirty="0" smtClean="0"/>
              <a:t>Source:  CDC Diabetes Program</a:t>
            </a:r>
          </a:p>
          <a:p>
            <a:pPr marL="0" indent="0" eaLnBrk="1" fontAlgn="auto" hangingPunct="1">
              <a:spcAft>
                <a:spcPts val="0"/>
              </a:spcAft>
              <a:buFont typeface="Wingdings 2"/>
              <a:buNone/>
              <a:defRPr/>
            </a:pPr>
            <a:endParaRPr lang="en-US" dirty="0" smtClean="0"/>
          </a:p>
          <a:p>
            <a:pPr marL="0" indent="0" eaLnBrk="1" fontAlgn="auto" hangingPunct="1">
              <a:spcAft>
                <a:spcPts val="0"/>
              </a:spcAft>
              <a:buFont typeface="Wingdings 2"/>
              <a:buNone/>
              <a:defRPr/>
            </a:pPr>
            <a:r>
              <a:rPr lang="en-US" dirty="0" smtClean="0"/>
              <a:t>Assuming that the percentage of Americans diagnosed with diabetes continues to grow at a constant rate, write an equation to represent this situation. </a:t>
            </a:r>
          </a:p>
          <a:p>
            <a:pPr marL="0" indent="0" eaLnBrk="1" fontAlgn="auto" hangingPunct="1">
              <a:spcAft>
                <a:spcPts val="0"/>
              </a:spcAft>
              <a:buFont typeface="Wingdings 2"/>
              <a:buNone/>
              <a:defRPr/>
            </a:pPr>
            <a:endParaRPr lang="en-US" sz="2400" dirty="0" smtClean="0"/>
          </a:p>
          <a:p>
            <a:pPr marL="0" indent="0" eaLnBrk="1" fontAlgn="auto" hangingPunct="1">
              <a:spcAft>
                <a:spcPts val="0"/>
              </a:spcAft>
              <a:buFont typeface="Wingdings 2"/>
              <a:buNone/>
              <a:defRPr/>
            </a:pPr>
            <a:endParaRPr lang="en-US" sz="2400" i="1" dirty="0" smtClean="0"/>
          </a:p>
        </p:txBody>
      </p:sp>
      <p:sp>
        <p:nvSpPr>
          <p:cNvPr id="10242" name="Slide Number Placeholder 1"/>
          <p:cNvSpPr>
            <a:spLocks noGrp="1"/>
          </p:cNvSpPr>
          <p:nvPr>
            <p:ph type="sldNum" sz="quarter" idx="12"/>
          </p:nvPr>
        </p:nvSpPr>
        <p:spPr/>
        <p:txBody>
          <a:bodyPr/>
          <a:lstStyle/>
          <a:p>
            <a:pPr>
              <a:defRPr/>
            </a:pPr>
            <a:fld id="{DE7C942F-03FE-4D5D-BD30-14EFCC61BC97}" type="slidenum">
              <a:rPr lang="en-US"/>
              <a:pPr>
                <a:defRPr/>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2641</TotalTime>
  <Words>1239</Words>
  <Application>Microsoft Office PowerPoint</Application>
  <PresentationFormat>On-screen Show (4:3)</PresentationFormat>
  <Paragraphs>241</Paragraphs>
  <Slides>43</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46" baseType="lpstr">
      <vt:lpstr>Solstice</vt:lpstr>
      <vt:lpstr>Office Theme</vt:lpstr>
      <vt:lpstr>Equation</vt:lpstr>
      <vt:lpstr>CMC^3 Fall Conference</vt:lpstr>
      <vt:lpstr>How do we encourage critical thinking and communication?</vt:lpstr>
      <vt:lpstr>Good applications that ask for more thinking than the basic math answer. </vt:lpstr>
      <vt:lpstr>Growth of Medicare</vt:lpstr>
      <vt:lpstr>Using Quick Polls</vt:lpstr>
      <vt:lpstr>How To Vote via Texting</vt:lpstr>
      <vt:lpstr>Slide 7</vt:lpstr>
      <vt:lpstr>Slide 8</vt:lpstr>
      <vt:lpstr>Diagnosed Diabetes</vt:lpstr>
      <vt:lpstr>Diagnosed Diabetes Cont.</vt:lpstr>
      <vt:lpstr>Costco Revenue</vt:lpstr>
      <vt:lpstr>Costco Revenue Cont.</vt:lpstr>
      <vt:lpstr>Healthcare Debate</vt:lpstr>
      <vt:lpstr>How’s Your Cholesterol?</vt:lpstr>
      <vt:lpstr>What Colleges Are Growing Fastest?</vt:lpstr>
      <vt:lpstr>What’s Google Up To?</vt:lpstr>
      <vt:lpstr>Nice System of Equations</vt:lpstr>
      <vt:lpstr>Student work</vt:lpstr>
      <vt:lpstr>Slide 19</vt:lpstr>
      <vt:lpstr>Slide 20</vt:lpstr>
      <vt:lpstr>Slide 21</vt:lpstr>
      <vt:lpstr>Slide 22</vt:lpstr>
      <vt:lpstr>Slide 23</vt:lpstr>
      <vt:lpstr>Slide 24</vt:lpstr>
      <vt:lpstr>Slide 25</vt:lpstr>
      <vt:lpstr>Slide 26</vt:lpstr>
      <vt:lpstr>Slide 27</vt:lpstr>
      <vt:lpstr>Activities that students can do together.</vt:lpstr>
      <vt:lpstr>Exponent Sort</vt:lpstr>
      <vt:lpstr>Other Sorts</vt:lpstr>
      <vt:lpstr>Make Living Graphs</vt:lpstr>
      <vt:lpstr>Create Two-Second Graphs</vt:lpstr>
      <vt:lpstr>Create Two Second Graphs</vt:lpstr>
      <vt:lpstr>Create Two-Second Graphs</vt:lpstr>
      <vt:lpstr>Look at common topics from a different perspective.</vt:lpstr>
      <vt:lpstr>Vertex form of a quadratic</vt:lpstr>
      <vt:lpstr>Concept Investigations</vt:lpstr>
      <vt:lpstr>Use applications to introduce topics.</vt:lpstr>
      <vt:lpstr>Inverses.</vt:lpstr>
      <vt:lpstr>Quadratics</vt:lpstr>
      <vt:lpstr>Questions?</vt:lpstr>
      <vt:lpstr>Summary</vt:lpstr>
      <vt:lpstr>Thank you!</vt:lpstr>
    </vt:vector>
  </TitlesOfParts>
  <Company>North Coast Church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Video Cafe Traditions</dc:creator>
  <cp:lastModifiedBy>Larry</cp:lastModifiedBy>
  <cp:revision>229</cp:revision>
  <cp:lastPrinted>2011-03-03T03:49:34Z</cp:lastPrinted>
  <dcterms:created xsi:type="dcterms:W3CDTF">2000-01-28T04:34:23Z</dcterms:created>
  <dcterms:modified xsi:type="dcterms:W3CDTF">2012-12-10T21:57:34Z</dcterms:modified>
</cp:coreProperties>
</file>