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1" r:id="rId3"/>
    <p:sldId id="259" r:id="rId4"/>
    <p:sldId id="308" r:id="rId5"/>
    <p:sldId id="263" r:id="rId6"/>
    <p:sldId id="323" r:id="rId7"/>
    <p:sldId id="260" r:id="rId8"/>
    <p:sldId id="295" r:id="rId9"/>
    <p:sldId id="296" r:id="rId10"/>
    <p:sldId id="309" r:id="rId11"/>
    <p:sldId id="297" r:id="rId12"/>
    <p:sldId id="261" r:id="rId13"/>
    <p:sldId id="312" r:id="rId14"/>
    <p:sldId id="313" r:id="rId15"/>
    <p:sldId id="314" r:id="rId16"/>
    <p:sldId id="315" r:id="rId17"/>
    <p:sldId id="316" r:id="rId18"/>
    <p:sldId id="317" r:id="rId19"/>
    <p:sldId id="310" r:id="rId20"/>
    <p:sldId id="319" r:id="rId21"/>
    <p:sldId id="318" r:id="rId22"/>
    <p:sldId id="262" r:id="rId23"/>
    <p:sldId id="264" r:id="rId24"/>
    <p:sldId id="324" r:id="rId25"/>
    <p:sldId id="265" r:id="rId26"/>
    <p:sldId id="266" r:id="rId27"/>
    <p:sldId id="288" r:id="rId28"/>
    <p:sldId id="289" r:id="rId29"/>
    <p:sldId id="290" r:id="rId30"/>
    <p:sldId id="291" r:id="rId31"/>
    <p:sldId id="320" r:id="rId32"/>
    <p:sldId id="267" r:id="rId33"/>
    <p:sldId id="298" r:id="rId34"/>
    <p:sldId id="287" r:id="rId35"/>
    <p:sldId id="301" r:id="rId36"/>
    <p:sldId id="311" r:id="rId37"/>
    <p:sldId id="300" r:id="rId38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18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8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341" y="0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935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341" y="8823935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D6FADBF-F115-4B8A-9421-098FBD883C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9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341" y="0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412774"/>
            <a:ext cx="5603240" cy="418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935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341" y="8823935"/>
            <a:ext cx="3035088" cy="4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D200EC-7191-4AA7-8FC1-650DC99B6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5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8DD83-010D-4739-95BE-2CDACF201971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5020C-D662-4E21-B2D9-236662375AF0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D4EFA-A4D7-42FA-84E6-72607F2DE4C6}" type="slidenum">
              <a:rPr lang="en-US"/>
              <a:pPr/>
              <a:t>27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44822-A227-4548-ABEA-E67CDB2650CD}" type="slidenum">
              <a:rPr lang="en-US"/>
              <a:pPr/>
              <a:t>28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18589-FFEA-465B-84EF-609A53566A57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BE8A8-9FF5-4977-B1E6-83814EB6B194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89089-8F0B-495C-A6D3-E51D2EE88B97}" type="slidenum">
              <a:rPr lang="en-US"/>
              <a:pPr/>
              <a:t>32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392C7-B0DE-4909-9FC9-4C89E4826AB0}" type="slidenum">
              <a:rPr lang="en-US"/>
              <a:pPr/>
              <a:t>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5CD8E-6FD9-45D1-BD8A-6FACA77A398D}" type="slidenum">
              <a:rPr lang="en-US"/>
              <a:pPr/>
              <a:t>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B73A0-C7FC-4F9F-A5C3-68D59281D2F4}" type="slidenum">
              <a:rPr lang="en-US"/>
              <a:pPr/>
              <a:t>7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F36C8-F05E-4C97-A996-9E2C3BC509FF}" type="slidenum">
              <a:rPr lang="en-US"/>
              <a:pPr/>
              <a:t>12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02C6B-D2A8-406E-B0CF-97CB8C976597}" type="slidenum">
              <a:rPr lang="en-US"/>
              <a:pPr/>
              <a:t>19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02C6B-D2A8-406E-B0CF-97CB8C976597}" type="slidenum">
              <a:rPr lang="en-US"/>
              <a:pPr/>
              <a:t>22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82755-AB11-4D89-83F5-E9540BAD9640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471C3-E198-4F62-B5AE-E453B3B9C93E}" type="slidenum">
              <a:rPr lang="en-US"/>
              <a:pPr/>
              <a:t>25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07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07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07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7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07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B024EC-3290-4FC7-BE91-711444990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07666-2C19-42A0-A2EE-61DEE1269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393E7-BE27-4AD9-BA4F-D1EB9DB4BB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6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B5BF65-E963-47D2-82BA-FB766CE22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5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7FFFA2-AC4E-4E8F-B077-E8E2E2F04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2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0CF8FC-6553-4A4A-877C-41DFA81AC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D8326-83F6-49F6-9A21-31DAB1109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AE18-8116-4A0A-A847-E95CB2CD6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963DC-E3DA-4FD7-9594-2FEA0B85DA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0A58D-2011-44C9-9705-A45F1E60E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5017-8194-4345-AC4E-1B01E1C1C9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FF6BF-A34B-4DE7-A021-C7C92456F8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7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B20D-4EAB-4430-975F-9CD0CDCCE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6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5B912-DD08-4BEA-967F-E49F67B01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7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7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7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7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97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813DBFB-BB09-4261-A559-048C6935F28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1.jpeg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Series:  </a:t>
            </a:r>
            <a:r>
              <a:rPr lang="en-US" sz="54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Oresme</a:t>
            </a:r>
            <a:r>
              <a:rPr lang="en-US" sz="54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 Euler to $1,000,000 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smtClean="0">
                <a:latin typeface="Times New Roman"/>
                <a:cs typeface="Times New Roman"/>
              </a:rPr>
              <a:t>© </a:t>
            </a:r>
            <a:r>
              <a:rPr lang="en-US" sz="3600" smtClean="0"/>
              <a:t>Joe </a:t>
            </a:r>
            <a:r>
              <a:rPr lang="en-US" sz="3600" dirty="0"/>
              <a:t>Conrad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Solano Community College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December 8, 2012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CMC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Monterey Conference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joseph.conrad@solano.edu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</a:t>
            </a:r>
            <a:r>
              <a:rPr lang="en-US" dirty="0"/>
              <a:t>we can factor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Letting </a:t>
            </a:r>
            <a:r>
              <a:rPr lang="en-US" i="1" dirty="0" smtClean="0"/>
              <a:t>x</a:t>
            </a:r>
            <a:r>
              <a:rPr lang="en-US" dirty="0" smtClean="0"/>
              <a:t> = 0, we get </a:t>
            </a:r>
            <a:r>
              <a:rPr lang="en-US" i="1" dirty="0" smtClean="0"/>
              <a:t>B</a:t>
            </a:r>
            <a:r>
              <a:rPr lang="en-US" dirty="0" smtClean="0"/>
              <a:t> = 1.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609600" y="457200"/>
          <a:ext cx="73152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0" name="Equation" r:id="rId3" imgW="2120760" imgH="368280" progId="Equation.DSMT4">
                  <p:embed/>
                </p:oleObj>
              </mc:Choice>
              <mc:Fallback>
                <p:oleObj name="Equation" r:id="rId3" imgW="2120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73152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761185"/>
              </p:ext>
            </p:extLst>
          </p:nvPr>
        </p:nvGraphicFramePr>
        <p:xfrm>
          <a:off x="533400" y="2362200"/>
          <a:ext cx="807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1" name="Equation" r:id="rId5" imgW="2692080" imgH="203040" progId="Equation.DSMT4">
                  <p:embed/>
                </p:oleObj>
              </mc:Choice>
              <mc:Fallback>
                <p:oleObj name="Equation" r:id="rId5" imgW="269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362200"/>
                        <a:ext cx="8077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580806"/>
              </p:ext>
            </p:extLst>
          </p:nvPr>
        </p:nvGraphicFramePr>
        <p:xfrm>
          <a:off x="762000" y="3048000"/>
          <a:ext cx="8046951" cy="59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2" name="Equation" r:id="rId7" imgW="3073320" imgH="228600" progId="Equation.DSMT4">
                  <p:embed/>
                </p:oleObj>
              </mc:Choice>
              <mc:Fallback>
                <p:oleObj name="Equation" r:id="rId7" imgW="3073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3048000"/>
                        <a:ext cx="8046951" cy="598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431474"/>
              </p:ext>
            </p:extLst>
          </p:nvPr>
        </p:nvGraphicFramePr>
        <p:xfrm>
          <a:off x="779059" y="3885592"/>
          <a:ext cx="1628390" cy="91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3" name="Equation" r:id="rId9" imgW="1079280" imgH="609480" progId="Equation.DSMT4">
                  <p:embed/>
                </p:oleObj>
              </mc:Choice>
              <mc:Fallback>
                <p:oleObj name="Equation" r:id="rId9" imgW="10792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059" y="3885592"/>
                        <a:ext cx="1628390" cy="91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208567"/>
              </p:ext>
            </p:extLst>
          </p:nvPr>
        </p:nvGraphicFramePr>
        <p:xfrm>
          <a:off x="2362200" y="3810000"/>
          <a:ext cx="5212346" cy="107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4" name="Equation" r:id="rId11" imgW="2095200" imgH="431640" progId="Equation.DSMT4">
                  <p:embed/>
                </p:oleObj>
              </mc:Choice>
              <mc:Fallback>
                <p:oleObj name="Equation" r:id="rId11" imgW="2095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62200" y="3810000"/>
                        <a:ext cx="5212346" cy="107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34642"/>
              </p:ext>
            </p:extLst>
          </p:nvPr>
        </p:nvGraphicFramePr>
        <p:xfrm>
          <a:off x="762000" y="457200"/>
          <a:ext cx="7086600" cy="12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0" name="Equation" r:id="rId3" imgW="2120760" imgH="368280" progId="Equation.DSMT4">
                  <p:embed/>
                </p:oleObj>
              </mc:Choice>
              <mc:Fallback>
                <p:oleObj name="Equation" r:id="rId3" imgW="212076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086600" cy="12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93574"/>
              </p:ext>
            </p:extLst>
          </p:nvPr>
        </p:nvGraphicFramePr>
        <p:xfrm>
          <a:off x="685800" y="1752600"/>
          <a:ext cx="765585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1" name="Equation" r:id="rId5" imgW="3098520" imgH="431640" progId="Equation.DSMT4">
                  <p:embed/>
                </p:oleObj>
              </mc:Choice>
              <mc:Fallback>
                <p:oleObj name="Equation" r:id="rId5" imgW="3098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1752600"/>
                        <a:ext cx="7655859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134014"/>
              </p:ext>
            </p:extLst>
          </p:nvPr>
        </p:nvGraphicFramePr>
        <p:xfrm>
          <a:off x="1425008" y="5210679"/>
          <a:ext cx="4541385" cy="101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2" name="Equation" r:id="rId7" imgW="1968480" imgH="444240" progId="Equation.DSMT4">
                  <p:embed/>
                </p:oleObj>
              </mc:Choice>
              <mc:Fallback>
                <p:oleObj name="Equation" r:id="rId7" imgW="1968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5008" y="5210679"/>
                        <a:ext cx="4541385" cy="1018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22734"/>
              </p:ext>
            </p:extLst>
          </p:nvPr>
        </p:nvGraphicFramePr>
        <p:xfrm>
          <a:off x="1482153" y="3149460"/>
          <a:ext cx="656718" cy="482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3" name="Equation" r:id="rId9" imgW="215640" imgH="164880" progId="Equation.DSMT4">
                  <p:embed/>
                </p:oleObj>
              </mc:Choice>
              <mc:Fallback>
                <p:oleObj name="Equation" r:id="rId9" imgW="2156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2153" y="3149460"/>
                        <a:ext cx="656718" cy="482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32350"/>
              </p:ext>
            </p:extLst>
          </p:nvPr>
        </p:nvGraphicFramePr>
        <p:xfrm>
          <a:off x="2133600" y="2955430"/>
          <a:ext cx="889395" cy="98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4" name="Equation" r:id="rId11" imgW="342720" imgH="380880" progId="Equation.DSMT4">
                  <p:embed/>
                </p:oleObj>
              </mc:Choice>
              <mc:Fallback>
                <p:oleObj name="Equation" r:id="rId11" imgW="3427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3600" y="2955430"/>
                        <a:ext cx="889395" cy="98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74089"/>
              </p:ext>
            </p:extLst>
          </p:nvPr>
        </p:nvGraphicFramePr>
        <p:xfrm>
          <a:off x="2971800" y="2971800"/>
          <a:ext cx="4084628" cy="98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5" name="Equation" r:id="rId13" imgW="1574640" imgH="380880" progId="Equation.DSMT4">
                  <p:embed/>
                </p:oleObj>
              </mc:Choice>
              <mc:Fallback>
                <p:oleObj name="Equation" r:id="rId13" imgW="15746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71800" y="2971800"/>
                        <a:ext cx="4084628" cy="98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426274"/>
              </p:ext>
            </p:extLst>
          </p:nvPr>
        </p:nvGraphicFramePr>
        <p:xfrm>
          <a:off x="838438" y="4014629"/>
          <a:ext cx="798036" cy="1014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6" name="Equation" r:id="rId15" imgW="279360" imgH="355320" progId="Equation.DSMT4">
                  <p:embed/>
                </p:oleObj>
              </mc:Choice>
              <mc:Fallback>
                <p:oleObj name="Equation" r:id="rId15" imgW="2793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8438" y="4014629"/>
                        <a:ext cx="798036" cy="1014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905079"/>
              </p:ext>
            </p:extLst>
          </p:nvPr>
        </p:nvGraphicFramePr>
        <p:xfrm>
          <a:off x="1676399" y="4038600"/>
          <a:ext cx="60452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17" name="Equation" r:id="rId17" imgW="2158920" imgH="380880" progId="Equation.DSMT4">
                  <p:embed/>
                </p:oleObj>
              </mc:Choice>
              <mc:Fallback>
                <p:oleObj name="Equation" r:id="rId17" imgW="21589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676399" y="4038600"/>
                        <a:ext cx="6045201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153400" cy="5745163"/>
          </a:xfrm>
        </p:spPr>
        <p:txBody>
          <a:bodyPr/>
          <a:lstStyle/>
          <a:p>
            <a:r>
              <a:rPr lang="en-US" dirty="0" smtClean="0"/>
              <a:t>Extending this argument, Euler got: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1750, he generalized this to …</a:t>
            </a:r>
            <a:endParaRPr lang="en-US" dirty="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143000" y="1905000"/>
          <a:ext cx="23622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3" name="Equation" r:id="rId4" imgW="1104840" imgH="596880" progId="Equation.DSMT4">
                  <p:embed/>
                </p:oleObj>
              </mc:Choice>
              <mc:Fallback>
                <p:oleObj name="Equation" r:id="rId4" imgW="110484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23622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800600" y="1905000"/>
          <a:ext cx="24384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4" name="Equation" r:id="rId6" imgW="1180800" imgH="596880" progId="Equation.DSMT4">
                  <p:embed/>
                </p:oleObj>
              </mc:Choice>
              <mc:Fallback>
                <p:oleObj name="Equation" r:id="rId6" imgW="1180800" imgH="596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24384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914400" y="3657600"/>
          <a:ext cx="72390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5" name="Equation" r:id="rId8" imgW="3377880" imgH="596880" progId="Equation.DSMT4">
                  <p:embed/>
                </p:oleObj>
              </mc:Choice>
              <mc:Fallback>
                <p:oleObj name="Equation" r:id="rId8" imgW="3377880" imgH="596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72390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first!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889332"/>
              </p:ext>
            </p:extLst>
          </p:nvPr>
        </p:nvGraphicFramePr>
        <p:xfrm>
          <a:off x="1339774" y="1676400"/>
          <a:ext cx="301897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8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774" y="1676400"/>
                        <a:ext cx="3018971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596358"/>
              </p:ext>
            </p:extLst>
          </p:nvPr>
        </p:nvGraphicFramePr>
        <p:xfrm>
          <a:off x="4724400" y="1419825"/>
          <a:ext cx="2286000" cy="1258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9" name="Equation" r:id="rId5" imgW="876240" imgH="482400" progId="Equation.DSMT4">
                  <p:embed/>
                </p:oleObj>
              </mc:Choice>
              <mc:Fallback>
                <p:oleObj name="Equation" r:id="rId5" imgW="876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1419825"/>
                        <a:ext cx="2286000" cy="1258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982621"/>
              </p:ext>
            </p:extLst>
          </p:nvPr>
        </p:nvGraphicFramePr>
        <p:xfrm>
          <a:off x="687724" y="2895600"/>
          <a:ext cx="756851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0" name="Equation" r:id="rId7" imgW="3111480" imgH="469800" progId="Equation.DSMT4">
                  <p:embed/>
                </p:oleObj>
              </mc:Choice>
              <mc:Fallback>
                <p:oleObj name="Equation" r:id="rId7" imgW="3111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724" y="2895600"/>
                        <a:ext cx="7568514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987728"/>
              </p:ext>
            </p:extLst>
          </p:nvPr>
        </p:nvGraphicFramePr>
        <p:xfrm>
          <a:off x="626000" y="4191000"/>
          <a:ext cx="6781800" cy="120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1" name="Equation" r:id="rId9" imgW="2654280" imgH="469800" progId="Equation.DSMT4">
                  <p:embed/>
                </p:oleObj>
              </mc:Choice>
              <mc:Fallback>
                <p:oleObj name="Equation" r:id="rId9" imgW="26542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000" y="4191000"/>
                        <a:ext cx="6781800" cy="1200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422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Bernoulli discovered how to compute these in general: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557001"/>
              </p:ext>
            </p:extLst>
          </p:nvPr>
        </p:nvGraphicFramePr>
        <p:xfrm>
          <a:off x="762000" y="2209800"/>
          <a:ext cx="711578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5" name="Equation" r:id="rId3" imgW="2654280" imgH="596880" progId="Equation.DSMT4">
                  <p:embed/>
                </p:oleObj>
              </mc:Choice>
              <mc:Fallback>
                <p:oleObj name="Equation" r:id="rId3" imgW="26542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209800"/>
                        <a:ext cx="7115783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443319"/>
              </p:ext>
            </p:extLst>
          </p:nvPr>
        </p:nvGraphicFramePr>
        <p:xfrm>
          <a:off x="685800" y="4495800"/>
          <a:ext cx="779272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6" name="Equation" r:id="rId5" imgW="2997000" imgH="380880" progId="Equation.DSMT4">
                  <p:embed/>
                </p:oleObj>
              </mc:Choice>
              <mc:Fallback>
                <p:oleObj name="Equation" r:id="rId5" imgW="2997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4495800"/>
                        <a:ext cx="779272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8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36400"/>
              </p:ext>
            </p:extLst>
          </p:nvPr>
        </p:nvGraphicFramePr>
        <p:xfrm>
          <a:off x="563217" y="914400"/>
          <a:ext cx="805732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7" name="Equation" r:id="rId3" imgW="3860640" imgH="583920" progId="Equation.DSMT4">
                  <p:embed/>
                </p:oleObj>
              </mc:Choice>
              <mc:Fallback>
                <p:oleObj name="Equation" r:id="rId3" imgW="38606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217" y="914400"/>
                        <a:ext cx="8057322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68244"/>
              </p:ext>
            </p:extLst>
          </p:nvPr>
        </p:nvGraphicFramePr>
        <p:xfrm>
          <a:off x="1567400" y="3952749"/>
          <a:ext cx="3124200" cy="856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8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7400" y="3952749"/>
                        <a:ext cx="3124200" cy="856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093783"/>
              </p:ext>
            </p:extLst>
          </p:nvPr>
        </p:nvGraphicFramePr>
        <p:xfrm>
          <a:off x="1600200" y="4946250"/>
          <a:ext cx="2057400" cy="95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9" name="Equation" r:id="rId7" imgW="1041120" imgH="482400" progId="Equation.DSMT4">
                  <p:embed/>
                </p:oleObj>
              </mc:Choice>
              <mc:Fallback>
                <p:oleObj name="Equation" r:id="rId7" imgW="1041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0200" y="4946250"/>
                        <a:ext cx="2057400" cy="953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834299"/>
              </p:ext>
            </p:extLst>
          </p:nvPr>
        </p:nvGraphicFramePr>
        <p:xfrm>
          <a:off x="1524000" y="2514600"/>
          <a:ext cx="6400800" cy="109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50" name="Equation" r:id="rId9" imgW="2971800" imgH="507960" progId="Equation.DSMT4">
                  <p:embed/>
                </p:oleObj>
              </mc:Choice>
              <mc:Fallback>
                <p:oleObj name="Equation" r:id="rId9" imgW="2971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0" y="2514600"/>
                        <a:ext cx="6400800" cy="1094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1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“…it took me less than half of a quarter of an hour to find that the tenth powers of the first 1000 numbers being added together will yield the sum</a:t>
            </a:r>
          </a:p>
          <a:p>
            <a:r>
              <a:rPr lang="en-US" dirty="0" smtClean="0"/>
              <a:t>91 409 924 241 424 243 424 241 924 242 500.”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What about 	     ?</a:t>
            </a:r>
          </a:p>
          <a:p>
            <a:endParaRPr lang="en-US" dirty="0" smtClean="0"/>
          </a:p>
          <a:p>
            <a:r>
              <a:rPr lang="en-US" dirty="0" smtClean="0"/>
              <a:t>The first 20 Bernoulli numbers: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787171"/>
              </p:ext>
            </p:extLst>
          </p:nvPr>
        </p:nvGraphicFramePr>
        <p:xfrm>
          <a:off x="685799" y="2954475"/>
          <a:ext cx="673025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0" name="Equation" r:id="rId3" imgW="2933640" imgH="431640" progId="Equation.DSMT4">
                  <p:embed/>
                </p:oleObj>
              </mc:Choice>
              <mc:Fallback>
                <p:oleObj name="Equation" r:id="rId3" imgW="2933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799" y="2954475"/>
                        <a:ext cx="673025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191873"/>
              </p:ext>
            </p:extLst>
          </p:nvPr>
        </p:nvGraphicFramePr>
        <p:xfrm>
          <a:off x="685800" y="4303157"/>
          <a:ext cx="6698876" cy="90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1" name="Equation" r:id="rId5" imgW="3187440" imgH="431640" progId="Equation.DSMT4">
                  <p:embed/>
                </p:oleObj>
              </mc:Choice>
              <mc:Fallback>
                <p:oleObj name="Equation" r:id="rId5" imgW="318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4303157"/>
                        <a:ext cx="6698876" cy="907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037285"/>
              </p:ext>
            </p:extLst>
          </p:nvPr>
        </p:nvGraphicFramePr>
        <p:xfrm>
          <a:off x="2970825" y="651075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2" name="Equation" r:id="rId7" imgW="495000" imgH="304560" progId="Equation.DSMT4">
                  <p:embed/>
                </p:oleObj>
              </mc:Choice>
              <mc:Fallback>
                <p:oleObj name="Equation" r:id="rId7" imgW="4950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0825" y="651075"/>
                        <a:ext cx="990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dirty="0" smtClean="0"/>
              <a:t>What did Euler know and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He knew Bernoulli’s work.</a:t>
            </a:r>
          </a:p>
          <a:p>
            <a:r>
              <a:rPr lang="en-US" dirty="0" smtClean="0"/>
              <a:t>He knew his </a:t>
            </a:r>
            <a:r>
              <a:rPr lang="en-US" i="1" dirty="0" smtClean="0"/>
              <a:t>p</a:t>
            </a:r>
            <a:r>
              <a:rPr lang="en-US" dirty="0" smtClean="0"/>
              <a:t>-series sums (1735).</a:t>
            </a:r>
          </a:p>
          <a:p>
            <a:r>
              <a:rPr lang="en-US" dirty="0" smtClean="0"/>
              <a:t>He knew the Euler-</a:t>
            </a:r>
            <a:r>
              <a:rPr lang="en-US" dirty="0" err="1" smtClean="0"/>
              <a:t>MacLaurin</a:t>
            </a:r>
            <a:r>
              <a:rPr lang="en-US" dirty="0" smtClean="0"/>
              <a:t> formula (1732):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25681"/>
              </p:ext>
            </p:extLst>
          </p:nvPr>
        </p:nvGraphicFramePr>
        <p:xfrm>
          <a:off x="1846263" y="4184063"/>
          <a:ext cx="38179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7" name="Equation" r:id="rId3" imgW="1993680" imgH="596880" progId="Equation.DSMT4">
                  <p:embed/>
                </p:oleObj>
              </mc:Choice>
              <mc:Fallback>
                <p:oleObj name="Equation" r:id="rId3" imgW="19936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6263" y="4184063"/>
                        <a:ext cx="3817937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33196"/>
              </p:ext>
            </p:extLst>
          </p:nvPr>
        </p:nvGraphicFramePr>
        <p:xfrm>
          <a:off x="5661950" y="4204500"/>
          <a:ext cx="26511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8" name="Equation" r:id="rId5" imgW="1384200" imgH="482400" progId="Equation.DSMT4">
                  <p:embed/>
                </p:oleObj>
              </mc:Choice>
              <mc:Fallback>
                <p:oleObj name="Equation" r:id="rId5" imgW="13842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950" y="4204500"/>
                        <a:ext cx="26511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92005"/>
              </p:ext>
            </p:extLst>
          </p:nvPr>
        </p:nvGraphicFramePr>
        <p:xfrm>
          <a:off x="6384235" y="5410200"/>
          <a:ext cx="22263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9" name="Equation" r:id="rId7" imgW="1066680" imgH="291960" progId="Equation.DSMT4">
                  <p:embed/>
                </p:oleObj>
              </mc:Choice>
              <mc:Fallback>
                <p:oleObj name="Equation" r:id="rId7" imgW="1066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84235" y="5410200"/>
                        <a:ext cx="222636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321680"/>
              </p:ext>
            </p:extLst>
          </p:nvPr>
        </p:nvGraphicFramePr>
        <p:xfrm>
          <a:off x="914400" y="5105400"/>
          <a:ext cx="5671025" cy="1341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80" name="Equation" r:id="rId9" imgW="1879560" imgH="444240" progId="Equation.DSMT4">
                  <p:embed/>
                </p:oleObj>
              </mc:Choice>
              <mc:Fallback>
                <p:oleObj name="Equation" r:id="rId9" imgW="1879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5105400"/>
                        <a:ext cx="5671025" cy="1341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9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He knew the Taylor series for many functions.</a:t>
            </a:r>
          </a:p>
          <a:p>
            <a:endParaRPr lang="en-US" dirty="0"/>
          </a:p>
          <a:p>
            <a:r>
              <a:rPr lang="en-US" dirty="0" smtClean="0"/>
              <a:t>Somehow, he noticed that the Bernoulli numbers tied these things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= 0.3 + 0.03 + 0.003 + 0.0003 + …</a:t>
            </a:r>
          </a:p>
          <a:p>
            <a:r>
              <a:rPr lang="en-US" dirty="0"/>
              <a:t>	</a:t>
            </a:r>
            <a:r>
              <a:rPr lang="en-US" dirty="0" smtClean="0"/>
              <a:t>= 0.3333…</a:t>
            </a:r>
          </a:p>
          <a:p>
            <a:r>
              <a:rPr lang="en-US" dirty="0"/>
              <a:t>	</a:t>
            </a:r>
            <a:r>
              <a:rPr lang="en-US" dirty="0" smtClean="0"/>
              <a:t>=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57274"/>
              </p:ext>
            </p:extLst>
          </p:nvPr>
        </p:nvGraphicFramePr>
        <p:xfrm>
          <a:off x="457199" y="1600200"/>
          <a:ext cx="609198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0" name="Equation" r:id="rId3" imgW="2755800" imgH="482400" progId="Equation.DSMT4">
                  <p:embed/>
                </p:oleObj>
              </mc:Choice>
              <mc:Fallback>
                <p:oleObj name="Equation" r:id="rId3" imgW="2755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1600200"/>
                        <a:ext cx="6091989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922023"/>
              </p:ext>
            </p:extLst>
          </p:nvPr>
        </p:nvGraphicFramePr>
        <p:xfrm>
          <a:off x="1321424" y="4460547"/>
          <a:ext cx="349644" cy="92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1" name="Equation" r:id="rId5" imgW="177480" imgH="469800" progId="Equation.DSMT4">
                  <p:embed/>
                </p:oleObj>
              </mc:Choice>
              <mc:Fallback>
                <p:oleObj name="Equation" r:id="rId5" imgW="177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1424" y="4460547"/>
                        <a:ext cx="349644" cy="92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10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Appear in Taylor series: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85964"/>
              </p:ext>
            </p:extLst>
          </p:nvPr>
        </p:nvGraphicFramePr>
        <p:xfrm>
          <a:off x="1676400" y="1600200"/>
          <a:ext cx="4701209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2" name="Equation" r:id="rId3" imgW="1638000" imgH="583920" progId="Equation.DSMT4">
                  <p:embed/>
                </p:oleObj>
              </mc:Choice>
              <mc:Fallback>
                <p:oleObj name="Equation" r:id="rId3" imgW="163800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600200"/>
                        <a:ext cx="4701209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8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Euler-Maclaurin became: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39882"/>
              </p:ext>
            </p:extLst>
          </p:nvPr>
        </p:nvGraphicFramePr>
        <p:xfrm>
          <a:off x="914400" y="1752600"/>
          <a:ext cx="38179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5" name="Equation" r:id="rId3" imgW="1993680" imgH="596880" progId="Equation.DSMT4">
                  <p:embed/>
                </p:oleObj>
              </mc:Choice>
              <mc:Fallback>
                <p:oleObj name="Equation" r:id="rId3" imgW="1993680" imgH="596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8179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249468"/>
              </p:ext>
            </p:extLst>
          </p:nvPr>
        </p:nvGraphicFramePr>
        <p:xfrm>
          <a:off x="4724400" y="1775750"/>
          <a:ext cx="26511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6" name="Equation" r:id="rId5" imgW="1384200" imgH="482400" progId="Equation.DSMT4">
                  <p:embed/>
                </p:oleObj>
              </mc:Choice>
              <mc:Fallback>
                <p:oleObj name="Equation" r:id="rId5" imgW="138420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75750"/>
                        <a:ext cx="265112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404075"/>
              </p:ext>
            </p:extLst>
          </p:nvPr>
        </p:nvGraphicFramePr>
        <p:xfrm>
          <a:off x="1658938" y="3024188"/>
          <a:ext cx="71485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7" name="Equation" r:id="rId7" imgW="3733560" imgH="622080" progId="Equation.DSMT4">
                  <p:embed/>
                </p:oleObj>
              </mc:Choice>
              <mc:Fallback>
                <p:oleObj name="Equation" r:id="rId7" imgW="3733560" imgH="62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3024188"/>
                        <a:ext cx="714851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6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914400" y="533400"/>
          <a:ext cx="6629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1" name="Equation" r:id="rId4" imgW="2958840" imgH="685800" progId="Equation.DSMT4">
                  <p:embed/>
                </p:oleObj>
              </mc:Choice>
              <mc:Fallback>
                <p:oleObj name="Equation" r:id="rId4" imgW="295884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66294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325086"/>
              </p:ext>
            </p:extLst>
          </p:nvPr>
        </p:nvGraphicFramePr>
        <p:xfrm>
          <a:off x="685800" y="2895600"/>
          <a:ext cx="73152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2" name="Equation" r:id="rId6" imgW="2158920" imgH="431640" progId="Equation.DSMT4">
                  <p:embed/>
                </p:oleObj>
              </mc:Choice>
              <mc:Fallback>
                <p:oleObj name="Equation" r:id="rId6" imgW="215892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73152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972952"/>
              </p:ext>
            </p:extLst>
          </p:nvPr>
        </p:nvGraphicFramePr>
        <p:xfrm>
          <a:off x="381000" y="4572000"/>
          <a:ext cx="8502650" cy="145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3" name="Equation" r:id="rId8" imgW="2679480" imgH="457200" progId="Equation.DSMT4">
                  <p:embed/>
                </p:oleObj>
              </mc:Choice>
              <mc:Fallback>
                <p:oleObj name="Equation" r:id="rId8" imgW="26794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502650" cy="145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001000" cy="6019800"/>
          </a:xfrm>
        </p:spPr>
        <p:txBody>
          <a:bodyPr/>
          <a:lstStyle/>
          <a:p>
            <a:pPr marL="0" indent="0"/>
            <a:r>
              <a:rPr lang="en-US" dirty="0"/>
              <a:t>What about    	   ?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Nobody knows the exact sum!  </a:t>
            </a:r>
          </a:p>
          <a:p>
            <a:pPr marL="0" indent="0"/>
            <a:r>
              <a:rPr lang="en-US" dirty="0"/>
              <a:t>Roger </a:t>
            </a:r>
            <a:r>
              <a:rPr lang="en-US" dirty="0" err="1"/>
              <a:t>Ap</a:t>
            </a:r>
            <a:r>
              <a:rPr lang="en-US" dirty="0" err="1">
                <a:cs typeface="Times New Roman" pitchFamily="18" charset="0"/>
              </a:rPr>
              <a:t>é</a:t>
            </a:r>
            <a:r>
              <a:rPr lang="en-US" dirty="0" err="1"/>
              <a:t>ry</a:t>
            </a:r>
            <a:r>
              <a:rPr lang="en-US" dirty="0"/>
              <a:t> </a:t>
            </a:r>
            <a:r>
              <a:rPr lang="en-US" dirty="0" smtClean="0"/>
              <a:t>(1916 – 1994) </a:t>
            </a:r>
            <a:r>
              <a:rPr lang="en-US" dirty="0"/>
              <a:t>proved this is irrational in 1977.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48000" y="0"/>
          <a:ext cx="14176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2" name="Equation" r:id="rId4" imgW="583920" imgH="596880" progId="Equation.DSMT4">
                  <p:embed/>
                </p:oleObj>
              </mc:Choice>
              <mc:Fallback>
                <p:oleObj name="Equation" r:id="rId4" imgW="58392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0"/>
                        <a:ext cx="14176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1828800"/>
          <a:ext cx="50292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3" name="Equation" r:id="rId6" imgW="2082600" imgH="596880" progId="Equation.DSMT4">
                  <p:embed/>
                </p:oleObj>
              </mc:Choice>
              <mc:Fallback>
                <p:oleObj name="Equation" r:id="rId6" imgW="2082600" imgH="596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50292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calculus, we define a function: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This function is defined for all </a:t>
            </a:r>
          </a:p>
          <a:p>
            <a:pPr algn="ctr"/>
            <a:r>
              <a:rPr lang="en-US" dirty="0" smtClean="0"/>
              <a:t>real </a:t>
            </a:r>
            <a:r>
              <a:rPr lang="en-US" i="1" dirty="0" smtClean="0"/>
              <a:t>x</a:t>
            </a:r>
            <a:r>
              <a:rPr lang="en-US" dirty="0" smtClean="0"/>
              <a:t> &gt; 1.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31593"/>
              </p:ext>
            </p:extLst>
          </p:nvPr>
        </p:nvGraphicFramePr>
        <p:xfrm>
          <a:off x="2645923" y="2514600"/>
          <a:ext cx="3531141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2" name="Equation" r:id="rId3" imgW="1257120" imgH="596880" progId="Equation.DSMT4">
                  <p:embed/>
                </p:oleObj>
              </mc:Choice>
              <mc:Fallback>
                <p:oleObj name="Equation" r:id="rId3" imgW="12571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5923" y="2514600"/>
                        <a:ext cx="3531141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2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/>
              <a:t>Bernhard Riemann (1826 – 1866)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Define a function:</a:t>
            </a:r>
          </a:p>
          <a:p>
            <a:r>
              <a:rPr lang="en-US" dirty="0" smtClean="0"/>
              <a:t>where </a:t>
            </a:r>
            <a:r>
              <a:rPr lang="en-US" i="1" dirty="0" smtClean="0"/>
              <a:t>s</a:t>
            </a:r>
            <a:r>
              <a:rPr lang="en-US" dirty="0" smtClean="0"/>
              <a:t> complex.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469440"/>
              </p:ext>
            </p:extLst>
          </p:nvPr>
        </p:nvGraphicFramePr>
        <p:xfrm>
          <a:off x="4572000" y="3883025"/>
          <a:ext cx="31242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9" name="Equation" r:id="rId4" imgW="1257120" imgH="596880" progId="Equation.DSMT4">
                  <p:embed/>
                </p:oleObj>
              </mc:Choice>
              <mc:Fallback>
                <p:oleObj name="Equation" r:id="rId4" imgW="125712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83025"/>
                        <a:ext cx="31242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661" name="Picture 5" descr="Rieman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289560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516563"/>
          </a:xfrm>
        </p:spPr>
        <p:txBody>
          <a:bodyPr/>
          <a:lstStyle/>
          <a:p>
            <a:r>
              <a:rPr lang="en-US" dirty="0" smtClean="0"/>
              <a:t>This function can be extended to </a:t>
            </a:r>
            <a:r>
              <a:rPr lang="en-US" dirty="0"/>
              <a:t>all the complex numbers except </a:t>
            </a:r>
            <a:r>
              <a:rPr lang="en-US" i="1" dirty="0"/>
              <a:t>s</a:t>
            </a:r>
            <a:r>
              <a:rPr lang="en-US" dirty="0"/>
              <a:t> = 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Riemann’s Functional Equation: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			 , </a:t>
            </a:r>
            <a:r>
              <a:rPr lang="en-US" i="1" dirty="0"/>
              <a:t>n</a:t>
            </a:r>
            <a:r>
              <a:rPr lang="en-US" dirty="0"/>
              <a:t> a natural number  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02856"/>
              </p:ext>
            </p:extLst>
          </p:nvPr>
        </p:nvGraphicFramePr>
        <p:xfrm>
          <a:off x="304800" y="3733800"/>
          <a:ext cx="822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2" name="Equation" r:id="rId4" imgW="4114800" imgH="419040" progId="Equation.DSMT4">
                  <p:embed/>
                </p:oleObj>
              </mc:Choice>
              <mc:Fallback>
                <p:oleObj name="Equation" r:id="rId4" imgW="41148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33800"/>
                        <a:ext cx="822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658688"/>
              </p:ext>
            </p:extLst>
          </p:nvPr>
        </p:nvGraphicFramePr>
        <p:xfrm>
          <a:off x="1828800" y="5084762"/>
          <a:ext cx="24384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3" name="Equation" r:id="rId6" imgW="1130040" imgH="291960" progId="Equation.DSMT4">
                  <p:embed/>
                </p:oleObj>
              </mc:Choice>
              <mc:Fallback>
                <p:oleObj name="Equation" r:id="rId6" imgW="113004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084762"/>
                        <a:ext cx="24384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6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457200"/>
            <a:ext cx="51054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9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685800"/>
            <a:ext cx="5105400" cy="510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990600"/>
            <a:ext cx="4562475" cy="4562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SzTx/>
            </a:pPr>
            <a:endParaRPr lang="en-US" sz="3200" dirty="0"/>
          </a:p>
          <a:p>
            <a:pPr marL="0" indent="0">
              <a:lnSpc>
                <a:spcPct val="80000"/>
              </a:lnSpc>
              <a:buSzTx/>
            </a:pPr>
            <a:r>
              <a:rPr lang="en-US" sz="3200" dirty="0"/>
              <a:t>Harmonic Series:</a:t>
            </a:r>
          </a:p>
          <a:p>
            <a:pPr marL="0" indent="0">
              <a:lnSpc>
                <a:spcPct val="80000"/>
              </a:lnSpc>
              <a:buSzTx/>
            </a:pPr>
            <a:r>
              <a:rPr lang="en-US" sz="3200" dirty="0"/>
              <a:t>	</a:t>
            </a:r>
          </a:p>
          <a:p>
            <a:pPr marL="0" indent="0">
              <a:lnSpc>
                <a:spcPct val="80000"/>
              </a:lnSpc>
              <a:buSzTx/>
            </a:pPr>
            <a:r>
              <a:rPr lang="en-US" sz="3200" dirty="0"/>
              <a:t>Nicole </a:t>
            </a:r>
            <a:r>
              <a:rPr lang="en-US" sz="3200" dirty="0" err="1"/>
              <a:t>Oresme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lnSpc>
                <a:spcPct val="80000"/>
              </a:lnSpc>
              <a:buSzTx/>
            </a:pPr>
            <a:r>
              <a:rPr lang="en-US" sz="3200" dirty="0" smtClean="0"/>
              <a:t>(</a:t>
            </a:r>
            <a:r>
              <a:rPr lang="en-US" sz="3200" dirty="0"/>
              <a:t>ca. 1323 – 1382)</a:t>
            </a:r>
          </a:p>
          <a:p>
            <a:pPr marL="0" indent="0">
              <a:lnSpc>
                <a:spcPct val="80000"/>
              </a:lnSpc>
              <a:buSzTx/>
            </a:pPr>
            <a:endParaRPr lang="en-US" sz="3200" dirty="0"/>
          </a:p>
          <a:p>
            <a:pPr marL="0" indent="0">
              <a:lnSpc>
                <a:spcPct val="80000"/>
              </a:lnSpc>
              <a:buSzTx/>
            </a:pPr>
            <a:r>
              <a:rPr lang="en-US" sz="3200" dirty="0"/>
              <a:t>		</a:t>
            </a:r>
          </a:p>
          <a:p>
            <a:pPr marL="0" indent="0">
              <a:lnSpc>
                <a:spcPct val="80000"/>
              </a:lnSpc>
              <a:buSzTx/>
            </a:pPr>
            <a:endParaRPr lang="en-US" sz="3200" dirty="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38600" y="1600200"/>
          <a:ext cx="10191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4" imgW="330120" imgH="431640" progId="Equation.DSMT4">
                  <p:embed/>
                </p:oleObj>
              </mc:Choice>
              <mc:Fallback>
                <p:oleObj name="Equation" r:id="rId4" imgW="3301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10191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790883"/>
              </p:ext>
            </p:extLst>
          </p:nvPr>
        </p:nvGraphicFramePr>
        <p:xfrm>
          <a:off x="1219200" y="4572000"/>
          <a:ext cx="1701800" cy="1157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4572000"/>
                        <a:ext cx="1701800" cy="1157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00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47910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Question:  Are there any other zeros?</a:t>
            </a:r>
          </a:p>
          <a:p>
            <a:endParaRPr lang="en-US" dirty="0"/>
          </a:p>
          <a:p>
            <a:r>
              <a:rPr lang="en-US" dirty="0" smtClean="0"/>
              <a:t>Riemann found three:</a:t>
            </a:r>
          </a:p>
          <a:p>
            <a:r>
              <a:rPr lang="en-US" dirty="0" smtClean="0"/>
              <a:t>	½ </a:t>
            </a:r>
            <a:r>
              <a:rPr lang="en-US" dirty="0"/>
              <a:t>+ </a:t>
            </a:r>
            <a:r>
              <a:rPr lang="en-US" dirty="0" smtClean="0"/>
              <a:t>14.1347</a:t>
            </a:r>
            <a:r>
              <a:rPr lang="en-US" i="1" dirty="0" smtClean="0"/>
              <a:t>i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½ + </a:t>
            </a:r>
            <a:r>
              <a:rPr lang="en-US" dirty="0"/>
              <a:t>21.0220</a:t>
            </a:r>
            <a:r>
              <a:rPr lang="en-US" i="1" dirty="0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½ </a:t>
            </a:r>
            <a:r>
              <a:rPr lang="en-US" dirty="0"/>
              <a:t>+ </a:t>
            </a:r>
            <a:r>
              <a:rPr lang="en-US" dirty="0" smtClean="0"/>
              <a:t>25.0109</a:t>
            </a:r>
            <a:r>
              <a:rPr lang="en-US" i="1" dirty="0" smtClean="0"/>
              <a:t>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Riemann Hypothesis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All the nontrivial zeros of the zeta</a:t>
            </a:r>
          </a:p>
          <a:p>
            <a:pPr algn="ctr"/>
            <a:r>
              <a:rPr lang="en-US"/>
              <a:t>function have real part equal to 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	Carl Siegel </a:t>
            </a:r>
          </a:p>
          <a:p>
            <a:pPr>
              <a:buFontTx/>
              <a:buNone/>
            </a:pPr>
            <a:r>
              <a:rPr lang="en-US" dirty="0"/>
              <a:t>		(1896 – 1981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54628" name="Picture 4" descr="Sieg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217646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/>
              <a:t>What is known?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/>
              <a:t>All nontrivial zeros have 0 &lt; </a:t>
            </a:r>
            <a:r>
              <a:rPr lang="en-US" sz="3600" dirty="0" err="1"/>
              <a:t>Re</a:t>
            </a:r>
            <a:r>
              <a:rPr lang="en-US" sz="3600" i="1" dirty="0" err="1"/>
              <a:t>z</a:t>
            </a:r>
            <a:r>
              <a:rPr lang="en-US" sz="3600" dirty="0"/>
              <a:t> &lt; 1.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/>
              <a:t>If </a:t>
            </a:r>
            <a:r>
              <a:rPr lang="en-US" sz="3600" i="1" dirty="0"/>
              <a:t>z</a:t>
            </a:r>
            <a:r>
              <a:rPr lang="en-US" sz="3600" dirty="0"/>
              <a:t> is a zero, then so is its conjugate.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/>
              <a:t>There are infinitely many zeros on the critical line.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/>
              <a:t>At least 100 billion zeros have been found on the critical line.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/>
              <a:t>The first 2 million have been </a:t>
            </a:r>
            <a:r>
              <a:rPr lang="en-US" sz="3600" dirty="0" smtClean="0"/>
              <a:t>calculated.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3600" dirty="0" smtClean="0"/>
              <a:t>This </a:t>
            </a:r>
            <a:r>
              <a:rPr lang="en-US" sz="3600" dirty="0"/>
              <a:t>verifies the RH up to a height of about 29.5 billion.</a:t>
            </a:r>
          </a:p>
          <a:p>
            <a:pPr marL="0" indent="0">
              <a:lnSpc>
                <a:spcPct val="90000"/>
              </a:lnSpc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known?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The 100,000</a:t>
            </a:r>
            <a:r>
              <a:rPr lang="en-US" baseline="30000"/>
              <a:t>th</a:t>
            </a:r>
            <a:r>
              <a:rPr lang="en-US"/>
              <a:t> is ½ + 74,920.8275</a:t>
            </a:r>
            <a:r>
              <a:rPr lang="en-US" i="1"/>
              <a:t>i</a:t>
            </a:r>
            <a:r>
              <a:rPr lang="en-US"/>
              <a:t>. </a:t>
            </a:r>
          </a:p>
          <a:p>
            <a:pPr>
              <a:buFontTx/>
              <a:buChar char="•"/>
            </a:pPr>
            <a:r>
              <a:rPr lang="en-US" sz="3600"/>
              <a:t>The 10,000,000,000,000,000,010,000</a:t>
            </a:r>
            <a:r>
              <a:rPr lang="en-US" sz="3600" baseline="30000"/>
              <a:t>th</a:t>
            </a:r>
            <a:r>
              <a:rPr lang="en-US" sz="3600"/>
              <a:t> is ½+1,370,919,909,931,995,309,568.3354</a:t>
            </a:r>
            <a:r>
              <a:rPr lang="en-US" sz="3600" i="1"/>
              <a:t>i </a:t>
            </a:r>
            <a:endParaRPr lang="en-US" sz="3600"/>
          </a:p>
          <a:p>
            <a:pPr>
              <a:buFontTx/>
              <a:buChar char="•"/>
            </a:pPr>
            <a:endParaRPr lang="en-US" sz="3600"/>
          </a:p>
          <a:p>
            <a:pPr>
              <a:buFontTx/>
              <a:buNone/>
            </a:pPr>
            <a:r>
              <a:rPr lang="en-US" sz="3600"/>
              <a:t>		Andrew Odlyzko</a:t>
            </a:r>
          </a:p>
          <a:p>
            <a:endParaRPr lang="en-US"/>
          </a:p>
        </p:txBody>
      </p:sp>
      <p:pic>
        <p:nvPicPr>
          <p:cNvPr id="159748" name="Picture 4" descr="Odlyz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235743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In 2000, the Clay Institute of Mathematics offered a prize for solving the Riemann Hypothesis:</a:t>
            </a:r>
          </a:p>
          <a:p>
            <a:endParaRPr lang="en-US" dirty="0"/>
          </a:p>
          <a:p>
            <a:r>
              <a:rPr lang="en-US" dirty="0" smtClean="0"/>
              <a:t>			</a:t>
            </a:r>
            <a:r>
              <a:rPr lang="en-US" sz="7200" dirty="0" smtClean="0"/>
              <a:t>$1,000,000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355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Main Sources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Julian </a:t>
            </a:r>
            <a:r>
              <a:rPr lang="en-US" sz="3600" dirty="0" err="1" smtClean="0"/>
              <a:t>Havil</a:t>
            </a:r>
            <a:r>
              <a:rPr lang="en-US" sz="3600" dirty="0" smtClean="0"/>
              <a:t>, </a:t>
            </a:r>
            <a:r>
              <a:rPr lang="en-US" sz="3600" i="1" dirty="0" smtClean="0"/>
              <a:t>Gamma</a:t>
            </a:r>
            <a:r>
              <a:rPr lang="en-US" sz="3600" dirty="0" smtClean="0"/>
              <a:t>, Princeton University Press</a:t>
            </a:r>
            <a:r>
              <a:rPr lang="en-US" sz="3600" dirty="0"/>
              <a:t>, </a:t>
            </a:r>
            <a:r>
              <a:rPr lang="en-US" sz="3600" dirty="0" smtClean="0"/>
              <a:t>Princeton, NJ, </a:t>
            </a:r>
            <a:r>
              <a:rPr lang="en-US" sz="3600" dirty="0"/>
              <a:t>2003. 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William Dunham, </a:t>
            </a:r>
            <a:r>
              <a:rPr lang="en-US" sz="3600" i="1" dirty="0"/>
              <a:t>Euler: The Master of Us All</a:t>
            </a:r>
            <a:r>
              <a:rPr lang="en-US" sz="3600" dirty="0"/>
              <a:t>, MAA, 1999.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 smtClean="0"/>
              <a:t>Ed </a:t>
            </a:r>
            <a:r>
              <a:rPr lang="en-US" sz="3600" dirty="0" err="1" smtClean="0"/>
              <a:t>Sandifer</a:t>
            </a:r>
            <a:r>
              <a:rPr lang="en-US" sz="3600" dirty="0" smtClean="0"/>
              <a:t>, How Euler Did It: Bernoulli Numbers, </a:t>
            </a:r>
            <a:r>
              <a:rPr lang="en-US" sz="3600" i="1" dirty="0" smtClean="0"/>
              <a:t>MAA Online, </a:t>
            </a:r>
            <a:r>
              <a:rPr lang="en-US" sz="3600" dirty="0" smtClean="0"/>
              <a:t>Sept. 2005</a:t>
            </a:r>
            <a:r>
              <a:rPr lang="en-US" sz="3600" i="1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Pietro</a:t>
            </a:r>
            <a:r>
              <a:rPr lang="en-US" dirty="0" smtClean="0"/>
              <a:t> </a:t>
            </a:r>
            <a:r>
              <a:rPr lang="en-US" dirty="0" err="1" smtClean="0"/>
              <a:t>Mengoli</a:t>
            </a:r>
            <a:r>
              <a:rPr lang="en-US" dirty="0" smtClean="0"/>
              <a:t> (1626 – 1686)</a:t>
            </a:r>
          </a:p>
          <a:p>
            <a:endParaRPr lang="en-US" dirty="0"/>
          </a:p>
        </p:txBody>
      </p:sp>
      <p:pic>
        <p:nvPicPr>
          <p:cNvPr id="163842" name="Picture 2" descr="C:\Documents and Settings\jconrad\My Documents\My Pictures\Pietro_Mengol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14056"/>
              </p:ext>
            </p:extLst>
          </p:nvPr>
        </p:nvGraphicFramePr>
        <p:xfrm>
          <a:off x="762000" y="1516122"/>
          <a:ext cx="2872476" cy="122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1" name="Equation" r:id="rId4" imgW="1307880" imgH="558720" progId="Equation.DSMT4">
                  <p:embed/>
                </p:oleObj>
              </mc:Choice>
              <mc:Fallback>
                <p:oleObj name="Equation" r:id="rId4" imgW="1307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516122"/>
                        <a:ext cx="2872476" cy="1227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052271"/>
              </p:ext>
            </p:extLst>
          </p:nvPr>
        </p:nvGraphicFramePr>
        <p:xfrm>
          <a:off x="762000" y="3063875"/>
          <a:ext cx="2151616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2" name="Equation" r:id="rId6" imgW="787320" imgH="545760" progId="Equation.DSMT4">
                  <p:embed/>
                </p:oleObj>
              </mc:Choice>
              <mc:Fallback>
                <p:oleObj name="Equation" r:id="rId6" imgW="78732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0" y="3063875"/>
                        <a:ext cx="2151616" cy="149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3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636587"/>
          </a:xfrm>
        </p:spPr>
        <p:txBody>
          <a:bodyPr/>
          <a:lstStyle/>
          <a:p>
            <a:endParaRPr lang="en-US" sz="44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985" y="1525929"/>
            <a:ext cx="5943600" cy="4525963"/>
          </a:xfrm>
        </p:spPr>
        <p:txBody>
          <a:bodyPr/>
          <a:lstStyle/>
          <a:p>
            <a:pPr marL="0" indent="0">
              <a:buSzTx/>
            </a:pPr>
            <a:r>
              <a:rPr lang="en-US" sz="3600" dirty="0"/>
              <a:t>Jacob Bernoulli  (1654 – 1705)</a:t>
            </a:r>
          </a:p>
          <a:p>
            <a:pPr marL="0" indent="0">
              <a:buSzTx/>
            </a:pPr>
            <a:endParaRPr lang="en-US" sz="3600" dirty="0" smtClean="0"/>
          </a:p>
          <a:p>
            <a:pPr marL="0" indent="0">
              <a:buSzTx/>
            </a:pPr>
            <a:endParaRPr lang="en-US" sz="3600" dirty="0"/>
          </a:p>
          <a:p>
            <a:pPr marL="0" indent="0">
              <a:buSzTx/>
            </a:pPr>
            <a:r>
              <a:rPr lang="en-US" sz="3600" dirty="0" smtClean="0"/>
              <a:t>p-Series</a:t>
            </a:r>
            <a:r>
              <a:rPr lang="en-US" sz="3600" dirty="0"/>
              <a:t>:  </a:t>
            </a:r>
          </a:p>
          <a:p>
            <a:pPr marL="0" indent="0">
              <a:buSzTx/>
            </a:pPr>
            <a:r>
              <a:rPr lang="en-US" sz="3600" dirty="0"/>
              <a:t>	</a:t>
            </a:r>
          </a:p>
          <a:p>
            <a:pPr marL="0" indent="0">
              <a:buSzTx/>
            </a:pPr>
            <a:endParaRPr lang="en-US" sz="3600" dirty="0"/>
          </a:p>
          <a:p>
            <a:pPr marL="0" indent="0">
              <a:buSzTx/>
            </a:pPr>
            <a:endParaRPr lang="en-US" sz="3600" dirty="0"/>
          </a:p>
        </p:txBody>
      </p:sp>
      <p:graphicFrame>
        <p:nvGraphicFramePr>
          <p:cNvPr id="6656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5744859"/>
              </p:ext>
            </p:extLst>
          </p:nvPr>
        </p:nvGraphicFramePr>
        <p:xfrm>
          <a:off x="2590800" y="3048000"/>
          <a:ext cx="17002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4" name="Equation" r:id="rId4" imgW="419040" imgH="431640" progId="Equation.DSMT4">
                  <p:embed/>
                </p:oleObj>
              </mc:Choice>
              <mc:Fallback>
                <p:oleObj name="Equation" r:id="rId4" imgW="4190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48000"/>
                        <a:ext cx="17002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7" name="Picture 7" descr="Bernoulli-Jac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0"/>
            <a:ext cx="20955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dirty="0" smtClean="0"/>
              <a:t>Basel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2819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“If anyone finds and communicates to us that which thus far has eluded our efforts, great will be our gratitude.”</a:t>
            </a:r>
          </a:p>
          <a:p>
            <a:r>
              <a:rPr lang="en-US" dirty="0"/>
              <a:t>	</a:t>
            </a:r>
            <a:r>
              <a:rPr lang="en-US" dirty="0" smtClean="0"/>
              <a:t>			- Jacob Bernoulli, 1689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68923360"/>
              </p:ext>
            </p:extLst>
          </p:nvPr>
        </p:nvGraphicFramePr>
        <p:xfrm>
          <a:off x="685800" y="304800"/>
          <a:ext cx="2375672" cy="1615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3" name="Equation" r:id="rId3" imgW="634725" imgH="431613" progId="Equation.DSMT4">
                  <p:embed/>
                </p:oleObj>
              </mc:Choice>
              <mc:Fallback>
                <p:oleObj name="Equation" r:id="rId3" imgW="634725" imgH="431613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2375672" cy="1615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88091"/>
              </p:ext>
            </p:extLst>
          </p:nvPr>
        </p:nvGraphicFramePr>
        <p:xfrm>
          <a:off x="3048000" y="825500"/>
          <a:ext cx="1708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4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25500"/>
                        <a:ext cx="17081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25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1000" cy="788987"/>
          </a:xfrm>
        </p:spPr>
        <p:txBody>
          <a:bodyPr/>
          <a:lstStyle/>
          <a:p>
            <a:r>
              <a:rPr lang="en-US" sz="4400" dirty="0" smtClean="0"/>
              <a:t>Enter Euler!     	</a:t>
            </a:r>
            <a:endParaRPr lang="en-US" sz="44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53400" cy="5334000"/>
          </a:xfrm>
        </p:spPr>
        <p:txBody>
          <a:bodyPr/>
          <a:lstStyle/>
          <a:p>
            <a:pPr marL="0" indent="0"/>
            <a:r>
              <a:rPr lang="en-US" sz="3600" dirty="0" smtClean="0"/>
              <a:t>Euler </a:t>
            </a:r>
            <a:r>
              <a:rPr lang="en-US" sz="3600" dirty="0"/>
              <a:t>(1707 - 1783</a:t>
            </a:r>
            <a:r>
              <a:rPr lang="en-US" sz="3600" dirty="0" smtClean="0"/>
              <a:t>) </a:t>
            </a:r>
          </a:p>
          <a:p>
            <a:pPr marL="0" indent="0"/>
            <a:r>
              <a:rPr lang="en-US" sz="3600" dirty="0" smtClean="0"/>
              <a:t>in 1735 computed the </a:t>
            </a:r>
          </a:p>
          <a:p>
            <a:pPr marL="0" indent="0"/>
            <a:r>
              <a:rPr lang="en-US" sz="3600" dirty="0" smtClean="0"/>
              <a:t>sum to 20 decimal places.</a:t>
            </a:r>
          </a:p>
          <a:p>
            <a:pPr marL="0" indent="0"/>
            <a:r>
              <a:rPr lang="en-US" sz="3600" dirty="0" smtClean="0"/>
              <a:t>“Quite unexpectedly I have </a:t>
            </a:r>
          </a:p>
          <a:p>
            <a:pPr marL="0" indent="0"/>
            <a:r>
              <a:rPr lang="en-US" sz="3600" dirty="0" smtClean="0"/>
              <a:t>found an elegant formula involving the quadrature of the circle.”</a:t>
            </a:r>
            <a:r>
              <a:rPr lang="en-US" sz="3600" dirty="0"/>
              <a:t>	</a:t>
            </a:r>
          </a:p>
        </p:txBody>
      </p:sp>
      <p:graphicFrame>
        <p:nvGraphicFramePr>
          <p:cNvPr id="55301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5384917"/>
              </p:ext>
            </p:extLst>
          </p:nvPr>
        </p:nvGraphicFramePr>
        <p:xfrm>
          <a:off x="2971800" y="4953000"/>
          <a:ext cx="274320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Equation" r:id="rId4" imgW="761760" imgH="431640" progId="Equation.DSMT4">
                  <p:embed/>
                </p:oleObj>
              </mc:Choice>
              <mc:Fallback>
                <p:oleObj name="Equation" r:id="rId4" imgW="76176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2743200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 descr="Euler_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"/>
            <a:ext cx="2817804" cy="327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Euler’s First “Proof”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that if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a </a:t>
            </a:r>
            <a:r>
              <a:rPr lang="en-US" i="1" dirty="0"/>
              <a:t>n</a:t>
            </a:r>
            <a:r>
              <a:rPr lang="en-US" baseline="30000" dirty="0"/>
              <a:t>th</a:t>
            </a:r>
            <a:r>
              <a:rPr lang="en-US" dirty="0"/>
              <a:t> degree polynomial </a:t>
            </a:r>
            <a:r>
              <a:rPr lang="en-US" dirty="0" smtClean="0"/>
              <a:t>with roots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, then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can be factored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for some constant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44104"/>
              </p:ext>
            </p:extLst>
          </p:nvPr>
        </p:nvGraphicFramePr>
        <p:xfrm>
          <a:off x="838200" y="3962400"/>
          <a:ext cx="6629401" cy="62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7" name="Equation" r:id="rId3" imgW="3085920" imgH="291960" progId="Equation.DSMT4">
                  <p:embed/>
                </p:oleObj>
              </mc:Choice>
              <mc:Fallback>
                <p:oleObj name="Equation" r:id="rId3" imgW="3085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962400"/>
                        <a:ext cx="6629401" cy="627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592763"/>
          </a:xfrm>
        </p:spPr>
        <p:txBody>
          <a:bodyPr/>
          <a:lstStyle/>
          <a:p>
            <a:r>
              <a:rPr lang="en-US" dirty="0"/>
              <a:t>Euler let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be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 </a:t>
            </a:r>
            <a:r>
              <a:rPr lang="en-US" i="1" dirty="0" err="1"/>
              <a:t>xP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sin(</a:t>
            </a:r>
            <a:r>
              <a:rPr lang="en-US" i="1" dirty="0"/>
              <a:t>x</a:t>
            </a:r>
            <a:r>
              <a:rPr lang="en-US" dirty="0"/>
              <a:t>), so</a:t>
            </a:r>
          </a:p>
          <a:p>
            <a:endParaRPr lang="en-US" dirty="0"/>
          </a:p>
          <a:p>
            <a:r>
              <a:rPr lang="en-US" dirty="0"/>
              <a:t>So if </a:t>
            </a:r>
            <a:r>
              <a:rPr lang="en-US" i="1" dirty="0"/>
              <a:t>a </a:t>
            </a:r>
            <a:r>
              <a:rPr lang="en-US" dirty="0"/>
              <a:t>is a root of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then sin(</a:t>
            </a:r>
            <a:r>
              <a:rPr lang="en-US" i="1" dirty="0"/>
              <a:t>a</a:t>
            </a:r>
            <a:r>
              <a:rPr lang="en-US" dirty="0"/>
              <a:t>) = 0</a:t>
            </a:r>
          </a:p>
          <a:p>
            <a:r>
              <a:rPr lang="en-US" dirty="0"/>
              <a:t>which implies that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dirty="0">
                <a:cs typeface="Times New Roman" pitchFamily="18" charset="0"/>
              </a:rPr>
              <a:t>±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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dirty="0">
                <a:cs typeface="Times New Roman" pitchFamily="18" charset="0"/>
              </a:rPr>
              <a:t>±2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, </a:t>
            </a:r>
            <a:r>
              <a:rPr lang="en-US" dirty="0">
                <a:cs typeface="Times New Roman" pitchFamily="18" charset="0"/>
              </a:rPr>
              <a:t>±3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, …</a:t>
            </a: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914400" y="1295400"/>
          <a:ext cx="67818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4" name="Equation" r:id="rId3" imgW="2120760" imgH="368280" progId="Equation.DSMT4">
                  <p:embed/>
                </p:oleObj>
              </mc:Choice>
              <mc:Fallback>
                <p:oleObj name="Equation" r:id="rId3" imgW="212076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67818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5486400" y="2454275"/>
          <a:ext cx="31242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5" name="Equation" r:id="rId5" imgW="939600" imgH="380880" progId="Equation.DSMT4">
                  <p:embed/>
                </p:oleObj>
              </mc:Choice>
              <mc:Fallback>
                <p:oleObj name="Equation" r:id="rId5" imgW="939600" imgH="380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54275"/>
                        <a:ext cx="31242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2682</TotalTime>
  <Words>588</Words>
  <Application>Microsoft Office PowerPoint</Application>
  <PresentationFormat>On-screen Show (4:3)</PresentationFormat>
  <Paragraphs>155</Paragraphs>
  <Slides>37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Ripple</vt:lpstr>
      <vt:lpstr>Equation</vt:lpstr>
      <vt:lpstr>Series:  Oresme to Euler to $1,000,000 </vt:lpstr>
      <vt:lpstr>Series</vt:lpstr>
      <vt:lpstr>Series</vt:lpstr>
      <vt:lpstr>PowerPoint Presentation</vt:lpstr>
      <vt:lpstr>PowerPoint Presentation</vt:lpstr>
      <vt:lpstr>Basel Problem</vt:lpstr>
      <vt:lpstr>Enter Euler!      </vt:lpstr>
      <vt:lpstr>Euler’s First “Proof”</vt:lpstr>
      <vt:lpstr>PowerPoint Presentation</vt:lpstr>
      <vt:lpstr>PowerPoint Presentation</vt:lpstr>
      <vt:lpstr>PowerPoint Presentation</vt:lpstr>
      <vt:lpstr>PowerPoint Presentation</vt:lpstr>
      <vt:lpstr>But, first!</vt:lpstr>
      <vt:lpstr>PowerPoint Presentation</vt:lpstr>
      <vt:lpstr>PowerPoint Presentation</vt:lpstr>
      <vt:lpstr>PowerPoint Presentation</vt:lpstr>
      <vt:lpstr>PowerPoint Presentation</vt:lpstr>
      <vt:lpstr>What did Euler know and when?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to next?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Riemann Hypothesis</vt:lpstr>
      <vt:lpstr>PowerPoint Presentation</vt:lpstr>
      <vt:lpstr>What is known?</vt:lpstr>
      <vt:lpstr>What is known?</vt:lpstr>
      <vt:lpstr>PowerPoint Presentation</vt:lpstr>
      <vt:lpstr> Main Sources</vt:lpstr>
    </vt:vector>
  </TitlesOfParts>
  <Company>Solano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Unexpected Prime Connection</dc:title>
  <dc:creator>jconrad</dc:creator>
  <cp:lastModifiedBy>Joseph Conrad</cp:lastModifiedBy>
  <cp:revision>87</cp:revision>
  <cp:lastPrinted>2012-12-01T23:29:51Z</cp:lastPrinted>
  <dcterms:created xsi:type="dcterms:W3CDTF">2006-03-24T20:13:41Z</dcterms:created>
  <dcterms:modified xsi:type="dcterms:W3CDTF">2012-12-10T15:56:29Z</dcterms:modified>
</cp:coreProperties>
</file>