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09" r:id="rId2"/>
    <p:sldId id="311" r:id="rId3"/>
    <p:sldId id="310" r:id="rId4"/>
    <p:sldId id="312" r:id="rId5"/>
    <p:sldId id="335" r:id="rId6"/>
    <p:sldId id="323" r:id="rId7"/>
    <p:sldId id="316" r:id="rId8"/>
    <p:sldId id="324" r:id="rId9"/>
    <p:sldId id="317" r:id="rId10"/>
    <p:sldId id="328" r:id="rId11"/>
    <p:sldId id="318" r:id="rId12"/>
    <p:sldId id="331" r:id="rId13"/>
    <p:sldId id="336" r:id="rId14"/>
    <p:sldId id="337" r:id="rId15"/>
    <p:sldId id="338" r:id="rId16"/>
    <p:sldId id="339" r:id="rId17"/>
    <p:sldId id="340" r:id="rId18"/>
    <p:sldId id="341" r:id="rId19"/>
    <p:sldId id="33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00"/>
    <a:srgbClr val="FFFF00"/>
    <a:srgbClr val="8000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4" autoAdjust="0"/>
    <p:restoredTop sz="82703" autoAdjust="0"/>
  </p:normalViewPr>
  <p:slideViewPr>
    <p:cSldViewPr>
      <p:cViewPr varScale="1">
        <p:scale>
          <a:sx n="60" d="100"/>
          <a:sy n="60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34"/>
    </p:cViewPr>
  </p:sorterViewPr>
  <p:notesViewPr>
    <p:cSldViewPr>
      <p:cViewPr varScale="1">
        <p:scale>
          <a:sx n="76" d="100"/>
          <a:sy n="76" d="100"/>
        </p:scale>
        <p:origin x="-2914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16D674-448B-4379-8ABF-0E4A3A3F13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8DB843-4D21-457E-A935-C0A854B773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02C17-735A-4416-B9B1-787268F98884}" type="slidenum">
              <a:rPr lang="en-US"/>
              <a:pPr/>
              <a:t>1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I’m going to talk about a variety of statewide and national projects and different organizations.</a:t>
            </a:r>
          </a:p>
          <a:p>
            <a:r>
              <a:rPr lang="en-US"/>
              <a:t>My claim is they affect your students and your classroom.</a:t>
            </a:r>
          </a:p>
          <a:p>
            <a:r>
              <a:rPr lang="en-US"/>
              <a:t>And so you need to pay attention and care.</a:t>
            </a:r>
          </a:p>
          <a:p>
            <a:r>
              <a:rPr lang="en-US"/>
              <a:t>Can you identify all the logos?  Some of them are old.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12941-4719-4B32-B09C-973C506E8043}" type="slidenum">
              <a:rPr lang="en-US"/>
              <a:pPr/>
              <a:t>10</a:t>
            </a:fld>
            <a:endParaRPr 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may have heard of Norton – a friend to community colleges.</a:t>
            </a:r>
          </a:p>
          <a:p>
            <a:r>
              <a:rPr lang="en-US"/>
              <a:t>Visits are like a mini accreditation.</a:t>
            </a:r>
          </a:p>
          <a:p>
            <a:r>
              <a:rPr lang="en-US"/>
              <a:t>Working papers available.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356C8-0FEF-4BD2-8A44-1FF9B0AE42D1}" type="slidenum">
              <a:rPr lang="en-US"/>
              <a:pPr/>
              <a:t>11</a:t>
            </a:fld>
            <a:endParaRPr lang="en-US"/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long history of trying to make transfer simpler</a:t>
            </a:r>
          </a:p>
          <a:p>
            <a:r>
              <a:rPr lang="en-US"/>
              <a:t>How many of these attempts do you remember?</a:t>
            </a:r>
          </a:p>
          <a:p>
            <a:r>
              <a:rPr lang="en-US"/>
              <a:t>Transfer model curriculum – How many of you?</a:t>
            </a:r>
          </a:p>
          <a:p>
            <a:r>
              <a:rPr lang="en-US"/>
              <a:t>Individual course approval – How many of you?</a:t>
            </a:r>
          </a:p>
          <a:p>
            <a:r>
              <a:rPr lang="en-US"/>
              <a:t>Michelle – now Jane.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B31D9-C912-4123-8717-514506508306}" type="slidenum">
              <a:rPr lang="en-US"/>
              <a:pPr/>
              <a:t>12</a:t>
            </a:fld>
            <a:endParaRPr 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Feels like we’ve done the descriptor part many times before.</a:t>
            </a:r>
          </a:p>
          <a:p>
            <a:r>
              <a:rPr lang="en-US"/>
              <a:t>To get approval you have to match the details in the objectives and content.</a:t>
            </a:r>
          </a:p>
          <a:p>
            <a:r>
              <a:rPr lang="en-US"/>
              <a:t>Drafts for college algebra/precalculus and teacher prep.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453A2-3AB8-43E9-ABE1-90273FBD3172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Hot button issues.</a:t>
            </a:r>
          </a:p>
          <a:p>
            <a:r>
              <a:rPr lang="en-US"/>
              <a:t>Student success – mindless compliance vs something useful to students.</a:t>
            </a:r>
          </a:p>
          <a:p>
            <a:r>
              <a:rPr lang="en-US"/>
              <a:t>Entire Senate Fall Session – 8 resolutions. Position and Response – dedicated web page.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AF4147-8015-4441-8F71-29633070D468}" type="slidenum">
              <a:rPr lang="en-US"/>
              <a:pPr/>
              <a:t>14</a:t>
            </a:fld>
            <a:endParaRPr lang="en-US"/>
          </a:p>
        </p:txBody>
      </p:sp>
      <p:sp>
        <p:nvSpPr>
          <p:cNvPr id="288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Get involved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81593-EFA9-4835-88EC-7B86B08A325D}" type="slidenum">
              <a:rPr lang="en-US"/>
              <a:pPr/>
              <a:t>15</a:t>
            </a:fld>
            <a:endParaRPr lang="en-US"/>
          </a:p>
        </p:txBody>
      </p:sp>
      <p:sp>
        <p:nvSpPr>
          <p:cNvPr id="290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Good or bad ???</a:t>
            </a:r>
          </a:p>
          <a:p>
            <a:r>
              <a:rPr lang="en-US"/>
              <a:t>Strengthen support – more counselors? – no money.</a:t>
            </a:r>
          </a:p>
          <a:p>
            <a:r>
              <a:rPr lang="en-US"/>
              <a:t>Incentivize?? – changes in repetition rules – punitive.</a:t>
            </a:r>
          </a:p>
          <a:p>
            <a:r>
              <a:rPr lang="en-US"/>
              <a:t>Professional development – Flex days – mandatory activities – teacher training.</a:t>
            </a:r>
          </a:p>
          <a:p>
            <a:r>
              <a:rPr lang="en-US"/>
              <a:t>Scary !  Align resources – original bill – only pay for “success”.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78FA2F-20C7-4441-92B5-3FC7CC76013E}" type="slidenum">
              <a:rPr lang="en-US"/>
              <a:pPr/>
              <a:t>16</a:t>
            </a:fld>
            <a:endParaRPr lang="en-US"/>
          </a:p>
        </p:txBody>
      </p:sp>
      <p:sp>
        <p:nvSpPr>
          <p:cNvPr id="292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Succeed in college is take first credit course.</a:t>
            </a:r>
          </a:p>
          <a:p>
            <a:r>
              <a:rPr lang="en-US"/>
              <a:t>Is the 300 year old intermediate algebra curriculum really the best answer?</a:t>
            </a:r>
          </a:p>
          <a:p>
            <a:r>
              <a:rPr lang="en-US"/>
              <a:t>You don’t need every part for Statistics or Liberal Arts transfer courses.</a:t>
            </a:r>
          </a:p>
          <a:p>
            <a:r>
              <a:rPr lang="en-US"/>
              <a:t>CSU Executive Order 1033 - Courses in subarea B4 shall have an explicit intermediate algebra prerequisite.</a:t>
            </a:r>
          </a:p>
          <a:p>
            <a:r>
              <a:rPr lang="en-US"/>
              <a:t>Group revising the GED test to  align with common core.</a:t>
            </a:r>
          </a:p>
          <a:p>
            <a:r>
              <a:rPr lang="en-US"/>
              <a:t>Two nationwide Common Assessment projects.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4D5AB-9B25-4E90-A9C0-7BED360F7DFE}" type="slidenum">
              <a:rPr lang="en-US"/>
              <a:pPr/>
              <a:t>17</a:t>
            </a:fld>
            <a:endParaRPr lang="en-US"/>
          </a:p>
        </p:txBody>
      </p:sp>
      <p:sp>
        <p:nvSpPr>
          <p:cNvPr id="294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topics – split the remaining time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BC658-51F1-4D96-AD5B-8DA4BB46E37B}" type="slidenum">
              <a:rPr lang="en-US"/>
              <a:pPr/>
              <a:t>18</a:t>
            </a:fld>
            <a:endParaRPr lang="en-US"/>
          </a:p>
        </p:txBody>
      </p:sp>
      <p:sp>
        <p:nvSpPr>
          <p:cNvPr id="296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Tell story about Marjorie.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F7AD7-892B-4A51-9BD4-EECD31FF56FC}" type="slidenum">
              <a:rPr lang="en-US"/>
              <a:pPr/>
              <a:t>19</a:t>
            </a:fld>
            <a:endParaRPr 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 handy slide I use to start a lot of presentations.</a:t>
            </a:r>
          </a:p>
          <a:p>
            <a:r>
              <a:rPr lang="en-US"/>
              <a:t>The first graphic is probably how you feel about flex days – or governance – or whatever it is I’ve been asked to talk about.</a:t>
            </a:r>
          </a:p>
          <a:p>
            <a:r>
              <a:rPr lang="en-US"/>
              <a:t>The second is what happens when you tune out and say just leave me alone to teach my class.</a:t>
            </a:r>
          </a:p>
          <a:p>
            <a:r>
              <a:rPr lang="en-US"/>
              <a:t>And usually it’s you who’s cast in the role of the penguin – or your students.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047AA-5351-4541-B0F6-4B75FD058420}" type="slidenum">
              <a:rPr lang="en-US"/>
              <a:pPr/>
              <a:t>2</a:t>
            </a:fld>
            <a:endParaRPr lang="en-US"/>
          </a:p>
        </p:txBody>
      </p:sp>
      <p:sp>
        <p:nvSpPr>
          <p:cNvPr id="235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many of you were here last year?</a:t>
            </a:r>
          </a:p>
          <a:p>
            <a:r>
              <a:rPr lang="en-US"/>
              <a:t>Some of these are updates from last year’s session here.</a:t>
            </a:r>
          </a:p>
          <a:p>
            <a:r>
              <a:rPr lang="en-US"/>
              <a:t>Others are new.</a:t>
            </a:r>
          </a:p>
          <a:p>
            <a:r>
              <a:rPr lang="en-US"/>
              <a:t>If you already know what they all are relax until the debate on the last two.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AC7A7-54F7-4174-A961-2C5AED156DBF}" type="slidenum">
              <a:rPr lang="en-US"/>
              <a:pPr/>
              <a:t>3</a:t>
            </a:fld>
            <a:endParaRPr lang="en-US"/>
          </a:p>
        </p:txBody>
      </p:sp>
      <p:sp>
        <p:nvSpPr>
          <p:cNvPr id="233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you know the Basic Skills Initiative is a particular interest of mine.</a:t>
            </a:r>
          </a:p>
          <a:p>
            <a:r>
              <a:rPr lang="en-US" dirty="0"/>
              <a:t>I spent a whole year of my life as state Senate president launching the change in graduation competencies.</a:t>
            </a:r>
          </a:p>
          <a:p>
            <a:r>
              <a:rPr lang="en-US" dirty="0"/>
              <a:t>BSI was the deal we made with the state to help students succeed.</a:t>
            </a:r>
          </a:p>
          <a:p>
            <a:r>
              <a:rPr lang="en-US" dirty="0"/>
              <a:t>Astonishingly most of the apportionment funding is still there.</a:t>
            </a:r>
          </a:p>
          <a:p>
            <a:r>
              <a:rPr lang="en-US" dirty="0"/>
              <a:t>Math departments ought to be involved in planning/spending.</a:t>
            </a:r>
          </a:p>
          <a:p>
            <a:r>
              <a:rPr lang="en-US" dirty="0"/>
              <a:t>But here’s a freebie for your students.  My college used some of the money to update the media on a previous project of mine </a:t>
            </a:r>
          </a:p>
          <a:p>
            <a:r>
              <a:rPr lang="en-US" dirty="0"/>
              <a:t>– 48 modules for elementary and intermediate algebra.</a:t>
            </a:r>
          </a:p>
          <a:p>
            <a:r>
              <a:rPr lang="en-US" dirty="0"/>
              <a:t>We’ve put them up on </a:t>
            </a:r>
            <a:r>
              <a:rPr lang="en-US" dirty="0" err="1"/>
              <a:t>Youtube</a:t>
            </a:r>
            <a:r>
              <a:rPr lang="en-US" dirty="0"/>
              <a:t> so that students can watch or download for free. Or you can use in your classroom.</a:t>
            </a:r>
          </a:p>
          <a:p>
            <a:r>
              <a:rPr lang="en-US" dirty="0"/>
              <a:t>We’d love some feedback.  If we get enough positive response perhaps the college will finish converting all of them.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934F5-40E2-49ED-9605-99EA86234E7B}" type="slidenum">
              <a:rPr lang="en-US"/>
              <a:pPr/>
              <a:t>4</a:t>
            </a:fld>
            <a:endParaRPr lang="en-US"/>
          </a:p>
        </p:txBody>
      </p:sp>
      <p:sp>
        <p:nvSpPr>
          <p:cNvPr id="237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Remarkable as a combined political statement of what UC, CSU and CCC all expect.</a:t>
            </a:r>
          </a:p>
          <a:p>
            <a:r>
              <a:rPr lang="en-US"/>
              <a:t>Sadly, often ignored by outsiders with their own agenda </a:t>
            </a:r>
          </a:p>
          <a:p>
            <a:r>
              <a:rPr lang="en-US"/>
              <a:t>– or even our own colleagues who don’t know it exists.</a:t>
            </a:r>
          </a:p>
          <a:p>
            <a:r>
              <a:rPr lang="en-US"/>
              <a:t>So read it and talk about it with your colleagues and students.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47342-BEC3-42E9-80F9-FDD05CD9833B}" type="slidenum">
              <a:rPr lang="en-US"/>
              <a:pPr/>
              <a:t>5</a:t>
            </a:fld>
            <a:endParaRPr lang="en-US"/>
          </a:p>
        </p:txBody>
      </p:sp>
      <p:sp>
        <p:nvSpPr>
          <p:cNvPr id="284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Many of you participated in regional feedback meetings for this project.</a:t>
            </a:r>
          </a:p>
          <a:p>
            <a:r>
              <a:rPr lang="en-US"/>
              <a:t>Might have momentum to move forward because of AB743.</a:t>
            </a:r>
          </a:p>
          <a:p>
            <a:r>
              <a:rPr lang="en-US"/>
              <a:t>CCCCO hoping to use Student Task Force momentum to get funding.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90B8B5-17B1-4A04-8805-40F539960791}" type="slidenum">
              <a:rPr lang="en-US"/>
              <a:pPr/>
              <a:t>6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Here’s some of the somewhat conflicting desires that emerged in those planning meetings.</a:t>
            </a:r>
          </a:p>
          <a:p>
            <a:r>
              <a:rPr lang="en-US"/>
              <a:t>Dependent on cost and vendor – still unresolved.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30FF8-B86D-4A6B-92A6-7ACDCFB486DB}" type="slidenum">
              <a:rPr lang="en-US"/>
              <a:pPr/>
              <a:t>7</a:t>
            </a:fld>
            <a:endParaRPr lang="en-US"/>
          </a:p>
        </p:txBody>
      </p:sp>
      <p:sp>
        <p:nvSpPr>
          <p:cNvPr id="245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ongoing theme for several years now.  Use data.</a:t>
            </a:r>
          </a:p>
          <a:p>
            <a:r>
              <a:rPr lang="en-US"/>
              <a:t>At one end – mindless compliance (accreditation?) or budget (legislators)</a:t>
            </a:r>
          </a:p>
          <a:p>
            <a:r>
              <a:rPr lang="en-US"/>
              <a:t>At the other – thoughtful use of a variety of evidence , by faculty, to help their students succeed.</a:t>
            </a:r>
          </a:p>
          <a:p>
            <a:r>
              <a:rPr lang="en-US"/>
              <a:t>Wide variety of groups and projects to address this.</a:t>
            </a:r>
          </a:p>
          <a:p>
            <a:r>
              <a:rPr lang="en-US"/>
              <a:t>Story about Aspen prize experience – innovation, systemic structure - faculty leadership.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09930A-9967-41D4-9DB6-2077DF9C07A1}" type="slidenum">
              <a:rPr lang="en-US"/>
              <a:pPr/>
              <a:t>8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Survey of local senate presidents. </a:t>
            </a:r>
          </a:p>
          <a:p>
            <a:r>
              <a:rPr lang="en-US"/>
              <a:t>All said in addition – that’s not what we’re currently doing with SLOs and accreditation.</a:t>
            </a:r>
          </a:p>
          <a:p>
            <a:r>
              <a:rPr lang="en-US"/>
              <a:t>Go beyond compliance and do something interesting/useful to students.</a:t>
            </a:r>
          </a:p>
          <a:p>
            <a:r>
              <a:rPr lang="en-US"/>
              <a:t>Selected colleges got technical assistance. Documents available online.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447F4-8FFA-408F-ADD3-F866372DFF5D}" type="slidenum">
              <a:rPr lang="en-US"/>
              <a:pPr/>
              <a:t>9</a:t>
            </a:fld>
            <a:endParaRPr lang="en-US"/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Yet another Basic Skills project – Case Study observations.</a:t>
            </a:r>
          </a:p>
          <a:p>
            <a:r>
              <a:rPr lang="en-US"/>
              <a:t>Has BSI made any difference?</a:t>
            </a:r>
          </a:p>
          <a:p>
            <a:r>
              <a:rPr lang="en-US"/>
              <a:t>Are there any exemplary practices to share.</a:t>
            </a:r>
          </a:p>
          <a:p>
            <a:r>
              <a:rPr lang="en-US"/>
              <a:t>How do you get institutional innovation? – top down / bottom up.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53286-DB75-4E63-9748-AA4F4C093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C3E27-E46E-4B5E-A8C1-9C021BBEDB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228600"/>
            <a:ext cx="19240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28600"/>
            <a:ext cx="56197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593D2-313B-430E-A269-CD12F8578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4ABBF-C767-4799-9A51-E19E89F4B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090BE-C70D-4E3F-8A12-BE4E4BE09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DEBB5-48BC-4AE8-8B0C-14787DE7C4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D1343-FAF5-49E8-9063-F5DAE9706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A5611-D373-49E7-A783-70383860E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86EBA-D06D-4F94-83FF-04945AFE5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67C35-D511-4495-9484-DB7EE9EC2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C3E0C-9886-423D-9948-AF4AAA2B1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rpgroup.org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Relationship Id="rId22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696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324600"/>
            <a:ext cx="708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F91436-9315-47E9-BDEE-3B29F5E67E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80" name="Picture 8" descr="logo_mon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981200"/>
            <a:ext cx="914400" cy="857250"/>
          </a:xfrm>
          <a:prstGeom prst="rect">
            <a:avLst/>
          </a:prstGeom>
          <a:noFill/>
        </p:spPr>
      </p:pic>
      <p:sp>
        <p:nvSpPr>
          <p:cNvPr id="3081" name="Line 9"/>
          <p:cNvSpPr>
            <a:spLocks noChangeShapeType="1"/>
          </p:cNvSpPr>
          <p:nvPr userDrawn="1"/>
        </p:nvSpPr>
        <p:spPr bwMode="auto">
          <a:xfrm>
            <a:off x="304800" y="1905000"/>
            <a:ext cx="8534400" cy="0"/>
          </a:xfrm>
          <a:prstGeom prst="line">
            <a:avLst/>
          </a:prstGeom>
          <a:noFill/>
          <a:ln w="127000">
            <a:solidFill>
              <a:srgbClr val="8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82" name="Picture 10" descr="mission32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228600"/>
            <a:ext cx="1016000" cy="1333500"/>
          </a:xfrm>
          <a:prstGeom prst="rect">
            <a:avLst/>
          </a:prstGeom>
          <a:noFill/>
        </p:spPr>
      </p:pic>
      <p:pic>
        <p:nvPicPr>
          <p:cNvPr id="3084" name="Picture 12" descr="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9600" y="5410200"/>
            <a:ext cx="490538" cy="1295400"/>
          </a:xfrm>
          <a:prstGeom prst="rect">
            <a:avLst/>
          </a:prstGeom>
          <a:noFill/>
        </p:spPr>
      </p:pic>
      <p:pic>
        <p:nvPicPr>
          <p:cNvPr id="3085" name="Picture 13" descr="ICAS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5105400"/>
            <a:ext cx="506413" cy="1752600"/>
          </a:xfrm>
          <a:prstGeom prst="rect">
            <a:avLst/>
          </a:prstGeom>
          <a:noFill/>
        </p:spPr>
      </p:pic>
      <p:pic>
        <p:nvPicPr>
          <p:cNvPr id="3086" name="Picture 14" descr="CCCCO-Col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2819400"/>
            <a:ext cx="838200" cy="838200"/>
          </a:xfrm>
          <a:prstGeom prst="rect">
            <a:avLst/>
          </a:prstGeom>
          <a:noFill/>
        </p:spPr>
      </p:pic>
      <p:pic>
        <p:nvPicPr>
          <p:cNvPr id="3087" name="Picture 15" descr="logo-aspen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09600" y="4191000"/>
            <a:ext cx="609600" cy="541338"/>
          </a:xfrm>
          <a:prstGeom prst="rect">
            <a:avLst/>
          </a:prstGeom>
          <a:noFill/>
        </p:spPr>
      </p:pic>
      <p:pic>
        <p:nvPicPr>
          <p:cNvPr id="3088" name="Picture 16" descr="logo_ACE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09600" y="4800600"/>
            <a:ext cx="609600" cy="563563"/>
          </a:xfrm>
          <a:prstGeom prst="rect">
            <a:avLst/>
          </a:prstGeom>
          <a:noFill/>
        </p:spPr>
      </p:pic>
      <p:pic>
        <p:nvPicPr>
          <p:cNvPr id="3089" name="Picture 17" descr="PACE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4267200"/>
            <a:ext cx="515938" cy="685800"/>
          </a:xfrm>
          <a:prstGeom prst="rect">
            <a:avLst/>
          </a:prstGeom>
          <a:noFill/>
        </p:spPr>
      </p:pic>
      <p:pic>
        <p:nvPicPr>
          <p:cNvPr id="3090" name="Picture 18" descr="C-ID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3733800"/>
            <a:ext cx="1185863" cy="3429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2CE7-530D-4FF0-9572-D2868335CD66}" type="slidenum">
              <a:rPr lang="en-US"/>
              <a:pPr/>
              <a:t>1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676400"/>
          </a:xfrm>
        </p:spPr>
        <p:txBody>
          <a:bodyPr/>
          <a:lstStyle/>
          <a:p>
            <a:r>
              <a:rPr lang="en-US" sz="6000"/>
              <a:t>Why Should I Care?</a:t>
            </a: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33600"/>
            <a:ext cx="7467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Ian Walton, Emeritus, Mission College</a:t>
            </a:r>
          </a:p>
          <a:p>
            <a:pPr>
              <a:lnSpc>
                <a:spcPct val="90000"/>
              </a:lnSpc>
            </a:pPr>
            <a:r>
              <a:rPr lang="en-US"/>
              <a:t>Past President, ASCCC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algn="l">
              <a:lnSpc>
                <a:spcPct val="90000"/>
              </a:lnSpc>
            </a:pPr>
            <a:r>
              <a:rPr lang="en-US"/>
              <a:t>Thanks to ASCCC, ICAS, CCCCO, RP Group, Hewlett Foundation, U.C. Berkeley, PACE, Aspen Institute, ACE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F34EC-49B1-474A-A69E-A2A88F61AA00}" type="slidenum">
              <a:rPr lang="en-US"/>
              <a:pPr/>
              <a:t>10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905000"/>
          </a:xfrm>
        </p:spPr>
        <p:txBody>
          <a:bodyPr/>
          <a:lstStyle/>
          <a:p>
            <a:r>
              <a:rPr lang="en-US" sz="4800"/>
              <a:t>Basic Skills</a:t>
            </a:r>
            <a:br>
              <a:rPr lang="en-US" sz="4800"/>
            </a:br>
            <a:r>
              <a:rPr lang="en-US" sz="4800"/>
              <a:t>College Observations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057400"/>
            <a:ext cx="7467600" cy="42672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/>
              <a:t>Norton Grubb, Professor of Education, UCB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“Honored But Invisible” – 1999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An Inside Look at Community College Teaching</a:t>
            </a:r>
          </a:p>
          <a:p>
            <a:pPr algn="l">
              <a:lnSpc>
                <a:spcPct val="80000"/>
              </a:lnSpc>
            </a:pPr>
            <a:endParaRPr lang="en-US" sz="1600"/>
          </a:p>
          <a:p>
            <a:pPr algn="l">
              <a:lnSpc>
                <a:spcPct val="80000"/>
              </a:lnSpc>
            </a:pPr>
            <a:r>
              <a:rPr lang="en-US" sz="2800"/>
              <a:t>Multi day visits	 Observe classrooms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Interview faculty and administrators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No direct feedback to college </a:t>
            </a:r>
          </a:p>
          <a:p>
            <a:pPr algn="l">
              <a:lnSpc>
                <a:spcPct val="80000"/>
              </a:lnSpc>
            </a:pPr>
            <a:endParaRPr lang="en-US" sz="1200"/>
          </a:p>
          <a:p>
            <a:pPr algn="l">
              <a:lnSpc>
                <a:spcPct val="80000"/>
              </a:lnSpc>
            </a:pPr>
            <a:r>
              <a:rPr lang="en-US" sz="2800"/>
              <a:t>Series of working papers at: </a:t>
            </a:r>
            <a:r>
              <a:rPr lang="en-US" sz="2800">
                <a:solidFill>
                  <a:srgbClr val="FFFF00"/>
                </a:solidFill>
              </a:rPr>
              <a:t>www.stanford.edu/group/pace/cgi-bin/wordpress/publications</a:t>
            </a:r>
          </a:p>
          <a:p>
            <a:pPr algn="l"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C0EE5-F09D-4D07-AF5B-9F9E291E03C5}" type="slidenum">
              <a:rPr lang="en-US"/>
              <a:pPr/>
              <a:t>11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905000"/>
          </a:xfrm>
        </p:spPr>
        <p:txBody>
          <a:bodyPr/>
          <a:lstStyle/>
          <a:p>
            <a:r>
              <a:rPr lang="en-US" sz="5400"/>
              <a:t>Recap/Update  # 5</a:t>
            </a:r>
            <a:r>
              <a:rPr lang="en-US" sz="6000"/>
              <a:t/>
            </a:r>
            <a:br>
              <a:rPr lang="en-US" sz="6000"/>
            </a:br>
            <a:r>
              <a:rPr lang="en-US" sz="4800"/>
              <a:t>C-ID    TMC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057400"/>
            <a:ext cx="7467600" cy="43434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800"/>
              <a:t>The long history of common course numbering and “easier” transfer…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CAN, IMPAC, LDTP, C-ID</a:t>
            </a:r>
          </a:p>
          <a:p>
            <a:pPr algn="l">
              <a:lnSpc>
                <a:spcPct val="80000"/>
              </a:lnSpc>
            </a:pPr>
            <a:endParaRPr lang="en-US" sz="900"/>
          </a:p>
          <a:p>
            <a:pPr algn="l">
              <a:lnSpc>
                <a:spcPct val="80000"/>
              </a:lnSpc>
            </a:pPr>
            <a:r>
              <a:rPr lang="en-US" sz="2800"/>
              <a:t>SB1440 	Transfer associate degrees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		TMC and course approval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Senate Input  C-ID, FDRG, DIG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Student – More uniformity,  Out in 60 units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Degree Approval – Course Approval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solidFill>
                  <a:srgbClr val="FFFF00"/>
                </a:solidFill>
              </a:rPr>
              <a:t>www.c-id.net</a:t>
            </a:r>
          </a:p>
          <a:p>
            <a:pPr algn="l">
              <a:lnSpc>
                <a:spcPct val="80000"/>
              </a:lnSpc>
            </a:pPr>
            <a:r>
              <a:rPr lang="en-US" sz="2800">
                <a:solidFill>
                  <a:srgbClr val="FFFF00"/>
                </a:solidFill>
              </a:rPr>
              <a:t>Michelle Pilati</a:t>
            </a:r>
            <a:r>
              <a:rPr lang="en-US" sz="2800"/>
              <a:t>, President, Academic Senate</a:t>
            </a:r>
          </a:p>
          <a:p>
            <a:pPr algn="l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EC9CB-B352-4D86-9DBA-FB0DE46D0773}" type="slidenum">
              <a:rPr lang="en-US"/>
              <a:pPr/>
              <a:t>12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"/>
            <a:ext cx="7696200" cy="1676400"/>
          </a:xfrm>
        </p:spPr>
        <p:txBody>
          <a:bodyPr/>
          <a:lstStyle/>
          <a:p>
            <a:r>
              <a:rPr lang="en-US" sz="5400"/>
              <a:t>C-ID</a:t>
            </a:r>
            <a:br>
              <a:rPr lang="en-US" sz="5400"/>
            </a:br>
            <a:r>
              <a:rPr lang="en-US" sz="4800"/>
              <a:t>Course Approval</a:t>
            </a:r>
            <a:endParaRPr lang="en-US" sz="400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7467600" cy="4038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2800"/>
              <a:t>Transfer degree and 8 courses finalized</a:t>
            </a:r>
          </a:p>
          <a:p>
            <a:pPr algn="l">
              <a:lnSpc>
                <a:spcPct val="90000"/>
              </a:lnSpc>
            </a:pPr>
            <a:r>
              <a:rPr lang="en-US" sz="2800"/>
              <a:t>Currently Reviewing:</a:t>
            </a:r>
          </a:p>
          <a:p>
            <a:pPr algn="l">
              <a:lnSpc>
                <a:spcPct val="90000"/>
              </a:lnSpc>
            </a:pPr>
            <a:r>
              <a:rPr lang="en-US" sz="2800"/>
              <a:t>Calculus I, II, III and sequence</a:t>
            </a:r>
          </a:p>
          <a:p>
            <a:pPr algn="l">
              <a:lnSpc>
                <a:spcPct val="90000"/>
              </a:lnSpc>
            </a:pPr>
            <a:r>
              <a:rPr lang="en-US" sz="2800"/>
              <a:t>Linear Algebra</a:t>
            </a:r>
          </a:p>
          <a:p>
            <a:pPr algn="l">
              <a:lnSpc>
                <a:spcPct val="90000"/>
              </a:lnSpc>
            </a:pPr>
            <a:r>
              <a:rPr lang="en-US" sz="2800"/>
              <a:t>Differential Equations</a:t>
            </a:r>
          </a:p>
          <a:p>
            <a:pPr algn="l">
              <a:lnSpc>
                <a:spcPct val="90000"/>
              </a:lnSpc>
            </a:pPr>
            <a:endParaRPr lang="en-US" sz="1000"/>
          </a:p>
          <a:p>
            <a:pPr algn="l">
              <a:lnSpc>
                <a:spcPct val="90000"/>
              </a:lnSpc>
            </a:pPr>
            <a:r>
              <a:rPr lang="en-US" sz="2800"/>
              <a:t>Read the descriptor.  Course content &amp; objectives must match .  Show the details in your COR.</a:t>
            </a:r>
          </a:p>
          <a:p>
            <a:pPr algn="l">
              <a:lnSpc>
                <a:spcPct val="90000"/>
              </a:lnSpc>
            </a:pPr>
            <a:endParaRPr lang="en-US" sz="1000"/>
          </a:p>
          <a:p>
            <a:pPr algn="l">
              <a:lnSpc>
                <a:spcPct val="90000"/>
              </a:lnSpc>
            </a:pPr>
            <a:r>
              <a:rPr lang="en-US" sz="2800"/>
              <a:t>4 Drafts currently open for comment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F32E-6011-40EE-9CCC-9C05155B176F}" type="slidenum">
              <a:rPr lang="en-US"/>
              <a:pPr/>
              <a:t>13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"/>
            <a:ext cx="7696200" cy="1676400"/>
          </a:xfrm>
        </p:spPr>
        <p:txBody>
          <a:bodyPr/>
          <a:lstStyle/>
          <a:p>
            <a:r>
              <a:rPr lang="en-US" sz="5400"/>
              <a:t>New Topic  # 6</a:t>
            </a:r>
            <a:br>
              <a:rPr lang="en-US" sz="5400"/>
            </a:br>
            <a:r>
              <a:rPr lang="en-US" sz="4800"/>
              <a:t>Student Success Task Force</a:t>
            </a:r>
            <a:endParaRPr lang="en-US" sz="400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7467600" cy="4038600"/>
          </a:xfrm>
        </p:spPr>
        <p:txBody>
          <a:bodyPr/>
          <a:lstStyle/>
          <a:p>
            <a:pPr algn="l"/>
            <a:r>
              <a:rPr lang="en-US"/>
              <a:t>This year’s hot political topic</a:t>
            </a:r>
          </a:p>
          <a:p>
            <a:pPr algn="l"/>
            <a:r>
              <a:rPr lang="en-US"/>
              <a:t>SB 1143 – funding – accountability</a:t>
            </a:r>
          </a:p>
          <a:p>
            <a:pPr algn="l"/>
            <a:r>
              <a:rPr lang="en-US"/>
              <a:t>Student Success</a:t>
            </a:r>
          </a:p>
          <a:p>
            <a:pPr algn="l"/>
            <a:r>
              <a:rPr lang="en-US"/>
              <a:t>	Complicated</a:t>
            </a:r>
          </a:p>
          <a:p>
            <a:pPr algn="l"/>
            <a:r>
              <a:rPr lang="en-US"/>
              <a:t>Final Recommendations to BoG in January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www.asccc.org/1143</a:t>
            </a:r>
          </a:p>
          <a:p>
            <a:pPr algn="l"/>
            <a:r>
              <a:rPr lang="en-US" sz="2800">
                <a:solidFill>
                  <a:srgbClr val="FFFF00"/>
                </a:solidFill>
              </a:rPr>
              <a:t>Jane Patton</a:t>
            </a:r>
            <a:r>
              <a:rPr lang="en-US" sz="2800"/>
              <a:t>, Past President, Academic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2149-8AAD-4A38-A5D3-FF823FDA014B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"/>
            <a:ext cx="7696200" cy="1676400"/>
          </a:xfrm>
        </p:spPr>
        <p:txBody>
          <a:bodyPr/>
          <a:lstStyle/>
          <a:p>
            <a:r>
              <a:rPr lang="en-US" sz="4800"/>
              <a:t>Student Success Task Force</a:t>
            </a:r>
            <a:br>
              <a:rPr lang="en-US" sz="4800"/>
            </a:br>
            <a:r>
              <a:rPr lang="en-US" sz="4800"/>
              <a:t>Recommendations</a:t>
            </a:r>
            <a:endParaRPr lang="en-US" sz="400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7467600" cy="4038600"/>
          </a:xfrm>
        </p:spPr>
        <p:txBody>
          <a:bodyPr/>
          <a:lstStyle/>
          <a:p>
            <a:pPr algn="l"/>
            <a:r>
              <a:rPr lang="en-US"/>
              <a:t>Get Involved</a:t>
            </a:r>
          </a:p>
          <a:p>
            <a:pPr algn="l"/>
            <a:r>
              <a:rPr lang="en-US"/>
              <a:t>Go to the ASCCC website</a:t>
            </a:r>
          </a:p>
          <a:p>
            <a:pPr algn="l"/>
            <a:r>
              <a:rPr lang="en-US"/>
              <a:t>Read the 	recommendations &amp; responses</a:t>
            </a:r>
          </a:p>
          <a:p>
            <a:pPr algn="l"/>
            <a:r>
              <a:rPr lang="en-US"/>
              <a:t>		Senate Session resolutions</a:t>
            </a:r>
          </a:p>
          <a:p>
            <a:pPr algn="l"/>
            <a:r>
              <a:rPr lang="en-US"/>
              <a:t>Talk to your local senate president about how it might affect your college and students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DAB5-2940-47DD-85F5-919DB5822A9D}" type="slidenum">
              <a:rPr lang="en-US"/>
              <a:pPr/>
              <a:t>15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"/>
            <a:ext cx="7696200" cy="1676400"/>
          </a:xfrm>
        </p:spPr>
        <p:txBody>
          <a:bodyPr/>
          <a:lstStyle/>
          <a:p>
            <a:r>
              <a:rPr lang="en-US" sz="4800"/>
              <a:t>Student Success Task Force</a:t>
            </a:r>
            <a:br>
              <a:rPr lang="en-US" sz="4800"/>
            </a:br>
            <a:r>
              <a:rPr lang="en-US" sz="4800"/>
              <a:t>Recommendations</a:t>
            </a:r>
            <a:endParaRPr lang="en-US" sz="400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7696200" cy="4038600"/>
          </a:xfrm>
        </p:spPr>
        <p:txBody>
          <a:bodyPr/>
          <a:lstStyle/>
          <a:p>
            <a:pPr algn="l"/>
            <a:r>
              <a:rPr lang="en-US" sz="2400"/>
              <a:t>1)  Increase College &amp; Career Readiness</a:t>
            </a:r>
          </a:p>
          <a:p>
            <a:pPr algn="l"/>
            <a:r>
              <a:rPr lang="en-US" sz="2400"/>
              <a:t>2)  Strengthen Support for Entering Students</a:t>
            </a:r>
          </a:p>
          <a:p>
            <a:pPr algn="l"/>
            <a:r>
              <a:rPr lang="en-US" sz="2400"/>
              <a:t>3)  Incentivize Successful Student Behaviors</a:t>
            </a:r>
          </a:p>
          <a:p>
            <a:pPr algn="l"/>
            <a:r>
              <a:rPr lang="en-US" sz="2400"/>
              <a:t>4)  Align Course Offerings to Meet Student Needs</a:t>
            </a:r>
          </a:p>
          <a:p>
            <a:pPr algn="l"/>
            <a:r>
              <a:rPr lang="en-US" sz="2400"/>
              <a:t>5)  Improve the Education of Basic Skills Students</a:t>
            </a:r>
          </a:p>
          <a:p>
            <a:pPr algn="l"/>
            <a:r>
              <a:rPr lang="en-US" sz="2400"/>
              <a:t>6)  Revitalize &amp; Re-envision Professional Development</a:t>
            </a:r>
          </a:p>
          <a:p>
            <a:pPr algn="l"/>
            <a:r>
              <a:rPr lang="en-US" sz="2400"/>
              <a:t>7)  Enable Efficient Statewide Leadership &amp; Increase 	Coordination Among Colleges</a:t>
            </a:r>
          </a:p>
          <a:p>
            <a:pPr algn="l"/>
            <a:r>
              <a:rPr lang="en-US" sz="2400"/>
              <a:t>8)  Align resources with Student Success Recommendations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7823-A791-4313-A8BA-267DDEAA9248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"/>
            <a:ext cx="7696200" cy="1676400"/>
          </a:xfrm>
        </p:spPr>
        <p:txBody>
          <a:bodyPr/>
          <a:lstStyle/>
          <a:p>
            <a:r>
              <a:rPr lang="en-US" sz="4800"/>
              <a:t>New Topic  # 7</a:t>
            </a:r>
            <a:br>
              <a:rPr lang="en-US" sz="4800"/>
            </a:br>
            <a:r>
              <a:rPr lang="en-US" sz="4800"/>
              <a:t>Common Core / GED</a:t>
            </a:r>
            <a:endParaRPr lang="en-US" sz="400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33600"/>
            <a:ext cx="7696200" cy="4191000"/>
          </a:xfrm>
        </p:spPr>
        <p:txBody>
          <a:bodyPr/>
          <a:lstStyle/>
          <a:p>
            <a:pPr algn="l"/>
            <a:r>
              <a:rPr lang="en-US" sz="2400"/>
              <a:t>Nationwide high school topic – at state level</a:t>
            </a:r>
          </a:p>
          <a:p>
            <a:pPr algn="l"/>
            <a:r>
              <a:rPr lang="en-US" sz="2400"/>
              <a:t>Achieve / American Diploma Project / Common Core</a:t>
            </a:r>
          </a:p>
          <a:p>
            <a:pPr algn="l"/>
            <a:r>
              <a:rPr lang="en-US" sz="2400"/>
              <a:t>Very high political profile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www.corestandards.org</a:t>
            </a:r>
            <a:endParaRPr lang="en-US" sz="2400">
              <a:solidFill>
                <a:srgbClr val="FFFF00"/>
              </a:solidFill>
            </a:endParaRPr>
          </a:p>
          <a:p>
            <a:pPr algn="l"/>
            <a:r>
              <a:rPr lang="en-US" sz="2400"/>
              <a:t>What is the math high school graduates need to succeed?</a:t>
            </a:r>
          </a:p>
          <a:p>
            <a:pPr algn="l"/>
            <a:r>
              <a:rPr lang="en-US" sz="2400"/>
              <a:t>Workplace and College</a:t>
            </a:r>
          </a:p>
          <a:p>
            <a:pPr algn="l"/>
            <a:endParaRPr lang="en-US" sz="800"/>
          </a:p>
          <a:p>
            <a:pPr algn="l"/>
            <a:r>
              <a:rPr lang="en-US" sz="2400"/>
              <a:t>- Short answer is complete intermediate algebra</a:t>
            </a:r>
          </a:p>
          <a:p>
            <a:pPr algn="l"/>
            <a:r>
              <a:rPr lang="en-US" sz="2400"/>
              <a:t>- Longer answer might be that other content is more appropriate  (CSU  Exec 1033,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72CC0-13E3-4944-8F07-B11FE1DDDCB1}" type="slidenum">
              <a:rPr lang="en-US"/>
              <a:pPr/>
              <a:t>17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"/>
            <a:ext cx="7696200" cy="1676400"/>
          </a:xfrm>
        </p:spPr>
        <p:txBody>
          <a:bodyPr/>
          <a:lstStyle/>
          <a:p>
            <a:r>
              <a:rPr lang="en-US" sz="4800"/>
              <a:t>New Topic  # 8</a:t>
            </a:r>
            <a:br>
              <a:rPr lang="en-US" sz="4800"/>
            </a:br>
            <a:r>
              <a:rPr lang="en-US" sz="4800"/>
              <a:t>Graduation Competencies</a:t>
            </a:r>
            <a:endParaRPr lang="en-US" sz="400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7696200" cy="4038600"/>
          </a:xfrm>
        </p:spPr>
        <p:txBody>
          <a:bodyPr/>
          <a:lstStyle/>
          <a:p>
            <a:r>
              <a:rPr lang="en-US" sz="3600"/>
              <a:t>TODAY’S DISCUSSION TOPICS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1) Do we need to reconsider our graduation competencies?</a:t>
            </a:r>
          </a:p>
          <a:p>
            <a:pPr algn="l"/>
            <a:r>
              <a:rPr lang="en-US" sz="2400"/>
              <a:t>2) What did we learn from the last time?</a:t>
            </a:r>
          </a:p>
          <a:p>
            <a:pPr algn="l"/>
            <a:r>
              <a:rPr lang="en-US" sz="2400"/>
              <a:t>3) How do you start it?</a:t>
            </a:r>
          </a:p>
          <a:p>
            <a:pPr algn="l"/>
            <a:r>
              <a:rPr lang="en-US" sz="2400"/>
              <a:t>4) What potential barriers?</a:t>
            </a:r>
          </a:p>
          <a:p>
            <a:pPr algn="l"/>
            <a:r>
              <a:rPr lang="en-US" sz="2400"/>
              <a:t>5) How do we overcome them?</a:t>
            </a:r>
          </a:p>
          <a:p>
            <a:pPr algn="l"/>
            <a:r>
              <a:rPr lang="en-US" sz="2400"/>
              <a:t>6) Math content ? Transfer/Statpath-way/Lib Arts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A34E-ECFA-417F-A36A-05274D57D951}" type="slidenum">
              <a:rPr lang="en-US"/>
              <a:pPr/>
              <a:t>18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52400"/>
            <a:ext cx="7696200" cy="1676400"/>
          </a:xfrm>
        </p:spPr>
        <p:txBody>
          <a:bodyPr/>
          <a:lstStyle/>
          <a:p>
            <a:r>
              <a:rPr lang="en-US" sz="4800"/>
              <a:t>New Topic  # 9</a:t>
            </a:r>
            <a:br>
              <a:rPr lang="en-US" sz="4800"/>
            </a:br>
            <a:r>
              <a:rPr lang="en-US" sz="4800"/>
              <a:t>Math Wars Revisited</a:t>
            </a:r>
            <a:endParaRPr lang="en-US" sz="400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7696200" cy="4038600"/>
          </a:xfrm>
        </p:spPr>
        <p:txBody>
          <a:bodyPr/>
          <a:lstStyle/>
          <a:p>
            <a:r>
              <a:rPr lang="en-US" sz="3600"/>
              <a:t>TODAY’S DISCUSSION TOPICS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1)  In Rote vs Critical Thinking does some material need to be rote/memorized/automatic?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2)  If yes – exactly what? – Compare with Common Core</a:t>
            </a:r>
          </a:p>
          <a:p>
            <a:pPr algn="l"/>
            <a:endParaRPr lang="en-US" sz="2400"/>
          </a:p>
          <a:p>
            <a:pPr algn="l"/>
            <a:r>
              <a:rPr lang="en-US" sz="2400"/>
              <a:t>3)  How do you/we achieve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88DF-88A6-494A-824D-B0A1A13EDFE0}" type="slidenum">
              <a:rPr lang="en-US"/>
              <a:pPr/>
              <a:t>19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295400"/>
            <a:ext cx="7543800" cy="1800225"/>
          </a:xfrm>
        </p:spPr>
        <p:txBody>
          <a:bodyPr/>
          <a:lstStyle/>
          <a:p>
            <a:r>
              <a:rPr lang="en-US"/>
              <a:t/>
            </a:r>
            <a:br>
              <a:rPr lang="en-US"/>
            </a:br>
            <a:r>
              <a:rPr lang="en-US" sz="2400"/>
              <a:t/>
            </a:r>
            <a:br>
              <a:rPr lang="en-US" sz="2400"/>
            </a:br>
            <a:r>
              <a:rPr lang="en-US" sz="5400">
                <a:solidFill>
                  <a:schemeClr val="tx1"/>
                </a:solidFill>
              </a:rPr>
              <a:t>Participate     or  </a:t>
            </a:r>
            <a:r>
              <a:rPr lang="en-US" sz="6600">
                <a:solidFill>
                  <a:schemeClr val="tx1"/>
                </a:solidFill>
              </a:rPr>
              <a:t>……</a:t>
            </a: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1447800" y="517525"/>
            <a:ext cx="7543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6000">
                <a:solidFill>
                  <a:srgbClr val="FFFF00"/>
                </a:solidFill>
                <a:latin typeface="Times" charset="0"/>
              </a:rPr>
              <a:t>Thank you / Questions</a:t>
            </a:r>
          </a:p>
        </p:txBody>
      </p:sp>
      <p:pic>
        <p:nvPicPr>
          <p:cNvPr id="277508" name="Picture 4" descr="penguin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733800"/>
            <a:ext cx="3114675" cy="2006600"/>
          </a:xfrm>
          <a:prstGeom prst="rect">
            <a:avLst/>
          </a:prstGeom>
          <a:noFill/>
        </p:spPr>
      </p:pic>
      <p:pic>
        <p:nvPicPr>
          <p:cNvPr id="277509" name="Picture 5" descr="penguin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3581400"/>
            <a:ext cx="4235450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3F09D-0298-446B-9F95-56008880EFB4}" type="slidenum">
              <a:rPr lang="en-US"/>
              <a:pPr/>
              <a:t>2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04800"/>
            <a:ext cx="7696200" cy="1295400"/>
          </a:xfrm>
        </p:spPr>
        <p:txBody>
          <a:bodyPr/>
          <a:lstStyle/>
          <a:p>
            <a:r>
              <a:rPr lang="en-US" sz="4800"/>
              <a:t>Statewide &amp; National Issues</a:t>
            </a:r>
            <a:endParaRPr lang="en-US" sz="400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05000"/>
            <a:ext cx="7467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Today’s List:  Show n Tell + Debate</a:t>
            </a:r>
          </a:p>
          <a:p>
            <a:pPr>
              <a:lnSpc>
                <a:spcPct val="90000"/>
              </a:lnSpc>
            </a:pPr>
            <a:endParaRPr lang="en-US" sz="1000"/>
          </a:p>
          <a:p>
            <a:pPr algn="l">
              <a:lnSpc>
                <a:spcPct val="90000"/>
              </a:lnSpc>
            </a:pPr>
            <a:r>
              <a:rPr lang="en-US" sz="2400"/>
              <a:t>#1  ICAS Math Competencies</a:t>
            </a:r>
          </a:p>
          <a:p>
            <a:pPr algn="l">
              <a:lnSpc>
                <a:spcPct val="90000"/>
              </a:lnSpc>
            </a:pPr>
            <a:r>
              <a:rPr lang="en-US" sz="2400"/>
              <a:t>#2  CCCAssess</a:t>
            </a:r>
          </a:p>
          <a:p>
            <a:pPr algn="l">
              <a:lnSpc>
                <a:spcPct val="90000"/>
              </a:lnSpc>
            </a:pPr>
            <a:r>
              <a:rPr lang="en-US" sz="2400"/>
              <a:t>#3  Evidence – BRIC / ACCJC / Aspen Prize</a:t>
            </a:r>
          </a:p>
          <a:p>
            <a:pPr algn="l">
              <a:lnSpc>
                <a:spcPct val="90000"/>
              </a:lnSpc>
            </a:pPr>
            <a:r>
              <a:rPr lang="en-US" sz="2400"/>
              <a:t>#4  Basic Skills Observations</a:t>
            </a:r>
          </a:p>
          <a:p>
            <a:pPr algn="l">
              <a:lnSpc>
                <a:spcPct val="90000"/>
              </a:lnSpc>
            </a:pPr>
            <a:r>
              <a:rPr lang="en-US" sz="2400"/>
              <a:t>#5  C-ID &amp; TMC</a:t>
            </a:r>
          </a:p>
          <a:p>
            <a:pPr algn="l">
              <a:lnSpc>
                <a:spcPct val="90000"/>
              </a:lnSpc>
            </a:pPr>
            <a:r>
              <a:rPr lang="en-US" sz="2400"/>
              <a:t>#6  Student Success Task Force</a:t>
            </a:r>
          </a:p>
          <a:p>
            <a:pPr algn="l">
              <a:lnSpc>
                <a:spcPct val="90000"/>
              </a:lnSpc>
            </a:pPr>
            <a:r>
              <a:rPr lang="en-US" sz="2400"/>
              <a:t>#7  Common Core / GED Testing</a:t>
            </a:r>
          </a:p>
          <a:p>
            <a:pPr algn="l">
              <a:lnSpc>
                <a:spcPct val="90000"/>
              </a:lnSpc>
            </a:pPr>
            <a:r>
              <a:rPr lang="en-US" sz="2800" b="1"/>
              <a:t>#8  Graduation Competencies</a:t>
            </a:r>
          </a:p>
          <a:p>
            <a:pPr algn="l">
              <a:lnSpc>
                <a:spcPct val="90000"/>
              </a:lnSpc>
            </a:pPr>
            <a:r>
              <a:rPr lang="en-US" sz="2800" b="1"/>
              <a:t>#9  Math Wars Revisited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6474-2230-4CC9-A60C-F0E7D3C38431}" type="slidenum">
              <a:rPr lang="en-US"/>
              <a:pPr/>
              <a:t>3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676400"/>
          </a:xfrm>
        </p:spPr>
        <p:txBody>
          <a:bodyPr/>
          <a:lstStyle/>
          <a:p>
            <a:r>
              <a:rPr lang="en-US" sz="6000"/>
              <a:t>But  First …. # 0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33600"/>
            <a:ext cx="74676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/>
              <a:t>A commercial …..</a:t>
            </a:r>
          </a:p>
          <a:p>
            <a:pPr>
              <a:lnSpc>
                <a:spcPct val="80000"/>
              </a:lnSpc>
            </a:pPr>
            <a:endParaRPr lang="en-US" sz="900"/>
          </a:p>
          <a:p>
            <a:pPr algn="l">
              <a:lnSpc>
                <a:spcPct val="80000"/>
              </a:lnSpc>
            </a:pPr>
            <a:r>
              <a:rPr lang="en-US" sz="2800"/>
              <a:t>Basic Skills (Graduation Competencies / BSI)</a:t>
            </a:r>
          </a:p>
          <a:p>
            <a:pPr algn="l">
              <a:lnSpc>
                <a:spcPct val="80000"/>
              </a:lnSpc>
            </a:pPr>
            <a:r>
              <a:rPr lang="en-US" sz="2800"/>
              <a:t>Common to many of these topics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 algn="l">
              <a:lnSpc>
                <a:spcPct val="80000"/>
              </a:lnSpc>
            </a:pPr>
            <a:r>
              <a:rPr lang="en-US" sz="2800" b="1">
                <a:solidFill>
                  <a:srgbClr val="FFFF00"/>
                </a:solidFill>
              </a:rPr>
              <a:t>www.youtube.com</a:t>
            </a:r>
            <a:r>
              <a:rPr lang="en-US" sz="2800" b="1"/>
              <a:t>  Search for</a:t>
            </a:r>
          </a:p>
          <a:p>
            <a:pPr algn="l">
              <a:lnSpc>
                <a:spcPct val="80000"/>
              </a:lnSpc>
            </a:pPr>
            <a:r>
              <a:rPr lang="en-US" sz="2800" b="1"/>
              <a:t>MissionCollegeTutor</a:t>
            </a:r>
          </a:p>
          <a:p>
            <a:pPr algn="l">
              <a:lnSpc>
                <a:spcPct val="80000"/>
              </a:lnSpc>
            </a:pPr>
            <a:endParaRPr lang="en-US" sz="2800" b="1"/>
          </a:p>
          <a:p>
            <a:pPr algn="l">
              <a:lnSpc>
                <a:spcPct val="80000"/>
              </a:lnSpc>
            </a:pPr>
            <a:r>
              <a:rPr lang="en-US" sz="3600"/>
              <a:t>Free Resource for your elementary algebra students</a:t>
            </a:r>
          </a:p>
        </p:txBody>
      </p:sp>
      <p:pic>
        <p:nvPicPr>
          <p:cNvPr id="232456" name="Picture 8" descr="algeb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429000"/>
            <a:ext cx="2362200" cy="177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8D8ED-0C4C-4278-9C7E-16D714E4A333}" type="slidenum">
              <a:rPr lang="en-US"/>
              <a:pPr/>
              <a:t>4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2400"/>
            <a:ext cx="7772400" cy="1752600"/>
          </a:xfrm>
        </p:spPr>
        <p:txBody>
          <a:bodyPr/>
          <a:lstStyle/>
          <a:p>
            <a:r>
              <a:rPr lang="en-US" sz="5400"/>
              <a:t>Recap / Updates  # 1</a:t>
            </a:r>
            <a:r>
              <a:rPr lang="en-US" sz="6600"/>
              <a:t/>
            </a:r>
            <a:br>
              <a:rPr lang="en-US" sz="6600"/>
            </a:br>
            <a:r>
              <a:rPr lang="en-US" sz="4800"/>
              <a:t>ICAS Math Competencies</a:t>
            </a:r>
            <a:r>
              <a:rPr lang="en-US" sz="3200"/>
              <a:t> </a:t>
            </a:r>
            <a:endParaRPr lang="en-US" sz="540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133600"/>
            <a:ext cx="7467600" cy="4191000"/>
          </a:xfrm>
        </p:spPr>
        <p:txBody>
          <a:bodyPr/>
          <a:lstStyle/>
          <a:p>
            <a:pPr algn="l"/>
            <a:r>
              <a:rPr lang="en-US"/>
              <a:t>Intersegmental AS – UC, CSU, CCC</a:t>
            </a:r>
          </a:p>
          <a:p>
            <a:pPr algn="l"/>
            <a:r>
              <a:rPr lang="en-US"/>
              <a:t>- 4th edition 2010 </a:t>
            </a:r>
            <a:r>
              <a:rPr lang="en-US" sz="2400"/>
              <a:t>(1</a:t>
            </a:r>
            <a:r>
              <a:rPr lang="en-US" sz="2400" baseline="30000"/>
              <a:t>st</a:t>
            </a:r>
            <a:r>
              <a:rPr lang="en-US" sz="2400"/>
              <a:t> 1982)</a:t>
            </a:r>
          </a:p>
          <a:p>
            <a:pPr algn="l"/>
            <a:r>
              <a:rPr lang="en-US"/>
              <a:t>- Skills expected of </a:t>
            </a:r>
          </a:p>
          <a:p>
            <a:pPr algn="l"/>
            <a:r>
              <a:rPr lang="en-US"/>
              <a:t>   entering freshmen</a:t>
            </a:r>
          </a:p>
          <a:p>
            <a:pPr algn="l"/>
            <a:r>
              <a:rPr lang="en-US"/>
              <a:t>- Political Statement</a:t>
            </a:r>
          </a:p>
          <a:p>
            <a:pPr algn="l"/>
            <a:r>
              <a:rPr lang="en-US"/>
              <a:t>- Know it – Publicize it</a:t>
            </a:r>
          </a:p>
          <a:p>
            <a:pPr algn="l"/>
            <a:r>
              <a:rPr lang="en-US">
                <a:solidFill>
                  <a:srgbClr val="FFFF00"/>
                </a:solidFill>
              </a:rPr>
              <a:t>http://icas-ca.org</a:t>
            </a:r>
          </a:p>
        </p:txBody>
      </p:sp>
      <p:pic>
        <p:nvPicPr>
          <p:cNvPr id="236550" name="Picture 6" descr="MathComp10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048000"/>
            <a:ext cx="2519363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0D382-A388-4457-BF5D-DE51BFC845ED}" type="slidenum">
              <a:rPr lang="en-US"/>
              <a:pPr/>
              <a:t>5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2400"/>
            <a:ext cx="7772400" cy="1752600"/>
          </a:xfrm>
        </p:spPr>
        <p:txBody>
          <a:bodyPr/>
          <a:lstStyle/>
          <a:p>
            <a:r>
              <a:rPr lang="en-US" sz="5400"/>
              <a:t>Recap / Updates  # 2</a:t>
            </a:r>
            <a:r>
              <a:rPr lang="en-US" sz="6600"/>
              <a:t/>
            </a:r>
            <a:br>
              <a:rPr lang="en-US" sz="6600"/>
            </a:br>
            <a:r>
              <a:rPr lang="en-US" sz="4800"/>
              <a:t>CCCAssess</a:t>
            </a:r>
            <a:r>
              <a:rPr lang="en-US" sz="3200"/>
              <a:t> </a:t>
            </a:r>
            <a:endParaRPr lang="en-US" sz="540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057400"/>
            <a:ext cx="7467600" cy="45720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/>
              <a:t>Chancellor’s Office Technology Division</a:t>
            </a:r>
          </a:p>
          <a:p>
            <a:pPr algn="l">
              <a:lnSpc>
                <a:spcPct val="80000"/>
              </a:lnSpc>
            </a:pPr>
            <a:r>
              <a:rPr lang="en-US"/>
              <a:t>- Common assessment instrument</a:t>
            </a:r>
          </a:p>
          <a:p>
            <a:pPr algn="l">
              <a:lnSpc>
                <a:spcPct val="80000"/>
              </a:lnSpc>
            </a:pPr>
            <a:r>
              <a:rPr lang="en-US"/>
              <a:t>- Math, English, ESL </a:t>
            </a:r>
          </a:p>
          <a:p>
            <a:pPr algn="l">
              <a:lnSpc>
                <a:spcPct val="80000"/>
              </a:lnSpc>
            </a:pPr>
            <a:r>
              <a:rPr lang="en-US"/>
              <a:t>- 2010 regional feedback meetings</a:t>
            </a:r>
          </a:p>
          <a:p>
            <a:pPr algn="l">
              <a:lnSpc>
                <a:spcPct val="80000"/>
              </a:lnSpc>
            </a:pPr>
            <a:r>
              <a:rPr lang="en-US"/>
              <a:t>- AB743  	* signed by Governor  </a:t>
            </a:r>
          </a:p>
          <a:p>
            <a:pPr algn="l">
              <a:lnSpc>
                <a:spcPct val="80000"/>
              </a:lnSpc>
            </a:pPr>
            <a:r>
              <a:rPr lang="en-US"/>
              <a:t>		* support in theory</a:t>
            </a:r>
          </a:p>
          <a:p>
            <a:pPr algn="l">
              <a:lnSpc>
                <a:spcPct val="80000"/>
              </a:lnSpc>
            </a:pPr>
            <a:r>
              <a:rPr lang="en-US"/>
              <a:t>		* no funding yet</a:t>
            </a:r>
          </a:p>
          <a:p>
            <a:pPr algn="l">
              <a:lnSpc>
                <a:spcPct val="80000"/>
              </a:lnSpc>
            </a:pPr>
            <a:r>
              <a:rPr lang="en-US"/>
              <a:t>		* use student success TF</a:t>
            </a:r>
          </a:p>
          <a:p>
            <a:pPr algn="l">
              <a:lnSpc>
                <a:spcPct val="80000"/>
              </a:lnSpc>
            </a:pPr>
            <a:r>
              <a:rPr lang="en-US">
                <a:solidFill>
                  <a:srgbClr val="FFFF00"/>
                </a:solidFill>
              </a:rPr>
              <a:t>www.cccassess.org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BEEA-33ED-4D50-B9C0-F2AD7A86C252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905000"/>
          </a:xfrm>
        </p:spPr>
        <p:txBody>
          <a:bodyPr/>
          <a:lstStyle/>
          <a:p>
            <a:r>
              <a:rPr lang="en-US" sz="6000"/>
              <a:t>CCCAssess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057400"/>
            <a:ext cx="7467600" cy="4495800"/>
          </a:xfrm>
        </p:spPr>
        <p:txBody>
          <a:bodyPr/>
          <a:lstStyle/>
          <a:p>
            <a:r>
              <a:rPr lang="en-US" sz="4000"/>
              <a:t>Math Hot Topics</a:t>
            </a:r>
          </a:p>
          <a:p>
            <a:pPr algn="l"/>
            <a:r>
              <a:rPr lang="en-US"/>
              <a:t>Assess, Place, Diagnose, Remediate</a:t>
            </a:r>
          </a:p>
          <a:p>
            <a:pPr algn="l"/>
            <a:r>
              <a:rPr lang="en-US"/>
              <a:t>Range – Whole Numbers through Integration</a:t>
            </a:r>
          </a:p>
          <a:p>
            <a:pPr algn="l"/>
            <a:r>
              <a:rPr lang="en-US"/>
              <a:t>Linear vs Adaptive – Single Experience</a:t>
            </a:r>
          </a:p>
          <a:p>
            <a:pPr algn="l"/>
            <a:r>
              <a:rPr lang="en-US"/>
              <a:t>No calculators        Written responses</a:t>
            </a:r>
          </a:p>
          <a:p>
            <a:pPr algn="l"/>
            <a:r>
              <a:rPr lang="en-US"/>
              <a:t>Missing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C2077-A29D-4E56-AB80-573FB4C51BDD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905000"/>
          </a:xfrm>
        </p:spPr>
        <p:txBody>
          <a:bodyPr/>
          <a:lstStyle/>
          <a:p>
            <a:r>
              <a:rPr lang="en-US" sz="5400"/>
              <a:t>Recap / Updates  # 3</a:t>
            </a:r>
            <a:br>
              <a:rPr lang="en-US" sz="5400"/>
            </a:br>
            <a:r>
              <a:rPr lang="en-US" sz="4800"/>
              <a:t>Use of Evidence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86000"/>
            <a:ext cx="7467600" cy="37338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600"/>
              <a:t>Accreditation</a:t>
            </a:r>
          </a:p>
          <a:p>
            <a:pPr algn="l">
              <a:lnSpc>
                <a:spcPct val="90000"/>
              </a:lnSpc>
            </a:pPr>
            <a:r>
              <a:rPr lang="en-US" sz="3600"/>
              <a:t>RP Projects  BSOC / BRIC</a:t>
            </a:r>
          </a:p>
          <a:p>
            <a:pPr algn="l">
              <a:lnSpc>
                <a:spcPct val="90000"/>
              </a:lnSpc>
            </a:pPr>
            <a:r>
              <a:rPr lang="en-US" sz="3600"/>
              <a:t>Achieving the Dream / CLASS</a:t>
            </a:r>
          </a:p>
          <a:p>
            <a:pPr algn="l">
              <a:lnSpc>
                <a:spcPct val="90000"/>
              </a:lnSpc>
            </a:pPr>
            <a:endParaRPr lang="en-US" sz="3600"/>
          </a:p>
          <a:p>
            <a:pPr algn="l">
              <a:lnSpc>
                <a:spcPct val="90000"/>
              </a:lnSpc>
            </a:pPr>
            <a:r>
              <a:rPr lang="en-US" sz="3600"/>
              <a:t>Aspen Prize for Community Colleges</a:t>
            </a:r>
          </a:p>
          <a:p>
            <a:pPr algn="l">
              <a:lnSpc>
                <a:spcPct val="90000"/>
              </a:lnSpc>
            </a:pPr>
            <a:r>
              <a:rPr lang="en-US" sz="3600"/>
              <a:t>National / $1 million / Kanter / Obama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1C534-7F61-4476-BDBA-EBB59CC27127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905000"/>
          </a:xfrm>
        </p:spPr>
        <p:txBody>
          <a:bodyPr/>
          <a:lstStyle/>
          <a:p>
            <a:r>
              <a:rPr lang="en-US" sz="6000"/>
              <a:t>BRIC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057400"/>
            <a:ext cx="74676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“What would it take to get more faculty involved in the </a:t>
            </a:r>
            <a:r>
              <a:rPr lang="en-US" sz="3600" u="sng"/>
              <a:t>thoughtful</a:t>
            </a:r>
            <a:r>
              <a:rPr lang="en-US" sz="3600"/>
              <a:t> use of evidence to help students ?”</a:t>
            </a:r>
          </a:p>
          <a:p>
            <a:pPr algn="l">
              <a:lnSpc>
                <a:spcPct val="90000"/>
              </a:lnSpc>
            </a:pPr>
            <a:endParaRPr lang="en-US" sz="1000"/>
          </a:p>
          <a:p>
            <a:pPr algn="l">
              <a:lnSpc>
                <a:spcPct val="90000"/>
              </a:lnSpc>
            </a:pPr>
            <a:r>
              <a:rPr lang="en-US"/>
              <a:t>- not compliance</a:t>
            </a:r>
          </a:p>
          <a:p>
            <a:pPr algn="l">
              <a:lnSpc>
                <a:spcPct val="90000"/>
              </a:lnSpc>
            </a:pPr>
            <a:r>
              <a:rPr lang="en-US"/>
              <a:t>- not just numerical</a:t>
            </a:r>
          </a:p>
          <a:p>
            <a:pPr algn="l">
              <a:lnSpc>
                <a:spcPct val="90000"/>
              </a:lnSpc>
            </a:pPr>
            <a:r>
              <a:rPr lang="en-US">
                <a:solidFill>
                  <a:srgbClr val="FFFF00"/>
                </a:solidFill>
              </a:rPr>
              <a:t>www.rpgroup.org/</a:t>
            </a:r>
          </a:p>
          <a:p>
            <a:pPr algn="l">
              <a:lnSpc>
                <a:spcPct val="90000"/>
              </a:lnSpc>
            </a:pPr>
            <a:r>
              <a:rPr lang="en-US">
                <a:solidFill>
                  <a:srgbClr val="FFFF00"/>
                </a:solidFill>
              </a:rPr>
              <a:t>projects/BRIC.html</a:t>
            </a:r>
          </a:p>
        </p:txBody>
      </p:sp>
      <p:pic>
        <p:nvPicPr>
          <p:cNvPr id="261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114800"/>
            <a:ext cx="15795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CMC3 Fall Conference, December 2011, Monterey – Ian Walton, Mission College, Past President, ASCCC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D994-39C9-41E9-A75F-2270C955049B}" type="slidenum">
              <a:rPr lang="en-US"/>
              <a:pPr/>
              <a:t>9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609600"/>
            <a:ext cx="7696200" cy="1905000"/>
          </a:xfrm>
        </p:spPr>
        <p:txBody>
          <a:bodyPr/>
          <a:lstStyle/>
          <a:p>
            <a:r>
              <a:rPr lang="en-US" sz="4800"/>
              <a:t>Recap/Updates  # 4</a:t>
            </a:r>
            <a:br>
              <a:rPr lang="en-US" sz="4800"/>
            </a:br>
            <a:r>
              <a:rPr lang="en-US" sz="4800"/>
              <a:t>  </a:t>
            </a:r>
            <a:r>
              <a:rPr lang="en-US"/>
              <a:t>Basic Skills Observations</a:t>
            </a:r>
            <a:r>
              <a:rPr lang="en-US" sz="5400"/>
              <a:t/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endParaRPr lang="en-US" sz="400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057400"/>
            <a:ext cx="7467600" cy="4495800"/>
          </a:xfrm>
        </p:spPr>
        <p:txBody>
          <a:bodyPr/>
          <a:lstStyle/>
          <a:p>
            <a:pPr algn="l"/>
            <a:r>
              <a:rPr lang="en-US" sz="2400"/>
              <a:t>Hewlett Foundation</a:t>
            </a:r>
          </a:p>
          <a:p>
            <a:pPr algn="l"/>
            <a:r>
              <a:rPr lang="en-US" sz="2400"/>
              <a:t>RP Group – Bob Gabriner</a:t>
            </a:r>
          </a:p>
          <a:p>
            <a:pPr algn="l"/>
            <a:r>
              <a:rPr lang="en-US" sz="2400"/>
              <a:t>UC Berkeley – Norton Grubb</a:t>
            </a:r>
          </a:p>
          <a:p>
            <a:pPr algn="l"/>
            <a:r>
              <a:rPr lang="en-US" sz="2800"/>
              <a:t>CC faculty, researchers + UC graduate students</a:t>
            </a:r>
          </a:p>
          <a:p>
            <a:pPr algn="l"/>
            <a:endParaRPr lang="en-US" sz="1800"/>
          </a:p>
          <a:p>
            <a:pPr algn="l"/>
            <a:r>
              <a:rPr lang="en-US" sz="2800"/>
              <a:t>Research study into institutional policies and classroom practices in CCC basic skills instruction</a:t>
            </a:r>
          </a:p>
          <a:p>
            <a:pPr algn="l"/>
            <a:r>
              <a:rPr lang="en-US" sz="2800"/>
              <a:t>Observation visits to several colleges</a:t>
            </a:r>
          </a:p>
          <a:p>
            <a:pPr algn="l"/>
            <a:r>
              <a:rPr lang="en-US" sz="2800"/>
              <a:t>How do you get innovation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ccc">
  <a:themeElements>
    <a:clrScheme name="">
      <a:dk1>
        <a:srgbClr val="808080"/>
      </a:dk1>
      <a:lt1>
        <a:srgbClr val="FFFFFF"/>
      </a:lt1>
      <a:dk2>
        <a:srgbClr val="6699FF"/>
      </a:dk2>
      <a:lt2>
        <a:srgbClr val="FFFFFF"/>
      </a:lt2>
      <a:accent1>
        <a:srgbClr val="00CC99"/>
      </a:accent1>
      <a:accent2>
        <a:srgbClr val="3333CC"/>
      </a:accent2>
      <a:accent3>
        <a:srgbClr val="B8CA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cc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cc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cc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c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c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c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c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cc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Designs\asccc.pot</Template>
  <TotalTime>3686</TotalTime>
  <Words>1926</Words>
  <Application>Microsoft Office PowerPoint</Application>
  <PresentationFormat>On-screen Show (4:3)</PresentationFormat>
  <Paragraphs>287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Times</vt:lpstr>
      <vt:lpstr>asccc</vt:lpstr>
      <vt:lpstr>Why Should I Care? </vt:lpstr>
      <vt:lpstr>Statewide &amp; National Issues</vt:lpstr>
      <vt:lpstr>But  First …. # 0  </vt:lpstr>
      <vt:lpstr>Recap / Updates  # 1 ICAS Math Competencies </vt:lpstr>
      <vt:lpstr>Recap / Updates  # 2 CCCAssess </vt:lpstr>
      <vt:lpstr>CCCAssess  </vt:lpstr>
      <vt:lpstr>Recap / Updates  # 3 Use of Evidence  </vt:lpstr>
      <vt:lpstr>BRIC  </vt:lpstr>
      <vt:lpstr>Recap/Updates  # 4   Basic Skills Observations  </vt:lpstr>
      <vt:lpstr>Basic Skills College Observations  </vt:lpstr>
      <vt:lpstr>Recap/Update  # 5 C-ID    TMC  </vt:lpstr>
      <vt:lpstr>C-ID Course Approval</vt:lpstr>
      <vt:lpstr>New Topic  # 6 Student Success Task Force</vt:lpstr>
      <vt:lpstr>Student Success Task Force Recommendations</vt:lpstr>
      <vt:lpstr>Student Success Task Force Recommendations</vt:lpstr>
      <vt:lpstr>New Topic  # 7 Common Core / GED</vt:lpstr>
      <vt:lpstr>New Topic  # 8 Graduation Competencies</vt:lpstr>
      <vt:lpstr>New Topic  # 9 Math Wars Revisited</vt:lpstr>
      <vt:lpstr>  Participate     or  ……</vt:lpstr>
    </vt:vector>
  </TitlesOfParts>
  <Company>Academic Senate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Institute 2002</dc:title>
  <dc:creator>Ian Walton</dc:creator>
  <cp:lastModifiedBy>Larry</cp:lastModifiedBy>
  <cp:revision>248</cp:revision>
  <dcterms:created xsi:type="dcterms:W3CDTF">2002-04-03T02:32:31Z</dcterms:created>
  <dcterms:modified xsi:type="dcterms:W3CDTF">2011-12-13T14:20:49Z</dcterms:modified>
</cp:coreProperties>
</file>